
<file path=[Content_Types].xml><?xml version="1.0" encoding="utf-8"?>
<Types xmlns="http://schemas.openxmlformats.org/package/2006/content-types">
  <Default Extension="png&amp;ehk=WVmV048sbEUVsvkRT9H2kQ&amp;r=0&amp;pid=OfficeInsert" ContentType="image/png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55" r:id="rId3"/>
    <p:sldId id="321" r:id="rId4"/>
    <p:sldId id="323" r:id="rId5"/>
    <p:sldId id="324" r:id="rId6"/>
    <p:sldId id="259" r:id="rId7"/>
    <p:sldId id="325" r:id="rId8"/>
    <p:sldId id="257" r:id="rId9"/>
    <p:sldId id="327" r:id="rId10"/>
    <p:sldId id="328" r:id="rId11"/>
    <p:sldId id="330" r:id="rId12"/>
    <p:sldId id="332" r:id="rId13"/>
    <p:sldId id="333" r:id="rId14"/>
    <p:sldId id="341" r:id="rId15"/>
    <p:sldId id="351" r:id="rId16"/>
    <p:sldId id="342" r:id="rId17"/>
    <p:sldId id="349" r:id="rId18"/>
    <p:sldId id="352" r:id="rId19"/>
    <p:sldId id="281" r:id="rId20"/>
    <p:sldId id="312" r:id="rId21"/>
    <p:sldId id="353" r:id="rId22"/>
    <p:sldId id="274" r:id="rId23"/>
    <p:sldId id="278" r:id="rId24"/>
    <p:sldId id="350" r:id="rId25"/>
    <p:sldId id="356" r:id="rId26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FFFF99"/>
    <a:srgbClr val="008000"/>
    <a:srgbClr val="FF00FF"/>
    <a:srgbClr val="CCFF99"/>
    <a:srgbClr val="CCFFFF"/>
    <a:srgbClr val="FFFF66"/>
    <a:srgbClr val="FF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32" autoAdjust="0"/>
  </p:normalViewPr>
  <p:slideViewPr>
    <p:cSldViewPr>
      <p:cViewPr varScale="1">
        <p:scale>
          <a:sx n="76" d="100"/>
          <a:sy n="76" d="100"/>
        </p:scale>
        <p:origin x="-16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2800" y="1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6456612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2800" y="6456612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38F4BFB6-F2DB-4BC7-A246-213632624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99260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2012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3228897"/>
            <a:ext cx="7941310" cy="305895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456612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4" cy="339883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E599B838-6B30-429E-B626-1C552A891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4446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9690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lang="ja-JP" altLang="en-US" smtClean="0">
                <a:solidFill>
                  <a:prstClr val="black"/>
                </a:solidFill>
              </a:rPr>
              <a:pPr/>
              <a:t>11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307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lang="ja-JP" altLang="en-US" smtClean="0">
                <a:solidFill>
                  <a:prstClr val="black"/>
                </a:solidFill>
              </a:rPr>
              <a:pPr/>
              <a:t>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3079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307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7053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0524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95DCA-A35E-4E2B-8755-39F74A6B8A52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0505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04BD3-3AFA-47A4-AA56-ABFCB09F19F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5203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95DCA-A35E-4E2B-8755-39F74A6B8A52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4569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95DCA-A35E-4E2B-8755-39F74A6B8A52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546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95DCA-A35E-4E2B-8755-39F74A6B8A52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677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705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705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705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882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882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9B838-6B30-429E-B626-1C552A89120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6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21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5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60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78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79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82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97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83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76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40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84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22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&amp;ehk=WVmV048sbEUVsvkRT9H2kQ&amp;r=0&amp;pid=OfficeInsert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CCFFFF"/>
              </a:gs>
              <a:gs pos="25000">
                <a:schemeClr val="bg2">
                  <a:tint val="83000"/>
                  <a:satMod val="320000"/>
                </a:schemeClr>
              </a:gs>
              <a:gs pos="100000">
                <a:srgbClr val="00B0F0"/>
              </a:gs>
            </a:gsLst>
            <a:path path="circle">
              <a:fillToRect l="10000" t="110000" r="10000" b="100000"/>
            </a:path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512168"/>
          </a:xfrm>
        </p:spPr>
        <p:txBody>
          <a:bodyPr>
            <a:normAutofit/>
          </a:bodyPr>
          <a:lstStyle/>
          <a:p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学習指導要領改訂のポイント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小学校　家庭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1" lang="ja-JP" altLang="en-US" sz="4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647564" y="1412776"/>
            <a:ext cx="7848872" cy="5256584"/>
          </a:xfrm>
          <a:prstGeom prst="roundRect">
            <a:avLst>
              <a:gd name="adj" fmla="val 3589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家庭科の目標について</a:t>
            </a:r>
            <a:endParaRPr lang="en-US" altLang="ja-JP" sz="2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（１）現行学習指導要領の成果と課題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（２）課題を踏まえた理科の目標の在り方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（３）家庭科における</a:t>
            </a:r>
            <a:r>
              <a:rPr lang="en-US" altLang="ja-JP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｢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見方・考え方」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２　具体的な改善事項</a:t>
            </a:r>
            <a:endParaRPr lang="en-US" altLang="ja-JP" sz="2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（１）内容構成の考え方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（２）内容の改善・充実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３　指導計画の作成と内容の取扱い</a:t>
            </a:r>
            <a:endParaRPr lang="en-US" altLang="ja-JP" sz="2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（１）指導計画作成上の配慮事項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（２）内容の取扱いについての配慮事項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（３）その他の配慮事項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４　移行措置</a:t>
            </a:r>
            <a:endParaRPr lang="en-US" altLang="ja-JP" sz="2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0734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実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生活で活用するための内容の充実</a:t>
            </a:r>
          </a:p>
        </p:txBody>
      </p:sp>
      <p:sp>
        <p:nvSpPr>
          <p:cNvPr id="8" name="円形吹き出し 7"/>
          <p:cNvSpPr/>
          <p:nvPr/>
        </p:nvSpPr>
        <p:spPr>
          <a:xfrm>
            <a:off x="6444208" y="1412776"/>
            <a:ext cx="1944216" cy="936104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Ｐ１８</a:t>
            </a:r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２９～３１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1726" y="1124744"/>
            <a:ext cx="5838445" cy="954107"/>
          </a:xfrm>
          <a:prstGeom prst="rect">
            <a:avLst/>
          </a:prstGeom>
          <a:solidFill>
            <a:srgbClr val="0000CC"/>
          </a:solidFill>
        </p:spPr>
        <p:txBody>
          <a:bodyPr wrap="square" rtlCol="0" anchor="ctr">
            <a:spAutoFit/>
          </a:bodyPr>
          <a:lstStyle/>
          <a:p>
            <a:r>
              <a:rPr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A(4)</a:t>
            </a: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「家族・家庭生活についての</a:t>
            </a:r>
            <a:endParaRPr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課題と実践」 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9" name="星 12 8"/>
          <p:cNvSpPr/>
          <p:nvPr/>
        </p:nvSpPr>
        <p:spPr>
          <a:xfrm>
            <a:off x="7164288" y="44624"/>
            <a:ext cx="1764196" cy="1152128"/>
          </a:xfrm>
          <a:prstGeom prst="star1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9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新設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95536" y="2550963"/>
            <a:ext cx="8280920" cy="2462213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en-US" altLang="ja-JP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家族・家庭生活」</a:t>
            </a:r>
            <a:r>
              <a:rPr lang="en-US" altLang="ja-JP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(2) </a:t>
            </a:r>
            <a:r>
              <a:rPr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0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家庭生活と仕事</a:t>
            </a:r>
            <a:r>
              <a:rPr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又は</a:t>
            </a:r>
            <a: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(3)</a:t>
            </a:r>
            <a:r>
              <a:rPr kumimoji="1"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kumimoji="1" lang="ja-JP" altLang="en-US" sz="30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家族や地域の人々との関わり</a:t>
            </a:r>
            <a:r>
              <a:rPr kumimoji="1"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kumimoji="1"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endParaRPr kumimoji="1"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学習を基礎とし、</a:t>
            </a:r>
            <a:endParaRPr kumimoji="1"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kumimoji="1" lang="en-US" altLang="ja-JP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kumimoji="1"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衣食住の生活」「</a:t>
            </a:r>
            <a:r>
              <a:rPr kumimoji="1" lang="en-US" altLang="ja-JP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</a:t>
            </a:r>
            <a:r>
              <a:rPr kumimoji="1"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消費生活・環境」</a:t>
            </a:r>
            <a:r>
              <a:rPr kumimoji="1"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</a:t>
            </a:r>
            <a:endParaRPr kumimoji="1"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学習した内容と関連を図り課題を設定。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8066" y="5220489"/>
            <a:ext cx="8352928" cy="584775"/>
          </a:xfrm>
          <a:prstGeom prst="rect">
            <a:avLst/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２年間で１つ又は２つの課題を設定し、履修</a:t>
            </a:r>
            <a:endParaRPr kumimoji="1" lang="ja-JP" altLang="en-US" sz="3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3841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50106"/>
          </a:xfrm>
          <a:solidFill>
            <a:srgbClr val="CCFFFF"/>
          </a:solidFill>
        </p:spPr>
        <p:txBody>
          <a:bodyPr anchor="ctr">
            <a:normAutofit/>
          </a:bodyPr>
          <a:lstStyle/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課題と実践」活動例</a:t>
            </a:r>
            <a:endParaRPr kumimoji="1"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520" y="908720"/>
            <a:ext cx="8876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「家庭生活と仕事」と「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食生活」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消費生活・環境」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を関連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付けて</a:t>
            </a:r>
            <a:endParaRPr kumimoji="1" lang="ja-JP" altLang="en-US" sz="2400" dirty="0"/>
          </a:p>
        </p:txBody>
      </p:sp>
      <p:pic>
        <p:nvPicPr>
          <p:cNvPr id="11" name="図 10">
            <a:extLst>
              <a:ext uri="{FF2B5EF4-FFF2-40B4-BE49-F238E27FC236}">
                <a16:creationId xmlns="" xmlns:a16="http://schemas.microsoft.com/office/drawing/2014/main" id="{5B764FAF-DD21-48BC-B618-E01C86EB97D8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65" t="54907"/>
          <a:stretch/>
        </p:blipFill>
        <p:spPr bwMode="auto">
          <a:xfrm>
            <a:off x="6444208" y="1855012"/>
            <a:ext cx="1481975" cy="13016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3589564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「家族や地域の人々との関わり」と「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衣生活」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を関連付けて</a:t>
            </a:r>
            <a:endParaRPr kumimoji="1" lang="ja-JP" altLang="en-US" sz="2400" dirty="0"/>
          </a:p>
        </p:txBody>
      </p:sp>
      <p:sp>
        <p:nvSpPr>
          <p:cNvPr id="13" name="雲形吹き出し 12"/>
          <p:cNvSpPr/>
          <p:nvPr/>
        </p:nvSpPr>
        <p:spPr>
          <a:xfrm>
            <a:off x="1259632" y="1739717"/>
            <a:ext cx="4557411" cy="1468617"/>
          </a:xfrm>
          <a:prstGeom prst="cloudCallout">
            <a:avLst>
              <a:gd name="adj1" fmla="val 64046"/>
              <a:gd name="adj2" fmla="val 23949"/>
            </a:avLst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食器洗いを</a:t>
            </a:r>
            <a:endParaRPr lang="en-US" altLang="ja-JP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環境のことを考えて</a:t>
            </a:r>
            <a:endParaRPr kumimoji="1" lang="en-US" altLang="ja-JP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工夫</a:t>
            </a:r>
            <a:r>
              <a:rPr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してみよう</a:t>
            </a:r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。</a:t>
            </a: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0430" y="4653135"/>
            <a:ext cx="2592288" cy="17677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雲形吹き出し 9"/>
          <p:cNvSpPr/>
          <p:nvPr/>
        </p:nvSpPr>
        <p:spPr>
          <a:xfrm>
            <a:off x="3707903" y="4149080"/>
            <a:ext cx="4824537" cy="2016224"/>
          </a:xfrm>
          <a:prstGeom prst="cloudCallout">
            <a:avLst>
              <a:gd name="adj1" fmla="val -50856"/>
              <a:gd name="adj2" fmla="val 48704"/>
            </a:avLst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家族の団らんを</a:t>
            </a:r>
            <a:endParaRPr kumimoji="1" lang="en-US" altLang="ja-JP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楽しくするために、布でお菓子入れをつくってみよう。</a:t>
            </a:r>
          </a:p>
        </p:txBody>
      </p:sp>
    </p:spTree>
    <p:extLst>
      <p:ext uri="{BB962C8B-B14F-4D97-AF65-F5344CB8AC3E}">
        <p14:creationId xmlns:p14="http://schemas.microsoft.com/office/powerpoint/2010/main" val="1678569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50106"/>
          </a:xfrm>
          <a:solidFill>
            <a:srgbClr val="CCFFFF"/>
          </a:solidFill>
        </p:spPr>
        <p:txBody>
          <a:bodyPr anchor="ctr">
            <a:normAutofit/>
          </a:bodyPr>
          <a:lstStyle/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課題と実践」の学習の流れ</a:t>
            </a:r>
            <a:endParaRPr kumimoji="1"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4036" y="908720"/>
            <a:ext cx="8496945" cy="1261884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課題を設定する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(2)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「家庭生活と仕事」又は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(3)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「家族や地域の人々との関わり」の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学習を基に生活を見つめ、</a:t>
            </a:r>
            <a:r>
              <a:rPr lang="ja-JP" altLang="en-US" sz="20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自分の家庭の解決したい課題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を見つける。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2465" y="2254968"/>
            <a:ext cx="8496945" cy="1261884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　実践計画を立てる　</a:t>
            </a:r>
            <a:r>
              <a:rPr lang="en-US" altLang="ja-JP" sz="2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2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「創意・工夫」で評価</a:t>
            </a:r>
            <a:endParaRPr lang="en-US" altLang="ja-JP" sz="24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衣食住の生活」や「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消費生活・環境」で身に付けた知識や技能を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活用しながら、課題を解決するための具体的な計画を立てる。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3423" y="3573016"/>
            <a:ext cx="8496945" cy="769441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　</a:t>
            </a:r>
            <a:r>
              <a:rPr lang="ja-JP" altLang="en-US" sz="2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家庭や地域で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実践する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家庭や地域での実践が難しい場合には、学校で実践するなどの配慮を</a:t>
            </a:r>
            <a:endParaRPr kumimoji="1" lang="ja-JP" altLang="en-US" sz="2000" dirty="0"/>
          </a:p>
        </p:txBody>
      </p:sp>
      <p:cxnSp>
        <p:nvCxnSpPr>
          <p:cNvPr id="10" name="直線コネクタ 9"/>
          <p:cNvCxnSpPr/>
          <p:nvPr/>
        </p:nvCxnSpPr>
        <p:spPr>
          <a:xfrm>
            <a:off x="899592" y="3933056"/>
            <a:ext cx="187220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69875" y="4410340"/>
            <a:ext cx="8496945" cy="600164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　実践したことをまとめる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9452" y="5094562"/>
            <a:ext cx="8496945" cy="1138773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　実践を振り返り、評価・改善する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さらによりよい生活にするための新たな課題を見付け、次の実践に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つなげる。　</a:t>
            </a:r>
            <a:endParaRPr kumimoji="1" lang="ja-JP" altLang="en-US" sz="2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065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の変化に対応した各内容の見直し</a:t>
            </a:r>
          </a:p>
        </p:txBody>
      </p:sp>
      <p:sp>
        <p:nvSpPr>
          <p:cNvPr id="8" name="円形吹き出し 7"/>
          <p:cNvSpPr/>
          <p:nvPr/>
        </p:nvSpPr>
        <p:spPr>
          <a:xfrm>
            <a:off x="6732240" y="831744"/>
            <a:ext cx="1944216" cy="1013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Ｐ１８</a:t>
            </a:r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２７、２８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575556" y="2060848"/>
            <a:ext cx="7992888" cy="2742218"/>
          </a:xfrm>
          <a:prstGeom prst="roundRect">
            <a:avLst>
              <a:gd name="adj" fmla="val 238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b="1" u="sng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少子高齢社会の進展</a:t>
            </a:r>
            <a:r>
              <a:rPr kumimoji="1" lang="ja-JP" altLang="en-US" sz="3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への対応</a:t>
            </a:r>
            <a:endParaRPr kumimoji="1" lang="en-US" altLang="ja-JP" sz="36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3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幼児又は低学年の児童</a:t>
            </a:r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</a:t>
            </a:r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高齢者</a:t>
            </a:r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など異なる</a:t>
            </a:r>
            <a:endParaRPr kumimoji="1"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世代の人々との関わり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550704" y="1052736"/>
            <a:ext cx="3712668" cy="792088"/>
          </a:xfrm>
          <a:prstGeom prst="roundRect">
            <a:avLst/>
          </a:prstGeom>
          <a:solidFill>
            <a:srgbClr val="0000CC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家族・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家庭生活</a:t>
            </a:r>
          </a:p>
        </p:txBody>
      </p:sp>
      <p:sp>
        <p:nvSpPr>
          <p:cNvPr id="10" name="星 12 9"/>
          <p:cNvSpPr/>
          <p:nvPr/>
        </p:nvSpPr>
        <p:spPr>
          <a:xfrm>
            <a:off x="6724059" y="2207550"/>
            <a:ext cx="1764196" cy="1152128"/>
          </a:xfrm>
          <a:prstGeom prst="star1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9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新設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75556" y="4941168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具体的に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は・・・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550704" y="5373216"/>
            <a:ext cx="8017740" cy="1050503"/>
          </a:xfrm>
          <a:prstGeom prst="round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☆　地域ではいろいろな人が生活していることへの気付き</a:t>
            </a:r>
            <a:endParaRPr kumimoji="1" lang="en-US" altLang="ja-JP" sz="2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☆　地域の人々と協力して助け合っていく必要があること</a:t>
            </a:r>
            <a:endParaRPr lang="en-US" altLang="ja-JP" sz="2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への気付き</a:t>
            </a:r>
            <a:endParaRPr kumimoji="1" lang="ja-JP" altLang="en-US" sz="2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1315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の変化に対応した各内容の見直し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1106" y="1234813"/>
            <a:ext cx="3655793" cy="792088"/>
          </a:xfrm>
          <a:prstGeom prst="roundRect">
            <a:avLst/>
          </a:prstGeom>
          <a:solidFill>
            <a:srgbClr val="0000CC"/>
          </a:soli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衣食住の生活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361106" y="2348880"/>
            <a:ext cx="8424936" cy="3744416"/>
          </a:xfrm>
          <a:prstGeom prst="roundRect">
            <a:avLst>
              <a:gd name="adj" fmla="val 238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b="1" u="sng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食育の一層の推進</a:t>
            </a:r>
            <a:r>
              <a:rPr lang="ja-JP" altLang="en-US" sz="3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への対応</a:t>
            </a:r>
            <a:endParaRPr lang="en-US" altLang="ja-JP" sz="36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3200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栄養を考えた食事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献立を構成する要素＝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主食、主菜、副菜</a:t>
            </a:r>
            <a:endParaRPr lang="en-US" altLang="ja-JP" sz="3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和食の基本となる</a:t>
            </a:r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だし</a:t>
            </a:r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の役割</a:t>
            </a:r>
            <a:endParaRPr kumimoji="1"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</a:t>
            </a:r>
            <a:r>
              <a:rPr lang="ja-JP" altLang="en-US" sz="3200" dirty="0">
                <a:solidFill>
                  <a:srgbClr val="0000CC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メイリオ" panose="020B0604030504040204" pitchFamily="50" charset="-128"/>
              </a:rPr>
              <a:t>日本の伝統的な生活（生活文化に気付く）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11" name="円形吹き出し 10"/>
          <p:cNvSpPr/>
          <p:nvPr/>
        </p:nvSpPr>
        <p:spPr>
          <a:xfrm>
            <a:off x="5436096" y="735033"/>
            <a:ext cx="3240360" cy="1291867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Ｐ１８、３</a:t>
            </a:r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７、４２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４６</a:t>
            </a:r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～４８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878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社会の変化に対応した各内容の見直し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1106" y="1234813"/>
            <a:ext cx="3655793" cy="792088"/>
          </a:xfrm>
          <a:prstGeom prst="roundRect">
            <a:avLst/>
          </a:prstGeom>
          <a:solidFill>
            <a:srgbClr val="0000CC"/>
          </a:soli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衣食住の生活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179512" y="2276872"/>
            <a:ext cx="8856984" cy="4248472"/>
          </a:xfrm>
          <a:prstGeom prst="roundRect">
            <a:avLst>
              <a:gd name="adj" fmla="val 238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b="1" u="sng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グローバル化</a:t>
            </a:r>
            <a:r>
              <a:rPr lang="ja-JP" altLang="en-US" sz="3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への対応</a:t>
            </a:r>
            <a:endParaRPr lang="en-US" altLang="ja-JP" sz="36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3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「快適な住まい方」</a:t>
            </a:r>
            <a:endParaRPr lang="en-US" altLang="ja-JP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住まいの働き（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暑さ、寒さへの対応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＊日常着の着方との関連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季節に合わせた着方や住まい方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（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カビ・ダニ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音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＊</a:t>
            </a:r>
            <a:r>
              <a:rPr lang="ja-JP" altLang="en-US" sz="3200" dirty="0">
                <a:solidFill>
                  <a:srgbClr val="0000CC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メイリオ" panose="020B0604030504040204" pitchFamily="50" charset="-128"/>
              </a:rPr>
              <a:t>日本の伝統的な生活（生活文化に気付く）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11" name="円形吹き出し 10"/>
          <p:cNvSpPr/>
          <p:nvPr/>
        </p:nvSpPr>
        <p:spPr>
          <a:xfrm>
            <a:off x="5436096" y="735033"/>
            <a:ext cx="3240360" cy="1291867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Ｐ１８、５０</a:t>
            </a:r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５９～６１</a:t>
            </a:r>
          </a:p>
        </p:txBody>
      </p:sp>
      <p:sp>
        <p:nvSpPr>
          <p:cNvPr id="6" name="星 12 5"/>
          <p:cNvSpPr/>
          <p:nvPr/>
        </p:nvSpPr>
        <p:spPr>
          <a:xfrm>
            <a:off x="7021846" y="2276872"/>
            <a:ext cx="1764196" cy="1152128"/>
          </a:xfrm>
          <a:prstGeom prst="star1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9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新設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949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の変化に対応した各内容の見直し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1106" y="1234813"/>
            <a:ext cx="3655793" cy="792088"/>
          </a:xfrm>
          <a:prstGeom prst="roundRect">
            <a:avLst/>
          </a:prstGeom>
          <a:solidFill>
            <a:srgbClr val="0000CC"/>
          </a:soli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消費生活・環境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54810" y="2492896"/>
            <a:ext cx="8424936" cy="3312368"/>
          </a:xfrm>
          <a:prstGeom prst="roundRect">
            <a:avLst>
              <a:gd name="adj" fmla="val 238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b="1" u="sng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持続可能な社会の構築</a:t>
            </a:r>
            <a:r>
              <a:rPr kumimoji="1" lang="ja-JP" altLang="en-US" sz="3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への対応</a:t>
            </a:r>
            <a:endParaRPr kumimoji="1" lang="en-US" altLang="ja-JP" sz="36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3200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買物の仕組みや消費者の役割</a:t>
            </a:r>
            <a:endParaRPr kumimoji="1"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売買契約の基礎</a:t>
            </a:r>
            <a:endParaRPr lang="en-US" altLang="ja-JP" sz="3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＊現金による店頭での買物を扱う</a:t>
            </a:r>
          </a:p>
          <a:p>
            <a:pPr lvl="0"/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</a:t>
            </a:r>
            <a:r>
              <a:rPr lang="ja-JP" altLang="en-US" sz="3200" dirty="0">
                <a:solidFill>
                  <a:srgbClr val="0000CC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メイリオ" panose="020B0604030504040204" pitchFamily="50" charset="-128"/>
              </a:rPr>
              <a:t>自立した消費者の育成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11" name="円形吹き出し 10"/>
          <p:cNvSpPr/>
          <p:nvPr/>
        </p:nvSpPr>
        <p:spPr>
          <a:xfrm>
            <a:off x="5436096" y="836712"/>
            <a:ext cx="3240360" cy="1291867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Ｐ１８、１９</a:t>
            </a:r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６５～６６</a:t>
            </a:r>
          </a:p>
        </p:txBody>
      </p:sp>
      <p:sp>
        <p:nvSpPr>
          <p:cNvPr id="8" name="星 12 7"/>
          <p:cNvSpPr/>
          <p:nvPr/>
        </p:nvSpPr>
        <p:spPr>
          <a:xfrm>
            <a:off x="6983535" y="2564904"/>
            <a:ext cx="1764196" cy="1152128"/>
          </a:xfrm>
          <a:prstGeom prst="star1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9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新設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479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1008112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　指導計画と学習指導の改善・充実や教育環境の充実等</a:t>
            </a:r>
            <a:endParaRPr lang="en-US" altLang="ja-JP" sz="2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2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lang="ja-JP" altLang="en-US" sz="2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指導計画作成上の配慮事項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1106" y="1234813"/>
            <a:ext cx="3655793" cy="792088"/>
          </a:xfrm>
          <a:prstGeom prst="roundRect">
            <a:avLst/>
          </a:prstGeom>
          <a:solidFill>
            <a:srgbClr val="0000CC"/>
          </a:soli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家族・家庭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361106" y="2276872"/>
            <a:ext cx="8424936" cy="3816424"/>
          </a:xfrm>
          <a:prstGeom prst="roundRect">
            <a:avLst>
              <a:gd name="adj" fmla="val 238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）ア　自分の成長の自覚、家庭生活と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   家族の大切さ、家族との協力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ja-JP" altLang="en-US" sz="32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第５学年の最初にガイダンスとして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履修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ja-JP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r>
              <a:rPr lang="en-US" altLang="ja-JP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</a:t>
            </a:r>
            <a:r>
              <a:rPr lang="ja-JP" altLang="en-US" sz="3200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までの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各内容の学習との関連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32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＊生活の営みに係る見方・考え方との関連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11" name="円形吹き出し 10"/>
          <p:cNvSpPr/>
          <p:nvPr/>
        </p:nvSpPr>
        <p:spPr>
          <a:xfrm>
            <a:off x="6948264" y="836712"/>
            <a:ext cx="1512168" cy="895824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Ｐ７４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481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(2)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内容の取扱いについての配慮事項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361106" y="2204864"/>
            <a:ext cx="8424936" cy="3816424"/>
          </a:xfrm>
          <a:prstGeom prst="roundRect">
            <a:avLst>
              <a:gd name="adj" fmla="val 238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調理や製作等の</a:t>
            </a:r>
            <a:r>
              <a:rPr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手順の根拠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について考える</a:t>
            </a:r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3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r>
              <a:rPr lang="ja-JP" altLang="en-US" sz="3600" dirty="0">
                <a:solidFill>
                  <a:srgbClr val="0000CC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メイリオ" panose="020B0604030504040204" pitchFamily="50" charset="-128"/>
              </a:rPr>
              <a:t>＊科学的な理解</a:t>
            </a:r>
            <a:endParaRPr lang="en-US" altLang="ja-JP" sz="3600" dirty="0">
              <a:solidFill>
                <a:srgbClr val="0000CC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  <a:cs typeface="メイリオ" panose="020B0604030504040204" pitchFamily="50" charset="-128"/>
            </a:endParaRPr>
          </a:p>
          <a:p>
            <a:pPr lvl="0" algn="ctr"/>
            <a:endParaRPr lang="en-US" altLang="ja-JP" sz="3200" dirty="0">
              <a:solidFill>
                <a:srgbClr val="0000CC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  <a:cs typeface="メイリオ" panose="020B0604030504040204" pitchFamily="50" charset="-128"/>
            </a:endParaRPr>
          </a:p>
          <a:p>
            <a:pPr lvl="0"/>
            <a:endParaRPr lang="en-US" altLang="ja-JP" sz="3200" dirty="0">
              <a:solidFill>
                <a:srgbClr val="0000CC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  <a:cs typeface="メイリオ" panose="020B0604030504040204" pitchFamily="50" charset="-128"/>
            </a:endParaRPr>
          </a:p>
          <a:p>
            <a:pPr lvl="0" algn="ctr"/>
            <a:r>
              <a:rPr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知識・技能の確実な習得</a:t>
            </a:r>
            <a:r>
              <a:rPr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11" name="円形吹き出し 10"/>
          <p:cNvSpPr/>
          <p:nvPr/>
        </p:nvSpPr>
        <p:spPr>
          <a:xfrm>
            <a:off x="6516216" y="949000"/>
            <a:ext cx="2269826" cy="895824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Ｐ７９～８０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4249538" y="2924944"/>
            <a:ext cx="648072" cy="792088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>
            <a:off x="4249538" y="4509120"/>
            <a:ext cx="648072" cy="792088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18</a:t>
            </a:fld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1726" y="1124744"/>
            <a:ext cx="5838445" cy="584775"/>
          </a:xfrm>
          <a:prstGeom prst="rect">
            <a:avLst/>
          </a:prstGeom>
          <a:solidFill>
            <a:srgbClr val="0000CC"/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実践的・体験的な活動の充実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29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0901" y="-27384"/>
            <a:ext cx="9144000" cy="850106"/>
          </a:xfrm>
          <a:solidFill>
            <a:srgbClr val="CCFFFF"/>
          </a:solidFill>
        </p:spPr>
        <p:txBody>
          <a:bodyPr anchor="ctr">
            <a:normAutofit/>
          </a:bodyPr>
          <a:lstStyle/>
          <a:p>
            <a:pPr algn="l"/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(3)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その他の配慮事項</a:t>
            </a:r>
            <a:endParaRPr kumimoji="1"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395537" y="2060848"/>
            <a:ext cx="8424936" cy="2736304"/>
          </a:xfrm>
          <a:prstGeom prst="rect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調理実習で扱う食材にアレルギーの原因となる物質を含む食品が含まれていないか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調理器具等にアレルギー源が付着していないか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手に触れたり、調理したときの蒸気を吸ったりすることでも発症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ホームベース 5"/>
          <p:cNvSpPr/>
          <p:nvPr/>
        </p:nvSpPr>
        <p:spPr>
          <a:xfrm>
            <a:off x="421322" y="1079158"/>
            <a:ext cx="2350478" cy="837674"/>
          </a:xfrm>
          <a:prstGeom prst="homePlat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注意！！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1187625" y="4941168"/>
            <a:ext cx="4608512" cy="1152128"/>
          </a:xfrm>
          <a:prstGeom prst="wedgeRoundRectCallout">
            <a:avLst>
              <a:gd name="adj1" fmla="val 65423"/>
              <a:gd name="adj2" fmla="val -1510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</a:t>
            </a:r>
            <a:r>
              <a:rPr lang="ja-JP" altLang="en-US" sz="24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床等に付着したものから、</a:t>
            </a:r>
            <a:endParaRPr lang="en-US" altLang="ja-JP" sz="24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清掃の際にアレルギーを引き</a:t>
            </a:r>
            <a:endParaRPr lang="en-US" altLang="ja-JP" sz="24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起こすこともあるので注意！</a:t>
            </a:r>
          </a:p>
        </p:txBody>
      </p:sp>
      <p:sp>
        <p:nvSpPr>
          <p:cNvPr id="9" name="円形吹き出し 8"/>
          <p:cNvSpPr/>
          <p:nvPr/>
        </p:nvSpPr>
        <p:spPr>
          <a:xfrm>
            <a:off x="7360395" y="188640"/>
            <a:ext cx="1604093" cy="720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Ｐ８３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11" name="図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749" y="4941981"/>
            <a:ext cx="1262017" cy="1296144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15816" y="1174828"/>
            <a:ext cx="5245950" cy="646331"/>
          </a:xfrm>
          <a:prstGeom prst="rect">
            <a:avLst/>
          </a:prstGeom>
          <a:solidFill>
            <a:srgbClr val="0000CC"/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食物アレルギーへの対応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9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0" y="-27384"/>
            <a:ext cx="9144000" cy="1008112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家庭科の目標について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現行学習指導要領の成果と課題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29" y="1250751"/>
            <a:ext cx="8215142" cy="4770537"/>
          </a:xfrm>
          <a:prstGeom prst="rect">
            <a:avLst/>
          </a:prstGeom>
          <a:solidFill>
            <a:schemeClr val="bg1"/>
          </a:solidFill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</a:t>
            </a:r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普段の生活や社会に出て役立つ、将来生きていく上で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重要であるなど、学習への関心や有用感が高い。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　家族の一員として協力することへの関心が低いこと。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　家族や地域の人々と関わること、家庭での実践や社会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に参画することが十分でないこと。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　家族・家庭生活の多様化や消費生活の変化等に加えて、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グローバル化や少子高齢社会の進展、持続可能な社会の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構築等、今後の社会の急激な変化に主体的に対応する</a:t>
            </a:r>
            <a:r>
              <a:rPr lang="ja-JP" altLang="en-US" sz="24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とが求められる。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56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-10901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　移行措置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04856" cy="1143000"/>
          </a:xfrm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b">
            <a:noAutofit/>
          </a:bodyPr>
          <a:lstStyle/>
          <a:p>
            <a:pPr algn="l"/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平成３０年度より</a:t>
            </a:r>
            <a:r>
              <a:rPr kumimoji="1" lang="ja-JP" altLang="en-US" sz="32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全部又は一部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新学習指導要領によることができる。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2051720" y="2852936"/>
            <a:ext cx="6624736" cy="2376264"/>
          </a:xfrm>
          <a:prstGeom prst="wedgeRoundRectCallout">
            <a:avLst>
              <a:gd name="adj1" fmla="val -58524"/>
              <a:gd name="adj2" fmla="val -4"/>
              <a:gd name="adj3" fmla="val 16667"/>
            </a:avLst>
          </a:prstGeom>
          <a:solidFill>
            <a:srgbClr val="FFFF99"/>
          </a:solidFill>
          <a:ln w="190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2800" b="1" u="sng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平成３１年度の第５学年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については</a:t>
            </a:r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全面実施を見据えて、もれなく履修できるよう留意して２年間を見通した指導計画を作成すること。</a:t>
            </a:r>
          </a:p>
        </p:txBody>
      </p:sp>
      <p:pic>
        <p:nvPicPr>
          <p:cNvPr id="7" name="図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789040"/>
            <a:ext cx="1171626" cy="1224136"/>
          </a:xfrm>
          <a:prstGeom prst="rect">
            <a:avLst/>
          </a:prstGeo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866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F9672529-58C1-4D9B-8924-39CA38E27E02}"/>
              </a:ext>
            </a:extLst>
          </p:cNvPr>
          <p:cNvSpPr txBox="1"/>
          <p:nvPr/>
        </p:nvSpPr>
        <p:spPr>
          <a:xfrm>
            <a:off x="467544" y="620688"/>
            <a:ext cx="828092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家庭科教育における</a:t>
            </a:r>
            <a:endParaRPr kumimoji="1" lang="en-US" altLang="ja-JP" sz="3200" dirty="0"/>
          </a:p>
          <a:p>
            <a:pPr algn="ctr"/>
            <a:endParaRPr lang="en-US" altLang="ja-JP" sz="3200" dirty="0"/>
          </a:p>
          <a:p>
            <a:pPr algn="ctr"/>
            <a:r>
              <a:rPr kumimoji="1" lang="ja-JP" altLang="en-US" sz="3200" dirty="0"/>
              <a:t>小・中・高等学校の系統性の明確化について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6C28B626-3082-4B81-BDE0-6C0F21A6EBCF}"/>
              </a:ext>
            </a:extLst>
          </p:cNvPr>
          <p:cNvSpPr txBox="1"/>
          <p:nvPr/>
        </p:nvSpPr>
        <p:spPr>
          <a:xfrm>
            <a:off x="467544" y="3128769"/>
            <a:ext cx="84609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（１）小・中学校ともに「Ａ家族・家庭生活」「Ｂ衣食住の生活」「Ｃ消費生活・環境」の３つの内容とした</a:t>
            </a:r>
            <a:endParaRPr kumimoji="1" lang="en-US" altLang="ja-JP" sz="2800" dirty="0"/>
          </a:p>
          <a:p>
            <a:endParaRPr lang="en-US" altLang="ja-JP" sz="2800" dirty="0"/>
          </a:p>
          <a:p>
            <a:r>
              <a:rPr kumimoji="1" lang="ja-JP" altLang="en-US" sz="2800" dirty="0"/>
              <a:t>（２）空間軸と時間軸の視点から小・中・高等学校における学習対象の明確化</a:t>
            </a:r>
            <a:endParaRPr kumimoji="1" lang="en-US" altLang="ja-JP" sz="2800" dirty="0"/>
          </a:p>
          <a:p>
            <a:endParaRPr lang="en-US" altLang="ja-JP" sz="2800" dirty="0"/>
          </a:p>
          <a:p>
            <a:r>
              <a:rPr kumimoji="1" lang="ja-JP" altLang="en-US" sz="2800" dirty="0"/>
              <a:t>（３）学習過程を踏まえた育成する資質・能力の明確化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5829702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="" xmlns:a16="http://schemas.microsoft.com/office/drawing/2014/main" id="{525B40E2-A292-4C35-B6F2-590604BB0055}"/>
              </a:ext>
            </a:extLst>
          </p:cNvPr>
          <p:cNvGrpSpPr/>
          <p:nvPr/>
        </p:nvGrpSpPr>
        <p:grpSpPr>
          <a:xfrm>
            <a:off x="3582440" y="257923"/>
            <a:ext cx="2550844" cy="3553530"/>
            <a:chOff x="3582440" y="257923"/>
            <a:chExt cx="2550844" cy="3553530"/>
          </a:xfrm>
        </p:grpSpPr>
        <p:sp>
          <p:nvSpPr>
            <p:cNvPr id="7" name="円/楕円 6"/>
            <p:cNvSpPr/>
            <p:nvPr/>
          </p:nvSpPr>
          <p:spPr>
            <a:xfrm>
              <a:off x="3774149" y="257923"/>
              <a:ext cx="1866389" cy="504056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800" dirty="0"/>
                <a:t>中</a:t>
              </a:r>
              <a:r>
                <a:rPr kumimoji="1" lang="ja-JP" altLang="en-US" sz="2800" dirty="0"/>
                <a:t>学生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582440" y="775108"/>
              <a:ext cx="25508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latin typeface="+mj-ea"/>
                  <a:ea typeface="+mj-ea"/>
                </a:rPr>
                <a:t>家族や社会の一員</a:t>
              </a:r>
            </a:p>
          </p:txBody>
        </p:sp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38375">
              <a:off x="3706279" y="941452"/>
              <a:ext cx="1943465" cy="2870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図 9">
              <a:extLst>
                <a:ext uri="{FF2B5EF4-FFF2-40B4-BE49-F238E27FC236}">
                  <a16:creationId xmlns="" xmlns:a16="http://schemas.microsoft.com/office/drawing/2014/main" id="{22DC8366-B9FF-4514-97C2-7A2A549937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0414"/>
            <a:stretch/>
          </p:blipFill>
          <p:spPr>
            <a:xfrm>
              <a:off x="4139952" y="2166350"/>
              <a:ext cx="1326245" cy="1543909"/>
            </a:xfrm>
            <a:prstGeom prst="rect">
              <a:avLst/>
            </a:prstGeom>
          </p:spPr>
        </p:pic>
      </p:grpSp>
      <p:grpSp>
        <p:nvGrpSpPr>
          <p:cNvPr id="17" name="グループ化 16">
            <a:extLst>
              <a:ext uri="{FF2B5EF4-FFF2-40B4-BE49-F238E27FC236}">
                <a16:creationId xmlns="" xmlns:a16="http://schemas.microsoft.com/office/drawing/2014/main" id="{F2D3078D-6EC6-4DAB-A31D-5D7C78F4AFD7}"/>
              </a:ext>
            </a:extLst>
          </p:cNvPr>
          <p:cNvGrpSpPr/>
          <p:nvPr/>
        </p:nvGrpSpPr>
        <p:grpSpPr>
          <a:xfrm>
            <a:off x="6652576" y="252596"/>
            <a:ext cx="2159395" cy="3420464"/>
            <a:chOff x="6652576" y="252596"/>
            <a:chExt cx="2159395" cy="3420464"/>
          </a:xfrm>
        </p:grpSpPr>
        <p:grpSp>
          <p:nvGrpSpPr>
            <p:cNvPr id="107" name="Group 3"/>
            <p:cNvGrpSpPr>
              <a:grpSpLocks/>
            </p:cNvGrpSpPr>
            <p:nvPr/>
          </p:nvGrpSpPr>
          <p:grpSpPr bwMode="auto">
            <a:xfrm>
              <a:off x="6741122" y="1349194"/>
              <a:ext cx="1956330" cy="2139235"/>
              <a:chOff x="3" y="578"/>
              <a:chExt cx="865" cy="1199"/>
            </a:xfrm>
          </p:grpSpPr>
          <p:sp>
            <p:nvSpPr>
              <p:cNvPr id="108" name="Freeform 4"/>
              <p:cNvSpPr>
                <a:spLocks noChangeArrowheads="1"/>
              </p:cNvSpPr>
              <p:nvPr/>
            </p:nvSpPr>
            <p:spPr bwMode="auto">
              <a:xfrm>
                <a:off x="530" y="621"/>
                <a:ext cx="40" cy="42"/>
              </a:xfrm>
              <a:custGeom>
                <a:avLst/>
                <a:gdLst>
                  <a:gd name="T0" fmla="*/ 10500 w 21600"/>
                  <a:gd name="T1" fmla="*/ 0 h 21600"/>
                  <a:gd name="T2" fmla="*/ 0 w 21600"/>
                  <a:gd name="T3" fmla="*/ 16274 h 21600"/>
                  <a:gd name="T4" fmla="*/ 13800 w 21600"/>
                  <a:gd name="T5" fmla="*/ 21600 h 21600"/>
                  <a:gd name="T6" fmla="*/ 21600 w 21600"/>
                  <a:gd name="T7" fmla="*/ 7989 h 21600"/>
                  <a:gd name="T8" fmla="*/ 10500 w 21600"/>
                  <a:gd name="T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600" h="21600">
                    <a:moveTo>
                      <a:pt x="10500" y="0"/>
                    </a:moveTo>
                    <a:lnTo>
                      <a:pt x="0" y="16274"/>
                    </a:lnTo>
                    <a:lnTo>
                      <a:pt x="13800" y="21600"/>
                    </a:lnTo>
                    <a:lnTo>
                      <a:pt x="21600" y="7989"/>
                    </a:lnTo>
                    <a:lnTo>
                      <a:pt x="10500" y="0"/>
                    </a:lnTo>
                  </a:path>
                </a:pathLst>
              </a:custGeom>
              <a:solidFill>
                <a:srgbClr val="FFFFFF"/>
              </a:solidFill>
              <a:ln w="108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" name="Freeform 5"/>
              <p:cNvSpPr>
                <a:spLocks noChangeArrowheads="1"/>
              </p:cNvSpPr>
              <p:nvPr/>
            </p:nvSpPr>
            <p:spPr bwMode="auto">
              <a:xfrm>
                <a:off x="230" y="1374"/>
                <a:ext cx="36" cy="33"/>
              </a:xfrm>
              <a:custGeom>
                <a:avLst/>
                <a:gdLst>
                  <a:gd name="T0" fmla="*/ 4800 w 21600"/>
                  <a:gd name="T1" fmla="*/ 0 h 21600"/>
                  <a:gd name="T2" fmla="*/ 0 w 21600"/>
                  <a:gd name="T3" fmla="*/ 15376 h 21600"/>
                  <a:gd name="T4" fmla="*/ 15771 w 21600"/>
                  <a:gd name="T5" fmla="*/ 21600 h 21600"/>
                  <a:gd name="T6" fmla="*/ 21600 w 21600"/>
                  <a:gd name="T7" fmla="*/ 6956 h 21600"/>
                  <a:gd name="T8" fmla="*/ 4800 w 21600"/>
                  <a:gd name="T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600" h="21600">
                    <a:moveTo>
                      <a:pt x="4800" y="0"/>
                    </a:moveTo>
                    <a:lnTo>
                      <a:pt x="0" y="15376"/>
                    </a:lnTo>
                    <a:lnTo>
                      <a:pt x="15771" y="21600"/>
                    </a:lnTo>
                    <a:lnTo>
                      <a:pt x="21600" y="6956"/>
                    </a:lnTo>
                    <a:lnTo>
                      <a:pt x="4800" y="0"/>
                    </a:lnTo>
                  </a:path>
                </a:pathLst>
              </a:custGeom>
              <a:solidFill>
                <a:srgbClr val="FFFFFF"/>
              </a:solidFill>
              <a:ln w="108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" name="Freeform 6"/>
              <p:cNvSpPr>
                <a:spLocks noChangeArrowheads="1"/>
              </p:cNvSpPr>
              <p:nvPr/>
            </p:nvSpPr>
            <p:spPr bwMode="auto">
              <a:xfrm>
                <a:off x="207" y="1028"/>
                <a:ext cx="660" cy="491"/>
              </a:xfrm>
              <a:custGeom>
                <a:avLst/>
                <a:gdLst>
                  <a:gd name="T0" fmla="*/ 18800 w 21600"/>
                  <a:gd name="T1" fmla="*/ 6809 h 21600"/>
                  <a:gd name="T2" fmla="*/ 16798 w 21600"/>
                  <a:gd name="T3" fmla="*/ 11224 h 21600"/>
                  <a:gd name="T4" fmla="*/ 7268 w 21600"/>
                  <a:gd name="T5" fmla="*/ 17634 h 21600"/>
                  <a:gd name="T6" fmla="*/ 5822 w 21600"/>
                  <a:gd name="T7" fmla="*/ 17609 h 21600"/>
                  <a:gd name="T8" fmla="*/ 890 w 21600"/>
                  <a:gd name="T9" fmla="*/ 16113 h 21600"/>
                  <a:gd name="T10" fmla="*/ 538 w 21600"/>
                  <a:gd name="T11" fmla="*/ 16188 h 21600"/>
                  <a:gd name="T12" fmla="*/ 93 w 21600"/>
                  <a:gd name="T13" fmla="*/ 17634 h 21600"/>
                  <a:gd name="T14" fmla="*/ 185 w 21600"/>
                  <a:gd name="T15" fmla="*/ 18233 h 21600"/>
                  <a:gd name="T16" fmla="*/ 5173 w 21600"/>
                  <a:gd name="T17" fmla="*/ 19904 h 21600"/>
                  <a:gd name="T18" fmla="*/ 5173 w 21600"/>
                  <a:gd name="T19" fmla="*/ 20228 h 21600"/>
                  <a:gd name="T20" fmla="*/ 7973 w 21600"/>
                  <a:gd name="T21" fmla="*/ 20203 h 21600"/>
                  <a:gd name="T22" fmla="*/ 7917 w 21600"/>
                  <a:gd name="T23" fmla="*/ 19904 h 21600"/>
                  <a:gd name="T24" fmla="*/ 17947 w 21600"/>
                  <a:gd name="T25" fmla="*/ 13020 h 21600"/>
                  <a:gd name="T26" fmla="*/ 21600 w 21600"/>
                  <a:gd name="T27" fmla="*/ 0 h 21600"/>
                  <a:gd name="T28" fmla="*/ 18800 w 21600"/>
                  <a:gd name="T29" fmla="*/ 680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18800" y="6809"/>
                    </a:moveTo>
                    <a:cubicBezTo>
                      <a:pt x="18300" y="8381"/>
                      <a:pt x="17632" y="9852"/>
                      <a:pt x="16798" y="11224"/>
                    </a:cubicBezTo>
                    <a:cubicBezTo>
                      <a:pt x="14758" y="14516"/>
                      <a:pt x="11162" y="17435"/>
                      <a:pt x="7268" y="17634"/>
                    </a:cubicBezTo>
                    <a:cubicBezTo>
                      <a:pt x="7194" y="17310"/>
                      <a:pt x="5915" y="17260"/>
                      <a:pt x="5822" y="17609"/>
                    </a:cubicBezTo>
                    <a:cubicBezTo>
                      <a:pt x="4283" y="17684"/>
                      <a:pt x="2299" y="16936"/>
                      <a:pt x="890" y="16113"/>
                    </a:cubicBezTo>
                    <a:cubicBezTo>
                      <a:pt x="686" y="15963"/>
                      <a:pt x="575" y="16013"/>
                      <a:pt x="538" y="16188"/>
                    </a:cubicBezTo>
                    <a:cubicBezTo>
                      <a:pt x="538" y="16188"/>
                      <a:pt x="93" y="17634"/>
                      <a:pt x="93" y="17634"/>
                    </a:cubicBezTo>
                    <a:cubicBezTo>
                      <a:pt x="0" y="17933"/>
                      <a:pt x="56" y="18058"/>
                      <a:pt x="185" y="18233"/>
                    </a:cubicBezTo>
                    <a:cubicBezTo>
                      <a:pt x="1279" y="19056"/>
                      <a:pt x="3504" y="19904"/>
                      <a:pt x="5173" y="19904"/>
                    </a:cubicBezTo>
                    <a:cubicBezTo>
                      <a:pt x="5173" y="19904"/>
                      <a:pt x="5173" y="20228"/>
                      <a:pt x="5173" y="20228"/>
                    </a:cubicBezTo>
                    <a:cubicBezTo>
                      <a:pt x="5173" y="21600"/>
                      <a:pt x="8214" y="21400"/>
                      <a:pt x="7973" y="20203"/>
                    </a:cubicBezTo>
                    <a:cubicBezTo>
                      <a:pt x="7973" y="20203"/>
                      <a:pt x="7917" y="19904"/>
                      <a:pt x="7917" y="19904"/>
                    </a:cubicBezTo>
                    <a:cubicBezTo>
                      <a:pt x="12608" y="18757"/>
                      <a:pt x="15185" y="17135"/>
                      <a:pt x="17947" y="13020"/>
                    </a:cubicBezTo>
                    <a:cubicBezTo>
                      <a:pt x="20376" y="9403"/>
                      <a:pt x="21581" y="5338"/>
                      <a:pt x="21600" y="0"/>
                    </a:cubicBezTo>
                    <a:cubicBezTo>
                      <a:pt x="20877" y="175"/>
                      <a:pt x="19653" y="5038"/>
                      <a:pt x="18800" y="680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" name="Freeform 7"/>
              <p:cNvSpPr>
                <a:spLocks noChangeArrowheads="1"/>
              </p:cNvSpPr>
              <p:nvPr/>
            </p:nvSpPr>
            <p:spPr bwMode="auto">
              <a:xfrm>
                <a:off x="539" y="578"/>
                <a:ext cx="329" cy="606"/>
              </a:xfrm>
              <a:custGeom>
                <a:avLst/>
                <a:gdLst>
                  <a:gd name="T0" fmla="*/ 21563 w 21600"/>
                  <a:gd name="T1" fmla="*/ 16043 h 21600"/>
                  <a:gd name="T2" fmla="*/ 15949 w 21600"/>
                  <a:gd name="T3" fmla="*/ 21600 h 21600"/>
                  <a:gd name="T4" fmla="*/ 17994 w 21600"/>
                  <a:gd name="T5" fmla="*/ 15963 h 21600"/>
                  <a:gd name="T6" fmla="*/ 14722 w 21600"/>
                  <a:gd name="T7" fmla="*/ 8668 h 21600"/>
                  <a:gd name="T8" fmla="*/ 1115 w 21600"/>
                  <a:gd name="T9" fmla="*/ 2081 h 21600"/>
                  <a:gd name="T10" fmla="*/ 1115 w 21600"/>
                  <a:gd name="T11" fmla="*/ 2081 h 21600"/>
                  <a:gd name="T12" fmla="*/ 186 w 21600"/>
                  <a:gd name="T13" fmla="*/ 1435 h 21600"/>
                  <a:gd name="T14" fmla="*/ 1301 w 21600"/>
                  <a:gd name="T15" fmla="*/ 242 h 21600"/>
                  <a:gd name="T16" fmla="*/ 2193 w 21600"/>
                  <a:gd name="T17" fmla="*/ 101 h 21600"/>
                  <a:gd name="T18" fmla="*/ 21563 w 21600"/>
                  <a:gd name="T19" fmla="*/ 15821 h 21600"/>
                  <a:gd name="T20" fmla="*/ 21563 w 21600"/>
                  <a:gd name="T21" fmla="*/ 1604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600" h="21600">
                    <a:moveTo>
                      <a:pt x="21563" y="16043"/>
                    </a:moveTo>
                    <a:cubicBezTo>
                      <a:pt x="20559" y="18266"/>
                      <a:pt x="18254" y="20388"/>
                      <a:pt x="15949" y="21600"/>
                    </a:cubicBezTo>
                    <a:cubicBezTo>
                      <a:pt x="17250" y="19862"/>
                      <a:pt x="17994" y="17923"/>
                      <a:pt x="17994" y="15963"/>
                    </a:cubicBezTo>
                    <a:cubicBezTo>
                      <a:pt x="17994" y="14063"/>
                      <a:pt x="17176" y="10830"/>
                      <a:pt x="14722" y="8668"/>
                    </a:cubicBezTo>
                    <a:cubicBezTo>
                      <a:pt x="10930" y="5274"/>
                      <a:pt x="6357" y="3071"/>
                      <a:pt x="1115" y="2081"/>
                    </a:cubicBezTo>
                    <a:cubicBezTo>
                      <a:pt x="1115" y="2081"/>
                      <a:pt x="1115" y="2081"/>
                      <a:pt x="1115" y="2081"/>
                    </a:cubicBezTo>
                    <a:cubicBezTo>
                      <a:pt x="74" y="1920"/>
                      <a:pt x="0" y="1677"/>
                      <a:pt x="186" y="1435"/>
                    </a:cubicBezTo>
                    <a:cubicBezTo>
                      <a:pt x="186" y="1435"/>
                      <a:pt x="1301" y="242"/>
                      <a:pt x="1301" y="242"/>
                    </a:cubicBezTo>
                    <a:cubicBezTo>
                      <a:pt x="1487" y="40"/>
                      <a:pt x="1859" y="0"/>
                      <a:pt x="2193" y="101"/>
                    </a:cubicBezTo>
                    <a:cubicBezTo>
                      <a:pt x="14611" y="3011"/>
                      <a:pt x="21563" y="8850"/>
                      <a:pt x="21563" y="15821"/>
                    </a:cubicBezTo>
                    <a:cubicBezTo>
                      <a:pt x="21563" y="15882"/>
                      <a:pt x="21600" y="15983"/>
                      <a:pt x="21563" y="1604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" name="Freeform 8"/>
              <p:cNvSpPr>
                <a:spLocks noChangeArrowheads="1"/>
              </p:cNvSpPr>
              <p:nvPr/>
            </p:nvSpPr>
            <p:spPr bwMode="auto">
              <a:xfrm>
                <a:off x="207" y="578"/>
                <a:ext cx="660" cy="941"/>
              </a:xfrm>
              <a:custGeom>
                <a:avLst/>
                <a:gdLst>
                  <a:gd name="T0" fmla="*/ 185 w 21600"/>
                  <a:gd name="T1" fmla="*/ 19843 h 21600"/>
                  <a:gd name="T2" fmla="*/ 5173 w 21600"/>
                  <a:gd name="T3" fmla="*/ 20715 h 21600"/>
                  <a:gd name="T4" fmla="*/ 5173 w 21600"/>
                  <a:gd name="T5" fmla="*/ 20884 h 21600"/>
                  <a:gd name="T6" fmla="*/ 7973 w 21600"/>
                  <a:gd name="T7" fmla="*/ 20871 h 21600"/>
                  <a:gd name="T8" fmla="*/ 7917 w 21600"/>
                  <a:gd name="T9" fmla="*/ 20715 h 21600"/>
                  <a:gd name="T10" fmla="*/ 17947 w 21600"/>
                  <a:gd name="T11" fmla="*/ 17124 h 21600"/>
                  <a:gd name="T12" fmla="*/ 21600 w 21600"/>
                  <a:gd name="T13" fmla="*/ 10188 h 21600"/>
                  <a:gd name="T14" fmla="*/ 11940 w 21600"/>
                  <a:gd name="T15" fmla="*/ 65 h 21600"/>
                  <a:gd name="T16" fmla="*/ 11495 w 21600"/>
                  <a:gd name="T17" fmla="*/ 156 h 21600"/>
                  <a:gd name="T18" fmla="*/ 10939 w 21600"/>
                  <a:gd name="T19" fmla="*/ 924 h 21600"/>
                  <a:gd name="T20" fmla="*/ 11403 w 21600"/>
                  <a:gd name="T21" fmla="*/ 1340 h 21600"/>
                  <a:gd name="T22" fmla="*/ 18188 w 21600"/>
                  <a:gd name="T23" fmla="*/ 5582 h 21600"/>
                  <a:gd name="T24" fmla="*/ 19820 w 21600"/>
                  <a:gd name="T25" fmla="*/ 10280 h 21600"/>
                  <a:gd name="T26" fmla="*/ 16798 w 21600"/>
                  <a:gd name="T27" fmla="*/ 16187 h 21600"/>
                  <a:gd name="T28" fmla="*/ 7268 w 21600"/>
                  <a:gd name="T29" fmla="*/ 19531 h 21600"/>
                  <a:gd name="T30" fmla="*/ 5822 w 21600"/>
                  <a:gd name="T31" fmla="*/ 19518 h 21600"/>
                  <a:gd name="T32" fmla="*/ 890 w 21600"/>
                  <a:gd name="T33" fmla="*/ 18737 h 21600"/>
                  <a:gd name="T34" fmla="*/ 538 w 21600"/>
                  <a:gd name="T35" fmla="*/ 18776 h 21600"/>
                  <a:gd name="T36" fmla="*/ 93 w 21600"/>
                  <a:gd name="T37" fmla="*/ 19531 h 21600"/>
                  <a:gd name="T38" fmla="*/ 185 w 21600"/>
                  <a:gd name="T39" fmla="*/ 1984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600" h="21600">
                    <a:moveTo>
                      <a:pt x="185" y="19843"/>
                    </a:moveTo>
                    <a:cubicBezTo>
                      <a:pt x="1279" y="20273"/>
                      <a:pt x="3504" y="20715"/>
                      <a:pt x="5173" y="20715"/>
                    </a:cubicBezTo>
                    <a:cubicBezTo>
                      <a:pt x="5173" y="20715"/>
                      <a:pt x="5173" y="20884"/>
                      <a:pt x="5173" y="20884"/>
                    </a:cubicBezTo>
                    <a:cubicBezTo>
                      <a:pt x="5173" y="21600"/>
                      <a:pt x="8214" y="21496"/>
                      <a:pt x="7973" y="20871"/>
                    </a:cubicBezTo>
                    <a:cubicBezTo>
                      <a:pt x="7973" y="20871"/>
                      <a:pt x="7917" y="20715"/>
                      <a:pt x="7917" y="20715"/>
                    </a:cubicBezTo>
                    <a:cubicBezTo>
                      <a:pt x="12608" y="20117"/>
                      <a:pt x="15185" y="19271"/>
                      <a:pt x="17947" y="17124"/>
                    </a:cubicBezTo>
                    <a:cubicBezTo>
                      <a:pt x="20432" y="15198"/>
                      <a:pt x="21600" y="13038"/>
                      <a:pt x="21600" y="10188"/>
                    </a:cubicBezTo>
                    <a:cubicBezTo>
                      <a:pt x="21600" y="5699"/>
                      <a:pt x="18133" y="1939"/>
                      <a:pt x="11940" y="65"/>
                    </a:cubicBezTo>
                    <a:cubicBezTo>
                      <a:pt x="11773" y="0"/>
                      <a:pt x="11588" y="26"/>
                      <a:pt x="11495" y="156"/>
                    </a:cubicBezTo>
                    <a:cubicBezTo>
                      <a:pt x="11495" y="156"/>
                      <a:pt x="10939" y="924"/>
                      <a:pt x="10939" y="924"/>
                    </a:cubicBezTo>
                    <a:cubicBezTo>
                      <a:pt x="10846" y="1080"/>
                      <a:pt x="10883" y="1236"/>
                      <a:pt x="11403" y="1340"/>
                    </a:cubicBezTo>
                    <a:cubicBezTo>
                      <a:pt x="14017" y="1978"/>
                      <a:pt x="16297" y="3396"/>
                      <a:pt x="18188" y="5582"/>
                    </a:cubicBezTo>
                    <a:cubicBezTo>
                      <a:pt x="19412" y="6974"/>
                      <a:pt x="19820" y="9056"/>
                      <a:pt x="19820" y="10280"/>
                    </a:cubicBezTo>
                    <a:cubicBezTo>
                      <a:pt x="19820" y="12505"/>
                      <a:pt x="18763" y="14508"/>
                      <a:pt x="16798" y="16187"/>
                    </a:cubicBezTo>
                    <a:cubicBezTo>
                      <a:pt x="14758" y="17905"/>
                      <a:pt x="11162" y="19427"/>
                      <a:pt x="7268" y="19531"/>
                    </a:cubicBezTo>
                    <a:cubicBezTo>
                      <a:pt x="7194" y="19362"/>
                      <a:pt x="5915" y="19336"/>
                      <a:pt x="5822" y="19518"/>
                    </a:cubicBezTo>
                    <a:cubicBezTo>
                      <a:pt x="4283" y="19557"/>
                      <a:pt x="2299" y="19167"/>
                      <a:pt x="890" y="18737"/>
                    </a:cubicBezTo>
                    <a:cubicBezTo>
                      <a:pt x="686" y="18659"/>
                      <a:pt x="575" y="18685"/>
                      <a:pt x="538" y="18776"/>
                    </a:cubicBezTo>
                    <a:cubicBezTo>
                      <a:pt x="538" y="18776"/>
                      <a:pt x="93" y="19531"/>
                      <a:pt x="93" y="19531"/>
                    </a:cubicBezTo>
                    <a:cubicBezTo>
                      <a:pt x="0" y="19687"/>
                      <a:pt x="56" y="19752"/>
                      <a:pt x="185" y="19843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" name="Line 9"/>
              <p:cNvSpPr>
                <a:spLocks noChangeShapeType="1"/>
              </p:cNvSpPr>
              <p:nvPr/>
            </p:nvSpPr>
            <p:spPr bwMode="auto">
              <a:xfrm flipV="1">
                <a:off x="573" y="598"/>
                <a:ext cx="18" cy="36"/>
              </a:xfrm>
              <a:prstGeom prst="line">
                <a:avLst/>
              </a:pr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" name="Freeform 10"/>
              <p:cNvSpPr>
                <a:spLocks noChangeArrowheads="1"/>
              </p:cNvSpPr>
              <p:nvPr/>
            </p:nvSpPr>
            <p:spPr bwMode="auto">
              <a:xfrm>
                <a:off x="248" y="1441"/>
                <a:ext cx="122" cy="25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359" y="12480"/>
                      <a:pt x="14636" y="19200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" name="Freeform 11"/>
              <p:cNvSpPr>
                <a:spLocks noChangeArrowheads="1"/>
              </p:cNvSpPr>
              <p:nvPr/>
            </p:nvSpPr>
            <p:spPr bwMode="auto">
              <a:xfrm>
                <a:off x="448" y="611"/>
                <a:ext cx="404" cy="858"/>
              </a:xfrm>
              <a:custGeom>
                <a:avLst/>
                <a:gdLst>
                  <a:gd name="T0" fmla="*/ 0 w 21600"/>
                  <a:gd name="T1" fmla="*/ 21600 h 21600"/>
                  <a:gd name="T2" fmla="*/ 14844 w 21600"/>
                  <a:gd name="T3" fmla="*/ 18262 h 21600"/>
                  <a:gd name="T4" fmla="*/ 21600 w 21600"/>
                  <a:gd name="T5" fmla="*/ 10115 h 21600"/>
                  <a:gd name="T6" fmla="*/ 7725 w 21600"/>
                  <a:gd name="T7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6271" y="21229"/>
                      <a:pt x="11118" y="20031"/>
                      <a:pt x="14844" y="18262"/>
                    </a:cubicBezTo>
                    <a:cubicBezTo>
                      <a:pt x="19601" y="15993"/>
                      <a:pt x="21600" y="13496"/>
                      <a:pt x="21600" y="10115"/>
                    </a:cubicBezTo>
                    <a:cubicBezTo>
                      <a:pt x="21600" y="5735"/>
                      <a:pt x="16662" y="2254"/>
                      <a:pt x="7725" y="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" name="Line 12"/>
              <p:cNvSpPr>
                <a:spLocks noChangeShapeType="1"/>
              </p:cNvSpPr>
              <p:nvPr/>
            </p:nvSpPr>
            <p:spPr bwMode="auto">
              <a:xfrm flipV="1">
                <a:off x="239" y="1410"/>
                <a:ext cx="15" cy="35"/>
              </a:xfrm>
              <a:prstGeom prst="line">
                <a:avLst/>
              </a:pr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" name="Freeform 13"/>
              <p:cNvSpPr>
                <a:spLocks noChangeArrowheads="1"/>
              </p:cNvSpPr>
              <p:nvPr/>
            </p:nvSpPr>
            <p:spPr bwMode="auto">
              <a:xfrm>
                <a:off x="375" y="1437"/>
                <a:ext cx="11" cy="3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5635"/>
                      <a:pt x="15120" y="15339"/>
                      <a:pt x="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" name="Freeform 14"/>
              <p:cNvSpPr>
                <a:spLocks noChangeArrowheads="1"/>
              </p:cNvSpPr>
              <p:nvPr/>
            </p:nvSpPr>
            <p:spPr bwMode="auto">
              <a:xfrm>
                <a:off x="429" y="1438"/>
                <a:ext cx="14" cy="38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1800" y="5803"/>
                      <a:pt x="9900" y="16119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" name="Freeform 15"/>
              <p:cNvSpPr>
                <a:spLocks noChangeArrowheads="1"/>
              </p:cNvSpPr>
              <p:nvPr/>
            </p:nvSpPr>
            <p:spPr bwMode="auto">
              <a:xfrm>
                <a:off x="393" y="1431"/>
                <a:ext cx="29" cy="2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5400" y="21600"/>
                      <a:pt x="17031" y="21600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" name="Freeform 16"/>
              <p:cNvSpPr>
                <a:spLocks noChangeArrowheads="1"/>
              </p:cNvSpPr>
              <p:nvPr/>
            </p:nvSpPr>
            <p:spPr bwMode="auto">
              <a:xfrm>
                <a:off x="112" y="1628"/>
                <a:ext cx="592" cy="149"/>
              </a:xfrm>
              <a:custGeom>
                <a:avLst/>
                <a:gdLst>
                  <a:gd name="T0" fmla="*/ 20546 w 21600"/>
                  <a:gd name="T1" fmla="*/ 0 h 21600"/>
                  <a:gd name="T2" fmla="*/ 20629 w 21600"/>
                  <a:gd name="T3" fmla="*/ 818 h 21600"/>
                  <a:gd name="T4" fmla="*/ 21145 w 21600"/>
                  <a:gd name="T5" fmla="*/ 8591 h 21600"/>
                  <a:gd name="T6" fmla="*/ 10748 w 21600"/>
                  <a:gd name="T7" fmla="*/ 21600 h 21600"/>
                  <a:gd name="T8" fmla="*/ 434 w 21600"/>
                  <a:gd name="T9" fmla="*/ 8673 h 21600"/>
                  <a:gd name="T10" fmla="*/ 951 w 21600"/>
                  <a:gd name="T11" fmla="*/ 1145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0546" y="0"/>
                    </a:moveTo>
                    <a:cubicBezTo>
                      <a:pt x="20608" y="327"/>
                      <a:pt x="20587" y="573"/>
                      <a:pt x="20629" y="818"/>
                    </a:cubicBezTo>
                    <a:cubicBezTo>
                      <a:pt x="20629" y="818"/>
                      <a:pt x="21145" y="8591"/>
                      <a:pt x="21145" y="8591"/>
                    </a:cubicBezTo>
                    <a:cubicBezTo>
                      <a:pt x="21600" y="15791"/>
                      <a:pt x="16949" y="21600"/>
                      <a:pt x="10748" y="21600"/>
                    </a:cubicBezTo>
                    <a:cubicBezTo>
                      <a:pt x="3927" y="21600"/>
                      <a:pt x="0" y="14973"/>
                      <a:pt x="434" y="8673"/>
                    </a:cubicBezTo>
                    <a:cubicBezTo>
                      <a:pt x="434" y="8673"/>
                      <a:pt x="951" y="1145"/>
                      <a:pt x="951" y="114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" name="Freeform 17"/>
              <p:cNvSpPr>
                <a:spLocks noChangeArrowheads="1"/>
              </p:cNvSpPr>
              <p:nvPr/>
            </p:nvSpPr>
            <p:spPr bwMode="auto">
              <a:xfrm>
                <a:off x="138" y="1562"/>
                <a:ext cx="537" cy="154"/>
              </a:xfrm>
              <a:custGeom>
                <a:avLst/>
                <a:gdLst>
                  <a:gd name="T0" fmla="*/ 2916 w 21600"/>
                  <a:gd name="T1" fmla="*/ 17934 h 21600"/>
                  <a:gd name="T2" fmla="*/ 10891 w 21600"/>
                  <a:gd name="T3" fmla="*/ 21600 h 21600"/>
                  <a:gd name="T4" fmla="*/ 21509 w 21600"/>
                  <a:gd name="T5" fmla="*/ 11238 h 21600"/>
                  <a:gd name="T6" fmla="*/ 21600 w 21600"/>
                  <a:gd name="T7" fmla="*/ 9325 h 21600"/>
                  <a:gd name="T8" fmla="*/ 10891 w 21600"/>
                  <a:gd name="T9" fmla="*/ 0 h 21600"/>
                  <a:gd name="T10" fmla="*/ 46 w 21600"/>
                  <a:gd name="T11" fmla="*/ 9883 h 21600"/>
                  <a:gd name="T12" fmla="*/ 0 w 21600"/>
                  <a:gd name="T13" fmla="*/ 10362 h 21600"/>
                  <a:gd name="T14" fmla="*/ 273 w 21600"/>
                  <a:gd name="T15" fmla="*/ 12434 h 21600"/>
                  <a:gd name="T16" fmla="*/ 1595 w 21600"/>
                  <a:gd name="T17" fmla="*/ 16180 h 21600"/>
                  <a:gd name="T18" fmla="*/ 2916 w 21600"/>
                  <a:gd name="T19" fmla="*/ 1793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600" h="21600">
                    <a:moveTo>
                      <a:pt x="2916" y="17934"/>
                    </a:moveTo>
                    <a:cubicBezTo>
                      <a:pt x="4967" y="20165"/>
                      <a:pt x="7861" y="21600"/>
                      <a:pt x="10891" y="21600"/>
                    </a:cubicBezTo>
                    <a:cubicBezTo>
                      <a:pt x="16473" y="21600"/>
                      <a:pt x="21235" y="16977"/>
                      <a:pt x="21509" y="11238"/>
                    </a:cubicBezTo>
                    <a:cubicBezTo>
                      <a:pt x="21554" y="10920"/>
                      <a:pt x="21600" y="10123"/>
                      <a:pt x="21600" y="9325"/>
                    </a:cubicBezTo>
                    <a:cubicBezTo>
                      <a:pt x="20803" y="4304"/>
                      <a:pt x="16109" y="0"/>
                      <a:pt x="10891" y="0"/>
                    </a:cubicBezTo>
                    <a:cubicBezTo>
                      <a:pt x="5309" y="0"/>
                      <a:pt x="433" y="4703"/>
                      <a:pt x="46" y="9883"/>
                    </a:cubicBezTo>
                    <a:cubicBezTo>
                      <a:pt x="46" y="9883"/>
                      <a:pt x="0" y="10362"/>
                      <a:pt x="0" y="10362"/>
                    </a:cubicBezTo>
                    <a:cubicBezTo>
                      <a:pt x="91" y="11238"/>
                      <a:pt x="205" y="12115"/>
                      <a:pt x="273" y="12434"/>
                    </a:cubicBezTo>
                    <a:cubicBezTo>
                      <a:pt x="478" y="13709"/>
                      <a:pt x="934" y="15064"/>
                      <a:pt x="1595" y="16180"/>
                    </a:cubicBezTo>
                    <a:cubicBezTo>
                      <a:pt x="2051" y="16977"/>
                      <a:pt x="2529" y="17455"/>
                      <a:pt x="2916" y="1793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" name="Freeform 18"/>
              <p:cNvSpPr>
                <a:spLocks noChangeArrowheads="1"/>
              </p:cNvSpPr>
              <p:nvPr/>
            </p:nvSpPr>
            <p:spPr bwMode="auto">
              <a:xfrm>
                <a:off x="112" y="1562"/>
                <a:ext cx="592" cy="215"/>
              </a:xfrm>
              <a:custGeom>
                <a:avLst/>
                <a:gdLst>
                  <a:gd name="T0" fmla="*/ 992 w 21600"/>
                  <a:gd name="T1" fmla="*/ 7048 h 21600"/>
                  <a:gd name="T2" fmla="*/ 10831 w 21600"/>
                  <a:gd name="T3" fmla="*/ 0 h 21600"/>
                  <a:gd name="T4" fmla="*/ 20629 w 21600"/>
                  <a:gd name="T5" fmla="*/ 7162 h 21600"/>
                  <a:gd name="T6" fmla="*/ 21145 w 21600"/>
                  <a:gd name="T7" fmla="*/ 12562 h 21600"/>
                  <a:gd name="T8" fmla="*/ 10748 w 21600"/>
                  <a:gd name="T9" fmla="*/ 21600 h 21600"/>
                  <a:gd name="T10" fmla="*/ 434 w 21600"/>
                  <a:gd name="T11" fmla="*/ 12619 h 21600"/>
                  <a:gd name="T12" fmla="*/ 992 w 21600"/>
                  <a:gd name="T13" fmla="*/ 704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600" h="21600">
                    <a:moveTo>
                      <a:pt x="992" y="7048"/>
                    </a:moveTo>
                    <a:cubicBezTo>
                      <a:pt x="1344" y="3354"/>
                      <a:pt x="5767" y="0"/>
                      <a:pt x="10831" y="0"/>
                    </a:cubicBezTo>
                    <a:cubicBezTo>
                      <a:pt x="15812" y="0"/>
                      <a:pt x="20256" y="3354"/>
                      <a:pt x="20629" y="7162"/>
                    </a:cubicBezTo>
                    <a:cubicBezTo>
                      <a:pt x="20629" y="7162"/>
                      <a:pt x="21145" y="12562"/>
                      <a:pt x="21145" y="12562"/>
                    </a:cubicBezTo>
                    <a:cubicBezTo>
                      <a:pt x="21600" y="17564"/>
                      <a:pt x="16949" y="21600"/>
                      <a:pt x="10748" y="21600"/>
                    </a:cubicBezTo>
                    <a:cubicBezTo>
                      <a:pt x="3927" y="21600"/>
                      <a:pt x="0" y="16996"/>
                      <a:pt x="434" y="12619"/>
                    </a:cubicBezTo>
                    <a:cubicBezTo>
                      <a:pt x="434" y="12619"/>
                      <a:pt x="992" y="7048"/>
                      <a:pt x="992" y="7048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" name="Freeform 19"/>
              <p:cNvSpPr>
                <a:spLocks noChangeArrowheads="1"/>
              </p:cNvSpPr>
              <p:nvPr/>
            </p:nvSpPr>
            <p:spPr bwMode="auto">
              <a:xfrm>
                <a:off x="210" y="1642"/>
                <a:ext cx="463" cy="74"/>
              </a:xfrm>
              <a:custGeom>
                <a:avLst/>
                <a:gdLst>
                  <a:gd name="T0" fmla="*/ 0 w 21600"/>
                  <a:gd name="T1" fmla="*/ 13957 h 21600"/>
                  <a:gd name="T2" fmla="*/ 9265 w 21600"/>
                  <a:gd name="T3" fmla="*/ 21600 h 21600"/>
                  <a:gd name="T4" fmla="*/ 2160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0" y="13957"/>
                    </a:moveTo>
                    <a:cubicBezTo>
                      <a:pt x="2382" y="18609"/>
                      <a:pt x="5744" y="21600"/>
                      <a:pt x="9265" y="21600"/>
                    </a:cubicBezTo>
                    <a:cubicBezTo>
                      <a:pt x="15750" y="21600"/>
                      <a:pt x="21282" y="11963"/>
                      <a:pt x="21600" y="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" name="Freeform 20"/>
              <p:cNvSpPr>
                <a:spLocks noChangeArrowheads="1"/>
              </p:cNvSpPr>
              <p:nvPr/>
            </p:nvSpPr>
            <p:spPr bwMode="auto">
              <a:xfrm>
                <a:off x="145" y="1650"/>
                <a:ext cx="32" cy="27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3352" y="7353"/>
                      <a:pt x="10800" y="15166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" name="Freeform 21"/>
              <p:cNvSpPr>
                <a:spLocks noChangeArrowheads="1"/>
              </p:cNvSpPr>
              <p:nvPr/>
            </p:nvSpPr>
            <p:spPr bwMode="auto">
              <a:xfrm>
                <a:off x="397" y="1489"/>
                <a:ext cx="85" cy="162"/>
              </a:xfrm>
              <a:custGeom>
                <a:avLst/>
                <a:gdLst>
                  <a:gd name="T0" fmla="*/ 11520 w 21600"/>
                  <a:gd name="T1" fmla="*/ 0 h 21600"/>
                  <a:gd name="T2" fmla="*/ 4032 w 21600"/>
                  <a:gd name="T3" fmla="*/ 604 h 21600"/>
                  <a:gd name="T4" fmla="*/ 5616 w 21600"/>
                  <a:gd name="T5" fmla="*/ 21600 h 21600"/>
                  <a:gd name="T6" fmla="*/ 19152 w 21600"/>
                  <a:gd name="T7" fmla="*/ 20694 h 21600"/>
                  <a:gd name="T8" fmla="*/ 11520 w 21600"/>
                  <a:gd name="T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600" h="21600">
                    <a:moveTo>
                      <a:pt x="11520" y="0"/>
                    </a:moveTo>
                    <a:cubicBezTo>
                      <a:pt x="9504" y="302"/>
                      <a:pt x="6912" y="453"/>
                      <a:pt x="4032" y="604"/>
                    </a:cubicBezTo>
                    <a:cubicBezTo>
                      <a:pt x="1008" y="3021"/>
                      <a:pt x="0" y="18503"/>
                      <a:pt x="5616" y="21600"/>
                    </a:cubicBezTo>
                    <a:cubicBezTo>
                      <a:pt x="10944" y="21600"/>
                      <a:pt x="15984" y="21298"/>
                      <a:pt x="19152" y="20694"/>
                    </a:cubicBezTo>
                    <a:cubicBezTo>
                      <a:pt x="21600" y="18126"/>
                      <a:pt x="15120" y="1737"/>
                      <a:pt x="11520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" name="Freeform 24"/>
              <p:cNvSpPr>
                <a:spLocks noChangeArrowheads="1"/>
              </p:cNvSpPr>
              <p:nvPr/>
            </p:nvSpPr>
            <p:spPr bwMode="auto">
              <a:xfrm>
                <a:off x="70" y="983"/>
                <a:ext cx="720" cy="428"/>
              </a:xfrm>
              <a:custGeom>
                <a:avLst/>
                <a:gdLst>
                  <a:gd name="T0" fmla="*/ 7160 w 21600"/>
                  <a:gd name="T1" fmla="*/ 21171 h 21600"/>
                  <a:gd name="T2" fmla="*/ 9729 w 21600"/>
                  <a:gd name="T3" fmla="*/ 21600 h 21600"/>
                  <a:gd name="T4" fmla="*/ 18437 w 21600"/>
                  <a:gd name="T5" fmla="*/ 15306 h 21600"/>
                  <a:gd name="T6" fmla="*/ 18437 w 21600"/>
                  <a:gd name="T7" fmla="*/ 15306 h 21600"/>
                  <a:gd name="T8" fmla="*/ 21600 w 21600"/>
                  <a:gd name="T9" fmla="*/ 1373 h 21600"/>
                  <a:gd name="T10" fmla="*/ 21600 w 21600"/>
                  <a:gd name="T11" fmla="*/ 1373 h 21600"/>
                  <a:gd name="T12" fmla="*/ 0 w 21600"/>
                  <a:gd name="T13" fmla="*/ 13103 h 21600"/>
                  <a:gd name="T14" fmla="*/ 1922 w 21600"/>
                  <a:gd name="T15" fmla="*/ 16822 h 21600"/>
                  <a:gd name="T16" fmla="*/ 4150 w 21600"/>
                  <a:gd name="T17" fmla="*/ 18882 h 21600"/>
                  <a:gd name="T18" fmla="*/ 7160 w 21600"/>
                  <a:gd name="T19" fmla="*/ 2117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600" h="21600">
                    <a:moveTo>
                      <a:pt x="7160" y="21171"/>
                    </a:moveTo>
                    <a:cubicBezTo>
                      <a:pt x="7994" y="21428"/>
                      <a:pt x="8844" y="21600"/>
                      <a:pt x="9729" y="21600"/>
                    </a:cubicBezTo>
                    <a:cubicBezTo>
                      <a:pt x="12654" y="21600"/>
                      <a:pt x="16209" y="19397"/>
                      <a:pt x="18437" y="15306"/>
                    </a:cubicBezTo>
                    <a:cubicBezTo>
                      <a:pt x="18437" y="15306"/>
                      <a:pt x="18437" y="15306"/>
                      <a:pt x="18437" y="15306"/>
                    </a:cubicBezTo>
                    <a:cubicBezTo>
                      <a:pt x="20273" y="11987"/>
                      <a:pt x="21566" y="8383"/>
                      <a:pt x="21600" y="1373"/>
                    </a:cubicBezTo>
                    <a:cubicBezTo>
                      <a:pt x="21600" y="1373"/>
                      <a:pt x="21600" y="1373"/>
                      <a:pt x="21600" y="1373"/>
                    </a:cubicBezTo>
                    <a:cubicBezTo>
                      <a:pt x="17178" y="0"/>
                      <a:pt x="2381" y="9384"/>
                      <a:pt x="0" y="13103"/>
                    </a:cubicBezTo>
                    <a:cubicBezTo>
                      <a:pt x="561" y="14505"/>
                      <a:pt x="1191" y="15706"/>
                      <a:pt x="1922" y="16822"/>
                    </a:cubicBezTo>
                    <a:cubicBezTo>
                      <a:pt x="2704" y="17023"/>
                      <a:pt x="3010" y="17938"/>
                      <a:pt x="4150" y="18882"/>
                    </a:cubicBezTo>
                    <a:cubicBezTo>
                      <a:pt x="5306" y="19826"/>
                      <a:pt x="6395" y="20255"/>
                      <a:pt x="7160" y="2117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" name="Freeform 25"/>
              <p:cNvSpPr>
                <a:spLocks noChangeArrowheads="1"/>
              </p:cNvSpPr>
              <p:nvPr/>
            </p:nvSpPr>
            <p:spPr bwMode="auto">
              <a:xfrm>
                <a:off x="134" y="1313"/>
                <a:ext cx="174" cy="90"/>
              </a:xfrm>
              <a:custGeom>
                <a:avLst/>
                <a:gdLst>
                  <a:gd name="T0" fmla="*/ 21600 w 21600"/>
                  <a:gd name="T1" fmla="*/ 21600 h 21600"/>
                  <a:gd name="T2" fmla="*/ 0 w 21600"/>
                  <a:gd name="T3" fmla="*/ 820 h 21600"/>
                  <a:gd name="T4" fmla="*/ 3226 w 21600"/>
                  <a:gd name="T5" fmla="*/ 1777 h 21600"/>
                  <a:gd name="T6" fmla="*/ 6522 w 21600"/>
                  <a:gd name="T7" fmla="*/ 3828 h 21600"/>
                  <a:gd name="T8" fmla="*/ 10239 w 21600"/>
                  <a:gd name="T9" fmla="*/ 8749 h 21600"/>
                  <a:gd name="T10" fmla="*/ 13816 w 21600"/>
                  <a:gd name="T11" fmla="*/ 10390 h 21600"/>
                  <a:gd name="T12" fmla="*/ 16761 w 21600"/>
                  <a:gd name="T13" fmla="*/ 13124 h 21600"/>
                  <a:gd name="T14" fmla="*/ 19286 w 21600"/>
                  <a:gd name="T15" fmla="*/ 17225 h 21600"/>
                  <a:gd name="T16" fmla="*/ 21600 w 21600"/>
                  <a:gd name="T17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cubicBezTo>
                      <a:pt x="13395" y="18319"/>
                      <a:pt x="5961" y="10937"/>
                      <a:pt x="0" y="820"/>
                    </a:cubicBezTo>
                    <a:cubicBezTo>
                      <a:pt x="1543" y="0"/>
                      <a:pt x="2665" y="410"/>
                      <a:pt x="3226" y="1777"/>
                    </a:cubicBezTo>
                    <a:cubicBezTo>
                      <a:pt x="3927" y="3281"/>
                      <a:pt x="4769" y="2871"/>
                      <a:pt x="6522" y="3828"/>
                    </a:cubicBezTo>
                    <a:cubicBezTo>
                      <a:pt x="7855" y="6152"/>
                      <a:pt x="8065" y="8476"/>
                      <a:pt x="10239" y="8749"/>
                    </a:cubicBezTo>
                    <a:cubicBezTo>
                      <a:pt x="12132" y="9023"/>
                      <a:pt x="12904" y="9570"/>
                      <a:pt x="13816" y="10390"/>
                    </a:cubicBezTo>
                    <a:cubicBezTo>
                      <a:pt x="14797" y="11484"/>
                      <a:pt x="15779" y="11757"/>
                      <a:pt x="16761" y="13124"/>
                    </a:cubicBezTo>
                    <a:cubicBezTo>
                      <a:pt x="17883" y="15448"/>
                      <a:pt x="18304" y="16952"/>
                      <a:pt x="19286" y="17225"/>
                    </a:cubicBezTo>
                    <a:cubicBezTo>
                      <a:pt x="20057" y="17499"/>
                      <a:pt x="20969" y="19003"/>
                      <a:pt x="21600" y="2160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" name="Freeform 26"/>
              <p:cNvSpPr>
                <a:spLocks noChangeArrowheads="1"/>
              </p:cNvSpPr>
              <p:nvPr/>
            </p:nvSpPr>
            <p:spPr bwMode="auto">
              <a:xfrm>
                <a:off x="3" y="633"/>
                <a:ext cx="787" cy="682"/>
              </a:xfrm>
              <a:custGeom>
                <a:avLst/>
                <a:gdLst>
                  <a:gd name="T0" fmla="*/ 13206 w 21600"/>
                  <a:gd name="T1" fmla="*/ 0 h 21600"/>
                  <a:gd name="T2" fmla="*/ 19155 w 21600"/>
                  <a:gd name="T3" fmla="*/ 4219 h 21600"/>
                  <a:gd name="T4" fmla="*/ 21600 w 21600"/>
                  <a:gd name="T5" fmla="*/ 11761 h 21600"/>
                  <a:gd name="T6" fmla="*/ 21600 w 21600"/>
                  <a:gd name="T7" fmla="*/ 11940 h 21600"/>
                  <a:gd name="T8" fmla="*/ 13019 w 21600"/>
                  <a:gd name="T9" fmla="*/ 19858 h 21600"/>
                  <a:gd name="T10" fmla="*/ 1806 w 21600"/>
                  <a:gd name="T11" fmla="*/ 19302 h 21600"/>
                  <a:gd name="T12" fmla="*/ 0 w 21600"/>
                  <a:gd name="T13" fmla="*/ 12317 h 21600"/>
                  <a:gd name="T14" fmla="*/ 3395 w 21600"/>
                  <a:gd name="T15" fmla="*/ 3106 h 21600"/>
                  <a:gd name="T16" fmla="*/ 3395 w 21600"/>
                  <a:gd name="T17" fmla="*/ 3106 h 21600"/>
                  <a:gd name="T18" fmla="*/ 3831 w 21600"/>
                  <a:gd name="T19" fmla="*/ 2657 h 21600"/>
                  <a:gd name="T20" fmla="*/ 13206 w 21600"/>
                  <a:gd name="T21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600" h="21600">
                    <a:moveTo>
                      <a:pt x="13206" y="0"/>
                    </a:moveTo>
                    <a:cubicBezTo>
                      <a:pt x="15604" y="593"/>
                      <a:pt x="17691" y="2155"/>
                      <a:pt x="19155" y="4219"/>
                    </a:cubicBezTo>
                    <a:cubicBezTo>
                      <a:pt x="20681" y="6392"/>
                      <a:pt x="21600" y="8565"/>
                      <a:pt x="21600" y="11761"/>
                    </a:cubicBezTo>
                    <a:cubicBezTo>
                      <a:pt x="21600" y="11797"/>
                      <a:pt x="21600" y="11886"/>
                      <a:pt x="21600" y="11940"/>
                    </a:cubicBezTo>
                    <a:cubicBezTo>
                      <a:pt x="19856" y="15316"/>
                      <a:pt x="16975" y="18440"/>
                      <a:pt x="13019" y="19858"/>
                    </a:cubicBezTo>
                    <a:cubicBezTo>
                      <a:pt x="8067" y="21600"/>
                      <a:pt x="5108" y="20630"/>
                      <a:pt x="1806" y="19302"/>
                    </a:cubicBezTo>
                    <a:cubicBezTo>
                      <a:pt x="654" y="17345"/>
                      <a:pt x="0" y="14939"/>
                      <a:pt x="0" y="12317"/>
                    </a:cubicBezTo>
                    <a:cubicBezTo>
                      <a:pt x="0" y="8888"/>
                      <a:pt x="1215" y="5387"/>
                      <a:pt x="3395" y="3106"/>
                    </a:cubicBezTo>
                    <a:cubicBezTo>
                      <a:pt x="3395" y="3106"/>
                      <a:pt x="3395" y="3106"/>
                      <a:pt x="3395" y="3106"/>
                    </a:cubicBezTo>
                    <a:cubicBezTo>
                      <a:pt x="3535" y="2945"/>
                      <a:pt x="3691" y="2801"/>
                      <a:pt x="3831" y="2657"/>
                    </a:cubicBezTo>
                    <a:cubicBezTo>
                      <a:pt x="4906" y="2981"/>
                      <a:pt x="12272" y="808"/>
                      <a:pt x="13206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" name="Freeform 27"/>
              <p:cNvSpPr>
                <a:spLocks noChangeArrowheads="1"/>
              </p:cNvSpPr>
              <p:nvPr/>
            </p:nvSpPr>
            <p:spPr bwMode="auto">
              <a:xfrm>
                <a:off x="41" y="788"/>
                <a:ext cx="139" cy="513"/>
              </a:xfrm>
              <a:custGeom>
                <a:avLst/>
                <a:gdLst>
                  <a:gd name="T0" fmla="*/ 21600 w 21600"/>
                  <a:gd name="T1" fmla="*/ 0 h 21600"/>
                  <a:gd name="T2" fmla="*/ 14282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4408" y="5275"/>
                      <a:pt x="0" y="14082"/>
                      <a:pt x="14282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" name="Freeform 28"/>
              <p:cNvSpPr>
                <a:spLocks noChangeArrowheads="1"/>
              </p:cNvSpPr>
              <p:nvPr/>
            </p:nvSpPr>
            <p:spPr bwMode="auto">
              <a:xfrm>
                <a:off x="206" y="1213"/>
                <a:ext cx="5" cy="127"/>
              </a:xfrm>
              <a:custGeom>
                <a:avLst/>
                <a:gdLst>
                  <a:gd name="T0" fmla="*/ 21600 w 21600"/>
                  <a:gd name="T1" fmla="*/ 21600 h 21600"/>
                  <a:gd name="T2" fmla="*/ 144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cubicBezTo>
                      <a:pt x="4800" y="14976"/>
                      <a:pt x="0" y="7680"/>
                      <a:pt x="14400" y="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" name="Freeform 29"/>
              <p:cNvSpPr>
                <a:spLocks noChangeArrowheads="1"/>
              </p:cNvSpPr>
              <p:nvPr/>
            </p:nvSpPr>
            <p:spPr bwMode="auto">
              <a:xfrm>
                <a:off x="225" y="1049"/>
                <a:ext cx="13" cy="49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6574" y="14316"/>
                      <a:pt x="13148" y="7284"/>
                      <a:pt x="21600" y="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" name="Freeform 30"/>
              <p:cNvSpPr>
                <a:spLocks noChangeArrowheads="1"/>
              </p:cNvSpPr>
              <p:nvPr/>
            </p:nvSpPr>
            <p:spPr bwMode="auto">
              <a:xfrm>
                <a:off x="285" y="827"/>
                <a:ext cx="53" cy="94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7583" y="12960"/>
                      <a:pt x="14706" y="6022"/>
                      <a:pt x="21600" y="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" name="Freeform 31"/>
              <p:cNvSpPr>
                <a:spLocks noChangeArrowheads="1"/>
              </p:cNvSpPr>
              <p:nvPr/>
            </p:nvSpPr>
            <p:spPr bwMode="auto">
              <a:xfrm>
                <a:off x="449" y="723"/>
                <a:ext cx="109" cy="373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8578" y="6434"/>
                      <a:pt x="12535" y="13689"/>
                      <a:pt x="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" name="Freeform 32"/>
              <p:cNvSpPr>
                <a:spLocks noChangeArrowheads="1"/>
              </p:cNvSpPr>
              <p:nvPr/>
            </p:nvSpPr>
            <p:spPr bwMode="auto">
              <a:xfrm>
                <a:off x="406" y="1133"/>
                <a:ext cx="26" cy="50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4880" y="6627"/>
                      <a:pt x="7200" y="14727"/>
                      <a:pt x="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" name="Freeform 33"/>
              <p:cNvSpPr>
                <a:spLocks noChangeArrowheads="1"/>
              </p:cNvSpPr>
              <p:nvPr/>
            </p:nvSpPr>
            <p:spPr bwMode="auto">
              <a:xfrm>
                <a:off x="287" y="1318"/>
                <a:ext cx="37" cy="53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4727" y="7276"/>
                      <a:pt x="7527" y="14552"/>
                      <a:pt x="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" name="Freeform 34"/>
              <p:cNvSpPr>
                <a:spLocks noChangeArrowheads="1"/>
              </p:cNvSpPr>
              <p:nvPr/>
            </p:nvSpPr>
            <p:spPr bwMode="auto">
              <a:xfrm>
                <a:off x="335" y="749"/>
                <a:ext cx="371" cy="657"/>
              </a:xfrm>
              <a:custGeom>
                <a:avLst/>
                <a:gdLst>
                  <a:gd name="T0" fmla="*/ 18330 w 21600"/>
                  <a:gd name="T1" fmla="*/ 0 h 21600"/>
                  <a:gd name="T2" fmla="*/ 17769 w 21600"/>
                  <a:gd name="T3" fmla="*/ 12759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18330" y="0"/>
                    </a:moveTo>
                    <a:cubicBezTo>
                      <a:pt x="21600" y="4421"/>
                      <a:pt x="20873" y="8730"/>
                      <a:pt x="17769" y="12759"/>
                    </a:cubicBezTo>
                    <a:cubicBezTo>
                      <a:pt x="14400" y="17086"/>
                      <a:pt x="8059" y="21003"/>
                      <a:pt x="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" name="Freeform 35"/>
              <p:cNvSpPr>
                <a:spLocks noChangeArrowheads="1"/>
              </p:cNvSpPr>
              <p:nvPr/>
            </p:nvSpPr>
            <p:spPr bwMode="auto">
              <a:xfrm>
                <a:off x="339" y="811"/>
                <a:ext cx="30" cy="21"/>
              </a:xfrm>
              <a:custGeom>
                <a:avLst/>
                <a:gdLst>
                  <a:gd name="T0" fmla="*/ 21600 w 21600"/>
                  <a:gd name="T1" fmla="*/ 5838 h 21600"/>
                  <a:gd name="T2" fmla="*/ 8151 w 21600"/>
                  <a:gd name="T3" fmla="*/ 21600 h 21600"/>
                  <a:gd name="T4" fmla="*/ 21600 w 21600"/>
                  <a:gd name="T5" fmla="*/ 583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21600" y="5838"/>
                    </a:moveTo>
                    <a:cubicBezTo>
                      <a:pt x="18747" y="12843"/>
                      <a:pt x="13857" y="19265"/>
                      <a:pt x="8151" y="21600"/>
                    </a:cubicBezTo>
                    <a:cubicBezTo>
                      <a:pt x="0" y="11676"/>
                      <a:pt x="13449" y="0"/>
                      <a:pt x="21600" y="5838"/>
                    </a:cubicBezTo>
                  </a:path>
                </a:pathLst>
              </a:custGeom>
              <a:solidFill>
                <a:srgbClr val="FFFFFF"/>
              </a:solidFill>
              <a:ln w="1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" name="Freeform 36"/>
              <p:cNvSpPr>
                <a:spLocks noChangeArrowheads="1"/>
              </p:cNvSpPr>
              <p:nvPr/>
            </p:nvSpPr>
            <p:spPr bwMode="auto">
              <a:xfrm>
                <a:off x="36" y="863"/>
                <a:ext cx="106" cy="52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468" y="5870"/>
                      <a:pt x="13630" y="13617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" name="Freeform 37"/>
              <p:cNvSpPr>
                <a:spLocks noChangeArrowheads="1"/>
              </p:cNvSpPr>
              <p:nvPr/>
            </p:nvSpPr>
            <p:spPr bwMode="auto">
              <a:xfrm>
                <a:off x="389" y="1017"/>
                <a:ext cx="374" cy="149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7156" y="7364"/>
                      <a:pt x="15133" y="15627"/>
                      <a:pt x="21600" y="21600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" name="Freeform 38"/>
              <p:cNvSpPr>
                <a:spLocks noChangeArrowheads="1"/>
              </p:cNvSpPr>
              <p:nvPr/>
            </p:nvSpPr>
            <p:spPr bwMode="auto">
              <a:xfrm>
                <a:off x="7" y="967"/>
                <a:ext cx="232" cy="107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141" y="6549"/>
                      <a:pt x="13606" y="13787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" name="Freeform 39"/>
              <p:cNvSpPr>
                <a:spLocks noChangeArrowheads="1"/>
              </p:cNvSpPr>
              <p:nvPr/>
            </p:nvSpPr>
            <p:spPr bwMode="auto">
              <a:xfrm>
                <a:off x="419" y="1151"/>
                <a:ext cx="290" cy="107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5906" y="6286"/>
                      <a:pt x="14808" y="15086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" name="Freeform 40"/>
              <p:cNvSpPr>
                <a:spLocks noChangeArrowheads="1"/>
              </p:cNvSpPr>
              <p:nvPr/>
            </p:nvSpPr>
            <p:spPr bwMode="auto">
              <a:xfrm>
                <a:off x="88" y="773"/>
                <a:ext cx="21" cy="9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7005" y="6750"/>
                      <a:pt x="14011" y="13500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" name="Freeform 41"/>
              <p:cNvSpPr>
                <a:spLocks noChangeArrowheads="1"/>
              </p:cNvSpPr>
              <p:nvPr/>
            </p:nvSpPr>
            <p:spPr bwMode="auto">
              <a:xfrm>
                <a:off x="141" y="794"/>
                <a:ext cx="52" cy="23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809" y="6480"/>
                      <a:pt x="14557" y="14580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" name="Freeform 42"/>
              <p:cNvSpPr>
                <a:spLocks noChangeArrowheads="1"/>
              </p:cNvSpPr>
              <p:nvPr/>
            </p:nvSpPr>
            <p:spPr bwMode="auto">
              <a:xfrm>
                <a:off x="266" y="848"/>
                <a:ext cx="34" cy="15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7920" y="8000"/>
                      <a:pt x="14400" y="14400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" name="Freeform 43"/>
              <p:cNvSpPr>
                <a:spLocks noChangeArrowheads="1"/>
              </p:cNvSpPr>
              <p:nvPr/>
            </p:nvSpPr>
            <p:spPr bwMode="auto">
              <a:xfrm>
                <a:off x="361" y="891"/>
                <a:ext cx="425" cy="173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8582" y="8711"/>
                      <a:pt x="16214" y="15934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" name="Freeform 44"/>
              <p:cNvSpPr>
                <a:spLocks noChangeArrowheads="1"/>
              </p:cNvSpPr>
              <p:nvPr/>
            </p:nvSpPr>
            <p:spPr bwMode="auto">
              <a:xfrm>
                <a:off x="398" y="795"/>
                <a:ext cx="389" cy="161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4282" y="4699"/>
                      <a:pt x="15806" y="15082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" name="Freeform 45"/>
              <p:cNvSpPr>
                <a:spLocks noChangeArrowheads="1"/>
              </p:cNvSpPr>
              <p:nvPr/>
            </p:nvSpPr>
            <p:spPr bwMode="auto">
              <a:xfrm>
                <a:off x="545" y="768"/>
                <a:ext cx="214" cy="87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073" y="6171"/>
                      <a:pt x="15527" y="15569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" name="Freeform 46"/>
              <p:cNvSpPr>
                <a:spLocks noChangeArrowheads="1"/>
              </p:cNvSpPr>
              <p:nvPr/>
            </p:nvSpPr>
            <p:spPr bwMode="auto">
              <a:xfrm>
                <a:off x="7" y="1079"/>
                <a:ext cx="155" cy="72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013" y="6686"/>
                      <a:pt x="13609" y="14057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" name="Freeform 47"/>
              <p:cNvSpPr>
                <a:spLocks noChangeArrowheads="1"/>
              </p:cNvSpPr>
              <p:nvPr/>
            </p:nvSpPr>
            <p:spPr bwMode="auto">
              <a:xfrm>
                <a:off x="412" y="1255"/>
                <a:ext cx="218" cy="80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845" y="7097"/>
                      <a:pt x="15597" y="15583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" name="Freeform 48"/>
              <p:cNvSpPr>
                <a:spLocks noChangeArrowheads="1"/>
              </p:cNvSpPr>
              <p:nvPr/>
            </p:nvSpPr>
            <p:spPr bwMode="auto">
              <a:xfrm>
                <a:off x="33" y="1175"/>
                <a:ext cx="359" cy="157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6040" y="7692"/>
                      <a:pt x="14161" y="15695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" name="Freeform 49"/>
              <p:cNvSpPr>
                <a:spLocks noChangeArrowheads="1"/>
              </p:cNvSpPr>
              <p:nvPr/>
            </p:nvSpPr>
            <p:spPr bwMode="auto">
              <a:xfrm>
                <a:off x="451" y="1353"/>
                <a:ext cx="89" cy="30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7382" y="7477"/>
                      <a:pt x="14765" y="14954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" name="Freeform 50"/>
              <p:cNvSpPr>
                <a:spLocks noChangeArrowheads="1"/>
              </p:cNvSpPr>
              <p:nvPr/>
            </p:nvSpPr>
            <p:spPr bwMode="auto">
              <a:xfrm>
                <a:off x="95" y="1276"/>
                <a:ext cx="357" cy="130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4971" y="6950"/>
                      <a:pt x="15497" y="17468"/>
                      <a:pt x="21600" y="21600"/>
                    </a:cubicBezTo>
                  </a:path>
                </a:pathLst>
              </a:custGeom>
              <a:noFill/>
              <a:ln w="72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" name="Freeform 51"/>
              <p:cNvSpPr>
                <a:spLocks noChangeArrowheads="1"/>
              </p:cNvSpPr>
              <p:nvPr/>
            </p:nvSpPr>
            <p:spPr bwMode="auto">
              <a:xfrm>
                <a:off x="134" y="1312"/>
                <a:ext cx="174" cy="90"/>
              </a:xfrm>
              <a:custGeom>
                <a:avLst/>
                <a:gdLst>
                  <a:gd name="T0" fmla="*/ 0 w 21600"/>
                  <a:gd name="T1" fmla="*/ 820 h 21600"/>
                  <a:gd name="T2" fmla="*/ 3166 w 21600"/>
                  <a:gd name="T3" fmla="*/ 1914 h 21600"/>
                  <a:gd name="T4" fmla="*/ 6473 w 21600"/>
                  <a:gd name="T5" fmla="*/ 3965 h 21600"/>
                  <a:gd name="T6" fmla="*/ 10202 w 21600"/>
                  <a:gd name="T7" fmla="*/ 8886 h 21600"/>
                  <a:gd name="T8" fmla="*/ 13790 w 21600"/>
                  <a:gd name="T9" fmla="*/ 10527 h 21600"/>
                  <a:gd name="T10" fmla="*/ 16745 w 21600"/>
                  <a:gd name="T11" fmla="*/ 13261 h 21600"/>
                  <a:gd name="T12" fmla="*/ 19278 w 21600"/>
                  <a:gd name="T13" fmla="*/ 17362 h 21600"/>
                  <a:gd name="T14" fmla="*/ 21600 w 21600"/>
                  <a:gd name="T1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0" y="820"/>
                    </a:moveTo>
                    <a:cubicBezTo>
                      <a:pt x="1478" y="0"/>
                      <a:pt x="2603" y="547"/>
                      <a:pt x="3166" y="1914"/>
                    </a:cubicBezTo>
                    <a:cubicBezTo>
                      <a:pt x="3870" y="3418"/>
                      <a:pt x="4714" y="3008"/>
                      <a:pt x="6473" y="3965"/>
                    </a:cubicBezTo>
                    <a:cubicBezTo>
                      <a:pt x="7810" y="6289"/>
                      <a:pt x="8021" y="8613"/>
                      <a:pt x="10202" y="8886"/>
                    </a:cubicBezTo>
                    <a:cubicBezTo>
                      <a:pt x="12102" y="9159"/>
                      <a:pt x="12876" y="9706"/>
                      <a:pt x="13790" y="10527"/>
                    </a:cubicBezTo>
                    <a:cubicBezTo>
                      <a:pt x="14775" y="11620"/>
                      <a:pt x="15760" y="11894"/>
                      <a:pt x="16745" y="13261"/>
                    </a:cubicBezTo>
                    <a:cubicBezTo>
                      <a:pt x="17871" y="15585"/>
                      <a:pt x="18293" y="17089"/>
                      <a:pt x="19278" y="17362"/>
                    </a:cubicBezTo>
                    <a:cubicBezTo>
                      <a:pt x="19982" y="17635"/>
                      <a:pt x="20896" y="19139"/>
                      <a:pt x="21600" y="21600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" name="Freeform 52"/>
              <p:cNvSpPr>
                <a:spLocks noChangeArrowheads="1"/>
              </p:cNvSpPr>
              <p:nvPr/>
            </p:nvSpPr>
            <p:spPr bwMode="auto">
              <a:xfrm>
                <a:off x="314" y="1279"/>
                <a:ext cx="26" cy="26"/>
              </a:xfrm>
              <a:custGeom>
                <a:avLst/>
                <a:gdLst>
                  <a:gd name="T0" fmla="*/ 21600 w 21600"/>
                  <a:gd name="T1" fmla="*/ 10800 h 21600"/>
                  <a:gd name="T2" fmla="*/ 6574 w 21600"/>
                  <a:gd name="T3" fmla="*/ 14557 h 21600"/>
                  <a:gd name="T4" fmla="*/ 21600 w 21600"/>
                  <a:gd name="T5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7983" y="0"/>
                      <a:pt x="0" y="7513"/>
                      <a:pt x="6574" y="14557"/>
                    </a:cubicBezTo>
                    <a:cubicBezTo>
                      <a:pt x="13148" y="21600"/>
                      <a:pt x="21600" y="17374"/>
                      <a:pt x="21600" y="10800"/>
                    </a:cubicBezTo>
                  </a:path>
                </a:pathLst>
              </a:custGeom>
              <a:solidFill>
                <a:srgbClr val="FFFFFF"/>
              </a:solidFill>
              <a:ln w="1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" name="Freeform 53"/>
              <p:cNvSpPr>
                <a:spLocks noChangeArrowheads="1"/>
              </p:cNvSpPr>
              <p:nvPr/>
            </p:nvSpPr>
            <p:spPr bwMode="auto">
              <a:xfrm>
                <a:off x="171" y="1073"/>
                <a:ext cx="252" cy="206"/>
              </a:xfrm>
              <a:custGeom>
                <a:avLst/>
                <a:gdLst>
                  <a:gd name="T0" fmla="*/ 15533 w 21600"/>
                  <a:gd name="T1" fmla="*/ 7379 h 21600"/>
                  <a:gd name="T2" fmla="*/ 14076 w 21600"/>
                  <a:gd name="T3" fmla="*/ 3154 h 21600"/>
                  <a:gd name="T4" fmla="*/ 13882 w 21600"/>
                  <a:gd name="T5" fmla="*/ 1428 h 21600"/>
                  <a:gd name="T6" fmla="*/ 12135 w 21600"/>
                  <a:gd name="T7" fmla="*/ 952 h 21600"/>
                  <a:gd name="T8" fmla="*/ 8931 w 21600"/>
                  <a:gd name="T9" fmla="*/ 1250 h 21600"/>
                  <a:gd name="T10" fmla="*/ 6601 w 21600"/>
                  <a:gd name="T11" fmla="*/ 2559 h 21600"/>
                  <a:gd name="T12" fmla="*/ 5922 w 21600"/>
                  <a:gd name="T13" fmla="*/ 3154 h 21600"/>
                  <a:gd name="T14" fmla="*/ 3883 w 21600"/>
                  <a:gd name="T15" fmla="*/ 3451 h 21600"/>
                  <a:gd name="T16" fmla="*/ 485 w 21600"/>
                  <a:gd name="T17" fmla="*/ 4284 h 21600"/>
                  <a:gd name="T18" fmla="*/ 631 w 21600"/>
                  <a:gd name="T19" fmla="*/ 7974 h 21600"/>
                  <a:gd name="T20" fmla="*/ 971 w 21600"/>
                  <a:gd name="T21" fmla="*/ 10830 h 21600"/>
                  <a:gd name="T22" fmla="*/ 2573 w 21600"/>
                  <a:gd name="T23" fmla="*/ 13150 h 21600"/>
                  <a:gd name="T24" fmla="*/ 6456 w 21600"/>
                  <a:gd name="T25" fmla="*/ 13626 h 21600"/>
                  <a:gd name="T26" fmla="*/ 9611 w 21600"/>
                  <a:gd name="T27" fmla="*/ 15055 h 21600"/>
                  <a:gd name="T28" fmla="*/ 10679 w 21600"/>
                  <a:gd name="T29" fmla="*/ 16661 h 21600"/>
                  <a:gd name="T30" fmla="*/ 11698 w 21600"/>
                  <a:gd name="T31" fmla="*/ 18744 h 21600"/>
                  <a:gd name="T32" fmla="*/ 13348 w 21600"/>
                  <a:gd name="T33" fmla="*/ 20945 h 21600"/>
                  <a:gd name="T34" fmla="*/ 16795 w 21600"/>
                  <a:gd name="T35" fmla="*/ 20529 h 21600"/>
                  <a:gd name="T36" fmla="*/ 19027 w 21600"/>
                  <a:gd name="T37" fmla="*/ 18803 h 21600"/>
                  <a:gd name="T38" fmla="*/ 20775 w 21600"/>
                  <a:gd name="T39" fmla="*/ 15055 h 21600"/>
                  <a:gd name="T40" fmla="*/ 18639 w 21600"/>
                  <a:gd name="T41" fmla="*/ 9521 h 21600"/>
                  <a:gd name="T42" fmla="*/ 18348 w 21600"/>
                  <a:gd name="T43" fmla="*/ 6724 h 21600"/>
                  <a:gd name="T44" fmla="*/ 18251 w 21600"/>
                  <a:gd name="T45" fmla="*/ 3987 h 21600"/>
                  <a:gd name="T46" fmla="*/ 17911 w 21600"/>
                  <a:gd name="T47" fmla="*/ 2916 h 21600"/>
                  <a:gd name="T48" fmla="*/ 17183 w 21600"/>
                  <a:gd name="T49" fmla="*/ 4225 h 21600"/>
                  <a:gd name="T50" fmla="*/ 15533 w 21600"/>
                  <a:gd name="T51" fmla="*/ 737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1600" h="21600">
                    <a:moveTo>
                      <a:pt x="15533" y="7379"/>
                    </a:moveTo>
                    <a:cubicBezTo>
                      <a:pt x="13737" y="5355"/>
                      <a:pt x="13251" y="3927"/>
                      <a:pt x="14076" y="3154"/>
                    </a:cubicBezTo>
                    <a:cubicBezTo>
                      <a:pt x="14465" y="2678"/>
                      <a:pt x="14756" y="2380"/>
                      <a:pt x="13882" y="1428"/>
                    </a:cubicBezTo>
                    <a:cubicBezTo>
                      <a:pt x="13251" y="774"/>
                      <a:pt x="12960" y="0"/>
                      <a:pt x="12135" y="952"/>
                    </a:cubicBezTo>
                    <a:cubicBezTo>
                      <a:pt x="11358" y="1785"/>
                      <a:pt x="10242" y="1547"/>
                      <a:pt x="8931" y="1250"/>
                    </a:cubicBezTo>
                    <a:cubicBezTo>
                      <a:pt x="8252" y="1071"/>
                      <a:pt x="7669" y="2678"/>
                      <a:pt x="6601" y="2559"/>
                    </a:cubicBezTo>
                    <a:cubicBezTo>
                      <a:pt x="5922" y="2499"/>
                      <a:pt x="5922" y="2678"/>
                      <a:pt x="5922" y="3154"/>
                    </a:cubicBezTo>
                    <a:cubicBezTo>
                      <a:pt x="5922" y="3927"/>
                      <a:pt x="5194" y="3987"/>
                      <a:pt x="3883" y="3451"/>
                    </a:cubicBezTo>
                    <a:cubicBezTo>
                      <a:pt x="2184" y="2856"/>
                      <a:pt x="922" y="2618"/>
                      <a:pt x="485" y="4284"/>
                    </a:cubicBezTo>
                    <a:cubicBezTo>
                      <a:pt x="0" y="6010"/>
                      <a:pt x="243" y="6902"/>
                      <a:pt x="631" y="7974"/>
                    </a:cubicBezTo>
                    <a:cubicBezTo>
                      <a:pt x="922" y="9104"/>
                      <a:pt x="971" y="9580"/>
                      <a:pt x="971" y="10830"/>
                    </a:cubicBezTo>
                    <a:cubicBezTo>
                      <a:pt x="971" y="12317"/>
                      <a:pt x="1311" y="12496"/>
                      <a:pt x="2573" y="13150"/>
                    </a:cubicBezTo>
                    <a:cubicBezTo>
                      <a:pt x="4174" y="13983"/>
                      <a:pt x="4902" y="13745"/>
                      <a:pt x="6456" y="13626"/>
                    </a:cubicBezTo>
                    <a:cubicBezTo>
                      <a:pt x="8737" y="13507"/>
                      <a:pt x="8931" y="13686"/>
                      <a:pt x="9611" y="15055"/>
                    </a:cubicBezTo>
                    <a:cubicBezTo>
                      <a:pt x="10096" y="15947"/>
                      <a:pt x="10145" y="16483"/>
                      <a:pt x="10679" y="16661"/>
                    </a:cubicBezTo>
                    <a:cubicBezTo>
                      <a:pt x="11213" y="16899"/>
                      <a:pt x="11649" y="17613"/>
                      <a:pt x="11698" y="18744"/>
                    </a:cubicBezTo>
                    <a:cubicBezTo>
                      <a:pt x="11844" y="20231"/>
                      <a:pt x="11941" y="20350"/>
                      <a:pt x="13348" y="20945"/>
                    </a:cubicBezTo>
                    <a:cubicBezTo>
                      <a:pt x="14707" y="21481"/>
                      <a:pt x="15824" y="21600"/>
                      <a:pt x="16795" y="20529"/>
                    </a:cubicBezTo>
                    <a:cubicBezTo>
                      <a:pt x="17523" y="19577"/>
                      <a:pt x="18057" y="19220"/>
                      <a:pt x="19027" y="18803"/>
                    </a:cubicBezTo>
                    <a:cubicBezTo>
                      <a:pt x="20047" y="18268"/>
                      <a:pt x="21600" y="16899"/>
                      <a:pt x="20775" y="15055"/>
                    </a:cubicBezTo>
                    <a:cubicBezTo>
                      <a:pt x="19756" y="12734"/>
                      <a:pt x="19513" y="10532"/>
                      <a:pt x="18639" y="9521"/>
                    </a:cubicBezTo>
                    <a:cubicBezTo>
                      <a:pt x="17814" y="8569"/>
                      <a:pt x="18154" y="7676"/>
                      <a:pt x="18348" y="6724"/>
                    </a:cubicBezTo>
                    <a:cubicBezTo>
                      <a:pt x="18542" y="5653"/>
                      <a:pt x="18396" y="4820"/>
                      <a:pt x="18251" y="3987"/>
                    </a:cubicBezTo>
                    <a:cubicBezTo>
                      <a:pt x="18154" y="3154"/>
                      <a:pt x="18154" y="2975"/>
                      <a:pt x="17911" y="2916"/>
                    </a:cubicBezTo>
                    <a:cubicBezTo>
                      <a:pt x="17474" y="2856"/>
                      <a:pt x="17474" y="3154"/>
                      <a:pt x="17183" y="4225"/>
                    </a:cubicBezTo>
                    <a:cubicBezTo>
                      <a:pt x="16940" y="5236"/>
                      <a:pt x="16843" y="6724"/>
                      <a:pt x="15533" y="7379"/>
                    </a:cubicBezTo>
                  </a:path>
                </a:pathLst>
              </a:custGeom>
              <a:solidFill>
                <a:srgbClr val="FFFFFF"/>
              </a:solidFill>
              <a:ln w="1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" name="Freeform 54"/>
              <p:cNvSpPr>
                <a:spLocks noChangeArrowheads="1"/>
              </p:cNvSpPr>
              <p:nvPr/>
            </p:nvSpPr>
            <p:spPr bwMode="auto">
              <a:xfrm>
                <a:off x="371" y="1036"/>
                <a:ext cx="80" cy="93"/>
              </a:xfrm>
              <a:custGeom>
                <a:avLst/>
                <a:gdLst>
                  <a:gd name="T0" fmla="*/ 7097 w 21600"/>
                  <a:gd name="T1" fmla="*/ 0 h 21600"/>
                  <a:gd name="T2" fmla="*/ 14349 w 21600"/>
                  <a:gd name="T3" fmla="*/ 7639 h 21600"/>
                  <a:gd name="T4" fmla="*/ 18360 w 21600"/>
                  <a:gd name="T5" fmla="*/ 18044 h 21600"/>
                  <a:gd name="T6" fmla="*/ 19594 w 21600"/>
                  <a:gd name="T7" fmla="*/ 21073 h 21600"/>
                  <a:gd name="T8" fmla="*/ 19594 w 21600"/>
                  <a:gd name="T9" fmla="*/ 21073 h 21600"/>
                  <a:gd name="T10" fmla="*/ 15120 w 21600"/>
                  <a:gd name="T11" fmla="*/ 18702 h 21600"/>
                  <a:gd name="T12" fmla="*/ 11571 w 21600"/>
                  <a:gd name="T13" fmla="*/ 14883 h 21600"/>
                  <a:gd name="T14" fmla="*/ 6634 w 21600"/>
                  <a:gd name="T15" fmla="*/ 11985 h 21600"/>
                  <a:gd name="T16" fmla="*/ 2469 w 21600"/>
                  <a:gd name="T17" fmla="*/ 12380 h 21600"/>
                  <a:gd name="T18" fmla="*/ 7097 w 21600"/>
                  <a:gd name="T1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600" h="21600">
                    <a:moveTo>
                      <a:pt x="7097" y="0"/>
                    </a:moveTo>
                    <a:cubicBezTo>
                      <a:pt x="9874" y="1976"/>
                      <a:pt x="13269" y="2634"/>
                      <a:pt x="14349" y="7639"/>
                    </a:cubicBezTo>
                    <a:cubicBezTo>
                      <a:pt x="15583" y="13829"/>
                      <a:pt x="13423" y="15541"/>
                      <a:pt x="18360" y="18044"/>
                    </a:cubicBezTo>
                    <a:cubicBezTo>
                      <a:pt x="21600" y="19888"/>
                      <a:pt x="20366" y="20810"/>
                      <a:pt x="19594" y="21073"/>
                    </a:cubicBezTo>
                    <a:cubicBezTo>
                      <a:pt x="19594" y="21073"/>
                      <a:pt x="19594" y="21073"/>
                      <a:pt x="19594" y="21073"/>
                    </a:cubicBezTo>
                    <a:cubicBezTo>
                      <a:pt x="18977" y="21468"/>
                      <a:pt x="17897" y="21600"/>
                      <a:pt x="15120" y="18702"/>
                    </a:cubicBezTo>
                    <a:cubicBezTo>
                      <a:pt x="12960" y="18834"/>
                      <a:pt x="12497" y="17912"/>
                      <a:pt x="11571" y="14883"/>
                    </a:cubicBezTo>
                    <a:cubicBezTo>
                      <a:pt x="10491" y="10010"/>
                      <a:pt x="9257" y="10010"/>
                      <a:pt x="6634" y="11985"/>
                    </a:cubicBezTo>
                    <a:cubicBezTo>
                      <a:pt x="4629" y="13302"/>
                      <a:pt x="3394" y="13302"/>
                      <a:pt x="2469" y="12380"/>
                    </a:cubicBezTo>
                    <a:cubicBezTo>
                      <a:pt x="0" y="7639"/>
                      <a:pt x="3394" y="1844"/>
                      <a:pt x="7097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" name="Freeform 55"/>
              <p:cNvSpPr>
                <a:spLocks noChangeArrowheads="1"/>
              </p:cNvSpPr>
              <p:nvPr/>
            </p:nvSpPr>
            <p:spPr bwMode="auto">
              <a:xfrm>
                <a:off x="333" y="997"/>
                <a:ext cx="64" cy="93"/>
              </a:xfrm>
              <a:custGeom>
                <a:avLst/>
                <a:gdLst>
                  <a:gd name="T0" fmla="*/ 15865 w 21600"/>
                  <a:gd name="T1" fmla="*/ 21600 h 21600"/>
                  <a:gd name="T2" fmla="*/ 14910 w 21600"/>
                  <a:gd name="T3" fmla="*/ 20805 h 21600"/>
                  <a:gd name="T4" fmla="*/ 11469 w 21600"/>
                  <a:gd name="T5" fmla="*/ 15107 h 21600"/>
                  <a:gd name="T6" fmla="*/ 8028 w 21600"/>
                  <a:gd name="T7" fmla="*/ 10734 h 21600"/>
                  <a:gd name="T8" fmla="*/ 1912 w 21600"/>
                  <a:gd name="T9" fmla="*/ 5301 h 21600"/>
                  <a:gd name="T10" fmla="*/ 5161 w 21600"/>
                  <a:gd name="T11" fmla="*/ 1458 h 21600"/>
                  <a:gd name="T12" fmla="*/ 7073 w 21600"/>
                  <a:gd name="T13" fmla="*/ 5301 h 21600"/>
                  <a:gd name="T14" fmla="*/ 12234 w 21600"/>
                  <a:gd name="T15" fmla="*/ 7421 h 21600"/>
                  <a:gd name="T16" fmla="*/ 19497 w 21600"/>
                  <a:gd name="T17" fmla="*/ 8216 h 21600"/>
                  <a:gd name="T18" fmla="*/ 21600 w 21600"/>
                  <a:gd name="T19" fmla="*/ 9144 h 21600"/>
                  <a:gd name="T20" fmla="*/ 15865 w 21600"/>
                  <a:gd name="T21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600" h="21600">
                    <a:moveTo>
                      <a:pt x="15865" y="21600"/>
                    </a:moveTo>
                    <a:cubicBezTo>
                      <a:pt x="15674" y="21335"/>
                      <a:pt x="15483" y="21202"/>
                      <a:pt x="14910" y="20805"/>
                    </a:cubicBezTo>
                    <a:cubicBezTo>
                      <a:pt x="11278" y="17625"/>
                      <a:pt x="10896" y="16962"/>
                      <a:pt x="11469" y="15107"/>
                    </a:cubicBezTo>
                    <a:cubicBezTo>
                      <a:pt x="12234" y="13119"/>
                      <a:pt x="11469" y="12456"/>
                      <a:pt x="8028" y="10734"/>
                    </a:cubicBezTo>
                    <a:cubicBezTo>
                      <a:pt x="4588" y="9011"/>
                      <a:pt x="3250" y="8348"/>
                      <a:pt x="1912" y="5301"/>
                    </a:cubicBezTo>
                    <a:cubicBezTo>
                      <a:pt x="0" y="1060"/>
                      <a:pt x="3058" y="0"/>
                      <a:pt x="5161" y="1458"/>
                    </a:cubicBezTo>
                    <a:cubicBezTo>
                      <a:pt x="7073" y="3048"/>
                      <a:pt x="7073" y="3843"/>
                      <a:pt x="7073" y="5301"/>
                    </a:cubicBezTo>
                    <a:cubicBezTo>
                      <a:pt x="7073" y="6758"/>
                      <a:pt x="7837" y="8481"/>
                      <a:pt x="12234" y="7421"/>
                    </a:cubicBezTo>
                    <a:cubicBezTo>
                      <a:pt x="16630" y="6361"/>
                      <a:pt x="17586" y="6626"/>
                      <a:pt x="19497" y="8216"/>
                    </a:cubicBezTo>
                    <a:cubicBezTo>
                      <a:pt x="19880" y="8481"/>
                      <a:pt x="21027" y="8879"/>
                      <a:pt x="21600" y="9144"/>
                    </a:cubicBezTo>
                    <a:cubicBezTo>
                      <a:pt x="20453" y="14577"/>
                      <a:pt x="17777" y="16167"/>
                      <a:pt x="15865" y="2160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" name="Freeform 56"/>
              <p:cNvSpPr>
                <a:spLocks noChangeArrowheads="1"/>
              </p:cNvSpPr>
              <p:nvPr/>
            </p:nvSpPr>
            <p:spPr bwMode="auto">
              <a:xfrm>
                <a:off x="333" y="997"/>
                <a:ext cx="118" cy="132"/>
              </a:xfrm>
              <a:custGeom>
                <a:avLst/>
                <a:gdLst>
                  <a:gd name="T0" fmla="*/ 8139 w 21600"/>
                  <a:gd name="T1" fmla="*/ 14555 h 21600"/>
                  <a:gd name="T2" fmla="*/ 6261 w 21600"/>
                  <a:gd name="T3" fmla="*/ 10568 h 21600"/>
                  <a:gd name="T4" fmla="*/ 4383 w 21600"/>
                  <a:gd name="T5" fmla="*/ 7509 h 21600"/>
                  <a:gd name="T6" fmla="*/ 1043 w 21600"/>
                  <a:gd name="T7" fmla="*/ 3708 h 21600"/>
                  <a:gd name="T8" fmla="*/ 2817 w 21600"/>
                  <a:gd name="T9" fmla="*/ 1020 h 21600"/>
                  <a:gd name="T10" fmla="*/ 3861 w 21600"/>
                  <a:gd name="T11" fmla="*/ 3708 h 21600"/>
                  <a:gd name="T12" fmla="*/ 6678 w 21600"/>
                  <a:gd name="T13" fmla="*/ 5191 h 21600"/>
                  <a:gd name="T14" fmla="*/ 10643 w 21600"/>
                  <a:gd name="T15" fmla="*/ 5748 h 21600"/>
                  <a:gd name="T16" fmla="*/ 16696 w 21600"/>
                  <a:gd name="T17" fmla="*/ 11773 h 21600"/>
                  <a:gd name="T18" fmla="*/ 19409 w 21600"/>
                  <a:gd name="T19" fmla="*/ 19097 h 21600"/>
                  <a:gd name="T20" fmla="*/ 20243 w 21600"/>
                  <a:gd name="T21" fmla="*/ 21229 h 21600"/>
                  <a:gd name="T22" fmla="*/ 17217 w 21600"/>
                  <a:gd name="T23" fmla="*/ 19561 h 21600"/>
                  <a:gd name="T24" fmla="*/ 14817 w 21600"/>
                  <a:gd name="T25" fmla="*/ 16872 h 21600"/>
                  <a:gd name="T26" fmla="*/ 11478 w 21600"/>
                  <a:gd name="T27" fmla="*/ 14833 h 21600"/>
                  <a:gd name="T28" fmla="*/ 8139 w 21600"/>
                  <a:gd name="T29" fmla="*/ 14555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8139" y="14555"/>
                    </a:moveTo>
                    <a:cubicBezTo>
                      <a:pt x="6157" y="12330"/>
                      <a:pt x="5948" y="11866"/>
                      <a:pt x="6261" y="10568"/>
                    </a:cubicBezTo>
                    <a:cubicBezTo>
                      <a:pt x="6678" y="9178"/>
                      <a:pt x="6261" y="8714"/>
                      <a:pt x="4383" y="7509"/>
                    </a:cubicBezTo>
                    <a:cubicBezTo>
                      <a:pt x="2504" y="6304"/>
                      <a:pt x="1774" y="5840"/>
                      <a:pt x="1043" y="3708"/>
                    </a:cubicBezTo>
                    <a:cubicBezTo>
                      <a:pt x="0" y="742"/>
                      <a:pt x="1670" y="0"/>
                      <a:pt x="2817" y="1020"/>
                    </a:cubicBezTo>
                    <a:cubicBezTo>
                      <a:pt x="3861" y="2132"/>
                      <a:pt x="3861" y="2688"/>
                      <a:pt x="3861" y="3708"/>
                    </a:cubicBezTo>
                    <a:cubicBezTo>
                      <a:pt x="3861" y="4728"/>
                      <a:pt x="4278" y="5933"/>
                      <a:pt x="6678" y="5191"/>
                    </a:cubicBezTo>
                    <a:cubicBezTo>
                      <a:pt x="9078" y="4450"/>
                      <a:pt x="9600" y="4635"/>
                      <a:pt x="10643" y="5748"/>
                    </a:cubicBezTo>
                    <a:cubicBezTo>
                      <a:pt x="12626" y="7509"/>
                      <a:pt x="15965" y="7694"/>
                      <a:pt x="16696" y="11773"/>
                    </a:cubicBezTo>
                    <a:cubicBezTo>
                      <a:pt x="17530" y="16130"/>
                      <a:pt x="16070" y="17336"/>
                      <a:pt x="19409" y="19097"/>
                    </a:cubicBezTo>
                    <a:cubicBezTo>
                      <a:pt x="21600" y="20395"/>
                      <a:pt x="20765" y="21044"/>
                      <a:pt x="20243" y="21229"/>
                    </a:cubicBezTo>
                    <a:cubicBezTo>
                      <a:pt x="19826" y="21507"/>
                      <a:pt x="19096" y="21600"/>
                      <a:pt x="17217" y="19561"/>
                    </a:cubicBezTo>
                    <a:cubicBezTo>
                      <a:pt x="15757" y="19653"/>
                      <a:pt x="15443" y="19004"/>
                      <a:pt x="14817" y="16872"/>
                    </a:cubicBezTo>
                    <a:cubicBezTo>
                      <a:pt x="14087" y="13442"/>
                      <a:pt x="13252" y="13442"/>
                      <a:pt x="11478" y="14833"/>
                    </a:cubicBezTo>
                    <a:cubicBezTo>
                      <a:pt x="9704" y="16130"/>
                      <a:pt x="9078" y="15667"/>
                      <a:pt x="8139" y="14555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" name="Freeform 57"/>
              <p:cNvSpPr>
                <a:spLocks noChangeArrowheads="1"/>
              </p:cNvSpPr>
              <p:nvPr/>
            </p:nvSpPr>
            <p:spPr bwMode="auto">
              <a:xfrm>
                <a:off x="209" y="910"/>
                <a:ext cx="69" cy="52"/>
              </a:xfrm>
              <a:custGeom>
                <a:avLst/>
                <a:gdLst>
                  <a:gd name="T0" fmla="*/ 18590 w 21600"/>
                  <a:gd name="T1" fmla="*/ 11974 h 21600"/>
                  <a:gd name="T2" fmla="*/ 19298 w 21600"/>
                  <a:gd name="T3" fmla="*/ 11504 h 21600"/>
                  <a:gd name="T4" fmla="*/ 21246 w 21600"/>
                  <a:gd name="T5" fmla="*/ 6574 h 21600"/>
                  <a:gd name="T6" fmla="*/ 16111 w 21600"/>
                  <a:gd name="T7" fmla="*/ 3522 h 21600"/>
                  <a:gd name="T8" fmla="*/ 10977 w 21600"/>
                  <a:gd name="T9" fmla="*/ 5870 h 21600"/>
                  <a:gd name="T10" fmla="*/ 6905 w 21600"/>
                  <a:gd name="T11" fmla="*/ 7983 h 21600"/>
                  <a:gd name="T12" fmla="*/ 2302 w 21600"/>
                  <a:gd name="T13" fmla="*/ 9391 h 21600"/>
                  <a:gd name="T14" fmla="*/ 0 w 21600"/>
                  <a:gd name="T15" fmla="*/ 9391 h 21600"/>
                  <a:gd name="T16" fmla="*/ 18590 w 21600"/>
                  <a:gd name="T17" fmla="*/ 1197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8590" y="11974"/>
                    </a:moveTo>
                    <a:cubicBezTo>
                      <a:pt x="18767" y="11739"/>
                      <a:pt x="18767" y="11739"/>
                      <a:pt x="19298" y="11504"/>
                    </a:cubicBezTo>
                    <a:cubicBezTo>
                      <a:pt x="21600" y="11270"/>
                      <a:pt x="21600" y="10330"/>
                      <a:pt x="21246" y="6574"/>
                    </a:cubicBezTo>
                    <a:cubicBezTo>
                      <a:pt x="21069" y="2583"/>
                      <a:pt x="19121" y="0"/>
                      <a:pt x="16111" y="3522"/>
                    </a:cubicBezTo>
                    <a:cubicBezTo>
                      <a:pt x="13987" y="5635"/>
                      <a:pt x="12925" y="6104"/>
                      <a:pt x="10977" y="5870"/>
                    </a:cubicBezTo>
                    <a:cubicBezTo>
                      <a:pt x="9030" y="5635"/>
                      <a:pt x="8852" y="6339"/>
                      <a:pt x="6905" y="7983"/>
                    </a:cubicBezTo>
                    <a:cubicBezTo>
                      <a:pt x="5311" y="9391"/>
                      <a:pt x="3541" y="9861"/>
                      <a:pt x="2302" y="9391"/>
                    </a:cubicBezTo>
                    <a:cubicBezTo>
                      <a:pt x="1239" y="8922"/>
                      <a:pt x="531" y="8922"/>
                      <a:pt x="0" y="9391"/>
                    </a:cubicBezTo>
                    <a:cubicBezTo>
                      <a:pt x="177" y="21600"/>
                      <a:pt x="13102" y="11739"/>
                      <a:pt x="18590" y="1197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" name="Freeform 58"/>
              <p:cNvSpPr>
                <a:spLocks noChangeArrowheads="1"/>
              </p:cNvSpPr>
              <p:nvPr/>
            </p:nvSpPr>
            <p:spPr bwMode="auto">
              <a:xfrm>
                <a:off x="200" y="933"/>
                <a:ext cx="68" cy="52"/>
              </a:xfrm>
              <a:custGeom>
                <a:avLst/>
                <a:gdLst>
                  <a:gd name="T0" fmla="*/ 2700 w 21600"/>
                  <a:gd name="T1" fmla="*/ 0 h 21600"/>
                  <a:gd name="T2" fmla="*/ 1980 w 21600"/>
                  <a:gd name="T3" fmla="*/ 929 h 21600"/>
                  <a:gd name="T4" fmla="*/ 720 w 21600"/>
                  <a:gd name="T5" fmla="*/ 5110 h 21600"/>
                  <a:gd name="T6" fmla="*/ 180 w 21600"/>
                  <a:gd name="T7" fmla="*/ 12542 h 21600"/>
                  <a:gd name="T8" fmla="*/ 3960 w 21600"/>
                  <a:gd name="T9" fmla="*/ 16258 h 21600"/>
                  <a:gd name="T10" fmla="*/ 7740 w 21600"/>
                  <a:gd name="T11" fmla="*/ 19045 h 21600"/>
                  <a:gd name="T12" fmla="*/ 12780 w 21600"/>
                  <a:gd name="T13" fmla="*/ 17652 h 21600"/>
                  <a:gd name="T14" fmla="*/ 16920 w 21600"/>
                  <a:gd name="T15" fmla="*/ 12542 h 21600"/>
                  <a:gd name="T16" fmla="*/ 20880 w 21600"/>
                  <a:gd name="T17" fmla="*/ 6735 h 21600"/>
                  <a:gd name="T18" fmla="*/ 21600 w 21600"/>
                  <a:gd name="T19" fmla="*/ 2555 h 21600"/>
                  <a:gd name="T20" fmla="*/ 13320 w 21600"/>
                  <a:gd name="T21" fmla="*/ 3019 h 21600"/>
                  <a:gd name="T22" fmla="*/ 2700 w 21600"/>
                  <a:gd name="T2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600" h="21600">
                    <a:moveTo>
                      <a:pt x="2700" y="0"/>
                    </a:moveTo>
                    <a:cubicBezTo>
                      <a:pt x="2520" y="232"/>
                      <a:pt x="2340" y="465"/>
                      <a:pt x="1980" y="929"/>
                    </a:cubicBezTo>
                    <a:cubicBezTo>
                      <a:pt x="900" y="2090"/>
                      <a:pt x="360" y="3252"/>
                      <a:pt x="720" y="5110"/>
                    </a:cubicBezTo>
                    <a:cubicBezTo>
                      <a:pt x="1080" y="7432"/>
                      <a:pt x="0" y="9523"/>
                      <a:pt x="180" y="12542"/>
                    </a:cubicBezTo>
                    <a:cubicBezTo>
                      <a:pt x="540" y="15794"/>
                      <a:pt x="1800" y="16026"/>
                      <a:pt x="3960" y="16258"/>
                    </a:cubicBezTo>
                    <a:cubicBezTo>
                      <a:pt x="6300" y="16490"/>
                      <a:pt x="6480" y="17187"/>
                      <a:pt x="7740" y="19045"/>
                    </a:cubicBezTo>
                    <a:cubicBezTo>
                      <a:pt x="9720" y="21600"/>
                      <a:pt x="10980" y="20439"/>
                      <a:pt x="12780" y="17652"/>
                    </a:cubicBezTo>
                    <a:cubicBezTo>
                      <a:pt x="14760" y="15097"/>
                      <a:pt x="15300" y="13703"/>
                      <a:pt x="16920" y="12542"/>
                    </a:cubicBezTo>
                    <a:cubicBezTo>
                      <a:pt x="21240" y="10219"/>
                      <a:pt x="21060" y="9058"/>
                      <a:pt x="20880" y="6735"/>
                    </a:cubicBezTo>
                    <a:cubicBezTo>
                      <a:pt x="20880" y="4645"/>
                      <a:pt x="20880" y="3019"/>
                      <a:pt x="21600" y="2555"/>
                    </a:cubicBezTo>
                    <a:cubicBezTo>
                      <a:pt x="19080" y="232"/>
                      <a:pt x="16380" y="232"/>
                      <a:pt x="13320" y="3019"/>
                    </a:cubicBezTo>
                    <a:cubicBezTo>
                      <a:pt x="9900" y="6039"/>
                      <a:pt x="6300" y="4413"/>
                      <a:pt x="2700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3" name="Freeform 59"/>
              <p:cNvSpPr>
                <a:spLocks noChangeArrowheads="1"/>
              </p:cNvSpPr>
              <p:nvPr/>
            </p:nvSpPr>
            <p:spPr bwMode="auto">
              <a:xfrm>
                <a:off x="200" y="910"/>
                <a:ext cx="78" cy="75"/>
              </a:xfrm>
              <a:custGeom>
                <a:avLst/>
                <a:gdLst>
                  <a:gd name="T0" fmla="*/ 19550 w 21600"/>
                  <a:gd name="T1" fmla="*/ 7958 h 21600"/>
                  <a:gd name="T2" fmla="*/ 21285 w 21600"/>
                  <a:gd name="T3" fmla="*/ 4547 h 21600"/>
                  <a:gd name="T4" fmla="*/ 16712 w 21600"/>
                  <a:gd name="T5" fmla="*/ 2436 h 21600"/>
                  <a:gd name="T6" fmla="*/ 12140 w 21600"/>
                  <a:gd name="T7" fmla="*/ 4060 h 21600"/>
                  <a:gd name="T8" fmla="*/ 8514 w 21600"/>
                  <a:gd name="T9" fmla="*/ 5522 h 21600"/>
                  <a:gd name="T10" fmla="*/ 4415 w 21600"/>
                  <a:gd name="T11" fmla="*/ 6496 h 21600"/>
                  <a:gd name="T12" fmla="*/ 1734 w 21600"/>
                  <a:gd name="T13" fmla="*/ 7146 h 21600"/>
                  <a:gd name="T14" fmla="*/ 631 w 21600"/>
                  <a:gd name="T15" fmla="*/ 10069 h 21600"/>
                  <a:gd name="T16" fmla="*/ 158 w 21600"/>
                  <a:gd name="T17" fmla="*/ 15266 h 21600"/>
                  <a:gd name="T18" fmla="*/ 3469 w 21600"/>
                  <a:gd name="T19" fmla="*/ 17865 h 21600"/>
                  <a:gd name="T20" fmla="*/ 6780 w 21600"/>
                  <a:gd name="T21" fmla="*/ 19814 h 21600"/>
                  <a:gd name="T22" fmla="*/ 11194 w 21600"/>
                  <a:gd name="T23" fmla="*/ 18839 h 21600"/>
                  <a:gd name="T24" fmla="*/ 14820 w 21600"/>
                  <a:gd name="T25" fmla="*/ 15266 h 21600"/>
                  <a:gd name="T26" fmla="*/ 18289 w 21600"/>
                  <a:gd name="T27" fmla="*/ 11206 h 21600"/>
                  <a:gd name="T28" fmla="*/ 19550 w 21600"/>
                  <a:gd name="T29" fmla="*/ 795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19550" y="7958"/>
                    </a:moveTo>
                    <a:cubicBezTo>
                      <a:pt x="21600" y="7795"/>
                      <a:pt x="21600" y="7146"/>
                      <a:pt x="21285" y="4547"/>
                    </a:cubicBezTo>
                    <a:cubicBezTo>
                      <a:pt x="21127" y="1786"/>
                      <a:pt x="19393" y="0"/>
                      <a:pt x="16712" y="2436"/>
                    </a:cubicBezTo>
                    <a:cubicBezTo>
                      <a:pt x="14820" y="3898"/>
                      <a:pt x="13874" y="4223"/>
                      <a:pt x="12140" y="4060"/>
                    </a:cubicBezTo>
                    <a:cubicBezTo>
                      <a:pt x="10406" y="3898"/>
                      <a:pt x="10248" y="4385"/>
                      <a:pt x="8514" y="5522"/>
                    </a:cubicBezTo>
                    <a:cubicBezTo>
                      <a:pt x="7095" y="6496"/>
                      <a:pt x="5518" y="6821"/>
                      <a:pt x="4415" y="6496"/>
                    </a:cubicBezTo>
                    <a:cubicBezTo>
                      <a:pt x="2996" y="6009"/>
                      <a:pt x="2523" y="6334"/>
                      <a:pt x="1734" y="7146"/>
                    </a:cubicBezTo>
                    <a:cubicBezTo>
                      <a:pt x="788" y="7958"/>
                      <a:pt x="315" y="8770"/>
                      <a:pt x="631" y="10069"/>
                    </a:cubicBezTo>
                    <a:cubicBezTo>
                      <a:pt x="946" y="11693"/>
                      <a:pt x="0" y="13155"/>
                      <a:pt x="158" y="15266"/>
                    </a:cubicBezTo>
                    <a:cubicBezTo>
                      <a:pt x="473" y="17540"/>
                      <a:pt x="1577" y="17702"/>
                      <a:pt x="3469" y="17865"/>
                    </a:cubicBezTo>
                    <a:cubicBezTo>
                      <a:pt x="5518" y="18027"/>
                      <a:pt x="5676" y="18514"/>
                      <a:pt x="6780" y="19814"/>
                    </a:cubicBezTo>
                    <a:cubicBezTo>
                      <a:pt x="8514" y="21600"/>
                      <a:pt x="9618" y="20788"/>
                      <a:pt x="11194" y="18839"/>
                    </a:cubicBezTo>
                    <a:cubicBezTo>
                      <a:pt x="12928" y="17053"/>
                      <a:pt x="13401" y="16078"/>
                      <a:pt x="14820" y="15266"/>
                    </a:cubicBezTo>
                    <a:cubicBezTo>
                      <a:pt x="18604" y="13642"/>
                      <a:pt x="18447" y="12830"/>
                      <a:pt x="18289" y="11206"/>
                    </a:cubicBezTo>
                    <a:cubicBezTo>
                      <a:pt x="18131" y="9420"/>
                      <a:pt x="17658" y="8120"/>
                      <a:pt x="19550" y="7958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4" name="Freeform 60"/>
              <p:cNvSpPr>
                <a:spLocks noChangeArrowheads="1"/>
              </p:cNvSpPr>
              <p:nvPr/>
            </p:nvSpPr>
            <p:spPr bwMode="auto">
              <a:xfrm>
                <a:off x="523" y="708"/>
                <a:ext cx="19" cy="39"/>
              </a:xfrm>
              <a:custGeom>
                <a:avLst/>
                <a:gdLst>
                  <a:gd name="T0" fmla="*/ 1906 w 21600"/>
                  <a:gd name="T1" fmla="*/ 19722 h 21600"/>
                  <a:gd name="T2" fmla="*/ 3812 w 21600"/>
                  <a:gd name="T3" fmla="*/ 15652 h 21600"/>
                  <a:gd name="T4" fmla="*/ 10800 w 21600"/>
                  <a:gd name="T5" fmla="*/ 9078 h 21600"/>
                  <a:gd name="T6" fmla="*/ 20329 w 21600"/>
                  <a:gd name="T7" fmla="*/ 4383 h 21600"/>
                  <a:gd name="T8" fmla="*/ 21600 w 21600"/>
                  <a:gd name="T9" fmla="*/ 13461 h 21600"/>
                  <a:gd name="T10" fmla="*/ 7624 w 21600"/>
                  <a:gd name="T11" fmla="*/ 19409 h 21600"/>
                  <a:gd name="T12" fmla="*/ 1906 w 21600"/>
                  <a:gd name="T13" fmla="*/ 1972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600" h="21600">
                    <a:moveTo>
                      <a:pt x="1906" y="19722"/>
                    </a:moveTo>
                    <a:cubicBezTo>
                      <a:pt x="0" y="18470"/>
                      <a:pt x="0" y="17217"/>
                      <a:pt x="3812" y="15652"/>
                    </a:cubicBezTo>
                    <a:cubicBezTo>
                      <a:pt x="8259" y="14087"/>
                      <a:pt x="9529" y="14400"/>
                      <a:pt x="10800" y="9078"/>
                    </a:cubicBezTo>
                    <a:cubicBezTo>
                      <a:pt x="13341" y="0"/>
                      <a:pt x="20965" y="1878"/>
                      <a:pt x="20329" y="4383"/>
                    </a:cubicBezTo>
                    <a:cubicBezTo>
                      <a:pt x="19059" y="6887"/>
                      <a:pt x="20965" y="10330"/>
                      <a:pt x="21600" y="13461"/>
                    </a:cubicBezTo>
                    <a:cubicBezTo>
                      <a:pt x="20965" y="17530"/>
                      <a:pt x="9529" y="17530"/>
                      <a:pt x="7624" y="19409"/>
                    </a:cubicBezTo>
                    <a:cubicBezTo>
                      <a:pt x="5718" y="21600"/>
                      <a:pt x="3812" y="21287"/>
                      <a:pt x="1906" y="19722"/>
                    </a:cubicBezTo>
                  </a:path>
                </a:pathLst>
              </a:custGeom>
              <a:solidFill>
                <a:srgbClr val="FFFFFF"/>
              </a:solidFill>
              <a:ln w="1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5" name="Freeform 61"/>
              <p:cNvSpPr>
                <a:spLocks noChangeArrowheads="1"/>
              </p:cNvSpPr>
              <p:nvPr/>
            </p:nvSpPr>
            <p:spPr bwMode="auto">
              <a:xfrm>
                <a:off x="639" y="736"/>
                <a:ext cx="48" cy="21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cubicBezTo>
                      <a:pt x="5336" y="5254"/>
                      <a:pt x="17534" y="16930"/>
                      <a:pt x="21600" y="21600"/>
                    </a:cubicBezTo>
                  </a:path>
                </a:pathLst>
              </a:custGeom>
              <a:noFill/>
              <a:ln w="7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6" name="Freeform 62"/>
              <p:cNvSpPr>
                <a:spLocks noChangeArrowheads="1"/>
              </p:cNvSpPr>
              <p:nvPr/>
            </p:nvSpPr>
            <p:spPr bwMode="auto">
              <a:xfrm>
                <a:off x="184" y="736"/>
                <a:ext cx="81" cy="94"/>
              </a:xfrm>
              <a:custGeom>
                <a:avLst/>
                <a:gdLst>
                  <a:gd name="T0" fmla="*/ 3927 w 21600"/>
                  <a:gd name="T1" fmla="*/ 19767 h 21600"/>
                  <a:gd name="T2" fmla="*/ 4834 w 21600"/>
                  <a:gd name="T3" fmla="*/ 17804 h 21600"/>
                  <a:gd name="T4" fmla="*/ 2719 w 21600"/>
                  <a:gd name="T5" fmla="*/ 16495 h 21600"/>
                  <a:gd name="T6" fmla="*/ 1964 w 21600"/>
                  <a:gd name="T7" fmla="*/ 15055 h 21600"/>
                  <a:gd name="T8" fmla="*/ 3323 w 21600"/>
                  <a:gd name="T9" fmla="*/ 12436 h 21600"/>
                  <a:gd name="T10" fmla="*/ 4380 w 21600"/>
                  <a:gd name="T11" fmla="*/ 9295 h 21600"/>
                  <a:gd name="T12" fmla="*/ 19032 w 21600"/>
                  <a:gd name="T13" fmla="*/ 2749 h 21600"/>
                  <a:gd name="T14" fmla="*/ 3927 w 21600"/>
                  <a:gd name="T15" fmla="*/ 1976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3927" y="19767"/>
                    </a:moveTo>
                    <a:cubicBezTo>
                      <a:pt x="3776" y="18720"/>
                      <a:pt x="4380" y="18327"/>
                      <a:pt x="4834" y="17804"/>
                    </a:cubicBezTo>
                    <a:cubicBezTo>
                      <a:pt x="5740" y="17149"/>
                      <a:pt x="5589" y="16495"/>
                      <a:pt x="2719" y="16495"/>
                    </a:cubicBezTo>
                    <a:cubicBezTo>
                      <a:pt x="604" y="16495"/>
                      <a:pt x="0" y="15055"/>
                      <a:pt x="1964" y="15055"/>
                    </a:cubicBezTo>
                    <a:cubicBezTo>
                      <a:pt x="4078" y="15055"/>
                      <a:pt x="4380" y="14662"/>
                      <a:pt x="3323" y="12436"/>
                    </a:cubicBezTo>
                    <a:cubicBezTo>
                      <a:pt x="2719" y="11258"/>
                      <a:pt x="3021" y="10473"/>
                      <a:pt x="4380" y="9295"/>
                    </a:cubicBezTo>
                    <a:cubicBezTo>
                      <a:pt x="8459" y="6807"/>
                      <a:pt x="16615" y="0"/>
                      <a:pt x="19032" y="2749"/>
                    </a:cubicBezTo>
                    <a:cubicBezTo>
                      <a:pt x="21600" y="11258"/>
                      <a:pt x="7250" y="21600"/>
                      <a:pt x="3927" y="1976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7" name="Freeform 63"/>
              <p:cNvSpPr>
                <a:spLocks noChangeArrowheads="1"/>
              </p:cNvSpPr>
              <p:nvPr/>
            </p:nvSpPr>
            <p:spPr bwMode="auto">
              <a:xfrm>
                <a:off x="204" y="826"/>
                <a:ext cx="44" cy="47"/>
              </a:xfrm>
              <a:custGeom>
                <a:avLst/>
                <a:gdLst>
                  <a:gd name="T0" fmla="*/ 3366 w 21600"/>
                  <a:gd name="T1" fmla="*/ 21600 h 21600"/>
                  <a:gd name="T2" fmla="*/ 1403 w 21600"/>
                  <a:gd name="T3" fmla="*/ 17122 h 21600"/>
                  <a:gd name="T4" fmla="*/ 281 w 21600"/>
                  <a:gd name="T5" fmla="*/ 15805 h 21600"/>
                  <a:gd name="T6" fmla="*/ 9538 w 21600"/>
                  <a:gd name="T7" fmla="*/ 3951 h 21600"/>
                  <a:gd name="T8" fmla="*/ 19636 w 21600"/>
                  <a:gd name="T9" fmla="*/ 8693 h 21600"/>
                  <a:gd name="T10" fmla="*/ 3366 w 21600"/>
                  <a:gd name="T11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3366" y="21600"/>
                    </a:moveTo>
                    <a:cubicBezTo>
                      <a:pt x="3647" y="20546"/>
                      <a:pt x="2525" y="18702"/>
                      <a:pt x="1403" y="17122"/>
                    </a:cubicBezTo>
                    <a:cubicBezTo>
                      <a:pt x="1122" y="16595"/>
                      <a:pt x="561" y="16068"/>
                      <a:pt x="281" y="15805"/>
                    </a:cubicBezTo>
                    <a:cubicBezTo>
                      <a:pt x="0" y="11327"/>
                      <a:pt x="1964" y="7902"/>
                      <a:pt x="9538" y="3951"/>
                    </a:cubicBezTo>
                    <a:cubicBezTo>
                      <a:pt x="17112" y="0"/>
                      <a:pt x="21600" y="2898"/>
                      <a:pt x="19636" y="8693"/>
                    </a:cubicBezTo>
                    <a:cubicBezTo>
                      <a:pt x="21600" y="17122"/>
                      <a:pt x="7574" y="21600"/>
                      <a:pt x="3366" y="2160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8" name="Freeform 64"/>
              <p:cNvSpPr>
                <a:spLocks noChangeArrowheads="1"/>
              </p:cNvSpPr>
              <p:nvPr/>
            </p:nvSpPr>
            <p:spPr bwMode="auto">
              <a:xfrm>
                <a:off x="177" y="793"/>
                <a:ext cx="76" cy="100"/>
              </a:xfrm>
              <a:custGeom>
                <a:avLst/>
                <a:gdLst>
                  <a:gd name="T0" fmla="*/ 16640 w 21600"/>
                  <a:gd name="T1" fmla="*/ 9082 h 21600"/>
                  <a:gd name="T2" fmla="*/ 11680 w 21600"/>
                  <a:gd name="T3" fmla="*/ 10432 h 21600"/>
                  <a:gd name="T4" fmla="*/ 7840 w 21600"/>
                  <a:gd name="T5" fmla="*/ 14482 h 21600"/>
                  <a:gd name="T6" fmla="*/ 7040 w 21600"/>
                  <a:gd name="T7" fmla="*/ 11782 h 21600"/>
                  <a:gd name="T8" fmla="*/ 4480 w 21600"/>
                  <a:gd name="T9" fmla="*/ 12150 h 21600"/>
                  <a:gd name="T10" fmla="*/ 3360 w 21600"/>
                  <a:gd name="T11" fmla="*/ 17550 h 21600"/>
                  <a:gd name="T12" fmla="*/ 4000 w 21600"/>
                  <a:gd name="T13" fmla="*/ 20741 h 21600"/>
                  <a:gd name="T14" fmla="*/ 320 w 21600"/>
                  <a:gd name="T15" fmla="*/ 19391 h 21600"/>
                  <a:gd name="T16" fmla="*/ 320 w 21600"/>
                  <a:gd name="T17" fmla="*/ 17305 h 21600"/>
                  <a:gd name="T18" fmla="*/ 2080 w 21600"/>
                  <a:gd name="T19" fmla="*/ 11782 h 21600"/>
                  <a:gd name="T20" fmla="*/ 6240 w 21600"/>
                  <a:gd name="T21" fmla="*/ 7241 h 21600"/>
                  <a:gd name="T22" fmla="*/ 6080 w 21600"/>
                  <a:gd name="T23" fmla="*/ 6259 h 21600"/>
                  <a:gd name="T24" fmla="*/ 9280 w 21600"/>
                  <a:gd name="T25" fmla="*/ 3314 h 21600"/>
                  <a:gd name="T26" fmla="*/ 15360 w 21600"/>
                  <a:gd name="T27" fmla="*/ 859 h 21600"/>
                  <a:gd name="T28" fmla="*/ 16640 w 21600"/>
                  <a:gd name="T29" fmla="*/ 90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16640" y="9082"/>
                    </a:moveTo>
                    <a:cubicBezTo>
                      <a:pt x="14240" y="10186"/>
                      <a:pt x="16160" y="10800"/>
                      <a:pt x="11680" y="10432"/>
                    </a:cubicBezTo>
                    <a:cubicBezTo>
                      <a:pt x="9760" y="11414"/>
                      <a:pt x="9120" y="12273"/>
                      <a:pt x="7840" y="14482"/>
                    </a:cubicBezTo>
                    <a:cubicBezTo>
                      <a:pt x="6720" y="13009"/>
                      <a:pt x="6560" y="12764"/>
                      <a:pt x="7040" y="11782"/>
                    </a:cubicBezTo>
                    <a:cubicBezTo>
                      <a:pt x="7680" y="10800"/>
                      <a:pt x="6560" y="10432"/>
                      <a:pt x="4480" y="12150"/>
                    </a:cubicBezTo>
                    <a:cubicBezTo>
                      <a:pt x="2240" y="13991"/>
                      <a:pt x="2560" y="15464"/>
                      <a:pt x="3360" y="17550"/>
                    </a:cubicBezTo>
                    <a:cubicBezTo>
                      <a:pt x="3680" y="18532"/>
                      <a:pt x="4000" y="19636"/>
                      <a:pt x="4000" y="20741"/>
                    </a:cubicBezTo>
                    <a:cubicBezTo>
                      <a:pt x="2400" y="21600"/>
                      <a:pt x="800" y="21109"/>
                      <a:pt x="320" y="19391"/>
                    </a:cubicBezTo>
                    <a:cubicBezTo>
                      <a:pt x="640" y="18655"/>
                      <a:pt x="320" y="18041"/>
                      <a:pt x="320" y="17305"/>
                    </a:cubicBezTo>
                    <a:cubicBezTo>
                      <a:pt x="0" y="14114"/>
                      <a:pt x="320" y="13623"/>
                      <a:pt x="2080" y="11782"/>
                    </a:cubicBezTo>
                    <a:cubicBezTo>
                      <a:pt x="4160" y="9450"/>
                      <a:pt x="7200" y="10064"/>
                      <a:pt x="6240" y="7241"/>
                    </a:cubicBezTo>
                    <a:cubicBezTo>
                      <a:pt x="6080" y="6873"/>
                      <a:pt x="6080" y="6505"/>
                      <a:pt x="6080" y="6259"/>
                    </a:cubicBezTo>
                    <a:cubicBezTo>
                      <a:pt x="8160" y="5523"/>
                      <a:pt x="8640" y="4786"/>
                      <a:pt x="9280" y="3314"/>
                    </a:cubicBezTo>
                    <a:cubicBezTo>
                      <a:pt x="10880" y="0"/>
                      <a:pt x="12160" y="0"/>
                      <a:pt x="15360" y="859"/>
                    </a:cubicBezTo>
                    <a:cubicBezTo>
                      <a:pt x="18240" y="2209"/>
                      <a:pt x="21600" y="9818"/>
                      <a:pt x="16640" y="908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9" name="Freeform 65"/>
              <p:cNvSpPr>
                <a:spLocks noChangeArrowheads="1"/>
              </p:cNvSpPr>
              <p:nvPr/>
            </p:nvSpPr>
            <p:spPr bwMode="auto">
              <a:xfrm>
                <a:off x="172" y="883"/>
                <a:ext cx="20" cy="50"/>
              </a:xfrm>
              <a:custGeom>
                <a:avLst/>
                <a:gdLst>
                  <a:gd name="T0" fmla="*/ 20965 w 21600"/>
                  <a:gd name="T1" fmla="*/ 2670 h 21600"/>
                  <a:gd name="T2" fmla="*/ 18424 w 21600"/>
                  <a:gd name="T3" fmla="*/ 10436 h 21600"/>
                  <a:gd name="T4" fmla="*/ 6353 w 21600"/>
                  <a:gd name="T5" fmla="*/ 15533 h 21600"/>
                  <a:gd name="T6" fmla="*/ 1906 w 21600"/>
                  <a:gd name="T7" fmla="*/ 7766 h 21600"/>
                  <a:gd name="T8" fmla="*/ 5718 w 21600"/>
                  <a:gd name="T9" fmla="*/ 0 h 21600"/>
                  <a:gd name="T10" fmla="*/ 20965 w 21600"/>
                  <a:gd name="T11" fmla="*/ 267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0965" y="2670"/>
                    </a:moveTo>
                    <a:cubicBezTo>
                      <a:pt x="21600" y="4611"/>
                      <a:pt x="20329" y="6796"/>
                      <a:pt x="18424" y="10436"/>
                    </a:cubicBezTo>
                    <a:cubicBezTo>
                      <a:pt x="15247" y="16018"/>
                      <a:pt x="17153" y="21600"/>
                      <a:pt x="6353" y="15533"/>
                    </a:cubicBezTo>
                    <a:cubicBezTo>
                      <a:pt x="2541" y="13106"/>
                      <a:pt x="4447" y="10193"/>
                      <a:pt x="1906" y="7766"/>
                    </a:cubicBezTo>
                    <a:cubicBezTo>
                      <a:pt x="0" y="5339"/>
                      <a:pt x="3812" y="3398"/>
                      <a:pt x="5718" y="0"/>
                    </a:cubicBezTo>
                    <a:cubicBezTo>
                      <a:pt x="10165" y="485"/>
                      <a:pt x="17153" y="1942"/>
                      <a:pt x="20965" y="267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0" name="Freeform 66"/>
              <p:cNvSpPr>
                <a:spLocks noChangeArrowheads="1"/>
              </p:cNvSpPr>
              <p:nvPr/>
            </p:nvSpPr>
            <p:spPr bwMode="auto">
              <a:xfrm>
                <a:off x="225" y="787"/>
                <a:ext cx="31" cy="58"/>
              </a:xfrm>
              <a:custGeom>
                <a:avLst/>
                <a:gdLst>
                  <a:gd name="T0" fmla="*/ 7714 w 21600"/>
                  <a:gd name="T1" fmla="*/ 18000 h 21600"/>
                  <a:gd name="T2" fmla="*/ 9643 w 21600"/>
                  <a:gd name="T3" fmla="*/ 13553 h 21600"/>
                  <a:gd name="T4" fmla="*/ 0 w 21600"/>
                  <a:gd name="T5" fmla="*/ 9529 h 21600"/>
                  <a:gd name="T6" fmla="*/ 10029 w 21600"/>
                  <a:gd name="T7" fmla="*/ 424 h 21600"/>
                  <a:gd name="T8" fmla="*/ 21600 w 21600"/>
                  <a:gd name="T9" fmla="*/ 1694 h 21600"/>
                  <a:gd name="T10" fmla="*/ 18129 w 21600"/>
                  <a:gd name="T11" fmla="*/ 13341 h 21600"/>
                  <a:gd name="T12" fmla="*/ 13114 w 21600"/>
                  <a:gd name="T13" fmla="*/ 21600 h 21600"/>
                  <a:gd name="T14" fmla="*/ 7714 w 21600"/>
                  <a:gd name="T15" fmla="*/ 180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7714" y="18000"/>
                    </a:moveTo>
                    <a:cubicBezTo>
                      <a:pt x="10029" y="17153"/>
                      <a:pt x="9643" y="16094"/>
                      <a:pt x="9643" y="13553"/>
                    </a:cubicBezTo>
                    <a:cubicBezTo>
                      <a:pt x="9643" y="11012"/>
                      <a:pt x="10414" y="10165"/>
                      <a:pt x="0" y="9529"/>
                    </a:cubicBezTo>
                    <a:cubicBezTo>
                      <a:pt x="1929" y="7412"/>
                      <a:pt x="3471" y="4235"/>
                      <a:pt x="10029" y="424"/>
                    </a:cubicBezTo>
                    <a:cubicBezTo>
                      <a:pt x="15429" y="424"/>
                      <a:pt x="18900" y="0"/>
                      <a:pt x="21600" y="1694"/>
                    </a:cubicBezTo>
                    <a:cubicBezTo>
                      <a:pt x="17357" y="4871"/>
                      <a:pt x="16586" y="9106"/>
                      <a:pt x="18129" y="13341"/>
                    </a:cubicBezTo>
                    <a:cubicBezTo>
                      <a:pt x="19671" y="17153"/>
                      <a:pt x="18129" y="20753"/>
                      <a:pt x="13114" y="21600"/>
                    </a:cubicBezTo>
                    <a:cubicBezTo>
                      <a:pt x="11186" y="20329"/>
                      <a:pt x="9257" y="19059"/>
                      <a:pt x="7714" y="1800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1" name="Freeform 67"/>
              <p:cNvSpPr>
                <a:spLocks noChangeArrowheads="1"/>
              </p:cNvSpPr>
              <p:nvPr/>
            </p:nvSpPr>
            <p:spPr bwMode="auto">
              <a:xfrm>
                <a:off x="210" y="791"/>
                <a:ext cx="72" cy="88"/>
              </a:xfrm>
              <a:custGeom>
                <a:avLst/>
                <a:gdLst>
                  <a:gd name="T0" fmla="*/ 17008 w 21600"/>
                  <a:gd name="T1" fmla="*/ 3623 h 21600"/>
                  <a:gd name="T2" fmla="*/ 13096 w 21600"/>
                  <a:gd name="T3" fmla="*/ 7665 h 21600"/>
                  <a:gd name="T4" fmla="*/ 8164 w 21600"/>
                  <a:gd name="T5" fmla="*/ 18255 h 21600"/>
                  <a:gd name="T6" fmla="*/ 340 w 21600"/>
                  <a:gd name="T7" fmla="*/ 19370 h 21600"/>
                  <a:gd name="T8" fmla="*/ 7313 w 21600"/>
                  <a:gd name="T9" fmla="*/ 16723 h 21600"/>
                  <a:gd name="T10" fmla="*/ 10885 w 21600"/>
                  <a:gd name="T11" fmla="*/ 11566 h 21600"/>
                  <a:gd name="T12" fmla="*/ 11565 w 21600"/>
                  <a:gd name="T13" fmla="*/ 7665 h 21600"/>
                  <a:gd name="T14" fmla="*/ 12246 w 21600"/>
                  <a:gd name="T15" fmla="*/ 0 h 21600"/>
                  <a:gd name="T16" fmla="*/ 17008 w 21600"/>
                  <a:gd name="T17" fmla="*/ 362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7008" y="3623"/>
                    </a:moveTo>
                    <a:cubicBezTo>
                      <a:pt x="13096" y="4738"/>
                      <a:pt x="12756" y="5156"/>
                      <a:pt x="13096" y="7665"/>
                    </a:cubicBezTo>
                    <a:cubicBezTo>
                      <a:pt x="14457" y="14354"/>
                      <a:pt x="13606" y="15329"/>
                      <a:pt x="8164" y="18255"/>
                    </a:cubicBezTo>
                    <a:cubicBezTo>
                      <a:pt x="1531" y="21600"/>
                      <a:pt x="0" y="20903"/>
                      <a:pt x="340" y="19370"/>
                    </a:cubicBezTo>
                    <a:cubicBezTo>
                      <a:pt x="2721" y="18674"/>
                      <a:pt x="5613" y="17419"/>
                      <a:pt x="7313" y="16723"/>
                    </a:cubicBezTo>
                    <a:cubicBezTo>
                      <a:pt x="7824" y="15329"/>
                      <a:pt x="9014" y="12263"/>
                      <a:pt x="10885" y="11566"/>
                    </a:cubicBezTo>
                    <a:cubicBezTo>
                      <a:pt x="12586" y="10730"/>
                      <a:pt x="12246" y="9755"/>
                      <a:pt x="11565" y="7665"/>
                    </a:cubicBezTo>
                    <a:cubicBezTo>
                      <a:pt x="10885" y="5435"/>
                      <a:pt x="10885" y="2926"/>
                      <a:pt x="12246" y="0"/>
                    </a:cubicBezTo>
                    <a:cubicBezTo>
                      <a:pt x="21600" y="557"/>
                      <a:pt x="20920" y="1672"/>
                      <a:pt x="17008" y="362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2" name="Freeform 68"/>
              <p:cNvSpPr>
                <a:spLocks noChangeArrowheads="1"/>
              </p:cNvSpPr>
              <p:nvPr/>
            </p:nvSpPr>
            <p:spPr bwMode="auto">
              <a:xfrm>
                <a:off x="242" y="633"/>
                <a:ext cx="121" cy="56"/>
              </a:xfrm>
              <a:custGeom>
                <a:avLst/>
                <a:gdLst>
                  <a:gd name="T0" fmla="*/ 1708 w 21600"/>
                  <a:gd name="T1" fmla="*/ 9072 h 21600"/>
                  <a:gd name="T2" fmla="*/ 16878 w 21600"/>
                  <a:gd name="T3" fmla="*/ 0 h 21600"/>
                  <a:gd name="T4" fmla="*/ 11453 w 21600"/>
                  <a:gd name="T5" fmla="*/ 17712 h 21600"/>
                  <a:gd name="T6" fmla="*/ 1708 w 21600"/>
                  <a:gd name="T7" fmla="*/ 907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708" y="9072"/>
                    </a:moveTo>
                    <a:cubicBezTo>
                      <a:pt x="6530" y="4968"/>
                      <a:pt x="11754" y="1944"/>
                      <a:pt x="16878" y="0"/>
                    </a:cubicBezTo>
                    <a:cubicBezTo>
                      <a:pt x="21600" y="3024"/>
                      <a:pt x="18887" y="13608"/>
                      <a:pt x="11453" y="17712"/>
                    </a:cubicBezTo>
                    <a:cubicBezTo>
                      <a:pt x="3918" y="21600"/>
                      <a:pt x="0" y="17712"/>
                      <a:pt x="1708" y="90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3" name="Freeform 69"/>
              <p:cNvSpPr>
                <a:spLocks noChangeArrowheads="1"/>
              </p:cNvSpPr>
              <p:nvPr/>
            </p:nvSpPr>
            <p:spPr bwMode="auto">
              <a:xfrm>
                <a:off x="323" y="626"/>
                <a:ext cx="318" cy="126"/>
              </a:xfrm>
              <a:custGeom>
                <a:avLst/>
                <a:gdLst>
                  <a:gd name="T0" fmla="*/ 10916 w 21600"/>
                  <a:gd name="T1" fmla="*/ 1265 h 21600"/>
                  <a:gd name="T2" fmla="*/ 12883 w 21600"/>
                  <a:gd name="T3" fmla="*/ 3989 h 21600"/>
                  <a:gd name="T4" fmla="*/ 14271 w 21600"/>
                  <a:gd name="T5" fmla="*/ 6616 h 21600"/>
                  <a:gd name="T6" fmla="*/ 16007 w 21600"/>
                  <a:gd name="T7" fmla="*/ 8173 h 21600"/>
                  <a:gd name="T8" fmla="*/ 17357 w 21600"/>
                  <a:gd name="T9" fmla="*/ 10411 h 21600"/>
                  <a:gd name="T10" fmla="*/ 19440 w 21600"/>
                  <a:gd name="T11" fmla="*/ 12065 h 21600"/>
                  <a:gd name="T12" fmla="*/ 20790 w 21600"/>
                  <a:gd name="T13" fmla="*/ 14984 h 21600"/>
                  <a:gd name="T14" fmla="*/ 20790 w 21600"/>
                  <a:gd name="T15" fmla="*/ 17708 h 21600"/>
                  <a:gd name="T16" fmla="*/ 19363 w 21600"/>
                  <a:gd name="T17" fmla="*/ 17124 h 21600"/>
                  <a:gd name="T18" fmla="*/ 18823 w 21600"/>
                  <a:gd name="T19" fmla="*/ 17805 h 21600"/>
                  <a:gd name="T20" fmla="*/ 18051 w 21600"/>
                  <a:gd name="T21" fmla="*/ 20432 h 21600"/>
                  <a:gd name="T22" fmla="*/ 17396 w 21600"/>
                  <a:gd name="T23" fmla="*/ 19654 h 21600"/>
                  <a:gd name="T24" fmla="*/ 17897 w 21600"/>
                  <a:gd name="T25" fmla="*/ 16930 h 21600"/>
                  <a:gd name="T26" fmla="*/ 18784 w 21600"/>
                  <a:gd name="T27" fmla="*/ 15568 h 21600"/>
                  <a:gd name="T28" fmla="*/ 18437 w 21600"/>
                  <a:gd name="T29" fmla="*/ 15081 h 21600"/>
                  <a:gd name="T30" fmla="*/ 17781 w 21600"/>
                  <a:gd name="T31" fmla="*/ 14886 h 21600"/>
                  <a:gd name="T32" fmla="*/ 17203 w 21600"/>
                  <a:gd name="T33" fmla="*/ 14886 h 21600"/>
                  <a:gd name="T34" fmla="*/ 16084 w 21600"/>
                  <a:gd name="T35" fmla="*/ 14400 h 21600"/>
                  <a:gd name="T36" fmla="*/ 13423 w 21600"/>
                  <a:gd name="T37" fmla="*/ 12843 h 21600"/>
                  <a:gd name="T38" fmla="*/ 12806 w 21600"/>
                  <a:gd name="T39" fmla="*/ 13816 h 21600"/>
                  <a:gd name="T40" fmla="*/ 13307 w 21600"/>
                  <a:gd name="T41" fmla="*/ 14789 h 21600"/>
                  <a:gd name="T42" fmla="*/ 13809 w 21600"/>
                  <a:gd name="T43" fmla="*/ 16735 h 21600"/>
                  <a:gd name="T44" fmla="*/ 12266 w 21600"/>
                  <a:gd name="T45" fmla="*/ 19946 h 21600"/>
                  <a:gd name="T46" fmla="*/ 11571 w 21600"/>
                  <a:gd name="T47" fmla="*/ 20822 h 21600"/>
                  <a:gd name="T48" fmla="*/ 0 w 21600"/>
                  <a:gd name="T49" fmla="*/ 5546 h 21600"/>
                  <a:gd name="T50" fmla="*/ 1003 w 21600"/>
                  <a:gd name="T51" fmla="*/ 2724 h 21600"/>
                  <a:gd name="T52" fmla="*/ 926 w 21600"/>
                  <a:gd name="T53" fmla="*/ 1168 h 21600"/>
                  <a:gd name="T54" fmla="*/ 5940 w 21600"/>
                  <a:gd name="T55" fmla="*/ 0 h 21600"/>
                  <a:gd name="T56" fmla="*/ 10916 w 21600"/>
                  <a:gd name="T57" fmla="*/ 1265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1600" h="21600">
                    <a:moveTo>
                      <a:pt x="10916" y="1265"/>
                    </a:moveTo>
                    <a:cubicBezTo>
                      <a:pt x="11996" y="2238"/>
                      <a:pt x="12729" y="2822"/>
                      <a:pt x="12883" y="3989"/>
                    </a:cubicBezTo>
                    <a:cubicBezTo>
                      <a:pt x="13191" y="5546"/>
                      <a:pt x="13809" y="5643"/>
                      <a:pt x="14271" y="6616"/>
                    </a:cubicBezTo>
                    <a:cubicBezTo>
                      <a:pt x="14773" y="7784"/>
                      <a:pt x="15351" y="7297"/>
                      <a:pt x="16007" y="8173"/>
                    </a:cubicBezTo>
                    <a:cubicBezTo>
                      <a:pt x="16663" y="9146"/>
                      <a:pt x="17087" y="9632"/>
                      <a:pt x="17357" y="10411"/>
                    </a:cubicBezTo>
                    <a:cubicBezTo>
                      <a:pt x="17627" y="11481"/>
                      <a:pt x="18553" y="12065"/>
                      <a:pt x="19440" y="12065"/>
                    </a:cubicBezTo>
                    <a:cubicBezTo>
                      <a:pt x="19941" y="13524"/>
                      <a:pt x="20790" y="13427"/>
                      <a:pt x="20790" y="14984"/>
                    </a:cubicBezTo>
                    <a:cubicBezTo>
                      <a:pt x="20790" y="15859"/>
                      <a:pt x="21600" y="17708"/>
                      <a:pt x="20790" y="17708"/>
                    </a:cubicBezTo>
                    <a:cubicBezTo>
                      <a:pt x="20057" y="17708"/>
                      <a:pt x="19633" y="17319"/>
                      <a:pt x="19363" y="17124"/>
                    </a:cubicBezTo>
                    <a:cubicBezTo>
                      <a:pt x="19016" y="16930"/>
                      <a:pt x="18823" y="17222"/>
                      <a:pt x="18823" y="17805"/>
                    </a:cubicBezTo>
                    <a:cubicBezTo>
                      <a:pt x="18823" y="19362"/>
                      <a:pt x="18244" y="19459"/>
                      <a:pt x="18051" y="20432"/>
                    </a:cubicBezTo>
                    <a:cubicBezTo>
                      <a:pt x="17859" y="21600"/>
                      <a:pt x="17550" y="21405"/>
                      <a:pt x="17396" y="19654"/>
                    </a:cubicBezTo>
                    <a:cubicBezTo>
                      <a:pt x="17164" y="17611"/>
                      <a:pt x="17280" y="16930"/>
                      <a:pt x="17897" y="16930"/>
                    </a:cubicBezTo>
                    <a:cubicBezTo>
                      <a:pt x="18476" y="16930"/>
                      <a:pt x="18591" y="16541"/>
                      <a:pt x="18784" y="15568"/>
                    </a:cubicBezTo>
                    <a:cubicBezTo>
                      <a:pt x="18939" y="14595"/>
                      <a:pt x="18746" y="14595"/>
                      <a:pt x="18437" y="15081"/>
                    </a:cubicBezTo>
                    <a:cubicBezTo>
                      <a:pt x="18206" y="15665"/>
                      <a:pt x="17936" y="15665"/>
                      <a:pt x="17781" y="14886"/>
                    </a:cubicBezTo>
                    <a:cubicBezTo>
                      <a:pt x="17627" y="14108"/>
                      <a:pt x="17473" y="14400"/>
                      <a:pt x="17203" y="14886"/>
                    </a:cubicBezTo>
                    <a:cubicBezTo>
                      <a:pt x="16894" y="15276"/>
                      <a:pt x="16431" y="15373"/>
                      <a:pt x="16084" y="14400"/>
                    </a:cubicBezTo>
                    <a:cubicBezTo>
                      <a:pt x="15699" y="13427"/>
                      <a:pt x="13963" y="12843"/>
                      <a:pt x="13423" y="12843"/>
                    </a:cubicBezTo>
                    <a:cubicBezTo>
                      <a:pt x="12844" y="12843"/>
                      <a:pt x="12806" y="13135"/>
                      <a:pt x="12806" y="13816"/>
                    </a:cubicBezTo>
                    <a:cubicBezTo>
                      <a:pt x="12806" y="14497"/>
                      <a:pt x="12999" y="14789"/>
                      <a:pt x="13307" y="14789"/>
                    </a:cubicBezTo>
                    <a:cubicBezTo>
                      <a:pt x="13616" y="14789"/>
                      <a:pt x="14040" y="14886"/>
                      <a:pt x="13809" y="16735"/>
                    </a:cubicBezTo>
                    <a:cubicBezTo>
                      <a:pt x="13577" y="18876"/>
                      <a:pt x="13153" y="18292"/>
                      <a:pt x="12266" y="19946"/>
                    </a:cubicBezTo>
                    <a:cubicBezTo>
                      <a:pt x="12073" y="20335"/>
                      <a:pt x="11764" y="20724"/>
                      <a:pt x="11571" y="20822"/>
                    </a:cubicBezTo>
                    <a:cubicBezTo>
                      <a:pt x="9836" y="15762"/>
                      <a:pt x="1697" y="10314"/>
                      <a:pt x="0" y="5546"/>
                    </a:cubicBezTo>
                    <a:cubicBezTo>
                      <a:pt x="347" y="4573"/>
                      <a:pt x="694" y="3503"/>
                      <a:pt x="1003" y="2724"/>
                    </a:cubicBezTo>
                    <a:cubicBezTo>
                      <a:pt x="926" y="2335"/>
                      <a:pt x="887" y="1946"/>
                      <a:pt x="926" y="1168"/>
                    </a:cubicBezTo>
                    <a:cubicBezTo>
                      <a:pt x="2584" y="389"/>
                      <a:pt x="4243" y="0"/>
                      <a:pt x="5940" y="0"/>
                    </a:cubicBezTo>
                    <a:cubicBezTo>
                      <a:pt x="7599" y="0"/>
                      <a:pt x="9373" y="584"/>
                      <a:pt x="10916" y="126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4" name="Freeform 70"/>
              <p:cNvSpPr>
                <a:spLocks noChangeArrowheads="1"/>
              </p:cNvSpPr>
              <p:nvPr/>
            </p:nvSpPr>
            <p:spPr bwMode="auto">
              <a:xfrm>
                <a:off x="154" y="657"/>
                <a:ext cx="128" cy="66"/>
              </a:xfrm>
              <a:custGeom>
                <a:avLst/>
                <a:gdLst>
                  <a:gd name="T0" fmla="*/ 16320 w 21600"/>
                  <a:gd name="T1" fmla="*/ 0 h 21600"/>
                  <a:gd name="T2" fmla="*/ 21600 w 21600"/>
                  <a:gd name="T3" fmla="*/ 3508 h 21600"/>
                  <a:gd name="T4" fmla="*/ 1728 w 21600"/>
                  <a:gd name="T5" fmla="*/ 14769 h 21600"/>
                  <a:gd name="T6" fmla="*/ 16320 w 21600"/>
                  <a:gd name="T7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6320" y="0"/>
                    </a:moveTo>
                    <a:cubicBezTo>
                      <a:pt x="18144" y="923"/>
                      <a:pt x="20256" y="2400"/>
                      <a:pt x="21600" y="3508"/>
                    </a:cubicBezTo>
                    <a:cubicBezTo>
                      <a:pt x="20064" y="12185"/>
                      <a:pt x="0" y="21600"/>
                      <a:pt x="1728" y="14769"/>
                    </a:cubicBezTo>
                    <a:cubicBezTo>
                      <a:pt x="6144" y="9046"/>
                      <a:pt x="11136" y="3877"/>
                      <a:pt x="16320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5" name="Freeform 71"/>
              <p:cNvSpPr>
                <a:spLocks noChangeArrowheads="1"/>
              </p:cNvSpPr>
              <p:nvPr/>
            </p:nvSpPr>
            <p:spPr bwMode="auto">
              <a:xfrm>
                <a:off x="88" y="683"/>
                <a:ext cx="167" cy="145"/>
              </a:xfrm>
              <a:custGeom>
                <a:avLst/>
                <a:gdLst>
                  <a:gd name="T0" fmla="*/ 14473 w 21600"/>
                  <a:gd name="T1" fmla="*/ 14061 h 21600"/>
                  <a:gd name="T2" fmla="*/ 18882 w 21600"/>
                  <a:gd name="T3" fmla="*/ 11435 h 21600"/>
                  <a:gd name="T4" fmla="*/ 21600 w 21600"/>
                  <a:gd name="T5" fmla="*/ 9741 h 21600"/>
                  <a:gd name="T6" fmla="*/ 19543 w 21600"/>
                  <a:gd name="T7" fmla="*/ 0 h 21600"/>
                  <a:gd name="T8" fmla="*/ 15135 w 21600"/>
                  <a:gd name="T9" fmla="*/ 1101 h 21600"/>
                  <a:gd name="T10" fmla="*/ 9845 w 21600"/>
                  <a:gd name="T11" fmla="*/ 2795 h 21600"/>
                  <a:gd name="T12" fmla="*/ 7053 w 21600"/>
                  <a:gd name="T13" fmla="*/ 5082 h 21600"/>
                  <a:gd name="T14" fmla="*/ 6686 w 21600"/>
                  <a:gd name="T15" fmla="*/ 9064 h 21600"/>
                  <a:gd name="T16" fmla="*/ 4408 w 21600"/>
                  <a:gd name="T17" fmla="*/ 13638 h 21600"/>
                  <a:gd name="T18" fmla="*/ 955 w 21600"/>
                  <a:gd name="T19" fmla="*/ 19567 h 21600"/>
                  <a:gd name="T20" fmla="*/ 1984 w 21600"/>
                  <a:gd name="T21" fmla="*/ 20668 h 21600"/>
                  <a:gd name="T22" fmla="*/ 5731 w 21600"/>
                  <a:gd name="T23" fmla="*/ 16094 h 21600"/>
                  <a:gd name="T24" fmla="*/ 8229 w 21600"/>
                  <a:gd name="T25" fmla="*/ 13892 h 21600"/>
                  <a:gd name="T26" fmla="*/ 13151 w 21600"/>
                  <a:gd name="T27" fmla="*/ 12282 h 21600"/>
                  <a:gd name="T28" fmla="*/ 14547 w 21600"/>
                  <a:gd name="T29" fmla="*/ 12960 h 21600"/>
                  <a:gd name="T30" fmla="*/ 14473 w 21600"/>
                  <a:gd name="T31" fmla="*/ 1406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600" h="21600">
                    <a:moveTo>
                      <a:pt x="14473" y="14061"/>
                    </a:moveTo>
                    <a:cubicBezTo>
                      <a:pt x="17780" y="12706"/>
                      <a:pt x="18294" y="12282"/>
                      <a:pt x="18882" y="11435"/>
                    </a:cubicBezTo>
                    <a:cubicBezTo>
                      <a:pt x="19543" y="10419"/>
                      <a:pt x="20204" y="9656"/>
                      <a:pt x="21600" y="9741"/>
                    </a:cubicBezTo>
                    <a:cubicBezTo>
                      <a:pt x="21600" y="7285"/>
                      <a:pt x="20645" y="2287"/>
                      <a:pt x="19543" y="0"/>
                    </a:cubicBezTo>
                    <a:cubicBezTo>
                      <a:pt x="16604" y="85"/>
                      <a:pt x="15943" y="593"/>
                      <a:pt x="15135" y="1101"/>
                    </a:cubicBezTo>
                    <a:cubicBezTo>
                      <a:pt x="14400" y="1609"/>
                      <a:pt x="12563" y="2287"/>
                      <a:pt x="9845" y="2795"/>
                    </a:cubicBezTo>
                    <a:cubicBezTo>
                      <a:pt x="8963" y="3473"/>
                      <a:pt x="7935" y="4235"/>
                      <a:pt x="7053" y="5082"/>
                    </a:cubicBezTo>
                    <a:cubicBezTo>
                      <a:pt x="7420" y="6353"/>
                      <a:pt x="8082" y="6184"/>
                      <a:pt x="6686" y="9064"/>
                    </a:cubicBezTo>
                    <a:cubicBezTo>
                      <a:pt x="5951" y="10673"/>
                      <a:pt x="4776" y="11944"/>
                      <a:pt x="4408" y="13638"/>
                    </a:cubicBezTo>
                    <a:cubicBezTo>
                      <a:pt x="4041" y="15247"/>
                      <a:pt x="1763" y="17958"/>
                      <a:pt x="955" y="19567"/>
                    </a:cubicBezTo>
                    <a:cubicBezTo>
                      <a:pt x="0" y="21431"/>
                      <a:pt x="294" y="21600"/>
                      <a:pt x="1984" y="20668"/>
                    </a:cubicBezTo>
                    <a:cubicBezTo>
                      <a:pt x="3600" y="19736"/>
                      <a:pt x="4849" y="17619"/>
                      <a:pt x="5731" y="16094"/>
                    </a:cubicBezTo>
                    <a:cubicBezTo>
                      <a:pt x="6392" y="14824"/>
                      <a:pt x="7127" y="14146"/>
                      <a:pt x="8229" y="13892"/>
                    </a:cubicBezTo>
                    <a:cubicBezTo>
                      <a:pt x="12269" y="12791"/>
                      <a:pt x="12490" y="11266"/>
                      <a:pt x="13151" y="12282"/>
                    </a:cubicBezTo>
                    <a:cubicBezTo>
                      <a:pt x="14033" y="12028"/>
                      <a:pt x="14473" y="12536"/>
                      <a:pt x="14547" y="12960"/>
                    </a:cubicBezTo>
                    <a:cubicBezTo>
                      <a:pt x="14988" y="12960"/>
                      <a:pt x="15208" y="13214"/>
                      <a:pt x="14473" y="1406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6" name="Freeform 72"/>
              <p:cNvSpPr>
                <a:spLocks noChangeArrowheads="1"/>
              </p:cNvSpPr>
              <p:nvPr/>
            </p:nvSpPr>
            <p:spPr bwMode="auto">
              <a:xfrm>
                <a:off x="190" y="743"/>
                <a:ext cx="33" cy="27"/>
              </a:xfrm>
              <a:custGeom>
                <a:avLst/>
                <a:gdLst>
                  <a:gd name="T0" fmla="*/ 7076 w 21600"/>
                  <a:gd name="T1" fmla="*/ 21600 h 21600"/>
                  <a:gd name="T2" fmla="*/ 5586 w 21600"/>
                  <a:gd name="T3" fmla="*/ 21600 h 21600"/>
                  <a:gd name="T4" fmla="*/ 0 w 21600"/>
                  <a:gd name="T5" fmla="*/ 18000 h 21600"/>
                  <a:gd name="T6" fmla="*/ 18248 w 21600"/>
                  <a:gd name="T7" fmla="*/ 7200 h 21600"/>
                  <a:gd name="T8" fmla="*/ 7076 w 21600"/>
                  <a:gd name="T9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600" h="21600">
                    <a:moveTo>
                      <a:pt x="7076" y="21600"/>
                    </a:moveTo>
                    <a:cubicBezTo>
                      <a:pt x="6703" y="21600"/>
                      <a:pt x="6703" y="21600"/>
                      <a:pt x="5586" y="21600"/>
                    </a:cubicBezTo>
                    <a:cubicBezTo>
                      <a:pt x="2979" y="21600"/>
                      <a:pt x="1117" y="20250"/>
                      <a:pt x="0" y="18000"/>
                    </a:cubicBezTo>
                    <a:cubicBezTo>
                      <a:pt x="10428" y="0"/>
                      <a:pt x="16386" y="1800"/>
                      <a:pt x="18248" y="7200"/>
                    </a:cubicBezTo>
                    <a:cubicBezTo>
                      <a:pt x="19738" y="10800"/>
                      <a:pt x="21600" y="11250"/>
                      <a:pt x="7076" y="2160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7" name="Freeform 73"/>
              <p:cNvSpPr>
                <a:spLocks noChangeArrowheads="1"/>
              </p:cNvSpPr>
              <p:nvPr/>
            </p:nvSpPr>
            <p:spPr bwMode="auto">
              <a:xfrm>
                <a:off x="193" y="706"/>
                <a:ext cx="30" cy="37"/>
              </a:xfrm>
              <a:custGeom>
                <a:avLst/>
                <a:gdLst>
                  <a:gd name="T0" fmla="*/ 14264 w 21600"/>
                  <a:gd name="T1" fmla="*/ 0 h 21600"/>
                  <a:gd name="T2" fmla="*/ 4891 w 21600"/>
                  <a:gd name="T3" fmla="*/ 14850 h 21600"/>
                  <a:gd name="T4" fmla="*/ 15894 w 21600"/>
                  <a:gd name="T5" fmla="*/ 13500 h 21600"/>
                  <a:gd name="T6" fmla="*/ 14264 w 21600"/>
                  <a:gd name="T7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264" y="0"/>
                    </a:moveTo>
                    <a:cubicBezTo>
                      <a:pt x="4075" y="6750"/>
                      <a:pt x="0" y="9788"/>
                      <a:pt x="4891" y="14850"/>
                    </a:cubicBezTo>
                    <a:cubicBezTo>
                      <a:pt x="7743" y="17550"/>
                      <a:pt x="6928" y="21600"/>
                      <a:pt x="15894" y="13500"/>
                    </a:cubicBezTo>
                    <a:cubicBezTo>
                      <a:pt x="19155" y="10463"/>
                      <a:pt x="21600" y="2363"/>
                      <a:pt x="14264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8" name="Freeform 74"/>
              <p:cNvSpPr>
                <a:spLocks noChangeArrowheads="1"/>
              </p:cNvSpPr>
              <p:nvPr/>
            </p:nvSpPr>
            <p:spPr bwMode="auto">
              <a:xfrm>
                <a:off x="219" y="731"/>
                <a:ext cx="16" cy="18"/>
              </a:xfrm>
              <a:custGeom>
                <a:avLst/>
                <a:gdLst>
                  <a:gd name="T0" fmla="*/ 1490 w 21600"/>
                  <a:gd name="T1" fmla="*/ 2025 h 21600"/>
                  <a:gd name="T2" fmla="*/ 7448 w 21600"/>
                  <a:gd name="T3" fmla="*/ 19575 h 21600"/>
                  <a:gd name="T4" fmla="*/ 21600 w 21600"/>
                  <a:gd name="T5" fmla="*/ 10800 h 21600"/>
                  <a:gd name="T6" fmla="*/ 1490 w 21600"/>
                  <a:gd name="T7" fmla="*/ 2025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90" y="2025"/>
                    </a:moveTo>
                    <a:cubicBezTo>
                      <a:pt x="0" y="14175"/>
                      <a:pt x="1490" y="17550"/>
                      <a:pt x="7448" y="19575"/>
                    </a:cubicBezTo>
                    <a:cubicBezTo>
                      <a:pt x="14897" y="20925"/>
                      <a:pt x="15641" y="21600"/>
                      <a:pt x="21600" y="10800"/>
                    </a:cubicBezTo>
                    <a:cubicBezTo>
                      <a:pt x="17876" y="4725"/>
                      <a:pt x="13407" y="0"/>
                      <a:pt x="1490" y="202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9" name="Freeform 75"/>
              <p:cNvSpPr>
                <a:spLocks noChangeArrowheads="1"/>
              </p:cNvSpPr>
              <p:nvPr/>
            </p:nvSpPr>
            <p:spPr bwMode="auto">
              <a:xfrm>
                <a:off x="418" y="733"/>
                <a:ext cx="53" cy="32"/>
              </a:xfrm>
              <a:custGeom>
                <a:avLst/>
                <a:gdLst>
                  <a:gd name="T0" fmla="*/ 16955 w 21600"/>
                  <a:gd name="T1" fmla="*/ 9257 h 21600"/>
                  <a:gd name="T2" fmla="*/ 13471 w 21600"/>
                  <a:gd name="T3" fmla="*/ 10414 h 21600"/>
                  <a:gd name="T4" fmla="*/ 9987 w 21600"/>
                  <a:gd name="T5" fmla="*/ 18129 h 21600"/>
                  <a:gd name="T6" fmla="*/ 2787 w 21600"/>
                  <a:gd name="T7" fmla="*/ 18900 h 21600"/>
                  <a:gd name="T8" fmla="*/ 2555 w 21600"/>
                  <a:gd name="T9" fmla="*/ 8486 h 21600"/>
                  <a:gd name="T10" fmla="*/ 16955 w 21600"/>
                  <a:gd name="T11" fmla="*/ 925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16955" y="9257"/>
                    </a:moveTo>
                    <a:cubicBezTo>
                      <a:pt x="16026" y="9643"/>
                      <a:pt x="14865" y="10029"/>
                      <a:pt x="13471" y="10414"/>
                    </a:cubicBezTo>
                    <a:cubicBezTo>
                      <a:pt x="10219" y="10414"/>
                      <a:pt x="9987" y="13886"/>
                      <a:pt x="9987" y="18129"/>
                    </a:cubicBezTo>
                    <a:cubicBezTo>
                      <a:pt x="8594" y="21214"/>
                      <a:pt x="4181" y="21600"/>
                      <a:pt x="2787" y="18900"/>
                    </a:cubicBezTo>
                    <a:cubicBezTo>
                      <a:pt x="5806" y="11186"/>
                      <a:pt x="5110" y="8871"/>
                      <a:pt x="2555" y="8486"/>
                    </a:cubicBezTo>
                    <a:cubicBezTo>
                      <a:pt x="0" y="0"/>
                      <a:pt x="21600" y="1929"/>
                      <a:pt x="16955" y="925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0" name="Freeform 76"/>
              <p:cNvSpPr>
                <a:spLocks noChangeArrowheads="1"/>
              </p:cNvSpPr>
              <p:nvPr/>
            </p:nvSpPr>
            <p:spPr bwMode="auto">
              <a:xfrm>
                <a:off x="417" y="760"/>
                <a:ext cx="27" cy="16"/>
              </a:xfrm>
              <a:custGeom>
                <a:avLst/>
                <a:gdLst>
                  <a:gd name="T0" fmla="*/ 5974 w 21600"/>
                  <a:gd name="T1" fmla="*/ 1543 h 21600"/>
                  <a:gd name="T2" fmla="*/ 20221 w 21600"/>
                  <a:gd name="T3" fmla="*/ 0 h 21600"/>
                  <a:gd name="T4" fmla="*/ 8272 w 21600"/>
                  <a:gd name="T5" fmla="*/ 20057 h 21600"/>
                  <a:gd name="T6" fmla="*/ 5974 w 21600"/>
                  <a:gd name="T7" fmla="*/ 154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5974" y="1543"/>
                    </a:moveTo>
                    <a:cubicBezTo>
                      <a:pt x="10570" y="771"/>
                      <a:pt x="15626" y="0"/>
                      <a:pt x="20221" y="0"/>
                    </a:cubicBezTo>
                    <a:cubicBezTo>
                      <a:pt x="21600" y="13886"/>
                      <a:pt x="13328" y="21600"/>
                      <a:pt x="8272" y="20057"/>
                    </a:cubicBezTo>
                    <a:cubicBezTo>
                      <a:pt x="0" y="17743"/>
                      <a:pt x="1838" y="12343"/>
                      <a:pt x="5974" y="154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1" name="Freeform 77"/>
              <p:cNvSpPr>
                <a:spLocks noChangeArrowheads="1"/>
              </p:cNvSpPr>
              <p:nvPr/>
            </p:nvSpPr>
            <p:spPr bwMode="auto">
              <a:xfrm>
                <a:off x="209" y="657"/>
                <a:ext cx="288" cy="168"/>
              </a:xfrm>
              <a:custGeom>
                <a:avLst/>
                <a:gdLst>
                  <a:gd name="T0" fmla="*/ 21302 w 21600"/>
                  <a:gd name="T1" fmla="*/ 11636 h 21600"/>
                  <a:gd name="T2" fmla="*/ 20665 w 21600"/>
                  <a:gd name="T3" fmla="*/ 11855 h 21600"/>
                  <a:gd name="T4" fmla="*/ 19729 w 21600"/>
                  <a:gd name="T5" fmla="*/ 11491 h 21600"/>
                  <a:gd name="T6" fmla="*/ 18751 w 21600"/>
                  <a:gd name="T7" fmla="*/ 11564 h 21600"/>
                  <a:gd name="T8" fmla="*/ 17433 w 21600"/>
                  <a:gd name="T9" fmla="*/ 11055 h 21600"/>
                  <a:gd name="T10" fmla="*/ 16115 w 21600"/>
                  <a:gd name="T11" fmla="*/ 11418 h 21600"/>
                  <a:gd name="T12" fmla="*/ 15817 w 21600"/>
                  <a:gd name="T13" fmla="*/ 11418 h 21600"/>
                  <a:gd name="T14" fmla="*/ 14584 w 21600"/>
                  <a:gd name="T15" fmla="*/ 9964 h 21600"/>
                  <a:gd name="T16" fmla="*/ 14159 w 21600"/>
                  <a:gd name="T17" fmla="*/ 11345 h 21600"/>
                  <a:gd name="T18" fmla="*/ 14159 w 21600"/>
                  <a:gd name="T19" fmla="*/ 12436 h 21600"/>
                  <a:gd name="T20" fmla="*/ 13096 w 21600"/>
                  <a:gd name="T21" fmla="*/ 13673 h 21600"/>
                  <a:gd name="T22" fmla="*/ 13054 w 21600"/>
                  <a:gd name="T23" fmla="*/ 15636 h 21600"/>
                  <a:gd name="T24" fmla="*/ 12246 w 21600"/>
                  <a:gd name="T25" fmla="*/ 18109 h 21600"/>
                  <a:gd name="T26" fmla="*/ 9184 w 21600"/>
                  <a:gd name="T27" fmla="*/ 20727 h 21600"/>
                  <a:gd name="T28" fmla="*/ 5528 w 21600"/>
                  <a:gd name="T29" fmla="*/ 19855 h 21600"/>
                  <a:gd name="T30" fmla="*/ 4975 w 21600"/>
                  <a:gd name="T31" fmla="*/ 21600 h 21600"/>
                  <a:gd name="T32" fmla="*/ 4550 w 21600"/>
                  <a:gd name="T33" fmla="*/ 20873 h 21600"/>
                  <a:gd name="T34" fmla="*/ 4209 w 21600"/>
                  <a:gd name="T35" fmla="*/ 19200 h 21600"/>
                  <a:gd name="T36" fmla="*/ 2934 w 21600"/>
                  <a:gd name="T37" fmla="*/ 17600 h 21600"/>
                  <a:gd name="T38" fmla="*/ 2083 w 21600"/>
                  <a:gd name="T39" fmla="*/ 15855 h 21600"/>
                  <a:gd name="T40" fmla="*/ 2806 w 21600"/>
                  <a:gd name="T41" fmla="*/ 13236 h 21600"/>
                  <a:gd name="T42" fmla="*/ 2551 w 21600"/>
                  <a:gd name="T43" fmla="*/ 11564 h 21600"/>
                  <a:gd name="T44" fmla="*/ 298 w 21600"/>
                  <a:gd name="T45" fmla="*/ 8873 h 21600"/>
                  <a:gd name="T46" fmla="*/ 213 w 21600"/>
                  <a:gd name="T47" fmla="*/ 7200 h 21600"/>
                  <a:gd name="T48" fmla="*/ 808 w 21600"/>
                  <a:gd name="T49" fmla="*/ 5455 h 21600"/>
                  <a:gd name="T50" fmla="*/ 1786 w 21600"/>
                  <a:gd name="T51" fmla="*/ 3491 h 21600"/>
                  <a:gd name="T52" fmla="*/ 3572 w 21600"/>
                  <a:gd name="T53" fmla="*/ 1964 h 21600"/>
                  <a:gd name="T54" fmla="*/ 5825 w 21600"/>
                  <a:gd name="T55" fmla="*/ 1091 h 21600"/>
                  <a:gd name="T56" fmla="*/ 9439 w 21600"/>
                  <a:gd name="T57" fmla="*/ 0 h 21600"/>
                  <a:gd name="T58" fmla="*/ 16285 w 21600"/>
                  <a:gd name="T59" fmla="*/ 4727 h 21600"/>
                  <a:gd name="T60" fmla="*/ 18028 w 21600"/>
                  <a:gd name="T61" fmla="*/ 4945 h 21600"/>
                  <a:gd name="T62" fmla="*/ 19942 w 21600"/>
                  <a:gd name="T63" fmla="*/ 4873 h 21600"/>
                  <a:gd name="T64" fmla="*/ 20665 w 21600"/>
                  <a:gd name="T65" fmla="*/ 8873 h 21600"/>
                  <a:gd name="T66" fmla="*/ 21302 w 21600"/>
                  <a:gd name="T67" fmla="*/ 11636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1600" h="21600">
                    <a:moveTo>
                      <a:pt x="21302" y="11636"/>
                    </a:moveTo>
                    <a:cubicBezTo>
                      <a:pt x="21047" y="11782"/>
                      <a:pt x="20920" y="11782"/>
                      <a:pt x="20665" y="11855"/>
                    </a:cubicBezTo>
                    <a:cubicBezTo>
                      <a:pt x="20282" y="11927"/>
                      <a:pt x="20027" y="11927"/>
                      <a:pt x="19729" y="11491"/>
                    </a:cubicBezTo>
                    <a:cubicBezTo>
                      <a:pt x="19474" y="11055"/>
                      <a:pt x="19219" y="11345"/>
                      <a:pt x="18751" y="11564"/>
                    </a:cubicBezTo>
                    <a:cubicBezTo>
                      <a:pt x="18624" y="11055"/>
                      <a:pt x="18028" y="11055"/>
                      <a:pt x="17433" y="11055"/>
                    </a:cubicBezTo>
                    <a:cubicBezTo>
                      <a:pt x="16795" y="10982"/>
                      <a:pt x="16413" y="10691"/>
                      <a:pt x="16115" y="11418"/>
                    </a:cubicBezTo>
                    <a:cubicBezTo>
                      <a:pt x="15987" y="11345"/>
                      <a:pt x="15902" y="11418"/>
                      <a:pt x="15817" y="11418"/>
                    </a:cubicBezTo>
                    <a:cubicBezTo>
                      <a:pt x="14414" y="11418"/>
                      <a:pt x="16583" y="10182"/>
                      <a:pt x="14584" y="9964"/>
                    </a:cubicBezTo>
                    <a:cubicBezTo>
                      <a:pt x="13011" y="9818"/>
                      <a:pt x="13139" y="11564"/>
                      <a:pt x="14159" y="11345"/>
                    </a:cubicBezTo>
                    <a:cubicBezTo>
                      <a:pt x="15180" y="11127"/>
                      <a:pt x="15137" y="12509"/>
                      <a:pt x="14159" y="12436"/>
                    </a:cubicBezTo>
                    <a:cubicBezTo>
                      <a:pt x="12798" y="12364"/>
                      <a:pt x="12841" y="12655"/>
                      <a:pt x="13096" y="13673"/>
                    </a:cubicBezTo>
                    <a:cubicBezTo>
                      <a:pt x="13436" y="14836"/>
                      <a:pt x="13394" y="15200"/>
                      <a:pt x="13054" y="15636"/>
                    </a:cubicBezTo>
                    <a:cubicBezTo>
                      <a:pt x="12373" y="16727"/>
                      <a:pt x="13139" y="17527"/>
                      <a:pt x="12246" y="18109"/>
                    </a:cubicBezTo>
                    <a:cubicBezTo>
                      <a:pt x="11565" y="18473"/>
                      <a:pt x="11310" y="20000"/>
                      <a:pt x="9184" y="20727"/>
                    </a:cubicBezTo>
                    <a:cubicBezTo>
                      <a:pt x="7951" y="21236"/>
                      <a:pt x="6420" y="20073"/>
                      <a:pt x="5528" y="19855"/>
                    </a:cubicBezTo>
                    <a:cubicBezTo>
                      <a:pt x="5187" y="20873"/>
                      <a:pt x="6080" y="21600"/>
                      <a:pt x="4975" y="21600"/>
                    </a:cubicBezTo>
                    <a:cubicBezTo>
                      <a:pt x="3997" y="21600"/>
                      <a:pt x="3912" y="21164"/>
                      <a:pt x="4550" y="20873"/>
                    </a:cubicBezTo>
                    <a:cubicBezTo>
                      <a:pt x="5145" y="20655"/>
                      <a:pt x="5400" y="18691"/>
                      <a:pt x="4209" y="19200"/>
                    </a:cubicBezTo>
                    <a:cubicBezTo>
                      <a:pt x="5017" y="17527"/>
                      <a:pt x="4507" y="17745"/>
                      <a:pt x="2934" y="17600"/>
                    </a:cubicBezTo>
                    <a:cubicBezTo>
                      <a:pt x="1828" y="17527"/>
                      <a:pt x="1956" y="17236"/>
                      <a:pt x="2083" y="15855"/>
                    </a:cubicBezTo>
                    <a:cubicBezTo>
                      <a:pt x="2211" y="14545"/>
                      <a:pt x="2296" y="13600"/>
                      <a:pt x="2806" y="13236"/>
                    </a:cubicBezTo>
                    <a:cubicBezTo>
                      <a:pt x="3614" y="12509"/>
                      <a:pt x="3231" y="12145"/>
                      <a:pt x="2551" y="11564"/>
                    </a:cubicBezTo>
                    <a:cubicBezTo>
                      <a:pt x="1743" y="10909"/>
                      <a:pt x="128" y="10182"/>
                      <a:pt x="298" y="8873"/>
                    </a:cubicBezTo>
                    <a:cubicBezTo>
                      <a:pt x="383" y="8218"/>
                      <a:pt x="468" y="7564"/>
                      <a:pt x="213" y="7200"/>
                    </a:cubicBezTo>
                    <a:cubicBezTo>
                      <a:pt x="0" y="6836"/>
                      <a:pt x="170" y="6036"/>
                      <a:pt x="808" y="5455"/>
                    </a:cubicBezTo>
                    <a:cubicBezTo>
                      <a:pt x="1233" y="4945"/>
                      <a:pt x="1616" y="4436"/>
                      <a:pt x="1786" y="3491"/>
                    </a:cubicBezTo>
                    <a:cubicBezTo>
                      <a:pt x="1956" y="2618"/>
                      <a:pt x="2211" y="2255"/>
                      <a:pt x="3572" y="1964"/>
                    </a:cubicBezTo>
                    <a:cubicBezTo>
                      <a:pt x="4762" y="1745"/>
                      <a:pt x="5485" y="1382"/>
                      <a:pt x="5825" y="1091"/>
                    </a:cubicBezTo>
                    <a:cubicBezTo>
                      <a:pt x="6080" y="945"/>
                      <a:pt x="8291" y="218"/>
                      <a:pt x="9439" y="0"/>
                    </a:cubicBezTo>
                    <a:cubicBezTo>
                      <a:pt x="10332" y="4073"/>
                      <a:pt x="15817" y="5164"/>
                      <a:pt x="16285" y="4727"/>
                    </a:cubicBezTo>
                    <a:cubicBezTo>
                      <a:pt x="16880" y="5236"/>
                      <a:pt x="17306" y="5818"/>
                      <a:pt x="18028" y="4945"/>
                    </a:cubicBezTo>
                    <a:cubicBezTo>
                      <a:pt x="18751" y="4218"/>
                      <a:pt x="19729" y="3418"/>
                      <a:pt x="19942" y="4873"/>
                    </a:cubicBezTo>
                    <a:cubicBezTo>
                      <a:pt x="20282" y="6691"/>
                      <a:pt x="19431" y="8509"/>
                      <a:pt x="20665" y="8873"/>
                    </a:cubicBezTo>
                    <a:cubicBezTo>
                      <a:pt x="21430" y="9091"/>
                      <a:pt x="21600" y="9164"/>
                      <a:pt x="21302" y="1163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2" name="Freeform 78"/>
              <p:cNvSpPr>
                <a:spLocks noChangeArrowheads="1"/>
              </p:cNvSpPr>
              <p:nvPr/>
            </p:nvSpPr>
            <p:spPr bwMode="auto">
              <a:xfrm>
                <a:off x="318" y="656"/>
                <a:ext cx="114" cy="55"/>
              </a:xfrm>
              <a:custGeom>
                <a:avLst/>
                <a:gdLst>
                  <a:gd name="T0" fmla="*/ 3224 w 21600"/>
                  <a:gd name="T1" fmla="*/ 223 h 21600"/>
                  <a:gd name="T2" fmla="*/ 4406 w 21600"/>
                  <a:gd name="T3" fmla="*/ 223 h 21600"/>
                  <a:gd name="T4" fmla="*/ 6878 w 21600"/>
                  <a:gd name="T5" fmla="*/ 2227 h 21600"/>
                  <a:gd name="T6" fmla="*/ 9779 w 21600"/>
                  <a:gd name="T7" fmla="*/ 5122 h 21600"/>
                  <a:gd name="T8" fmla="*/ 13433 w 21600"/>
                  <a:gd name="T9" fmla="*/ 8685 h 21600"/>
                  <a:gd name="T10" fmla="*/ 17731 w 21600"/>
                  <a:gd name="T11" fmla="*/ 12693 h 21600"/>
                  <a:gd name="T12" fmla="*/ 20525 w 21600"/>
                  <a:gd name="T13" fmla="*/ 14697 h 21600"/>
                  <a:gd name="T14" fmla="*/ 20740 w 21600"/>
                  <a:gd name="T15" fmla="*/ 18260 h 21600"/>
                  <a:gd name="T16" fmla="*/ 19558 w 21600"/>
                  <a:gd name="T17" fmla="*/ 20487 h 21600"/>
                  <a:gd name="T18" fmla="*/ 14615 w 21600"/>
                  <a:gd name="T19" fmla="*/ 19151 h 21600"/>
                  <a:gd name="T20" fmla="*/ 11069 w 21600"/>
                  <a:gd name="T21" fmla="*/ 20487 h 21600"/>
                  <a:gd name="T22" fmla="*/ 6878 w 21600"/>
                  <a:gd name="T23" fmla="*/ 19819 h 21600"/>
                  <a:gd name="T24" fmla="*/ 4621 w 21600"/>
                  <a:gd name="T25" fmla="*/ 18260 h 21600"/>
                  <a:gd name="T26" fmla="*/ 1612 w 21600"/>
                  <a:gd name="T27" fmla="*/ 14474 h 21600"/>
                  <a:gd name="T28" fmla="*/ 1397 w 21600"/>
                  <a:gd name="T29" fmla="*/ 10466 h 21600"/>
                  <a:gd name="T30" fmla="*/ 3224 w 21600"/>
                  <a:gd name="T31" fmla="*/ 22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600" h="21600">
                    <a:moveTo>
                      <a:pt x="3224" y="223"/>
                    </a:moveTo>
                    <a:cubicBezTo>
                      <a:pt x="3761" y="223"/>
                      <a:pt x="4084" y="223"/>
                      <a:pt x="4406" y="223"/>
                    </a:cubicBezTo>
                    <a:cubicBezTo>
                      <a:pt x="6448" y="223"/>
                      <a:pt x="7093" y="0"/>
                      <a:pt x="6878" y="2227"/>
                    </a:cubicBezTo>
                    <a:cubicBezTo>
                      <a:pt x="6663" y="4231"/>
                      <a:pt x="7415" y="6458"/>
                      <a:pt x="9779" y="5122"/>
                    </a:cubicBezTo>
                    <a:cubicBezTo>
                      <a:pt x="11284" y="4008"/>
                      <a:pt x="11928" y="4008"/>
                      <a:pt x="13433" y="8685"/>
                    </a:cubicBezTo>
                    <a:cubicBezTo>
                      <a:pt x="14507" y="12247"/>
                      <a:pt x="15260" y="11802"/>
                      <a:pt x="17731" y="12693"/>
                    </a:cubicBezTo>
                    <a:cubicBezTo>
                      <a:pt x="18699" y="12915"/>
                      <a:pt x="19773" y="14029"/>
                      <a:pt x="20525" y="14697"/>
                    </a:cubicBezTo>
                    <a:cubicBezTo>
                      <a:pt x="19988" y="16478"/>
                      <a:pt x="20096" y="17146"/>
                      <a:pt x="20740" y="18260"/>
                    </a:cubicBezTo>
                    <a:cubicBezTo>
                      <a:pt x="21600" y="20264"/>
                      <a:pt x="20848" y="20932"/>
                      <a:pt x="19558" y="20487"/>
                    </a:cubicBezTo>
                    <a:cubicBezTo>
                      <a:pt x="18376" y="20041"/>
                      <a:pt x="16657" y="20709"/>
                      <a:pt x="14615" y="19151"/>
                    </a:cubicBezTo>
                    <a:cubicBezTo>
                      <a:pt x="12681" y="20264"/>
                      <a:pt x="12358" y="21600"/>
                      <a:pt x="11069" y="20487"/>
                    </a:cubicBezTo>
                    <a:cubicBezTo>
                      <a:pt x="9887" y="19373"/>
                      <a:pt x="8382" y="19819"/>
                      <a:pt x="6878" y="19819"/>
                    </a:cubicBezTo>
                    <a:cubicBezTo>
                      <a:pt x="5373" y="19819"/>
                      <a:pt x="5158" y="19596"/>
                      <a:pt x="4621" y="18260"/>
                    </a:cubicBezTo>
                    <a:cubicBezTo>
                      <a:pt x="4084" y="16924"/>
                      <a:pt x="2472" y="14474"/>
                      <a:pt x="1612" y="14474"/>
                    </a:cubicBezTo>
                    <a:cubicBezTo>
                      <a:pt x="645" y="14252"/>
                      <a:pt x="0" y="12915"/>
                      <a:pt x="1397" y="10466"/>
                    </a:cubicBezTo>
                    <a:cubicBezTo>
                      <a:pt x="215" y="8462"/>
                      <a:pt x="322" y="6903"/>
                      <a:pt x="3224" y="22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6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3" name="Freeform 79"/>
              <p:cNvSpPr>
                <a:spLocks noChangeArrowheads="1"/>
              </p:cNvSpPr>
              <p:nvPr/>
            </p:nvSpPr>
            <p:spPr bwMode="auto">
              <a:xfrm>
                <a:off x="88" y="633"/>
                <a:ext cx="553" cy="300"/>
              </a:xfrm>
              <a:custGeom>
                <a:avLst/>
                <a:gdLst>
                  <a:gd name="T0" fmla="*/ 16588 w 21600"/>
                  <a:gd name="T1" fmla="*/ 1143 h 21600"/>
                  <a:gd name="T2" fmla="*/ 18384 w 21600"/>
                  <a:gd name="T3" fmla="*/ 2899 h 21600"/>
                  <a:gd name="T4" fmla="*/ 20358 w 21600"/>
                  <a:gd name="T5" fmla="*/ 4532 h 21600"/>
                  <a:gd name="T6" fmla="*/ 21134 w 21600"/>
                  <a:gd name="T7" fmla="*/ 6901 h 21600"/>
                  <a:gd name="T8" fmla="*/ 20003 w 21600"/>
                  <a:gd name="T9" fmla="*/ 6941 h 21600"/>
                  <a:gd name="T10" fmla="*/ 19183 w 21600"/>
                  <a:gd name="T11" fmla="*/ 7717 h 21600"/>
                  <a:gd name="T12" fmla="*/ 19981 w 21600"/>
                  <a:gd name="T13" fmla="*/ 6002 h 21600"/>
                  <a:gd name="T14" fmla="*/ 19405 w 21600"/>
                  <a:gd name="T15" fmla="*/ 5716 h 21600"/>
                  <a:gd name="T16" fmla="*/ 18429 w 21600"/>
                  <a:gd name="T17" fmla="*/ 5512 h 21600"/>
                  <a:gd name="T18" fmla="*/ 16544 w 21600"/>
                  <a:gd name="T19" fmla="*/ 5267 h 21600"/>
                  <a:gd name="T20" fmla="*/ 17120 w 21600"/>
                  <a:gd name="T21" fmla="*/ 6492 h 21600"/>
                  <a:gd name="T22" fmla="*/ 15501 w 21600"/>
                  <a:gd name="T23" fmla="*/ 8330 h 21600"/>
                  <a:gd name="T24" fmla="*/ 14171 w 21600"/>
                  <a:gd name="T25" fmla="*/ 8289 h 21600"/>
                  <a:gd name="T26" fmla="*/ 13262 w 21600"/>
                  <a:gd name="T27" fmla="*/ 10167 h 21600"/>
                  <a:gd name="T28" fmla="*/ 12973 w 21600"/>
                  <a:gd name="T29" fmla="*/ 8085 h 21600"/>
                  <a:gd name="T30" fmla="*/ 12108 w 21600"/>
                  <a:gd name="T31" fmla="*/ 8044 h 21600"/>
                  <a:gd name="T32" fmla="*/ 11554 w 21600"/>
                  <a:gd name="T33" fmla="*/ 9350 h 21600"/>
                  <a:gd name="T34" fmla="*/ 11110 w 21600"/>
                  <a:gd name="T35" fmla="*/ 11841 h 21600"/>
                  <a:gd name="T36" fmla="*/ 7607 w 21600"/>
                  <a:gd name="T37" fmla="*/ 12821 h 21600"/>
                  <a:gd name="T38" fmla="*/ 7097 w 21600"/>
                  <a:gd name="T39" fmla="*/ 13393 h 21600"/>
                  <a:gd name="T40" fmla="*/ 6453 w 21600"/>
                  <a:gd name="T41" fmla="*/ 13597 h 21600"/>
                  <a:gd name="T42" fmla="*/ 4790 w 21600"/>
                  <a:gd name="T43" fmla="*/ 17231 h 21600"/>
                  <a:gd name="T44" fmla="*/ 4435 w 21600"/>
                  <a:gd name="T45" fmla="*/ 15434 h 21600"/>
                  <a:gd name="T46" fmla="*/ 3925 w 21600"/>
                  <a:gd name="T47" fmla="*/ 17353 h 21600"/>
                  <a:gd name="T48" fmla="*/ 3504 w 21600"/>
                  <a:gd name="T49" fmla="*/ 20579 h 21600"/>
                  <a:gd name="T50" fmla="*/ 3504 w 21600"/>
                  <a:gd name="T51" fmla="*/ 17272 h 21600"/>
                  <a:gd name="T52" fmla="*/ 4324 w 21600"/>
                  <a:gd name="T53" fmla="*/ 13924 h 21600"/>
                  <a:gd name="T54" fmla="*/ 4125 w 21600"/>
                  <a:gd name="T55" fmla="*/ 12576 h 21600"/>
                  <a:gd name="T56" fmla="*/ 4214 w 21600"/>
                  <a:gd name="T57" fmla="*/ 11310 h 21600"/>
                  <a:gd name="T58" fmla="*/ 4302 w 21600"/>
                  <a:gd name="T59" fmla="*/ 9840 h 21600"/>
                  <a:gd name="T60" fmla="*/ 2484 w 21600"/>
                  <a:gd name="T61" fmla="*/ 10290 h 21600"/>
                  <a:gd name="T62" fmla="*/ 599 w 21600"/>
                  <a:gd name="T63" fmla="*/ 13556 h 21600"/>
                  <a:gd name="T64" fmla="*/ 1331 w 21600"/>
                  <a:gd name="T65" fmla="*/ 10167 h 21600"/>
                  <a:gd name="T66" fmla="*/ 2129 w 21600"/>
                  <a:gd name="T67" fmla="*/ 604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1600" h="21600">
                    <a:moveTo>
                      <a:pt x="15479" y="0"/>
                    </a:moveTo>
                    <a:cubicBezTo>
                      <a:pt x="16100" y="408"/>
                      <a:pt x="16499" y="653"/>
                      <a:pt x="16588" y="1143"/>
                    </a:cubicBezTo>
                    <a:cubicBezTo>
                      <a:pt x="16766" y="1797"/>
                      <a:pt x="17120" y="1837"/>
                      <a:pt x="17386" y="2246"/>
                    </a:cubicBezTo>
                    <a:cubicBezTo>
                      <a:pt x="17675" y="2736"/>
                      <a:pt x="18007" y="2532"/>
                      <a:pt x="18384" y="2899"/>
                    </a:cubicBezTo>
                    <a:cubicBezTo>
                      <a:pt x="18761" y="3307"/>
                      <a:pt x="19005" y="3512"/>
                      <a:pt x="19161" y="3838"/>
                    </a:cubicBezTo>
                    <a:cubicBezTo>
                      <a:pt x="19316" y="4287"/>
                      <a:pt x="19848" y="4532"/>
                      <a:pt x="20358" y="4532"/>
                    </a:cubicBezTo>
                    <a:cubicBezTo>
                      <a:pt x="20646" y="5145"/>
                      <a:pt x="21134" y="5104"/>
                      <a:pt x="21134" y="5757"/>
                    </a:cubicBezTo>
                    <a:cubicBezTo>
                      <a:pt x="21134" y="6125"/>
                      <a:pt x="21600" y="6901"/>
                      <a:pt x="21134" y="6901"/>
                    </a:cubicBezTo>
                    <a:cubicBezTo>
                      <a:pt x="20713" y="6901"/>
                      <a:pt x="20469" y="6737"/>
                      <a:pt x="20314" y="6656"/>
                    </a:cubicBezTo>
                    <a:cubicBezTo>
                      <a:pt x="20114" y="6574"/>
                      <a:pt x="20003" y="6696"/>
                      <a:pt x="20003" y="6941"/>
                    </a:cubicBezTo>
                    <a:cubicBezTo>
                      <a:pt x="20003" y="7595"/>
                      <a:pt x="19671" y="7636"/>
                      <a:pt x="19560" y="8044"/>
                    </a:cubicBezTo>
                    <a:cubicBezTo>
                      <a:pt x="19449" y="8534"/>
                      <a:pt x="19271" y="8452"/>
                      <a:pt x="19183" y="7717"/>
                    </a:cubicBezTo>
                    <a:cubicBezTo>
                      <a:pt x="19050" y="6860"/>
                      <a:pt x="19116" y="6574"/>
                      <a:pt x="19471" y="6574"/>
                    </a:cubicBezTo>
                    <a:cubicBezTo>
                      <a:pt x="19804" y="6574"/>
                      <a:pt x="19870" y="6411"/>
                      <a:pt x="19981" y="6002"/>
                    </a:cubicBezTo>
                    <a:cubicBezTo>
                      <a:pt x="20070" y="5594"/>
                      <a:pt x="19959" y="5594"/>
                      <a:pt x="19782" y="5798"/>
                    </a:cubicBezTo>
                    <a:cubicBezTo>
                      <a:pt x="19648" y="6043"/>
                      <a:pt x="19493" y="6043"/>
                      <a:pt x="19405" y="5716"/>
                    </a:cubicBezTo>
                    <a:cubicBezTo>
                      <a:pt x="19316" y="5390"/>
                      <a:pt x="19227" y="5512"/>
                      <a:pt x="19072" y="5716"/>
                    </a:cubicBezTo>
                    <a:cubicBezTo>
                      <a:pt x="18894" y="5880"/>
                      <a:pt x="18628" y="5921"/>
                      <a:pt x="18429" y="5512"/>
                    </a:cubicBezTo>
                    <a:cubicBezTo>
                      <a:pt x="18207" y="5104"/>
                      <a:pt x="17209" y="4859"/>
                      <a:pt x="16899" y="4859"/>
                    </a:cubicBezTo>
                    <a:cubicBezTo>
                      <a:pt x="16566" y="4859"/>
                      <a:pt x="16544" y="4981"/>
                      <a:pt x="16544" y="5267"/>
                    </a:cubicBezTo>
                    <a:cubicBezTo>
                      <a:pt x="16544" y="5553"/>
                      <a:pt x="16655" y="5676"/>
                      <a:pt x="16832" y="5676"/>
                    </a:cubicBezTo>
                    <a:cubicBezTo>
                      <a:pt x="17009" y="5676"/>
                      <a:pt x="17253" y="5716"/>
                      <a:pt x="17120" y="6492"/>
                    </a:cubicBezTo>
                    <a:cubicBezTo>
                      <a:pt x="16987" y="7391"/>
                      <a:pt x="16743" y="7146"/>
                      <a:pt x="16233" y="7840"/>
                    </a:cubicBezTo>
                    <a:cubicBezTo>
                      <a:pt x="15967" y="8207"/>
                      <a:pt x="15723" y="8289"/>
                      <a:pt x="15501" y="8330"/>
                    </a:cubicBezTo>
                    <a:cubicBezTo>
                      <a:pt x="15302" y="8371"/>
                      <a:pt x="15169" y="8371"/>
                      <a:pt x="15014" y="8126"/>
                    </a:cubicBezTo>
                    <a:cubicBezTo>
                      <a:pt x="14792" y="7758"/>
                      <a:pt x="14637" y="8207"/>
                      <a:pt x="14171" y="8289"/>
                    </a:cubicBezTo>
                    <a:cubicBezTo>
                      <a:pt x="13860" y="8330"/>
                      <a:pt x="13794" y="8616"/>
                      <a:pt x="13838" y="9105"/>
                    </a:cubicBezTo>
                    <a:cubicBezTo>
                      <a:pt x="13905" y="9840"/>
                      <a:pt x="13506" y="10249"/>
                      <a:pt x="13262" y="10167"/>
                    </a:cubicBezTo>
                    <a:cubicBezTo>
                      <a:pt x="12862" y="10045"/>
                      <a:pt x="12951" y="9800"/>
                      <a:pt x="13151" y="9228"/>
                    </a:cubicBezTo>
                    <a:cubicBezTo>
                      <a:pt x="13506" y="8207"/>
                      <a:pt x="13328" y="8085"/>
                      <a:pt x="12973" y="8085"/>
                    </a:cubicBezTo>
                    <a:cubicBezTo>
                      <a:pt x="12241" y="8085"/>
                      <a:pt x="13372" y="7391"/>
                      <a:pt x="12330" y="7268"/>
                    </a:cubicBezTo>
                    <a:cubicBezTo>
                      <a:pt x="11510" y="7186"/>
                      <a:pt x="11576" y="8166"/>
                      <a:pt x="12108" y="8044"/>
                    </a:cubicBezTo>
                    <a:cubicBezTo>
                      <a:pt x="12641" y="7921"/>
                      <a:pt x="12618" y="8697"/>
                      <a:pt x="12108" y="8656"/>
                    </a:cubicBezTo>
                    <a:cubicBezTo>
                      <a:pt x="11399" y="8616"/>
                      <a:pt x="11421" y="8779"/>
                      <a:pt x="11554" y="9350"/>
                    </a:cubicBezTo>
                    <a:cubicBezTo>
                      <a:pt x="11731" y="10004"/>
                      <a:pt x="11709" y="10208"/>
                      <a:pt x="11532" y="10453"/>
                    </a:cubicBezTo>
                    <a:cubicBezTo>
                      <a:pt x="11177" y="11065"/>
                      <a:pt x="11576" y="11515"/>
                      <a:pt x="11110" y="11841"/>
                    </a:cubicBezTo>
                    <a:cubicBezTo>
                      <a:pt x="10756" y="12045"/>
                      <a:pt x="10623" y="12903"/>
                      <a:pt x="9514" y="13311"/>
                    </a:cubicBezTo>
                    <a:cubicBezTo>
                      <a:pt x="8871" y="13597"/>
                      <a:pt x="8072" y="12944"/>
                      <a:pt x="7607" y="12821"/>
                    </a:cubicBezTo>
                    <a:cubicBezTo>
                      <a:pt x="7429" y="13393"/>
                      <a:pt x="7895" y="13801"/>
                      <a:pt x="7318" y="13801"/>
                    </a:cubicBezTo>
                    <a:cubicBezTo>
                      <a:pt x="6808" y="13801"/>
                      <a:pt x="6764" y="13556"/>
                      <a:pt x="7097" y="13393"/>
                    </a:cubicBezTo>
                    <a:cubicBezTo>
                      <a:pt x="7429" y="13229"/>
                      <a:pt x="7607" y="12045"/>
                      <a:pt x="6875" y="12495"/>
                    </a:cubicBezTo>
                    <a:cubicBezTo>
                      <a:pt x="6387" y="12821"/>
                      <a:pt x="6409" y="12862"/>
                      <a:pt x="6453" y="13597"/>
                    </a:cubicBezTo>
                    <a:cubicBezTo>
                      <a:pt x="6631" y="15557"/>
                      <a:pt x="6520" y="15843"/>
                      <a:pt x="5810" y="16700"/>
                    </a:cubicBezTo>
                    <a:cubicBezTo>
                      <a:pt x="4990" y="17639"/>
                      <a:pt x="4746" y="17639"/>
                      <a:pt x="4790" y="17231"/>
                    </a:cubicBezTo>
                    <a:cubicBezTo>
                      <a:pt x="4812" y="17068"/>
                      <a:pt x="4724" y="16782"/>
                      <a:pt x="4635" y="16537"/>
                    </a:cubicBezTo>
                    <a:cubicBezTo>
                      <a:pt x="4391" y="15924"/>
                      <a:pt x="4369" y="15802"/>
                      <a:pt x="4435" y="15434"/>
                    </a:cubicBezTo>
                    <a:cubicBezTo>
                      <a:pt x="4524" y="15108"/>
                      <a:pt x="4369" y="14985"/>
                      <a:pt x="4080" y="15557"/>
                    </a:cubicBezTo>
                    <a:cubicBezTo>
                      <a:pt x="3770" y="16169"/>
                      <a:pt x="3814" y="16659"/>
                      <a:pt x="3925" y="17353"/>
                    </a:cubicBezTo>
                    <a:cubicBezTo>
                      <a:pt x="4014" y="18048"/>
                      <a:pt x="4058" y="18578"/>
                      <a:pt x="3925" y="19722"/>
                    </a:cubicBezTo>
                    <a:cubicBezTo>
                      <a:pt x="3814" y="20661"/>
                      <a:pt x="3881" y="21600"/>
                      <a:pt x="3504" y="20579"/>
                    </a:cubicBezTo>
                    <a:cubicBezTo>
                      <a:pt x="3371" y="20171"/>
                      <a:pt x="3437" y="19681"/>
                      <a:pt x="3349" y="19273"/>
                    </a:cubicBezTo>
                    <a:cubicBezTo>
                      <a:pt x="3238" y="18701"/>
                      <a:pt x="3526" y="18333"/>
                      <a:pt x="3504" y="17272"/>
                    </a:cubicBezTo>
                    <a:cubicBezTo>
                      <a:pt x="3460" y="16210"/>
                      <a:pt x="3504" y="16047"/>
                      <a:pt x="3748" y="15434"/>
                    </a:cubicBezTo>
                    <a:cubicBezTo>
                      <a:pt x="4036" y="14659"/>
                      <a:pt x="4457" y="14863"/>
                      <a:pt x="4324" y="13924"/>
                    </a:cubicBezTo>
                    <a:cubicBezTo>
                      <a:pt x="4236" y="13434"/>
                      <a:pt x="4347" y="13189"/>
                      <a:pt x="4435" y="12984"/>
                    </a:cubicBezTo>
                    <a:cubicBezTo>
                      <a:pt x="4568" y="12780"/>
                      <a:pt x="4546" y="12576"/>
                      <a:pt x="4125" y="12576"/>
                    </a:cubicBezTo>
                    <a:cubicBezTo>
                      <a:pt x="3814" y="12576"/>
                      <a:pt x="3726" y="12127"/>
                      <a:pt x="4014" y="12127"/>
                    </a:cubicBezTo>
                    <a:cubicBezTo>
                      <a:pt x="4324" y="12127"/>
                      <a:pt x="4369" y="12005"/>
                      <a:pt x="4214" y="11310"/>
                    </a:cubicBezTo>
                    <a:cubicBezTo>
                      <a:pt x="4125" y="10943"/>
                      <a:pt x="4103" y="10780"/>
                      <a:pt x="4324" y="10412"/>
                    </a:cubicBezTo>
                    <a:cubicBezTo>
                      <a:pt x="4635" y="9881"/>
                      <a:pt x="4480" y="9840"/>
                      <a:pt x="4302" y="9840"/>
                    </a:cubicBezTo>
                    <a:cubicBezTo>
                      <a:pt x="4147" y="9840"/>
                      <a:pt x="4103" y="9840"/>
                      <a:pt x="4014" y="9636"/>
                    </a:cubicBezTo>
                    <a:cubicBezTo>
                      <a:pt x="3814" y="9146"/>
                      <a:pt x="3703" y="9759"/>
                      <a:pt x="2484" y="10290"/>
                    </a:cubicBezTo>
                    <a:cubicBezTo>
                      <a:pt x="2151" y="10412"/>
                      <a:pt x="1929" y="10739"/>
                      <a:pt x="1730" y="11351"/>
                    </a:cubicBezTo>
                    <a:cubicBezTo>
                      <a:pt x="1464" y="12086"/>
                      <a:pt x="1087" y="13107"/>
                      <a:pt x="599" y="13556"/>
                    </a:cubicBezTo>
                    <a:cubicBezTo>
                      <a:pt x="89" y="14005"/>
                      <a:pt x="0" y="13924"/>
                      <a:pt x="288" y="13025"/>
                    </a:cubicBezTo>
                    <a:cubicBezTo>
                      <a:pt x="532" y="12250"/>
                      <a:pt x="1220" y="10943"/>
                      <a:pt x="1331" y="10167"/>
                    </a:cubicBezTo>
                    <a:cubicBezTo>
                      <a:pt x="1441" y="9350"/>
                      <a:pt x="1796" y="8738"/>
                      <a:pt x="2018" y="7962"/>
                    </a:cubicBezTo>
                    <a:cubicBezTo>
                      <a:pt x="2439" y="6574"/>
                      <a:pt x="2240" y="6656"/>
                      <a:pt x="2129" y="6043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4" name="Freeform 80"/>
              <p:cNvSpPr>
                <a:spLocks noChangeArrowheads="1"/>
              </p:cNvSpPr>
              <p:nvPr/>
            </p:nvSpPr>
            <p:spPr bwMode="auto">
              <a:xfrm>
                <a:off x="88" y="823"/>
                <a:ext cx="24" cy="30"/>
              </a:xfrm>
              <a:custGeom>
                <a:avLst/>
                <a:gdLst>
                  <a:gd name="T0" fmla="*/ 10286 w 21600"/>
                  <a:gd name="T1" fmla="*/ 7336 h 21600"/>
                  <a:gd name="T2" fmla="*/ 19029 w 21600"/>
                  <a:gd name="T3" fmla="*/ 8151 h 21600"/>
                  <a:gd name="T4" fmla="*/ 10286 w 21600"/>
                  <a:gd name="T5" fmla="*/ 7336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10286" y="7336"/>
                    </a:moveTo>
                    <a:cubicBezTo>
                      <a:pt x="15943" y="0"/>
                      <a:pt x="21600" y="1630"/>
                      <a:pt x="19029" y="8151"/>
                    </a:cubicBezTo>
                    <a:cubicBezTo>
                      <a:pt x="11829" y="21600"/>
                      <a:pt x="0" y="12226"/>
                      <a:pt x="10286" y="7336"/>
                    </a:cubicBezTo>
                  </a:path>
                </a:pathLst>
              </a:custGeom>
              <a:solidFill>
                <a:srgbClr val="FFFFFF"/>
              </a:solidFill>
              <a:ln w="1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pic>
            <p:nvPicPr>
              <p:cNvPr id="185" name="Picture 8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9" y="1305"/>
                <a:ext cx="91" cy="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7" name="Picture 83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0" y="846"/>
                <a:ext cx="38" cy="1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8" name="Picture 84"/>
              <p:cNvPicPr>
                <a:picLocks noChangeAspect="1" noChangeArrowheads="1"/>
              </p:cNvPicPr>
              <p:nvPr/>
            </p:nvPicPr>
            <p:blipFill>
              <a:blip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5" y="747"/>
                <a:ext cx="115" cy="5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9" name="Freeform 85"/>
              <p:cNvSpPr>
                <a:spLocks noChangeArrowheads="1"/>
              </p:cNvSpPr>
              <p:nvPr/>
            </p:nvSpPr>
            <p:spPr bwMode="auto">
              <a:xfrm>
                <a:off x="3" y="626"/>
                <a:ext cx="787" cy="785"/>
              </a:xfrm>
              <a:custGeom>
                <a:avLst/>
                <a:gdLst>
                  <a:gd name="T0" fmla="*/ 21600 w 21600"/>
                  <a:gd name="T1" fmla="*/ 10418 h 21600"/>
                  <a:gd name="T2" fmla="*/ 18703 w 21600"/>
                  <a:gd name="T3" fmla="*/ 18169 h 21600"/>
                  <a:gd name="T4" fmla="*/ 10730 w 21600"/>
                  <a:gd name="T5" fmla="*/ 21600 h 21600"/>
                  <a:gd name="T6" fmla="*/ 0 w 21600"/>
                  <a:gd name="T7" fmla="*/ 10901 h 21600"/>
                  <a:gd name="T8" fmla="*/ 3395 w 21600"/>
                  <a:gd name="T9" fmla="*/ 2901 h 21600"/>
                  <a:gd name="T10" fmla="*/ 11182 w 21600"/>
                  <a:gd name="T11" fmla="*/ 0 h 21600"/>
                  <a:gd name="T12" fmla="*/ 19155 w 21600"/>
                  <a:gd name="T13" fmla="*/ 3868 h 21600"/>
                  <a:gd name="T14" fmla="*/ 21600 w 21600"/>
                  <a:gd name="T15" fmla="*/ 1041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21600" y="10418"/>
                    </a:moveTo>
                    <a:cubicBezTo>
                      <a:pt x="21600" y="14348"/>
                      <a:pt x="20401" y="16344"/>
                      <a:pt x="18703" y="18169"/>
                    </a:cubicBezTo>
                    <a:cubicBezTo>
                      <a:pt x="16663" y="20399"/>
                      <a:pt x="13409" y="21600"/>
                      <a:pt x="10730" y="21600"/>
                    </a:cubicBezTo>
                    <a:cubicBezTo>
                      <a:pt x="4765" y="21600"/>
                      <a:pt x="0" y="17046"/>
                      <a:pt x="0" y="10901"/>
                    </a:cubicBezTo>
                    <a:cubicBezTo>
                      <a:pt x="0" y="7923"/>
                      <a:pt x="1215" y="4881"/>
                      <a:pt x="3395" y="2901"/>
                    </a:cubicBezTo>
                    <a:cubicBezTo>
                      <a:pt x="5373" y="1076"/>
                      <a:pt x="8347" y="0"/>
                      <a:pt x="11182" y="0"/>
                    </a:cubicBezTo>
                    <a:cubicBezTo>
                      <a:pt x="14390" y="0"/>
                      <a:pt x="17271" y="1575"/>
                      <a:pt x="19155" y="3868"/>
                    </a:cubicBezTo>
                    <a:cubicBezTo>
                      <a:pt x="20681" y="5755"/>
                      <a:pt x="21600" y="7642"/>
                      <a:pt x="21600" y="10418"/>
                    </a:cubicBezTo>
                  </a:path>
                </a:pathLst>
              </a:custGeom>
              <a:noFill/>
              <a:ln w="108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8" name="円/楕円 7"/>
            <p:cNvSpPr/>
            <p:nvPr/>
          </p:nvSpPr>
          <p:spPr>
            <a:xfrm>
              <a:off x="6668392" y="252596"/>
              <a:ext cx="1967318" cy="504056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800" b="1" dirty="0"/>
                <a:t>高校</a:t>
              </a:r>
              <a:r>
                <a:rPr kumimoji="1" lang="ja-JP" altLang="en-US" sz="2800" b="1" dirty="0"/>
                <a:t>生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652576" y="729950"/>
              <a:ext cx="21593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b="1" dirty="0">
                  <a:latin typeface="+mj-ea"/>
                  <a:ea typeface="+mj-ea"/>
                </a:rPr>
                <a:t>生涯にわたって</a:t>
              </a:r>
              <a:endParaRPr lang="en-US" altLang="ja-JP" sz="2000" b="1" dirty="0">
                <a:latin typeface="+mj-ea"/>
                <a:ea typeface="+mj-ea"/>
              </a:endParaRPr>
            </a:p>
            <a:p>
              <a:pPr algn="ctr"/>
              <a:r>
                <a:rPr lang="ja-JP" altLang="en-US" sz="2000" b="1" dirty="0">
                  <a:latin typeface="+mj-ea"/>
                  <a:ea typeface="+mj-ea"/>
                </a:rPr>
                <a:t>社会の一員</a:t>
              </a:r>
              <a:endParaRPr lang="en-US" altLang="ja-JP" sz="2000" b="1" dirty="0">
                <a:latin typeface="+mj-ea"/>
                <a:ea typeface="+mj-ea"/>
              </a:endParaRPr>
            </a:p>
          </p:txBody>
        </p:sp>
        <p:pic>
          <p:nvPicPr>
            <p:cNvPr id="11" name="図 10">
              <a:extLst>
                <a:ext uri="{FF2B5EF4-FFF2-40B4-BE49-F238E27FC236}">
                  <a16:creationId xmlns="" xmlns:a16="http://schemas.microsoft.com/office/drawing/2014/main" id="{794C4111-B541-4A08-B194-FE16439C90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693675" y="2533774"/>
              <a:ext cx="2069315" cy="1139286"/>
            </a:xfrm>
            <a:prstGeom prst="rect">
              <a:avLst/>
            </a:prstGeom>
          </p:spPr>
        </p:pic>
      </p:grpSp>
      <p:grpSp>
        <p:nvGrpSpPr>
          <p:cNvPr id="9" name="グループ化 8">
            <a:extLst>
              <a:ext uri="{FF2B5EF4-FFF2-40B4-BE49-F238E27FC236}">
                <a16:creationId xmlns="" xmlns:a16="http://schemas.microsoft.com/office/drawing/2014/main" id="{4A94797F-9231-451D-81EC-9D90C9DC02AE}"/>
              </a:ext>
            </a:extLst>
          </p:cNvPr>
          <p:cNvGrpSpPr/>
          <p:nvPr/>
        </p:nvGrpSpPr>
        <p:grpSpPr>
          <a:xfrm>
            <a:off x="683550" y="257923"/>
            <a:ext cx="1961470" cy="3462066"/>
            <a:chOff x="683550" y="257923"/>
            <a:chExt cx="1961470" cy="3462066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778" y="1182386"/>
              <a:ext cx="1653287" cy="2537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949383" y="772922"/>
              <a:ext cx="1596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+mj-ea"/>
                  <a:ea typeface="+mj-ea"/>
                </a:rPr>
                <a:t>家族の一員</a:t>
              </a:r>
              <a:endParaRPr kumimoji="1" lang="ja-JP" altLang="en-US" sz="2000" b="1" dirty="0">
                <a:latin typeface="+mj-ea"/>
                <a:ea typeface="+mj-ea"/>
              </a:endParaRPr>
            </a:p>
          </p:txBody>
        </p:sp>
        <p:sp>
          <p:nvSpPr>
            <p:cNvPr id="4" name="円/楕円 3"/>
            <p:cNvSpPr/>
            <p:nvPr/>
          </p:nvSpPr>
          <p:spPr>
            <a:xfrm>
              <a:off x="683550" y="257923"/>
              <a:ext cx="1961470" cy="504056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/>
                <a:t>小学生</a:t>
              </a:r>
            </a:p>
          </p:txBody>
        </p:sp>
        <p:pic>
          <p:nvPicPr>
            <p:cNvPr id="12" name="図 11">
              <a:extLst>
                <a:ext uri="{FF2B5EF4-FFF2-40B4-BE49-F238E27FC236}">
                  <a16:creationId xmlns="" xmlns:a16="http://schemas.microsoft.com/office/drawing/2014/main" id="{02F19D4C-FF4D-4E7B-B17D-DCE28AF1795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470660" y="2319313"/>
              <a:ext cx="1093300" cy="1234675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="" xmlns:a16="http://schemas.microsoft.com/office/drawing/2014/main" id="{B76823FF-C102-474E-8E9C-4DB54CB467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86322" y="2404973"/>
              <a:ext cx="964058" cy="1156869"/>
            </a:xfrm>
            <a:prstGeom prst="rect">
              <a:avLst/>
            </a:prstGeom>
          </p:spPr>
        </p:pic>
      </p:grpSp>
      <p:sp>
        <p:nvSpPr>
          <p:cNvPr id="6" name="右矢印 5"/>
          <p:cNvSpPr/>
          <p:nvPr/>
        </p:nvSpPr>
        <p:spPr>
          <a:xfrm>
            <a:off x="1577724" y="3655541"/>
            <a:ext cx="5961821" cy="655284"/>
          </a:xfrm>
          <a:prstGeom prst="rightArrow">
            <a:avLst>
              <a:gd name="adj1" fmla="val 50000"/>
              <a:gd name="adj2" fmla="val 46576"/>
            </a:avLst>
          </a:prstGeom>
          <a:solidFill>
            <a:schemeClr val="tx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</a:rPr>
              <a:t>考える世界が広がる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="" xmlns:a16="http://schemas.microsoft.com/office/drawing/2014/main" id="{73C24C37-FB9D-43A5-8044-548F1CE3FB2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505" y="5677881"/>
          <a:ext cx="8978201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6073">
                  <a:extLst>
                    <a:ext uri="{9D8B030D-6E8A-4147-A177-3AD203B41FA5}">
                      <a16:colId xmlns="" xmlns:a16="http://schemas.microsoft.com/office/drawing/2014/main" val="3144852713"/>
                    </a:ext>
                  </a:extLst>
                </a:gridCol>
                <a:gridCol w="2316955">
                  <a:extLst>
                    <a:ext uri="{9D8B030D-6E8A-4147-A177-3AD203B41FA5}">
                      <a16:colId xmlns="" xmlns:a16="http://schemas.microsoft.com/office/drawing/2014/main" val="1900163493"/>
                    </a:ext>
                  </a:extLst>
                </a:gridCol>
                <a:gridCol w="2285604">
                  <a:extLst>
                    <a:ext uri="{9D8B030D-6E8A-4147-A177-3AD203B41FA5}">
                      <a16:colId xmlns="" xmlns:a16="http://schemas.microsoft.com/office/drawing/2014/main" val="3743200237"/>
                    </a:ext>
                  </a:extLst>
                </a:gridCol>
                <a:gridCol w="3289569">
                  <a:extLst>
                    <a:ext uri="{9D8B030D-6E8A-4147-A177-3AD203B41FA5}">
                      <a16:colId xmlns="" xmlns:a16="http://schemas.microsoft.com/office/drawing/2014/main" val="7808643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Ａ領域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家族・家庭生活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家族・家庭生活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人の一生と家族・家庭及び福祉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477899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Ｂ領域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衣食住の生活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衣食住の生活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衣食住の生活の自立と設計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158133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Ｃ領域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消費生活・環境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消費生活・環境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持続可能な消費生活・環境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81560011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="" xmlns:a16="http://schemas.microsoft.com/office/drawing/2014/main" id="{703C01BC-2F2C-42EF-A002-20B3BA158DF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505" y="4334973"/>
          <a:ext cx="8919907" cy="1185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8668">
                  <a:extLst>
                    <a:ext uri="{9D8B030D-6E8A-4147-A177-3AD203B41FA5}">
                      <a16:colId xmlns="" xmlns:a16="http://schemas.microsoft.com/office/drawing/2014/main" val="628681071"/>
                    </a:ext>
                  </a:extLst>
                </a:gridCol>
                <a:gridCol w="2282153">
                  <a:extLst>
                    <a:ext uri="{9D8B030D-6E8A-4147-A177-3AD203B41FA5}">
                      <a16:colId xmlns="" xmlns:a16="http://schemas.microsoft.com/office/drawing/2014/main" val="2585377517"/>
                    </a:ext>
                  </a:extLst>
                </a:gridCol>
                <a:gridCol w="2742213">
                  <a:extLst>
                    <a:ext uri="{9D8B030D-6E8A-4147-A177-3AD203B41FA5}">
                      <a16:colId xmlns="" xmlns:a16="http://schemas.microsoft.com/office/drawing/2014/main" val="3369311866"/>
                    </a:ext>
                  </a:extLst>
                </a:gridCol>
                <a:gridCol w="2776873">
                  <a:extLst>
                    <a:ext uri="{9D8B030D-6E8A-4147-A177-3AD203B41FA5}">
                      <a16:colId xmlns="" xmlns:a16="http://schemas.microsoft.com/office/drawing/2014/main" val="1792138694"/>
                    </a:ext>
                  </a:extLst>
                </a:gridCol>
              </a:tblGrid>
              <a:tr h="352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空間軸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自己と家庭</a:t>
                      </a:r>
                      <a:endParaRPr kumimoji="1" lang="en-US" altLang="ja-JP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家庭と地域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社会・国際社会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60535040"/>
                  </a:ext>
                </a:extLst>
              </a:tr>
              <a:tr h="819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時間軸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現在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800" dirty="0"/>
                        <a:t>これまでの生活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これからの生活を展望した現在の生活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これからの生活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800" dirty="0"/>
                        <a:t>生涯を見通す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0023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0775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31CC0EDF-1A80-4767-BB6F-A4BC7A7A9B44}"/>
              </a:ext>
            </a:extLst>
          </p:cNvPr>
          <p:cNvSpPr txBox="1"/>
          <p:nvPr/>
        </p:nvSpPr>
        <p:spPr>
          <a:xfrm>
            <a:off x="2514420" y="123856"/>
            <a:ext cx="440663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「Ａ領域」の広がり・深まり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="" xmlns:a16="http://schemas.microsoft.com/office/drawing/2014/main" id="{DE4BE3A7-40F1-4CFC-A3A6-52C6F314C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782788"/>
              </p:ext>
            </p:extLst>
          </p:nvPr>
        </p:nvGraphicFramePr>
        <p:xfrm>
          <a:off x="1227608" y="787146"/>
          <a:ext cx="5764052" cy="52837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6160">
                  <a:extLst>
                    <a:ext uri="{9D8B030D-6E8A-4147-A177-3AD203B41FA5}">
                      <a16:colId xmlns="" xmlns:a16="http://schemas.microsoft.com/office/drawing/2014/main" val="2674524139"/>
                    </a:ext>
                  </a:extLst>
                </a:gridCol>
                <a:gridCol w="4507892">
                  <a:extLst>
                    <a:ext uri="{9D8B030D-6E8A-4147-A177-3AD203B41FA5}">
                      <a16:colId xmlns="" xmlns:a16="http://schemas.microsoft.com/office/drawing/2014/main" val="1072392289"/>
                    </a:ext>
                  </a:extLst>
                </a:gridCol>
              </a:tblGrid>
              <a:tr h="15132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/>
                        <a:t>小学校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自分の成長と家族・家庭生活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家庭生活と仕事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家族や地域の人々との関わり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8537672"/>
                  </a:ext>
                </a:extLst>
              </a:tr>
              <a:tr h="17995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中学校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自分の成長と家族・家庭生活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幼児の生活と家族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家族・家庭や地域との関わり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7231241"/>
                  </a:ext>
                </a:extLst>
              </a:tr>
              <a:tr h="19708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/>
                        <a:t>高校</a:t>
                      </a:r>
                    </a:p>
                    <a:p>
                      <a:pPr algn="ctr"/>
                      <a:endParaRPr kumimoji="1" lang="ja-JP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生涯の生活設計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子供の生活と保育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高齢期の生活と保育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共生社会と福祉</a:t>
                      </a:r>
                    </a:p>
                    <a:p>
                      <a:pPr algn="l"/>
                      <a:endParaRPr kumimoji="1" lang="en-US" altLang="ja-JP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02698753"/>
                  </a:ext>
                </a:extLst>
              </a:tr>
            </a:tbl>
          </a:graphicData>
        </a:graphic>
      </p:graphicFrame>
      <p:sp>
        <p:nvSpPr>
          <p:cNvPr id="11" name="吹き出し: 角を丸めた四角形 10">
            <a:extLst>
              <a:ext uri="{FF2B5EF4-FFF2-40B4-BE49-F238E27FC236}">
                <a16:creationId xmlns="" xmlns:a16="http://schemas.microsoft.com/office/drawing/2014/main" id="{DB668042-42E4-494E-A768-B9F7C6F211DA}"/>
              </a:ext>
            </a:extLst>
          </p:cNvPr>
          <p:cNvSpPr/>
          <p:nvPr/>
        </p:nvSpPr>
        <p:spPr>
          <a:xfrm>
            <a:off x="6476092" y="1177723"/>
            <a:ext cx="2592288" cy="1008112"/>
          </a:xfrm>
          <a:prstGeom prst="wedgeRoundRectCallout">
            <a:avLst>
              <a:gd name="adj1" fmla="val -62456"/>
              <a:gd name="adj2" fmla="val 27125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幼児又は低学年の児童、高齢者などとの関わり</a:t>
            </a: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="" xmlns:a16="http://schemas.microsoft.com/office/drawing/2014/main" id="{81BE6CBF-7A86-4F93-A816-EBF59FF0F2F0}"/>
              </a:ext>
            </a:extLst>
          </p:cNvPr>
          <p:cNvSpPr/>
          <p:nvPr/>
        </p:nvSpPr>
        <p:spPr>
          <a:xfrm>
            <a:off x="5684004" y="2715500"/>
            <a:ext cx="3384376" cy="1426995"/>
          </a:xfrm>
          <a:prstGeom prst="wedgeRoundRectCallout">
            <a:avLst>
              <a:gd name="adj1" fmla="val -53977"/>
              <a:gd name="adj2" fmla="val 17705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幼児の発達</a:t>
            </a:r>
            <a:endParaRPr kumimoji="1" lang="en-US" altLang="ja-JP" dirty="0"/>
          </a:p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高齢者の身体の特徴</a:t>
            </a:r>
            <a:r>
              <a:rPr kumimoji="1" lang="en-US" altLang="ja-JP" dirty="0">
                <a:solidFill>
                  <a:srgbClr val="FF0000"/>
                </a:solidFill>
              </a:rPr>
              <a:t/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（立ち上がりや歩行などの介助）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高校から移行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="" xmlns:a16="http://schemas.microsoft.com/office/drawing/2014/main" id="{A1D0B760-976D-4413-94AF-0AF85AB7D3A9}"/>
              </a:ext>
            </a:extLst>
          </p:cNvPr>
          <p:cNvSpPr/>
          <p:nvPr/>
        </p:nvSpPr>
        <p:spPr>
          <a:xfrm>
            <a:off x="5620373" y="4422540"/>
            <a:ext cx="3240360" cy="1092825"/>
          </a:xfrm>
          <a:prstGeom prst="wedgeRoundRectCallout">
            <a:avLst>
              <a:gd name="adj1" fmla="val -67253"/>
              <a:gd name="adj2" fmla="val 25311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乳幼児の心身の発達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高齢者を取り巻く社会環境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福祉や社会的支援</a:t>
            </a:r>
          </a:p>
        </p:txBody>
      </p:sp>
      <p:pic>
        <p:nvPicPr>
          <p:cNvPr id="4" name="図 3">
            <a:extLst>
              <a:ext uri="{FF2B5EF4-FFF2-40B4-BE49-F238E27FC236}">
                <a16:creationId xmlns="" xmlns:a16="http://schemas.microsoft.com/office/drawing/2014/main" id="{C9B70555-2C82-40FE-99AC-131AC2563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648" y="711529"/>
            <a:ext cx="1068608" cy="1181094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="" xmlns:a16="http://schemas.microsoft.com/office/drawing/2014/main" id="{33221F11-AF53-4EBE-A99F-A975AFC4EB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3811" y="5618019"/>
            <a:ext cx="764324" cy="87269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="" xmlns:a16="http://schemas.microsoft.com/office/drawing/2014/main" id="{CA12CF73-2521-4ADE-8538-8045B59874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6466" y="5506269"/>
            <a:ext cx="764324" cy="98444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="" xmlns:a16="http://schemas.microsoft.com/office/drawing/2014/main" id="{B60F35EF-156D-46B8-B00D-0FA90EBBE8A5}"/>
              </a:ext>
            </a:extLst>
          </p:cNvPr>
          <p:cNvSpPr txBox="1"/>
          <p:nvPr/>
        </p:nvSpPr>
        <p:spPr>
          <a:xfrm>
            <a:off x="5220072" y="6487118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社会全体で支える（より良い社会の構築）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F42C1CC0-CA05-4C08-B9E2-DEBDCB5F2C38}"/>
              </a:ext>
            </a:extLst>
          </p:cNvPr>
          <p:cNvSpPr txBox="1"/>
          <p:nvPr/>
        </p:nvSpPr>
        <p:spPr>
          <a:xfrm>
            <a:off x="75620" y="1824321"/>
            <a:ext cx="138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家族の一員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="" xmlns:a16="http://schemas.microsoft.com/office/drawing/2014/main" id="{414C8B92-A1C1-4BCB-9335-98163328154A}"/>
              </a:ext>
            </a:extLst>
          </p:cNvPr>
          <p:cNvSpPr txBox="1"/>
          <p:nvPr/>
        </p:nvSpPr>
        <p:spPr>
          <a:xfrm>
            <a:off x="34264" y="3748577"/>
            <a:ext cx="2480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幼児や高齢者への理解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="" xmlns:a16="http://schemas.microsoft.com/office/drawing/2014/main" id="{92A5CB04-A30A-45AE-9AC3-9439BFA7D2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039797" y="5651979"/>
            <a:ext cx="520790" cy="80216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="" xmlns:a16="http://schemas.microsoft.com/office/drawing/2014/main" id="{F3B09B35-63F3-48FD-9258-BF5771AB4E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538" y="2614637"/>
            <a:ext cx="792549" cy="94496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="" xmlns:a16="http://schemas.microsoft.com/office/drawing/2014/main" id="{2AA05840-E57E-43FD-8D28-541FB4C394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7379" y="2835465"/>
            <a:ext cx="533446" cy="769687"/>
          </a:xfrm>
          <a:prstGeom prst="rect">
            <a:avLst/>
          </a:prstGeom>
        </p:spPr>
      </p:pic>
      <p:pic>
        <p:nvPicPr>
          <p:cNvPr id="18" name="Picture 52">
            <a:extLst>
              <a:ext uri="{FF2B5EF4-FFF2-40B4-BE49-F238E27FC236}">
                <a16:creationId xmlns="" xmlns:a16="http://schemas.microsoft.com/office/drawing/2014/main" id="{0D6B0B94-4A8A-4D01-8357-8BD4747E3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54" y="4825359"/>
            <a:ext cx="373278" cy="129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図 1">
            <a:extLst>
              <a:ext uri="{FF2B5EF4-FFF2-40B4-BE49-F238E27FC236}">
                <a16:creationId xmlns="" xmlns:a16="http://schemas.microsoft.com/office/drawing/2014/main" id="{7EF187C6-C3A9-4788-AEBD-572D3E37BD1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3268" y="4934103"/>
            <a:ext cx="428975" cy="120984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034E43D2-6A32-4F28-AE00-790176CFA869}"/>
              </a:ext>
            </a:extLst>
          </p:cNvPr>
          <p:cNvSpPr txBox="1"/>
          <p:nvPr/>
        </p:nvSpPr>
        <p:spPr>
          <a:xfrm>
            <a:off x="235647" y="6070853"/>
            <a:ext cx="1920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将来の生活設計</a:t>
            </a:r>
          </a:p>
        </p:txBody>
      </p:sp>
    </p:spTree>
    <p:extLst>
      <p:ext uri="{BB962C8B-B14F-4D97-AF65-F5344CB8AC3E}">
        <p14:creationId xmlns:p14="http://schemas.microsoft.com/office/powerpoint/2010/main" val="30043425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31CC0EDF-1A80-4767-BB6F-A4BC7A7A9B44}"/>
              </a:ext>
            </a:extLst>
          </p:cNvPr>
          <p:cNvSpPr txBox="1"/>
          <p:nvPr/>
        </p:nvSpPr>
        <p:spPr>
          <a:xfrm>
            <a:off x="2411760" y="34410"/>
            <a:ext cx="4572508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「Ｂ領域」の広がり・深まり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="" xmlns:a16="http://schemas.microsoft.com/office/drawing/2014/main" id="{DE4BE3A7-40F1-4CFC-A3A6-52C6F314C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498163"/>
              </p:ext>
            </p:extLst>
          </p:nvPr>
        </p:nvGraphicFramePr>
        <p:xfrm>
          <a:off x="931395" y="564724"/>
          <a:ext cx="6900757" cy="6293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6102">
                  <a:extLst>
                    <a:ext uri="{9D8B030D-6E8A-4147-A177-3AD203B41FA5}">
                      <a16:colId xmlns="" xmlns:a16="http://schemas.microsoft.com/office/drawing/2014/main" val="2674524139"/>
                    </a:ext>
                  </a:extLst>
                </a:gridCol>
                <a:gridCol w="5904655">
                  <a:extLst>
                    <a:ext uri="{9D8B030D-6E8A-4147-A177-3AD203B41FA5}">
                      <a16:colId xmlns="" xmlns:a16="http://schemas.microsoft.com/office/drawing/2014/main" val="1072392289"/>
                    </a:ext>
                  </a:extLst>
                </a:gridCol>
              </a:tblGrid>
              <a:tr h="16450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小学校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（食）食事の役割、調理の基礎（米飯及び味噌汁）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栄養を考えた食事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（衣）手縫いやミシン縫い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布を用いた物の製作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（住）快適な住まい方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8537672"/>
                  </a:ext>
                </a:extLst>
              </a:tr>
              <a:tr h="21183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中学校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（食）食事の役割、中学生に必要な栄養を満たす食事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日常食の調理と地域の食文化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（煮る・焼く・蒸す、魚・肉・野菜）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（衣）衣服の洗濯と手入れ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布を用いた製作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（住）住居の機能と安全な住まい方</a:t>
                      </a:r>
                      <a:endParaRPr kumimoji="1" lang="en-US" altLang="ja-JP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7231241"/>
                  </a:ext>
                </a:extLst>
              </a:tr>
              <a:tr h="24482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/>
                        <a:t>高校</a:t>
                      </a:r>
                    </a:p>
                    <a:p>
                      <a:pPr algn="ctr"/>
                      <a:endParaRPr kumimoji="1" lang="ja-JP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（食）ライフステージに応じた栄養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食の安全と衛生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日本と世界の食文化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（衣）日本と世界の衣文化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健康で快適、機能的な着装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（住）日本と世界の住文化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住生活の計画（防災などの安全面）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　　　ライフスタイルに応じた持続可能な住居　　　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02698753"/>
                  </a:ext>
                </a:extLst>
              </a:tr>
            </a:tbl>
          </a:graphicData>
        </a:graphic>
      </p:graphicFrame>
      <p:sp>
        <p:nvSpPr>
          <p:cNvPr id="11" name="吹き出し: 角を丸めた四角形 10">
            <a:extLst>
              <a:ext uri="{FF2B5EF4-FFF2-40B4-BE49-F238E27FC236}">
                <a16:creationId xmlns="" xmlns:a16="http://schemas.microsoft.com/office/drawing/2014/main" id="{DB668042-42E4-494E-A768-B9F7C6F211DA}"/>
              </a:ext>
            </a:extLst>
          </p:cNvPr>
          <p:cNvSpPr/>
          <p:nvPr/>
        </p:nvSpPr>
        <p:spPr>
          <a:xfrm>
            <a:off x="5688632" y="4616840"/>
            <a:ext cx="3419872" cy="1427483"/>
          </a:xfrm>
          <a:prstGeom prst="wedgeRoundRectCallout">
            <a:avLst>
              <a:gd name="adj1" fmla="val -55873"/>
              <a:gd name="adj2" fmla="val -28009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自己や家族の食生活の計画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調理：食材、技術制限なし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（揚げ物・オーブンの使用）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衣服を中心とした縫製</a:t>
            </a: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="" xmlns:a16="http://schemas.microsoft.com/office/drawing/2014/main" id="{81BE6CBF-7A86-4F93-A816-EBF59FF0F2F0}"/>
              </a:ext>
            </a:extLst>
          </p:cNvPr>
          <p:cNvSpPr/>
          <p:nvPr/>
        </p:nvSpPr>
        <p:spPr>
          <a:xfrm>
            <a:off x="6012160" y="2996951"/>
            <a:ext cx="3096344" cy="1427483"/>
          </a:xfrm>
          <a:prstGeom prst="wedgeRoundRectCallout">
            <a:avLst>
              <a:gd name="adj1" fmla="val -58946"/>
              <a:gd name="adj2" fmla="val 16232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中学生一日分の献立</a:t>
            </a:r>
            <a:endParaRPr lang="en-US" altLang="ja-JP" dirty="0"/>
          </a:p>
          <a:p>
            <a:pPr algn="ctr"/>
            <a:r>
              <a:rPr kumimoji="1" lang="ja-JP" altLang="en-US" dirty="0"/>
              <a:t>調理：煮る・焼く・</a:t>
            </a:r>
            <a:r>
              <a:rPr kumimoji="1" lang="ja-JP" altLang="en-US" dirty="0">
                <a:solidFill>
                  <a:srgbClr val="FF0000"/>
                </a:solidFill>
              </a:rPr>
              <a:t>蒸す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(</a:t>
            </a:r>
            <a:r>
              <a:rPr kumimoji="1" lang="ja-JP" altLang="en-US" dirty="0">
                <a:solidFill>
                  <a:srgbClr val="FF0000"/>
                </a:solidFill>
              </a:rPr>
              <a:t>高校から移行</a:t>
            </a:r>
            <a:r>
              <a:rPr kumimoji="1" lang="en-US" altLang="ja-JP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kumimoji="1" lang="ja-JP" altLang="en-US" dirty="0"/>
              <a:t>資源や環境に配慮した製作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="" xmlns:a16="http://schemas.microsoft.com/office/drawing/2014/main" id="{A1D0B760-976D-4413-94AF-0AF85AB7D3A9}"/>
              </a:ext>
            </a:extLst>
          </p:cNvPr>
          <p:cNvSpPr/>
          <p:nvPr/>
        </p:nvSpPr>
        <p:spPr>
          <a:xfrm>
            <a:off x="5724128" y="1138905"/>
            <a:ext cx="3240360" cy="1080120"/>
          </a:xfrm>
          <a:prstGeom prst="wedgeRoundRectCallout">
            <a:avLst>
              <a:gd name="adj1" fmla="val -66971"/>
              <a:gd name="adj2" fmla="val 13845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一食分の献立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調理：ゆでる・炒める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袋の製作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91BCBBF1-8225-4F12-808E-35EC38025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63" y="2878613"/>
            <a:ext cx="888470" cy="94478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="" xmlns:a16="http://schemas.microsoft.com/office/drawing/2014/main" id="{7E33AF55-1EA5-4D88-B3F2-B0FE87946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76" y="868524"/>
            <a:ext cx="1019989" cy="84786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3BAA7DF5-AE0D-4311-906E-A6D7D82964A7}"/>
              </a:ext>
            </a:extLst>
          </p:cNvPr>
          <p:cNvSpPr txBox="1"/>
          <p:nvPr/>
        </p:nvSpPr>
        <p:spPr>
          <a:xfrm>
            <a:off x="0" y="1678965"/>
            <a:ext cx="1763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生活技術の基礎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6786839D-7BF9-453C-833D-0C3A0E8BC8B4}"/>
              </a:ext>
            </a:extLst>
          </p:cNvPr>
          <p:cNvSpPr txBox="1"/>
          <p:nvPr/>
        </p:nvSpPr>
        <p:spPr>
          <a:xfrm>
            <a:off x="-38816" y="3884951"/>
            <a:ext cx="1763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自立に向けた準備</a:t>
            </a:r>
          </a:p>
        </p:txBody>
      </p:sp>
      <p:pic>
        <p:nvPicPr>
          <p:cNvPr id="7" name="図 6">
            <a:extLst>
              <a:ext uri="{FF2B5EF4-FFF2-40B4-BE49-F238E27FC236}">
                <a16:creationId xmlns="" xmlns:a16="http://schemas.microsoft.com/office/drawing/2014/main" id="{7201A3B2-7845-4BEB-8560-D13E89E148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063" y="5921917"/>
            <a:ext cx="1057770" cy="85036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="" xmlns:a16="http://schemas.microsoft.com/office/drawing/2014/main" id="{72876D68-0EA2-4AF2-BC8F-63E8AED5E6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5906" y="4942600"/>
            <a:ext cx="403427" cy="472869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="" xmlns:a16="http://schemas.microsoft.com/office/drawing/2014/main" id="{E1F75C0D-A7CA-46A0-B73A-777EAAC014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204" y="4496327"/>
            <a:ext cx="302060" cy="99590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="" xmlns:a16="http://schemas.microsoft.com/office/drawing/2014/main" id="{4DA5EDB4-C676-4E30-958B-58452CA9FE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7968" y="4678275"/>
            <a:ext cx="335613" cy="77066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="" xmlns:a16="http://schemas.microsoft.com/office/drawing/2014/main" id="{4A74298E-CBB2-4943-BEAA-CF7B0FE223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37497" y="4268010"/>
            <a:ext cx="489456" cy="112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92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31CC0EDF-1A80-4767-BB6F-A4BC7A7A9B44}"/>
              </a:ext>
            </a:extLst>
          </p:cNvPr>
          <p:cNvSpPr txBox="1"/>
          <p:nvPr/>
        </p:nvSpPr>
        <p:spPr>
          <a:xfrm>
            <a:off x="2466708" y="123855"/>
            <a:ext cx="4535908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「Ｃ領域」の広がり・深まり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="" xmlns:a16="http://schemas.microsoft.com/office/drawing/2014/main" id="{DE4BE3A7-40F1-4CFC-A3A6-52C6F314C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595670"/>
              </p:ext>
            </p:extLst>
          </p:nvPr>
        </p:nvGraphicFramePr>
        <p:xfrm>
          <a:off x="659904" y="881597"/>
          <a:ext cx="6360368" cy="57157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7800">
                  <a:extLst>
                    <a:ext uri="{9D8B030D-6E8A-4147-A177-3AD203B41FA5}">
                      <a16:colId xmlns="" xmlns:a16="http://schemas.microsoft.com/office/drawing/2014/main" val="2674524139"/>
                    </a:ext>
                  </a:extLst>
                </a:gridCol>
                <a:gridCol w="5112568">
                  <a:extLst>
                    <a:ext uri="{9D8B030D-6E8A-4147-A177-3AD203B41FA5}">
                      <a16:colId xmlns="" xmlns:a16="http://schemas.microsoft.com/office/drawing/2014/main" val="1072392289"/>
                    </a:ext>
                  </a:extLst>
                </a:gridCol>
              </a:tblGrid>
              <a:tr h="16369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/>
                        <a:t>小学校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物や金銭の使い方と買い物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買物の仕組みや消費者の役割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環境に配慮した生活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8537672"/>
                  </a:ext>
                </a:extLst>
              </a:tr>
              <a:tr h="19467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中学校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金銭の管理と購入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購入方法、支払い方法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売買契約の仕組み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消費者被害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自立した消費者としての消費行動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7231241"/>
                  </a:ext>
                </a:extLst>
              </a:tr>
              <a:tr h="21320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/>
                        <a:t>高校</a:t>
                      </a:r>
                    </a:p>
                    <a:p>
                      <a:pPr algn="ctr"/>
                      <a:endParaRPr kumimoji="1" lang="ja-JP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/>
                        <a:t>家計の構造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生涯を見通した経済の計画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リスク管理（社会保障・保険）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契約の重要性や消費者保護の仕組み</a:t>
                      </a:r>
                      <a:endParaRPr kumimoji="1" lang="en-US" altLang="ja-JP" sz="2000" dirty="0"/>
                    </a:p>
                    <a:p>
                      <a:pPr algn="l"/>
                      <a:r>
                        <a:rPr kumimoji="1" lang="ja-JP" altLang="en-US" sz="2000" dirty="0"/>
                        <a:t>持続可能な消費</a:t>
                      </a:r>
                      <a:endParaRPr kumimoji="1" lang="en-US" altLang="ja-JP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02698753"/>
                  </a:ext>
                </a:extLst>
              </a:tr>
            </a:tbl>
          </a:graphicData>
        </a:graphic>
      </p:graphicFrame>
      <p:sp>
        <p:nvSpPr>
          <p:cNvPr id="11" name="吹き出し: 角を丸めた四角形 10">
            <a:extLst>
              <a:ext uri="{FF2B5EF4-FFF2-40B4-BE49-F238E27FC236}">
                <a16:creationId xmlns="" xmlns:a16="http://schemas.microsoft.com/office/drawing/2014/main" id="{DB668042-42E4-494E-A768-B9F7C6F211DA}"/>
              </a:ext>
            </a:extLst>
          </p:cNvPr>
          <p:cNvSpPr/>
          <p:nvPr/>
        </p:nvSpPr>
        <p:spPr>
          <a:xfrm>
            <a:off x="5724128" y="980728"/>
            <a:ext cx="3225762" cy="1150875"/>
          </a:xfrm>
          <a:prstGeom prst="wedgeRoundRectCallout">
            <a:avLst>
              <a:gd name="adj1" fmla="val -59537"/>
              <a:gd name="adj2" fmla="val 33877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文房具やお菓子など身近な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買物</a:t>
            </a:r>
            <a:endParaRPr kumimoji="1" lang="en-US" altLang="ja-JP" dirty="0"/>
          </a:p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売買契約の基礎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dirty="0"/>
              <a:t>物を大切に使う</a:t>
            </a:r>
            <a:endParaRPr kumimoji="1" lang="en-US" altLang="ja-JP" dirty="0"/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="" xmlns:a16="http://schemas.microsoft.com/office/drawing/2014/main" id="{81BE6CBF-7A86-4F93-A816-EBF59FF0F2F0}"/>
              </a:ext>
            </a:extLst>
          </p:cNvPr>
          <p:cNvSpPr/>
          <p:nvPr/>
        </p:nvSpPr>
        <p:spPr>
          <a:xfrm>
            <a:off x="5483058" y="2321306"/>
            <a:ext cx="3600400" cy="1397045"/>
          </a:xfrm>
          <a:prstGeom prst="wedgeRoundRectCallout">
            <a:avLst>
              <a:gd name="adj1" fmla="val -58946"/>
              <a:gd name="adj2" fmla="val -17089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家電製品など高価な商品の購入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通信販売などの無店舗販売</a:t>
            </a:r>
            <a:endParaRPr kumimoji="1" lang="en-US" altLang="ja-JP" dirty="0"/>
          </a:p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三者間契約（高校から移行）</a:t>
            </a:r>
            <a:endParaRPr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dirty="0"/>
              <a:t>クーリングオフ制度</a:t>
            </a:r>
            <a:endParaRPr kumimoji="1" lang="en-US" altLang="ja-JP" dirty="0"/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="" xmlns:a16="http://schemas.microsoft.com/office/drawing/2014/main" id="{A1D0B760-976D-4413-94AF-0AF85AB7D3A9}"/>
              </a:ext>
            </a:extLst>
          </p:cNvPr>
          <p:cNvSpPr/>
          <p:nvPr/>
        </p:nvSpPr>
        <p:spPr>
          <a:xfrm>
            <a:off x="5897593" y="4149080"/>
            <a:ext cx="3183245" cy="1585946"/>
          </a:xfrm>
          <a:prstGeom prst="wedgeRoundRectCallout">
            <a:avLst>
              <a:gd name="adj1" fmla="val -67717"/>
              <a:gd name="adj2" fmla="val 31289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収入と支出の管理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（収入に見合った買物・税金）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キャッシュレス社会の問題点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フェアトレード・エシカル消費</a:t>
            </a:r>
            <a:endParaRPr kumimoji="1" lang="en-US" altLang="ja-JP" dirty="0"/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9A426907-11C5-48DD-B8A4-620F6AA7F7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468" y="3070091"/>
            <a:ext cx="574872" cy="762702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6C2698-0CD1-49F6-B20C-7713F8875289}"/>
              </a:ext>
            </a:extLst>
          </p:cNvPr>
          <p:cNvSpPr txBox="1"/>
          <p:nvPr/>
        </p:nvSpPr>
        <p:spPr>
          <a:xfrm>
            <a:off x="63162" y="3873257"/>
            <a:ext cx="1835696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dirty="0"/>
              <a:t>消費者トラブルの低年齢化への対応</a:t>
            </a:r>
          </a:p>
        </p:txBody>
      </p:sp>
      <p:pic>
        <p:nvPicPr>
          <p:cNvPr id="5" name="図 4">
            <a:extLst>
              <a:ext uri="{FF2B5EF4-FFF2-40B4-BE49-F238E27FC236}">
                <a16:creationId xmlns="" xmlns:a16="http://schemas.microsoft.com/office/drawing/2014/main" id="{8E991DF8-89AF-4C59-B440-6F55DA914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110" y="437949"/>
            <a:ext cx="538859" cy="73325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="" xmlns:a16="http://schemas.microsoft.com/office/drawing/2014/main" id="{C390D55E-3AC6-4A8A-9C50-03B3815EF9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745165" y="437087"/>
            <a:ext cx="692559" cy="684255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="" xmlns:a16="http://schemas.microsoft.com/office/drawing/2014/main" id="{8AF4E76D-CAE8-4BD0-97B3-BC04A40C089C}"/>
              </a:ext>
            </a:extLst>
          </p:cNvPr>
          <p:cNvSpPr txBox="1"/>
          <p:nvPr/>
        </p:nvSpPr>
        <p:spPr>
          <a:xfrm>
            <a:off x="54944" y="1088431"/>
            <a:ext cx="1835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お小遣いの範囲</a:t>
            </a:r>
          </a:p>
        </p:txBody>
      </p:sp>
    </p:spTree>
    <p:extLst>
      <p:ext uri="{BB962C8B-B14F-4D97-AF65-F5344CB8AC3E}">
        <p14:creationId xmlns:p14="http://schemas.microsoft.com/office/powerpoint/2010/main" val="3702438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712968" cy="1296144"/>
          </a:xfrm>
          <a:ln w="28575">
            <a:solidFill>
              <a:srgbClr val="00B0F0"/>
            </a:solidFill>
          </a:ln>
        </p:spPr>
        <p:txBody>
          <a:bodyPr anchor="b">
            <a:normAutofit/>
          </a:bodyPr>
          <a:lstStyle/>
          <a:p>
            <a:pPr algn="l">
              <a:lnSpc>
                <a:spcPts val="24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生活の営みに係る見方・考え方を働かせ、衣食住などに関する実践的・体験的な活動を通して、生活をよりよくしようと工夫する資質・能力を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2000"/>
              </a:lnSpc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次のとおり育成することを目指す。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-27384"/>
            <a:ext cx="9144000" cy="86409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(2)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課題を踏まえた家庭科の目標の在り方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395536" y="3212977"/>
            <a:ext cx="8280920" cy="1080119"/>
            <a:chOff x="395536" y="2348881"/>
            <a:chExt cx="8280920" cy="1080119"/>
          </a:xfrm>
        </p:grpSpPr>
        <p:sp>
          <p:nvSpPr>
            <p:cNvPr id="7" name="角丸四角形 6"/>
            <p:cNvSpPr/>
            <p:nvPr/>
          </p:nvSpPr>
          <p:spPr>
            <a:xfrm>
              <a:off x="395536" y="2348881"/>
              <a:ext cx="8280920" cy="972108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（１）家族や家庭、衣食住、消費や環境などについて、日常生活に</a:t>
              </a:r>
              <a:endParaRPr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dist"/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必要な</a:t>
              </a:r>
              <a:r>
                <a:rPr lang="ja-JP" altLang="en-US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基礎的な理解</a:t>
              </a:r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を図るとともに、</a:t>
              </a:r>
              <a:r>
                <a:rPr lang="ja-JP" altLang="en-US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それらに係る技能</a:t>
              </a:r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を身に</a:t>
              </a:r>
              <a:endParaRPr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付けるようにする。</a:t>
              </a:r>
              <a:endParaRPr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5524534" y="2996952"/>
              <a:ext cx="2808312" cy="432048"/>
            </a:xfrm>
            <a:prstGeom prst="roundRect">
              <a:avLst/>
            </a:prstGeom>
            <a:solidFill>
              <a:srgbClr val="FF33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「知識及び技能」</a:t>
              </a: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395536" y="4365104"/>
            <a:ext cx="8280920" cy="1080120"/>
            <a:chOff x="395536" y="3861048"/>
            <a:chExt cx="8280920" cy="1080120"/>
          </a:xfrm>
        </p:grpSpPr>
        <p:sp>
          <p:nvSpPr>
            <p:cNvPr id="8" name="角丸四角形 7"/>
            <p:cNvSpPr/>
            <p:nvPr/>
          </p:nvSpPr>
          <p:spPr>
            <a:xfrm>
              <a:off x="395536" y="3861048"/>
              <a:ext cx="8280920" cy="972108"/>
            </a:xfrm>
            <a:prstGeom prst="round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（２）日常生活の中から問題を見いだして課題を設定し、様々な</a:t>
              </a:r>
              <a:endParaRPr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dist"/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解決方法を考え、実践を評価・改善し、考えたことを表現する</a:t>
              </a:r>
              <a:endParaRPr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など、</a:t>
              </a:r>
              <a:r>
                <a:rPr lang="ja-JP" altLang="en-US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課題を解決する力</a:t>
              </a:r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を養う。</a:t>
              </a:r>
              <a:endParaRPr kumimoji="1" lang="ja-JP" altLang="en-US" sz="2000" dirty="0"/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4716016" y="4509120"/>
              <a:ext cx="3888432" cy="432048"/>
            </a:xfrm>
            <a:prstGeom prst="roundRect">
              <a:avLst/>
            </a:prstGeom>
            <a:solidFill>
              <a:srgbClr val="FF33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「思考力、判断力、表現力等」</a:t>
              </a: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395536" y="5517232"/>
            <a:ext cx="8280920" cy="1080120"/>
            <a:chOff x="395536" y="5373216"/>
            <a:chExt cx="8280920" cy="1080120"/>
          </a:xfrm>
        </p:grpSpPr>
        <p:sp>
          <p:nvSpPr>
            <p:cNvPr id="9" name="角丸四角形 8"/>
            <p:cNvSpPr/>
            <p:nvPr/>
          </p:nvSpPr>
          <p:spPr>
            <a:xfrm>
              <a:off x="395536" y="5373216"/>
              <a:ext cx="8280920" cy="972108"/>
            </a:xfrm>
            <a:prstGeom prst="round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（３）</a:t>
              </a:r>
              <a:r>
                <a:rPr lang="ja-JP" altLang="en-US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家庭生活を大切にする心情</a:t>
              </a:r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を育み、家族や地域の人々との</a:t>
              </a:r>
              <a:endParaRPr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dist"/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関わりを考え、家族の一員として、</a:t>
              </a:r>
              <a:r>
                <a:rPr lang="ja-JP" altLang="en-US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生活をよりよくしようと</a:t>
              </a:r>
              <a:endPara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000" b="1" dirty="0">
                  <a:solidFill>
                    <a:srgbClr val="0000CC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</a:t>
              </a:r>
              <a:r>
                <a:rPr lang="ja-JP" altLang="en-US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工夫する実践的な態度</a:t>
              </a:r>
              <a:r>
                <a:rPr lang="ja-JP" altLang="en-US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を養う。</a:t>
              </a:r>
              <a:r>
                <a:rPr lang="ja-JP" altLang="en-US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4618490" y="6021288"/>
              <a:ext cx="3888432" cy="432048"/>
            </a:xfrm>
            <a:prstGeom prst="roundRect">
              <a:avLst/>
            </a:prstGeom>
            <a:solidFill>
              <a:srgbClr val="FF33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「学びに向かう力、人間性等」</a:t>
              </a:r>
            </a:p>
          </p:txBody>
        </p:sp>
      </p:grpSp>
      <p:sp>
        <p:nvSpPr>
          <p:cNvPr id="6" name="角丸四角形 5"/>
          <p:cNvSpPr/>
          <p:nvPr/>
        </p:nvSpPr>
        <p:spPr>
          <a:xfrm>
            <a:off x="251520" y="2924944"/>
            <a:ext cx="8712968" cy="3816424"/>
          </a:xfrm>
          <a:prstGeom prst="roundRect">
            <a:avLst>
              <a:gd name="adj" fmla="val 7124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1835696" y="2708920"/>
            <a:ext cx="5472608" cy="432048"/>
          </a:xfrm>
          <a:prstGeom prst="round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育成を目指す資質・能力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1187624" y="980728"/>
            <a:ext cx="6984776" cy="64807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柱書き（学びのプロセス）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どのような学習の過程を通して資質・能力を育成するのか</a:t>
            </a:r>
          </a:p>
        </p:txBody>
      </p:sp>
      <p:sp>
        <p:nvSpPr>
          <p:cNvPr id="4" name="円形吹き出し 3"/>
          <p:cNvSpPr/>
          <p:nvPr/>
        </p:nvSpPr>
        <p:spPr>
          <a:xfrm>
            <a:off x="7740352" y="188640"/>
            <a:ext cx="1296144" cy="720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Ｐ１２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012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504" y="980728"/>
            <a:ext cx="7560840" cy="864096"/>
          </a:xfrm>
          <a:ln w="19050"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「生活の営みに係る見方・考え方」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</a:t>
            </a:r>
            <a:endParaRPr kumimoji="1" lang="ja-JP" altLang="en-US" sz="2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(3)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家庭科における「見方・考え方」</a:t>
            </a:r>
          </a:p>
        </p:txBody>
      </p:sp>
      <p:sp>
        <p:nvSpPr>
          <p:cNvPr id="4" name="円形吹き出し 3"/>
          <p:cNvSpPr/>
          <p:nvPr/>
        </p:nvSpPr>
        <p:spPr>
          <a:xfrm>
            <a:off x="7251970" y="822722"/>
            <a:ext cx="1296144" cy="720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Ｐ１２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306" y="1772816"/>
            <a:ext cx="8352928" cy="3724096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dist"/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家族や家庭、衣食住、消費や環境などに係る生活事象を、</a:t>
            </a:r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協力・協働、健康・快適・安全、生活文化の継承・創造、持続</a:t>
            </a:r>
            <a:endParaRPr kumimoji="1"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可能な社会の構築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等の視点で捉え、生涯にわたって、自立し共に生きる生活を創造できるよう、よりよい生活を営むために工夫すること。　　　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2987824" y="2780928"/>
            <a:ext cx="237626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5775140" y="2780928"/>
            <a:ext cx="28083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V="1">
            <a:off x="467545" y="3344516"/>
            <a:ext cx="972948" cy="1247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1995386" y="3356992"/>
            <a:ext cx="525658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7668344" y="3354954"/>
            <a:ext cx="1008112" cy="20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467545" y="3933056"/>
            <a:ext cx="370841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9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の営みに係る見方・</a:t>
            </a:r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考え方</a:t>
            </a:r>
            <a:endParaRPr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円形吹き出し 3"/>
          <p:cNvSpPr/>
          <p:nvPr/>
        </p:nvSpPr>
        <p:spPr>
          <a:xfrm>
            <a:off x="7380312" y="822722"/>
            <a:ext cx="1296144" cy="720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Ｐ１３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3528" y="2131655"/>
            <a:ext cx="8496944" cy="2800767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「協力・協働」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→「</a:t>
            </a:r>
            <a:r>
              <a:rPr lang="ja-JP" altLang="en-US" sz="36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家族や地域の人々との協力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「生活文化の継承・創造」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→「</a:t>
            </a:r>
            <a:r>
              <a:rPr lang="ja-JP" altLang="en-US" sz="36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生活文化の大切さに気付くこと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9666" y="1388740"/>
            <a:ext cx="4262333" cy="584775"/>
          </a:xfrm>
          <a:prstGeom prst="rect">
            <a:avLst/>
          </a:prstGeom>
          <a:solidFill>
            <a:srgbClr val="0000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小学校における視点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50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376396"/>
              </p:ext>
            </p:extLst>
          </p:nvPr>
        </p:nvGraphicFramePr>
        <p:xfrm>
          <a:off x="1115616" y="1397001"/>
          <a:ext cx="7200800" cy="3688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763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Ａ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家族・家庭生活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Ｂ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衣食住の生活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Ｃ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消費生活・環境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76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協力・協働</a:t>
                      </a:r>
                      <a:endParaRPr lang="ja-JP" sz="16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76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健康・快適・安全</a:t>
                      </a:r>
                      <a:endParaRPr lang="ja-JP" sz="16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76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生活文化の継承・創造</a:t>
                      </a:r>
                      <a:endParaRPr lang="ja-JP" sz="16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76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持続可能な社会の構築</a:t>
                      </a:r>
                      <a:endParaRPr lang="ja-JP" sz="16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9" name="直線コネクタ 8"/>
          <p:cNvCxnSpPr/>
          <p:nvPr/>
        </p:nvCxnSpPr>
        <p:spPr>
          <a:xfrm>
            <a:off x="3579115" y="2520224"/>
            <a:ext cx="389675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3731515" y="3212976"/>
            <a:ext cx="3896753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3725568" y="3983312"/>
            <a:ext cx="3896753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3731515" y="4703392"/>
            <a:ext cx="3896753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角丸四角形 41"/>
          <p:cNvSpPr/>
          <p:nvPr/>
        </p:nvSpPr>
        <p:spPr>
          <a:xfrm>
            <a:off x="738224" y="1246502"/>
            <a:ext cx="7866223" cy="4054706"/>
          </a:xfrm>
          <a:prstGeom prst="roundRect">
            <a:avLst>
              <a:gd name="adj" fmla="val 897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82241" y="5517232"/>
            <a:ext cx="78662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主として捉える視点については、大きい丸で示している。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取り上げる内容や題材構成等により、どの視点を重視するかは異なる。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題材構成によって適切に定めることが大切。</a:t>
            </a:r>
          </a:p>
        </p:txBody>
      </p:sp>
      <p:sp>
        <p:nvSpPr>
          <p:cNvPr id="7" name="円/楕円 6"/>
          <p:cNvSpPr/>
          <p:nvPr/>
        </p:nvSpPr>
        <p:spPr>
          <a:xfrm>
            <a:off x="3516985" y="2272130"/>
            <a:ext cx="550959" cy="53256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5436096" y="2354397"/>
            <a:ext cx="342558" cy="3547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325829" y="2330708"/>
            <a:ext cx="342515" cy="354725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4" name="円/楕円 33"/>
          <p:cNvSpPr/>
          <p:nvPr/>
        </p:nvSpPr>
        <p:spPr>
          <a:xfrm>
            <a:off x="3621185" y="3035613"/>
            <a:ext cx="342558" cy="354725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5331895" y="2960709"/>
            <a:ext cx="550959" cy="5325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5" name="円/楕円 34"/>
          <p:cNvSpPr/>
          <p:nvPr/>
        </p:nvSpPr>
        <p:spPr>
          <a:xfrm>
            <a:off x="7325786" y="3024145"/>
            <a:ext cx="342558" cy="354725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3621185" y="3805949"/>
            <a:ext cx="342558" cy="354725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5331895" y="3717032"/>
            <a:ext cx="550959" cy="532561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7" name="円/楕円 36"/>
          <p:cNvSpPr/>
          <p:nvPr/>
        </p:nvSpPr>
        <p:spPr>
          <a:xfrm>
            <a:off x="7325786" y="3805948"/>
            <a:ext cx="342558" cy="354725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3621185" y="4526028"/>
            <a:ext cx="342558" cy="354725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5436096" y="4526029"/>
            <a:ext cx="342558" cy="354725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3" name="円/楕円 32"/>
          <p:cNvSpPr/>
          <p:nvPr/>
        </p:nvSpPr>
        <p:spPr>
          <a:xfrm>
            <a:off x="7175583" y="4437112"/>
            <a:ext cx="550959" cy="532561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生活の営みに係る見方・考え方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99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114202"/>
              </p:ext>
            </p:extLst>
          </p:nvPr>
        </p:nvGraphicFramePr>
        <p:xfrm>
          <a:off x="1052446" y="2901462"/>
          <a:ext cx="7200800" cy="1475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1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462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76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協力・協働</a:t>
                      </a:r>
                      <a:endParaRPr kumimoji="1" lang="ja-JP" altLang="en-US" sz="1600" dirty="0"/>
                    </a:p>
                  </a:txBody>
                  <a:tcPr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健康・</a:t>
                      </a:r>
                      <a:r>
                        <a:rPr lang="en-US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(</a:t>
                      </a: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快適</a:t>
                      </a:r>
                      <a:r>
                        <a:rPr lang="en-US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)</a:t>
                      </a: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・安全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生活文化の</a:t>
                      </a:r>
                      <a:endParaRPr lang="en-US" altLang="ja-JP" sz="1600" b="1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メイリオ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継承・創造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1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メイリオ"/>
                          <a:cs typeface="Times New Roman"/>
                        </a:rPr>
                        <a:t>持続可能な社会の構築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76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6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2" name="角丸四角形 41"/>
          <p:cNvSpPr/>
          <p:nvPr/>
        </p:nvSpPr>
        <p:spPr>
          <a:xfrm>
            <a:off x="719735" y="2632476"/>
            <a:ext cx="7866223" cy="2027353"/>
          </a:xfrm>
          <a:prstGeom prst="roundRect">
            <a:avLst>
              <a:gd name="adj" fmla="val 897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82560" y="1268760"/>
            <a:ext cx="78662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（例）「いためてつくろう朝食のおかず」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（環境に配慮した調理実習）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1698878" y="3826607"/>
            <a:ext cx="342558" cy="3547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3462613" y="3760535"/>
            <a:ext cx="550959" cy="5325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36" name="円/楕円 35"/>
          <p:cNvSpPr/>
          <p:nvPr/>
        </p:nvSpPr>
        <p:spPr>
          <a:xfrm>
            <a:off x="5394233" y="3849452"/>
            <a:ext cx="342558" cy="354725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3" name="円/楕円 32"/>
          <p:cNvSpPr/>
          <p:nvPr/>
        </p:nvSpPr>
        <p:spPr>
          <a:xfrm>
            <a:off x="7119453" y="3760535"/>
            <a:ext cx="550959" cy="532561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0" y="-27384"/>
            <a:ext cx="9144000" cy="850106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生活の営みに係る見方・考え方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7583" y="5157192"/>
            <a:ext cx="78488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題材の内容から、「健康・安全」と「持続可能な社会の構築」が主として捉える視点となる。</a:t>
            </a:r>
          </a:p>
        </p:txBody>
      </p:sp>
    </p:spTree>
    <p:extLst>
      <p:ext uri="{BB962C8B-B14F-4D97-AF65-F5344CB8AC3E}">
        <p14:creationId xmlns:p14="http://schemas.microsoft.com/office/powerpoint/2010/main" val="170900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87499" y="1094012"/>
            <a:ext cx="1368152" cy="648072"/>
          </a:xfrm>
        </p:spPr>
        <p:txBody>
          <a:bodyPr>
            <a:norm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旧</a:t>
            </a:r>
            <a:endPara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1100810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　具体的な改善事項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内容構成の考え方</a:t>
            </a:r>
          </a:p>
        </p:txBody>
      </p:sp>
      <p:sp>
        <p:nvSpPr>
          <p:cNvPr id="8" name="円形吹き出し 7"/>
          <p:cNvSpPr/>
          <p:nvPr/>
        </p:nvSpPr>
        <p:spPr>
          <a:xfrm>
            <a:off x="7411994" y="523021"/>
            <a:ext cx="1296144" cy="720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Ｐ１７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6043842" y="1131079"/>
            <a:ext cx="13681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323528" y="1628800"/>
            <a:ext cx="8531374" cy="816790"/>
            <a:chOff x="323528" y="1748114"/>
            <a:chExt cx="8531374" cy="816790"/>
          </a:xfrm>
        </p:grpSpPr>
        <p:sp>
          <p:nvSpPr>
            <p:cNvPr id="9" name="角丸四角形 8"/>
            <p:cNvSpPr/>
            <p:nvPr/>
          </p:nvSpPr>
          <p:spPr>
            <a:xfrm>
              <a:off x="323528" y="1772816"/>
              <a:ext cx="4176464" cy="792088"/>
            </a:xfrm>
            <a:prstGeom prst="roundRect">
              <a:avLst/>
            </a:prstGeom>
            <a:noFill/>
            <a:ln w="3810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A</a:t>
              </a:r>
              <a:r>
                <a:rPr kumimoji="1" lang="ja-JP" altLang="en-US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家庭生活と家族</a:t>
              </a:r>
            </a:p>
          </p:txBody>
        </p:sp>
        <p:sp>
          <p:nvSpPr>
            <p:cNvPr id="14" name="右矢印 13"/>
            <p:cNvSpPr/>
            <p:nvPr/>
          </p:nvSpPr>
          <p:spPr>
            <a:xfrm>
              <a:off x="4499992" y="1916832"/>
              <a:ext cx="619405" cy="504056"/>
            </a:xfrm>
            <a:prstGeom prst="rightArrow">
              <a:avLst/>
            </a:prstGeom>
            <a:solidFill>
              <a:srgbClr val="FF00FF"/>
            </a:solidFill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5142234" y="1748114"/>
              <a:ext cx="3712668" cy="792088"/>
            </a:xfrm>
            <a:prstGeom prst="roundRect">
              <a:avLst/>
            </a:prstGeom>
            <a:solidFill>
              <a:srgbClr val="FF00FF"/>
            </a:solidFill>
            <a:ln w="3810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A</a:t>
              </a:r>
              <a:r>
                <a:rPr kumimoji="1" lang="ja-JP" altLang="en-US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家族・</a:t>
              </a:r>
              <a:r>
                <a:rPr kumimoji="1" lang="ja-JP" altLang="en-US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家庭生活</a:t>
              </a: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336780" y="2564905"/>
            <a:ext cx="8534522" cy="1208645"/>
            <a:chOff x="323528" y="2924944"/>
            <a:chExt cx="8534522" cy="1208645"/>
          </a:xfrm>
        </p:grpSpPr>
        <p:sp>
          <p:nvSpPr>
            <p:cNvPr id="15" name="右矢印 14"/>
            <p:cNvSpPr/>
            <p:nvPr/>
          </p:nvSpPr>
          <p:spPr>
            <a:xfrm>
              <a:off x="4537570" y="3252186"/>
              <a:ext cx="619405" cy="504056"/>
            </a:xfrm>
            <a:prstGeom prst="rightArrow">
              <a:avLst/>
            </a:prstGeom>
            <a:solidFill>
              <a:srgbClr val="0000CC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323528" y="2924944"/>
              <a:ext cx="4205131" cy="1208645"/>
            </a:xfrm>
            <a:prstGeom prst="roundRect">
              <a:avLst/>
            </a:prstGeom>
            <a:noFill/>
            <a:ln w="3810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B</a:t>
              </a:r>
              <a:r>
                <a:rPr kumimoji="1" lang="ja-JP" altLang="en-US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日常の食事と調理の基礎</a:t>
              </a:r>
              <a:endParaRPr kumimoji="1" lang="en-US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C</a:t>
              </a:r>
              <a:r>
                <a:rPr lang="ja-JP" altLang="en-US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快適な衣服と住まい</a:t>
              </a:r>
              <a:endPara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5202257" y="3145748"/>
              <a:ext cx="3655793" cy="792088"/>
            </a:xfrm>
            <a:prstGeom prst="roundRect">
              <a:avLst/>
            </a:prstGeom>
            <a:solidFill>
              <a:srgbClr val="0000CC"/>
            </a:solidFill>
            <a:ln w="3810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B</a:t>
              </a:r>
              <a:r>
                <a:rPr kumimoji="1" lang="ja-JP" altLang="en-US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衣食住の生活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304949" y="3900805"/>
            <a:ext cx="8534522" cy="792088"/>
            <a:chOff x="323528" y="4509120"/>
            <a:chExt cx="8534522" cy="792088"/>
          </a:xfrm>
        </p:grpSpPr>
        <p:sp>
          <p:nvSpPr>
            <p:cNvPr id="12" name="角丸四角形 11"/>
            <p:cNvSpPr/>
            <p:nvPr/>
          </p:nvSpPr>
          <p:spPr>
            <a:xfrm>
              <a:off x="323528" y="4509120"/>
              <a:ext cx="4176464" cy="792088"/>
            </a:xfrm>
            <a:prstGeom prst="roundRect">
              <a:avLst/>
            </a:prstGeom>
            <a:noFill/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D</a:t>
              </a:r>
              <a:r>
                <a:rPr kumimoji="1" lang="ja-JP" altLang="en-US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身近な消費生活と環境</a:t>
              </a:r>
            </a:p>
          </p:txBody>
        </p:sp>
        <p:sp>
          <p:nvSpPr>
            <p:cNvPr id="16" name="右矢印 15"/>
            <p:cNvSpPr/>
            <p:nvPr/>
          </p:nvSpPr>
          <p:spPr>
            <a:xfrm>
              <a:off x="4499992" y="4653136"/>
              <a:ext cx="619405" cy="504056"/>
            </a:xfrm>
            <a:prstGeom prst="rightArrow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5153560" y="4509120"/>
              <a:ext cx="3704490" cy="792088"/>
            </a:xfrm>
            <a:prstGeom prst="roundRect">
              <a:avLst/>
            </a:prstGeom>
            <a:solidFill>
              <a:srgbClr val="008000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C</a:t>
              </a:r>
              <a:r>
                <a:rPr kumimoji="1" lang="ja-JP" altLang="en-US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消費生活・環境</a:t>
              </a:r>
            </a:p>
          </p:txBody>
        </p:sp>
      </p:grpSp>
      <p:sp>
        <p:nvSpPr>
          <p:cNvPr id="20" name="テキスト ボックス 19"/>
          <p:cNvSpPr txBox="1"/>
          <p:nvPr/>
        </p:nvSpPr>
        <p:spPr>
          <a:xfrm>
            <a:off x="461797" y="4829090"/>
            <a:ext cx="8502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小学校・中学校ともに、３つの内容とし、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系統性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明確化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271097" y="5411568"/>
            <a:ext cx="6420631" cy="1138773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アとイの２つの指導事項で構成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ア</a:t>
            </a:r>
            <a:r>
              <a:rPr lang="ja-JP" altLang="en-US" sz="2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「知識及び技能」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の習得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イ　</a:t>
            </a:r>
            <a:r>
              <a:rPr kumimoji="1" lang="ja-JP" altLang="en-US" sz="2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「思考力・判断力・表現力」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の育成</a:t>
            </a:r>
          </a:p>
        </p:txBody>
      </p:sp>
    </p:spTree>
    <p:extLst>
      <p:ext uri="{BB962C8B-B14F-4D97-AF65-F5344CB8AC3E}">
        <p14:creationId xmlns:p14="http://schemas.microsoft.com/office/powerpoint/2010/main" val="2456635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0" y="-27384"/>
            <a:ext cx="9144000" cy="1218112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(2)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内容の改善・充実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3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知識及び技能の確実な定着を図るための内容の充実</a:t>
            </a:r>
          </a:p>
        </p:txBody>
      </p:sp>
      <p:sp>
        <p:nvSpPr>
          <p:cNvPr id="8" name="円形吹き出し 7"/>
          <p:cNvSpPr/>
          <p:nvPr/>
        </p:nvSpPr>
        <p:spPr>
          <a:xfrm>
            <a:off x="7340461" y="1190728"/>
            <a:ext cx="1296144" cy="720080"/>
          </a:xfrm>
          <a:prstGeom prst="wedgeEllipseCallout">
            <a:avLst>
              <a:gd name="adj1" fmla="val -30656"/>
              <a:gd name="adj2" fmla="val 62500"/>
            </a:avLst>
          </a:prstGeom>
          <a:solidFill>
            <a:srgbClr val="0000CC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解説</a:t>
            </a:r>
            <a:endParaRPr kumimoji="1"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Ｐ１８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1560" y="2132856"/>
            <a:ext cx="7920880" cy="3200876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en-US" altLang="ja-JP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衣食住の生活」の内容の取扱い</a:t>
            </a:r>
            <a:endParaRPr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(2)</a:t>
            </a:r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「調理の基礎」ア（エ）</a:t>
            </a:r>
            <a:endParaRPr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ゆでる材料として</a:t>
            </a:r>
            <a:r>
              <a:rPr kumimoji="1" lang="ja-JP" altLang="en-US" sz="32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青菜やじゃがいも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(5)</a:t>
            </a:r>
            <a:r>
              <a:rPr kumimoji="1"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「生活を豊かにするための布を用いた</a:t>
            </a:r>
            <a:endParaRPr kumimoji="1"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kumimoji="1" lang="ja-JP" altLang="en-US" sz="3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製作」</a:t>
            </a:r>
            <a:endParaRPr kumimoji="1" lang="en-US" altLang="ja-JP" sz="3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日常生活で使用する物を入れる</a:t>
            </a:r>
            <a:r>
              <a:rPr lang="ja-JP" altLang="en-US" sz="32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袋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1560" y="1340768"/>
            <a:ext cx="5616624" cy="523220"/>
          </a:xfrm>
          <a:prstGeom prst="rect">
            <a:avLst/>
          </a:prstGeom>
          <a:solidFill>
            <a:srgbClr val="0000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調理及び製作の一部の題材の指定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4355976" y="3573016"/>
            <a:ext cx="316835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6685217" y="5229200"/>
            <a:ext cx="47907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24752" y="5492114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下線部は必ず扱うこと！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AE7D-00AB-4270-A51A-D6A75C355F1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22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3954</TotalTime>
  <Words>1445</Words>
  <Application>Microsoft Office PowerPoint</Application>
  <PresentationFormat>画面に合わせる (4:3)</PresentationFormat>
  <Paragraphs>411</Paragraphs>
  <Slides>25</Slides>
  <Notes>25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Office ​​テーマ</vt:lpstr>
      <vt:lpstr>学習指導要領改訂のポイント 【小学校　家庭】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旧</vt:lpstr>
      <vt:lpstr>PowerPoint プレゼンテーション</vt:lpstr>
      <vt:lpstr>PowerPoint プレゼンテーション</vt:lpstr>
      <vt:lpstr>「課題と実践」活動例</vt:lpstr>
      <vt:lpstr>「課題と実践」の学習の流れ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(3)その他の配慮事項</vt:lpstr>
      <vt:lpstr>　　平成３０年度より全部又は一部を 　新学習指導要領によることができる。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宮崎県庁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新学習指導要領の概要</dc:title>
  <dc:creator>才名園 栄津子</dc:creator>
  <cp:lastModifiedBy>菊池 武司</cp:lastModifiedBy>
  <cp:revision>350</cp:revision>
  <cp:lastPrinted>2018-06-04T02:41:10Z</cp:lastPrinted>
  <dcterms:created xsi:type="dcterms:W3CDTF">2017-10-03T02:19:49Z</dcterms:created>
  <dcterms:modified xsi:type="dcterms:W3CDTF">2018-07-12T07:29:19Z</dcterms:modified>
</cp:coreProperties>
</file>