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9" r:id="rId2"/>
    <p:sldId id="361" r:id="rId3"/>
    <p:sldId id="578" r:id="rId4"/>
    <p:sldId id="274" r:id="rId5"/>
    <p:sldId id="370" r:id="rId6"/>
    <p:sldId id="368" r:id="rId7"/>
    <p:sldId id="371" r:id="rId8"/>
    <p:sldId id="372" r:id="rId9"/>
    <p:sldId id="373" r:id="rId10"/>
    <p:sldId id="374" r:id="rId11"/>
    <p:sldId id="375" r:id="rId12"/>
    <p:sldId id="376" r:id="rId13"/>
    <p:sldId id="378" r:id="rId14"/>
    <p:sldId id="377" r:id="rId15"/>
    <p:sldId id="379" r:id="rId16"/>
    <p:sldId id="577" r:id="rId17"/>
    <p:sldId id="380" r:id="rId18"/>
    <p:sldId id="381" r:id="rId19"/>
    <p:sldId id="579" r:id="rId20"/>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140" autoAdjust="0"/>
  </p:normalViewPr>
  <p:slideViewPr>
    <p:cSldViewPr>
      <p:cViewPr varScale="1">
        <p:scale>
          <a:sx n="72" d="100"/>
          <a:sy n="72" d="100"/>
        </p:scale>
        <p:origin x="1075" y="43"/>
      </p:cViewPr>
      <p:guideLst>
        <p:guide orient="horz" pos="2160"/>
        <p:guide pos="3840"/>
      </p:guideLst>
    </p:cSldViewPr>
  </p:slideViewPr>
  <p:notesTextViewPr>
    <p:cViewPr>
      <p:scale>
        <a:sx n="115" d="100"/>
        <a:sy n="11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D48B3355-6D93-4094-BC8D-EB2F7E252788}" type="datetimeFigureOut">
              <a:rPr kumimoji="1" lang="ja-JP" altLang="en-US" smtClean="0"/>
              <a:t>2018/8/10</a:t>
            </a:fld>
            <a:endParaRPr kumimoji="1" lang="ja-JP" altLang="en-US"/>
          </a:p>
        </p:txBody>
      </p:sp>
      <p:sp>
        <p:nvSpPr>
          <p:cNvPr id="4" name="スライド イメージ プレースホルダー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90AF6FC7-F469-4570-845A-CECDD87A57EA}" type="slidenum">
              <a:rPr kumimoji="1" lang="ja-JP" altLang="en-US" smtClean="0"/>
              <a:t>‹#›</a:t>
            </a:fld>
            <a:endParaRPr kumimoji="1" lang="ja-JP" altLang="en-US"/>
          </a:p>
        </p:txBody>
      </p:sp>
    </p:spTree>
    <p:extLst>
      <p:ext uri="{BB962C8B-B14F-4D97-AF65-F5344CB8AC3E}">
        <p14:creationId xmlns:p14="http://schemas.microsoft.com/office/powerpoint/2010/main" val="9316460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a:t>
            </a:fld>
            <a:endParaRPr kumimoji="1" lang="ja-JP" altLang="en-US"/>
          </a:p>
        </p:txBody>
      </p:sp>
    </p:spTree>
    <p:extLst>
      <p:ext uri="{BB962C8B-B14F-4D97-AF65-F5344CB8AC3E}">
        <p14:creationId xmlns:p14="http://schemas.microsoft.com/office/powerpoint/2010/main" val="2961230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10</a:t>
            </a:fld>
            <a:endParaRPr kumimoji="1" lang="ja-JP" altLang="en-US"/>
          </a:p>
        </p:txBody>
      </p:sp>
    </p:spTree>
    <p:extLst>
      <p:ext uri="{BB962C8B-B14F-4D97-AF65-F5344CB8AC3E}">
        <p14:creationId xmlns:p14="http://schemas.microsoft.com/office/powerpoint/2010/main" val="3594516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11</a:t>
            </a:fld>
            <a:endParaRPr kumimoji="1" lang="ja-JP" altLang="en-US"/>
          </a:p>
        </p:txBody>
      </p:sp>
    </p:spTree>
    <p:extLst>
      <p:ext uri="{BB962C8B-B14F-4D97-AF65-F5344CB8AC3E}">
        <p14:creationId xmlns:p14="http://schemas.microsoft.com/office/powerpoint/2010/main" val="2885006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12</a:t>
            </a:fld>
            <a:endParaRPr kumimoji="1" lang="ja-JP" altLang="en-US"/>
          </a:p>
        </p:txBody>
      </p:sp>
    </p:spTree>
    <p:extLst>
      <p:ext uri="{BB962C8B-B14F-4D97-AF65-F5344CB8AC3E}">
        <p14:creationId xmlns:p14="http://schemas.microsoft.com/office/powerpoint/2010/main" val="1406505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13</a:t>
            </a:fld>
            <a:endParaRPr kumimoji="1" lang="ja-JP" altLang="en-US"/>
          </a:p>
        </p:txBody>
      </p:sp>
    </p:spTree>
    <p:extLst>
      <p:ext uri="{BB962C8B-B14F-4D97-AF65-F5344CB8AC3E}">
        <p14:creationId xmlns:p14="http://schemas.microsoft.com/office/powerpoint/2010/main" val="26527058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14</a:t>
            </a:fld>
            <a:endParaRPr kumimoji="1" lang="ja-JP" altLang="en-US"/>
          </a:p>
        </p:txBody>
      </p:sp>
    </p:spTree>
    <p:extLst>
      <p:ext uri="{BB962C8B-B14F-4D97-AF65-F5344CB8AC3E}">
        <p14:creationId xmlns:p14="http://schemas.microsoft.com/office/powerpoint/2010/main" val="30052533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15</a:t>
            </a:fld>
            <a:endParaRPr kumimoji="1" lang="ja-JP" altLang="en-US"/>
          </a:p>
        </p:txBody>
      </p:sp>
    </p:spTree>
    <p:extLst>
      <p:ext uri="{BB962C8B-B14F-4D97-AF65-F5344CB8AC3E}">
        <p14:creationId xmlns:p14="http://schemas.microsoft.com/office/powerpoint/2010/main" val="3705351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16</a:t>
            </a:fld>
            <a:endParaRPr kumimoji="1" lang="ja-JP" altLang="en-US"/>
          </a:p>
        </p:txBody>
      </p:sp>
    </p:spTree>
    <p:extLst>
      <p:ext uri="{BB962C8B-B14F-4D97-AF65-F5344CB8AC3E}">
        <p14:creationId xmlns:p14="http://schemas.microsoft.com/office/powerpoint/2010/main" val="1456666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17</a:t>
            </a:fld>
            <a:endParaRPr kumimoji="1" lang="ja-JP" altLang="en-US"/>
          </a:p>
        </p:txBody>
      </p:sp>
    </p:spTree>
    <p:extLst>
      <p:ext uri="{BB962C8B-B14F-4D97-AF65-F5344CB8AC3E}">
        <p14:creationId xmlns:p14="http://schemas.microsoft.com/office/powerpoint/2010/main" val="24953844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18</a:t>
            </a:fld>
            <a:endParaRPr kumimoji="1" lang="ja-JP" altLang="en-US"/>
          </a:p>
        </p:txBody>
      </p:sp>
    </p:spTree>
    <p:extLst>
      <p:ext uri="{BB962C8B-B14F-4D97-AF65-F5344CB8AC3E}">
        <p14:creationId xmlns:p14="http://schemas.microsoft.com/office/powerpoint/2010/main" val="36409158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19</a:t>
            </a:fld>
            <a:endParaRPr kumimoji="1" lang="ja-JP" altLang="en-US"/>
          </a:p>
        </p:txBody>
      </p:sp>
    </p:spTree>
    <p:extLst>
      <p:ext uri="{BB962C8B-B14F-4D97-AF65-F5344CB8AC3E}">
        <p14:creationId xmlns:p14="http://schemas.microsoft.com/office/powerpoint/2010/main" val="310801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2</a:t>
            </a:fld>
            <a:endParaRPr kumimoji="1" lang="ja-JP" altLang="en-US"/>
          </a:p>
        </p:txBody>
      </p:sp>
    </p:spTree>
    <p:extLst>
      <p:ext uri="{BB962C8B-B14F-4D97-AF65-F5344CB8AC3E}">
        <p14:creationId xmlns:p14="http://schemas.microsoft.com/office/powerpoint/2010/main" val="1980384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3</a:t>
            </a:fld>
            <a:endParaRPr kumimoji="1" lang="ja-JP" altLang="en-US"/>
          </a:p>
        </p:txBody>
      </p:sp>
    </p:spTree>
    <p:extLst>
      <p:ext uri="{BB962C8B-B14F-4D97-AF65-F5344CB8AC3E}">
        <p14:creationId xmlns:p14="http://schemas.microsoft.com/office/powerpoint/2010/main" val="3565961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4</a:t>
            </a:fld>
            <a:endParaRPr kumimoji="1" lang="ja-JP" altLang="en-US"/>
          </a:p>
        </p:txBody>
      </p:sp>
    </p:spTree>
    <p:extLst>
      <p:ext uri="{BB962C8B-B14F-4D97-AF65-F5344CB8AC3E}">
        <p14:creationId xmlns:p14="http://schemas.microsoft.com/office/powerpoint/2010/main" val="269291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5</a:t>
            </a:fld>
            <a:endParaRPr kumimoji="1" lang="ja-JP" altLang="en-US"/>
          </a:p>
        </p:txBody>
      </p:sp>
    </p:spTree>
    <p:extLst>
      <p:ext uri="{BB962C8B-B14F-4D97-AF65-F5344CB8AC3E}">
        <p14:creationId xmlns:p14="http://schemas.microsoft.com/office/powerpoint/2010/main" val="631112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6</a:t>
            </a:fld>
            <a:endParaRPr kumimoji="1" lang="ja-JP" altLang="en-US"/>
          </a:p>
        </p:txBody>
      </p:sp>
    </p:spTree>
    <p:extLst>
      <p:ext uri="{BB962C8B-B14F-4D97-AF65-F5344CB8AC3E}">
        <p14:creationId xmlns:p14="http://schemas.microsoft.com/office/powerpoint/2010/main" val="217252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7</a:t>
            </a:fld>
            <a:endParaRPr kumimoji="1" lang="ja-JP" altLang="en-US"/>
          </a:p>
        </p:txBody>
      </p:sp>
    </p:spTree>
    <p:extLst>
      <p:ext uri="{BB962C8B-B14F-4D97-AF65-F5344CB8AC3E}">
        <p14:creationId xmlns:p14="http://schemas.microsoft.com/office/powerpoint/2010/main" val="2857762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8</a:t>
            </a:fld>
            <a:endParaRPr kumimoji="1" lang="ja-JP" altLang="en-US"/>
          </a:p>
        </p:txBody>
      </p:sp>
    </p:spTree>
    <p:extLst>
      <p:ext uri="{BB962C8B-B14F-4D97-AF65-F5344CB8AC3E}">
        <p14:creationId xmlns:p14="http://schemas.microsoft.com/office/powerpoint/2010/main" val="1130739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AF6FC7-F469-4570-845A-CECDD87A57EA}" type="slidenum">
              <a:rPr kumimoji="1" lang="ja-JP" altLang="en-US" smtClean="0"/>
              <a:t>9</a:t>
            </a:fld>
            <a:endParaRPr kumimoji="1" lang="ja-JP" altLang="en-US"/>
          </a:p>
        </p:txBody>
      </p:sp>
    </p:spTree>
    <p:extLst>
      <p:ext uri="{BB962C8B-B14F-4D97-AF65-F5344CB8AC3E}">
        <p14:creationId xmlns:p14="http://schemas.microsoft.com/office/powerpoint/2010/main" val="3120127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ja-JP" altLang="en-US"/>
              <a:t>マスター タイトルの書式設定</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a:t>マスター タイトルの書式設定</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a:t>マスター タイトルの書式設定</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ja-JP" altLang="en-US"/>
              <a:t>マスター テキストの書式設定</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73FE45-7C89-4315-B127-430613BFFB9E}" type="datetimeFigureOut">
              <a:rPr kumimoji="1" lang="ja-JP" altLang="en-US" smtClean="0"/>
              <a:t>2018/8/10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ja-JP" altLang="en-US"/>
              <a:t>マスター タイトルの書式設定</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F73FE45-7C89-4315-B127-430613BFFB9E}" type="datetimeFigureOut">
              <a:rPr kumimoji="1" lang="ja-JP" altLang="en-US" smtClean="0"/>
              <a:t>2018/8/10</a:t>
            </a:fld>
            <a:endParaRPr kumimoji="1" lang="ja-JP" alt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kumimoji="1" lang="ja-JP" alt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8CA7710D-140E-4FF9-96F5-DADCFBBD478A}"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kumimoji="1"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35360" y="116632"/>
            <a:ext cx="11521280" cy="1554272"/>
          </a:xfrm>
          <a:prstGeom prst="rect">
            <a:avLst/>
          </a:prstGeom>
          <a:noFill/>
        </p:spPr>
        <p:txBody>
          <a:bodyPr wrap="square" rtlCol="0">
            <a:spAutoFit/>
          </a:bodyPr>
          <a:lstStyle/>
          <a:p>
            <a:pPr algn="ctr"/>
            <a:endParaRPr lang="ja-JP" altLang="en-US" sz="1100" dirty="0">
              <a:solidFill>
                <a:srgbClr val="000000"/>
              </a:solidFill>
              <a:latin typeface="AR Pゴシック体M" panose="020B0600000000000000" pitchFamily="50" charset="-128"/>
              <a:ea typeface="AR Pゴシック体M" panose="020B0600000000000000" pitchFamily="50" charset="-128"/>
            </a:endParaRPr>
          </a:p>
          <a:p>
            <a:pPr algn="ctr"/>
            <a:r>
              <a:rPr lang="ja-JP" altLang="en-US" sz="4000" dirty="0">
                <a:solidFill>
                  <a:srgbClr val="000000"/>
                </a:solidFill>
                <a:latin typeface="AR Pゴシック体M" panose="020B0600000000000000" pitchFamily="50" charset="-128"/>
                <a:ea typeface="AR Pゴシック体M" panose="020B0600000000000000" pitchFamily="50" charset="-128"/>
              </a:rPr>
              <a:t>学習指導要領改訂のポイント</a:t>
            </a:r>
          </a:p>
          <a:p>
            <a:pPr algn="ctr"/>
            <a:r>
              <a:rPr lang="ja-JP" altLang="en-US" sz="4000" dirty="0">
                <a:solidFill>
                  <a:srgbClr val="000000"/>
                </a:solidFill>
                <a:latin typeface="AR Pゴシック体M" panose="020B0600000000000000" pitchFamily="50" charset="-128"/>
                <a:ea typeface="AR Pゴシック体M" panose="020B0600000000000000" pitchFamily="50" charset="-128"/>
              </a:rPr>
              <a:t>　</a:t>
            </a:r>
            <a:r>
              <a:rPr lang="en-US" altLang="ja-JP" sz="4400" dirty="0">
                <a:solidFill>
                  <a:srgbClr val="000000"/>
                </a:solidFill>
                <a:latin typeface="AR Pゴシック体M" panose="020B0600000000000000" pitchFamily="50" charset="-128"/>
                <a:ea typeface="AR Pゴシック体M" panose="020B0600000000000000" pitchFamily="50" charset="-128"/>
              </a:rPr>
              <a:t>【</a:t>
            </a:r>
            <a:r>
              <a:rPr lang="ja-JP" altLang="en-US" sz="4400" dirty="0">
                <a:solidFill>
                  <a:srgbClr val="000000"/>
                </a:solidFill>
                <a:latin typeface="AR Pゴシック体M" panose="020B0600000000000000" pitchFamily="50" charset="-128"/>
                <a:ea typeface="AR Pゴシック体M" panose="020B0600000000000000" pitchFamily="50" charset="-128"/>
              </a:rPr>
              <a:t>小学校　国語科</a:t>
            </a:r>
            <a:r>
              <a:rPr lang="en-US" altLang="ja-JP" sz="4400" dirty="0">
                <a:solidFill>
                  <a:srgbClr val="000000"/>
                </a:solidFill>
                <a:latin typeface="AR Pゴシック体M" panose="020B0600000000000000" pitchFamily="50" charset="-128"/>
                <a:ea typeface="AR Pゴシック体M" panose="020B0600000000000000" pitchFamily="50" charset="-128"/>
              </a:rPr>
              <a:t>】</a:t>
            </a:r>
            <a:endParaRPr lang="ja-JP" altLang="en-US" sz="4000" dirty="0">
              <a:latin typeface="AR Pゴシック体M" panose="020B0600000000000000" pitchFamily="50" charset="-128"/>
              <a:ea typeface="AR Pゴシック体M" panose="020B0600000000000000" pitchFamily="50" charset="-128"/>
            </a:endParaRPr>
          </a:p>
        </p:txBody>
      </p:sp>
      <p:sp>
        <p:nvSpPr>
          <p:cNvPr id="7" name="角丸四角形 6"/>
          <p:cNvSpPr/>
          <p:nvPr/>
        </p:nvSpPr>
        <p:spPr>
          <a:xfrm>
            <a:off x="1415480" y="1988840"/>
            <a:ext cx="9433048" cy="4032336"/>
          </a:xfrm>
          <a:prstGeom prst="roundRect">
            <a:avLst>
              <a:gd name="adj" fmla="val 3589"/>
            </a:avLst>
          </a:prstGeom>
        </p:spPr>
        <p:style>
          <a:lnRef idx="3">
            <a:schemeClr val="lt1"/>
          </a:lnRef>
          <a:fillRef idx="1">
            <a:schemeClr val="accent1"/>
          </a:fillRef>
          <a:effectRef idx="1">
            <a:schemeClr val="accent1"/>
          </a:effectRef>
          <a:fontRef idx="minor">
            <a:schemeClr val="lt1"/>
          </a:fontRef>
        </p:style>
        <p:txBody>
          <a:bodyPr rtlCol="0" anchor="ctr"/>
          <a:lstStyle/>
          <a:p>
            <a:r>
              <a:rPr lang="ja-JP" altLang="en-US" sz="3200" dirty="0">
                <a:latin typeface="AR丸ゴシック体E" panose="020F0909000000000000" pitchFamily="49" charset="-128"/>
                <a:ea typeface="AR丸ゴシック体E" panose="020F0909000000000000" pitchFamily="49" charset="-128"/>
              </a:rPr>
              <a:t>　</a:t>
            </a:r>
            <a:r>
              <a:rPr lang="ja-JP" altLang="en-US" sz="3600" dirty="0">
                <a:latin typeface="AR Pゴシック体M" panose="020B0600000000000000" pitchFamily="50" charset="-128"/>
                <a:ea typeface="AR Pゴシック体M" panose="020B0600000000000000" pitchFamily="50" charset="-128"/>
              </a:rPr>
              <a:t>１　 国語科の目標について</a:t>
            </a:r>
            <a:endParaRPr lang="en-US" altLang="ja-JP" sz="3600" dirty="0">
              <a:latin typeface="AR Pゴシック体M" panose="020B0600000000000000" pitchFamily="50" charset="-128"/>
              <a:ea typeface="AR Pゴシック体M" panose="020B0600000000000000" pitchFamily="50" charset="-128"/>
            </a:endParaRPr>
          </a:p>
          <a:p>
            <a:r>
              <a:rPr lang="ja-JP" altLang="en-US" sz="3600" dirty="0">
                <a:latin typeface="AR Pゴシック体M" panose="020B0600000000000000" pitchFamily="50" charset="-128"/>
                <a:ea typeface="AR Pゴシック体M" panose="020B0600000000000000" pitchFamily="50" charset="-128"/>
              </a:rPr>
              <a:t>　　（１）現行学習指導要領の成果と課題</a:t>
            </a:r>
            <a:endParaRPr lang="en-US" altLang="ja-JP" sz="3600" dirty="0">
              <a:latin typeface="AR Pゴシック体M" panose="020B0600000000000000" pitchFamily="50" charset="-128"/>
              <a:ea typeface="AR Pゴシック体M" panose="020B0600000000000000" pitchFamily="50" charset="-128"/>
            </a:endParaRPr>
          </a:p>
          <a:p>
            <a:r>
              <a:rPr lang="ja-JP" altLang="en-US" sz="3600" dirty="0">
                <a:latin typeface="AR Pゴシック体M" panose="020B0600000000000000" pitchFamily="50" charset="-128"/>
                <a:ea typeface="AR Pゴシック体M" panose="020B0600000000000000" pitchFamily="50" charset="-128"/>
              </a:rPr>
              <a:t>　　（２）課題を踏まえた国語科の目標の在り方</a:t>
            </a:r>
            <a:endParaRPr lang="en-US" altLang="ja-JP" sz="3600" dirty="0">
              <a:latin typeface="AR Pゴシック体M" panose="020B0600000000000000" pitchFamily="50" charset="-128"/>
              <a:ea typeface="AR Pゴシック体M" panose="020B0600000000000000" pitchFamily="50" charset="-128"/>
            </a:endParaRPr>
          </a:p>
          <a:p>
            <a:r>
              <a:rPr lang="ja-JP" altLang="en-US" sz="3600" dirty="0">
                <a:latin typeface="AR Pゴシック体M" panose="020B0600000000000000" pitchFamily="50" charset="-128"/>
                <a:ea typeface="AR Pゴシック体M" panose="020B0600000000000000" pitchFamily="50" charset="-128"/>
              </a:rPr>
              <a:t>　２　具体的な改善事項について</a:t>
            </a:r>
            <a:endParaRPr lang="en-US" altLang="ja-JP" sz="3600" dirty="0">
              <a:latin typeface="AR Pゴシック体M" panose="020B0600000000000000" pitchFamily="50" charset="-128"/>
              <a:ea typeface="AR Pゴシック体M" panose="020B0600000000000000" pitchFamily="50" charset="-128"/>
            </a:endParaRPr>
          </a:p>
          <a:p>
            <a:r>
              <a:rPr lang="ja-JP" altLang="en-US" sz="3600" dirty="0">
                <a:latin typeface="AR Pゴシック体M" panose="020B0600000000000000" pitchFamily="50" charset="-128"/>
                <a:ea typeface="AR Pゴシック体M" panose="020B0600000000000000" pitchFamily="50" charset="-128"/>
              </a:rPr>
              <a:t>　　（１）内容の構成の考え方</a:t>
            </a:r>
            <a:endParaRPr lang="en-US" altLang="ja-JP" sz="3600" dirty="0">
              <a:latin typeface="AR Pゴシック体M" panose="020B0600000000000000" pitchFamily="50" charset="-128"/>
              <a:ea typeface="AR Pゴシック体M" panose="020B0600000000000000" pitchFamily="50" charset="-128"/>
            </a:endParaRPr>
          </a:p>
          <a:p>
            <a:r>
              <a:rPr lang="ja-JP" altLang="en-US" sz="3600" dirty="0">
                <a:latin typeface="AR Pゴシック体M" panose="020B0600000000000000" pitchFamily="50" charset="-128"/>
                <a:ea typeface="AR Pゴシック体M" panose="020B0600000000000000" pitchFamily="50" charset="-128"/>
              </a:rPr>
              <a:t>　　（２）学習内容の改善・充実</a:t>
            </a:r>
            <a:endParaRPr lang="en-US" altLang="ja-JP" sz="3600" dirty="0">
              <a:latin typeface="AR Pゴシック体M" panose="020B0600000000000000" pitchFamily="50" charset="-128"/>
              <a:ea typeface="AR Pゴシック体M" panose="020B0600000000000000" pitchFamily="50" charset="-128"/>
            </a:endParaRPr>
          </a:p>
          <a:p>
            <a:r>
              <a:rPr lang="ja-JP" altLang="en-US" sz="3600" dirty="0">
                <a:latin typeface="AR Pゴシック体M" panose="020B0600000000000000" pitchFamily="50" charset="-128"/>
                <a:ea typeface="AR Pゴシック体M" panose="020B0600000000000000" pitchFamily="50" charset="-128"/>
              </a:rPr>
              <a:t>　３　移行措置について</a:t>
            </a:r>
            <a:endParaRPr lang="en-US" altLang="ja-JP" sz="3200" dirty="0">
              <a:latin typeface="AR Pゴシック体M" panose="020B0600000000000000" pitchFamily="50" charset="-128"/>
              <a:ea typeface="AR Pゴシック体M" panose="020B0600000000000000" pitchFamily="50" charset="-128"/>
            </a:endParaRPr>
          </a:p>
        </p:txBody>
      </p:sp>
      <p:pic>
        <p:nvPicPr>
          <p:cNvPr id="4" name="Picture 3" descr="C:\Users\851062\Desktop\111.jpg">
            <a:extLst>
              <a:ext uri="{FF2B5EF4-FFF2-40B4-BE49-F238E27FC236}">
                <a16:creationId xmlns:a16="http://schemas.microsoft.com/office/drawing/2014/main" id="{D6B0B22C-A53B-4FFB-A705-412B843FD52E}"/>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712264" y="4630691"/>
            <a:ext cx="3568312" cy="136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5">
            <a:extLst>
              <a:ext uri="{FF2B5EF4-FFF2-40B4-BE49-F238E27FC236}">
                <a16:creationId xmlns:a16="http://schemas.microsoft.com/office/drawing/2014/main" id="{78A5211B-A361-44F8-9EB5-81A41568734C}"/>
              </a:ext>
            </a:extLst>
          </p:cNvPr>
          <p:cNvSpPr txBox="1"/>
          <p:nvPr/>
        </p:nvSpPr>
        <p:spPr>
          <a:xfrm>
            <a:off x="7608168" y="6040389"/>
            <a:ext cx="4104456" cy="646331"/>
          </a:xfrm>
          <a:prstGeom prst="rect">
            <a:avLst/>
          </a:prstGeom>
          <a:noFill/>
        </p:spPr>
        <p:txBody>
          <a:bodyPr wrap="square" rtlCol="0">
            <a:spAutoFit/>
          </a:bodyPr>
          <a:lstStyle/>
          <a:p>
            <a:pPr algn="ctr"/>
            <a:r>
              <a:rPr lang="ja-JP" altLang="en-US" sz="3600" dirty="0">
                <a:solidFill>
                  <a:srgbClr val="000000"/>
                </a:solidFill>
                <a:latin typeface="AR Pゴシック体M" panose="020B0600000000000000" pitchFamily="50" charset="-128"/>
                <a:ea typeface="AR Pゴシック体M" panose="020B0600000000000000" pitchFamily="50" charset="-128"/>
              </a:rPr>
              <a:t>宮崎県教育委員会</a:t>
            </a:r>
            <a:endParaRPr lang="ja-JP" altLang="en-US" sz="4400" dirty="0">
              <a:latin typeface="AR Pゴシック体M" panose="020B0600000000000000" pitchFamily="50" charset="-128"/>
              <a:ea typeface="AR Pゴシック体M" panose="020B0600000000000000" pitchFamily="50" charset="-128"/>
            </a:endParaRPr>
          </a:p>
        </p:txBody>
      </p:sp>
    </p:spTree>
    <p:extLst>
      <p:ext uri="{BB962C8B-B14F-4D97-AF65-F5344CB8AC3E}">
        <p14:creationId xmlns:p14="http://schemas.microsoft.com/office/powerpoint/2010/main" val="326183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789CD31C-FC8A-4124-84D1-3FC4C15901D8}"/>
              </a:ext>
            </a:extLst>
          </p:cNvPr>
          <p:cNvGraphicFramePr>
            <a:graphicFrameLocks noGrp="1"/>
          </p:cNvGraphicFramePr>
          <p:nvPr>
            <p:extLst>
              <p:ext uri="{D42A27DB-BD31-4B8C-83A1-F6EECF244321}">
                <p14:modId xmlns:p14="http://schemas.microsoft.com/office/powerpoint/2010/main" val="62066065"/>
              </p:ext>
            </p:extLst>
          </p:nvPr>
        </p:nvGraphicFramePr>
        <p:xfrm>
          <a:off x="245558" y="1532736"/>
          <a:ext cx="11576097" cy="3840480"/>
        </p:xfrm>
        <a:graphic>
          <a:graphicData uri="http://schemas.openxmlformats.org/drawingml/2006/table">
            <a:tbl>
              <a:tblPr firstRow="1" bandRow="1">
                <a:tableStyleId>{5C22544A-7EE6-4342-B048-85BDC9FD1C3A}</a:tableStyleId>
              </a:tblPr>
              <a:tblGrid>
                <a:gridCol w="3858699">
                  <a:extLst>
                    <a:ext uri="{9D8B030D-6E8A-4147-A177-3AD203B41FA5}">
                      <a16:colId xmlns:a16="http://schemas.microsoft.com/office/drawing/2014/main" val="3854410690"/>
                    </a:ext>
                  </a:extLst>
                </a:gridCol>
                <a:gridCol w="3863951">
                  <a:extLst>
                    <a:ext uri="{9D8B030D-6E8A-4147-A177-3AD203B41FA5}">
                      <a16:colId xmlns:a16="http://schemas.microsoft.com/office/drawing/2014/main" val="3371268899"/>
                    </a:ext>
                  </a:extLst>
                </a:gridCol>
                <a:gridCol w="3853447">
                  <a:extLst>
                    <a:ext uri="{9D8B030D-6E8A-4147-A177-3AD203B41FA5}">
                      <a16:colId xmlns:a16="http://schemas.microsoft.com/office/drawing/2014/main" val="2379778637"/>
                    </a:ext>
                  </a:extLst>
                </a:gridCol>
              </a:tblGrid>
              <a:tr h="370840">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第１学年及び第２学年</a:t>
                      </a:r>
                    </a:p>
                  </a:txBody>
                  <a:tcPr anchor="ct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第３学年及び第４学年</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第５学年及び第６学年</a:t>
                      </a:r>
                    </a:p>
                  </a:txBody>
                  <a:tcPr/>
                </a:tc>
                <a:extLst>
                  <a:ext uri="{0D108BD9-81ED-4DB2-BD59-A6C34878D82A}">
                    <a16:rowId xmlns:a16="http://schemas.microsoft.com/office/drawing/2014/main" val="3577275132"/>
                  </a:ext>
                </a:extLst>
              </a:tr>
              <a:tr h="370840">
                <a:tc>
                  <a:txBody>
                    <a:bodyPr/>
                    <a:lstStyle/>
                    <a:p>
                      <a:r>
                        <a:rPr kumimoji="1" lang="ja-JP" altLang="en-US" sz="2400" dirty="0">
                          <a:latin typeface="AR Pゴシック体M" panose="020B0600000000000000" pitchFamily="50" charset="-128"/>
                          <a:ea typeface="AR Pゴシック体M" panose="020B0600000000000000" pitchFamily="50" charset="-128"/>
                        </a:rPr>
                        <a:t>オ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身近なことを表す語句の</a:t>
                      </a:r>
                    </a:p>
                    <a:p>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量</a:t>
                      </a:r>
                      <a:r>
                        <a:rPr kumimoji="1" lang="ja-JP" altLang="en-US" sz="2400" dirty="0">
                          <a:latin typeface="AR Pゴシック体M" panose="020B0600000000000000" pitchFamily="50" charset="-128"/>
                          <a:ea typeface="AR Pゴシック体M" panose="020B0600000000000000" pitchFamily="50" charset="-128"/>
                        </a:rPr>
                        <a:t>を増し、話や文章の中で</a:t>
                      </a:r>
                    </a:p>
                    <a:p>
                      <a:r>
                        <a:rPr kumimoji="1" lang="ja-JP" altLang="en-US" sz="2400" dirty="0">
                          <a:latin typeface="AR Pゴシック体M" panose="020B0600000000000000" pitchFamily="50" charset="-128"/>
                          <a:ea typeface="AR Pゴシック体M" panose="020B0600000000000000" pitchFamily="50" charset="-128"/>
                        </a:rPr>
                        <a:t>　使うとともに、</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言葉には意</a:t>
                      </a:r>
                    </a:p>
                    <a:p>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味による語句のまとまりが</a:t>
                      </a:r>
                    </a:p>
                    <a:p>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あること</a:t>
                      </a:r>
                      <a:r>
                        <a:rPr kumimoji="1" lang="ja-JP" altLang="en-US" sz="2400" dirty="0">
                          <a:latin typeface="AR Pゴシック体M" panose="020B0600000000000000" pitchFamily="50" charset="-128"/>
                          <a:ea typeface="AR Pゴシック体M" panose="020B0600000000000000" pitchFamily="50" charset="-128"/>
                        </a:rPr>
                        <a:t>に気付き、語彙を</a:t>
                      </a:r>
                    </a:p>
                    <a:p>
                      <a:r>
                        <a:rPr kumimoji="1" lang="ja-JP" altLang="en-US" sz="2400" dirty="0">
                          <a:latin typeface="AR Pゴシック体M" panose="020B0600000000000000" pitchFamily="50" charset="-128"/>
                          <a:ea typeface="AR Pゴシック体M" panose="020B0600000000000000" pitchFamily="50" charset="-128"/>
                        </a:rPr>
                        <a:t>　豊かにすること。</a:t>
                      </a:r>
                    </a:p>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marL="0" indent="0">
                        <a:buNone/>
                      </a:pPr>
                      <a:r>
                        <a:rPr kumimoji="1" lang="ja-JP" altLang="en-US" sz="2400" dirty="0">
                          <a:latin typeface="AR Pゴシック体M" panose="020B0600000000000000" pitchFamily="50" charset="-128"/>
                          <a:ea typeface="AR Pゴシック体M" panose="020B0600000000000000" pitchFamily="50" charset="-128"/>
                        </a:rPr>
                        <a:t>オ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様子や行動、気持ちや性　</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格を表す語句の量</a:t>
                      </a:r>
                      <a:r>
                        <a:rPr kumimoji="1" lang="ja-JP" altLang="en-US" sz="2400" dirty="0">
                          <a:latin typeface="AR Pゴシック体M" panose="020B0600000000000000" pitchFamily="50" charset="-128"/>
                          <a:ea typeface="AR Pゴシック体M" panose="020B0600000000000000" pitchFamily="50" charset="-128"/>
                        </a:rPr>
                        <a:t>を増し、</a:t>
                      </a:r>
                    </a:p>
                    <a:p>
                      <a:pPr marL="0" indent="0">
                        <a:buNone/>
                      </a:pPr>
                      <a:r>
                        <a:rPr kumimoji="1" lang="ja-JP" altLang="en-US" sz="2400" dirty="0">
                          <a:latin typeface="AR Pゴシック体M" panose="020B0600000000000000" pitchFamily="50" charset="-128"/>
                          <a:ea typeface="AR Pゴシック体M" panose="020B0600000000000000" pitchFamily="50" charset="-128"/>
                        </a:rPr>
                        <a:t>　話や文章の中で</a:t>
                      </a:r>
                      <a:r>
                        <a:rPr kumimoji="1" lang="ja-JP" altLang="en-US" sz="2400" dirty="0" err="1">
                          <a:latin typeface="AR Pゴシック体M" panose="020B0600000000000000" pitchFamily="50" charset="-128"/>
                          <a:ea typeface="AR Pゴシック体M" panose="020B0600000000000000" pitchFamily="50" charset="-128"/>
                        </a:rPr>
                        <a:t>使うととも</a:t>
                      </a:r>
                      <a:endParaRPr kumimoji="1" lang="ja-JP" altLang="en-US" sz="2400" dirty="0">
                        <a:latin typeface="AR Pゴシック体M" panose="020B0600000000000000" pitchFamily="50" charset="-128"/>
                        <a:ea typeface="AR Pゴシック体M" panose="020B0600000000000000" pitchFamily="50" charset="-128"/>
                      </a:endParaRPr>
                    </a:p>
                    <a:p>
                      <a:pPr marL="0" indent="0">
                        <a:buNone/>
                      </a:pPr>
                      <a:r>
                        <a:rPr kumimoji="1" lang="ja-JP" altLang="en-US" sz="2400" dirty="0">
                          <a:latin typeface="AR Pゴシック体M" panose="020B0600000000000000" pitchFamily="50" charset="-128"/>
                          <a:ea typeface="AR Pゴシック体M" panose="020B0600000000000000" pitchFamily="50" charset="-128"/>
                        </a:rPr>
                        <a:t>　に、</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言葉には性質や役割に</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よる語句のまとまりがある</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こと</a:t>
                      </a:r>
                      <a:r>
                        <a:rPr kumimoji="1" lang="ja-JP" altLang="en-US" sz="2400" dirty="0">
                          <a:latin typeface="AR Pゴシック体M" panose="020B0600000000000000" pitchFamily="50" charset="-128"/>
                          <a:ea typeface="AR Pゴシック体M" panose="020B0600000000000000" pitchFamily="50" charset="-128"/>
                        </a:rPr>
                        <a:t>を理解し、 語彙を豊か</a:t>
                      </a:r>
                    </a:p>
                    <a:p>
                      <a:pPr marL="0" indent="0">
                        <a:buNone/>
                      </a:pPr>
                      <a:r>
                        <a:rPr kumimoji="1" lang="ja-JP" altLang="en-US" sz="2400" dirty="0">
                          <a:latin typeface="AR Pゴシック体M" panose="020B0600000000000000" pitchFamily="50" charset="-128"/>
                          <a:ea typeface="AR Pゴシック体M" panose="020B0600000000000000" pitchFamily="50" charset="-128"/>
                        </a:rPr>
                        <a:t>　にすること。</a:t>
                      </a:r>
                    </a:p>
                    <a:p>
                      <a:pPr marL="0" indent="0">
                        <a:buNone/>
                      </a:pPr>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オ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思考に関わる語句の量</a:t>
                      </a: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を増し、 話や文章の中で</a:t>
                      </a: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使うとともに、</a:t>
                      </a:r>
                      <a:r>
                        <a:rPr kumimoji="1" lang="ja-JP" altLang="en-US" sz="2400" u="sng" dirty="0" err="1">
                          <a:solidFill>
                            <a:srgbClr val="FF0000"/>
                          </a:solidFill>
                          <a:latin typeface="AR Pゴシック体M" panose="020B0600000000000000" pitchFamily="50" charset="-128"/>
                          <a:ea typeface="AR Pゴシック体M" panose="020B0600000000000000" pitchFamily="50" charset="-128"/>
                        </a:rPr>
                        <a:t>語句と語句と</a:t>
                      </a:r>
                      <a:endParaRPr kumimoji="1" lang="ja-JP" altLang="en-US" sz="2400" u="sng" dirty="0">
                        <a:solidFill>
                          <a:srgbClr val="FF0000"/>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の関係、語句の構成や変</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化</a:t>
                      </a:r>
                      <a:r>
                        <a:rPr kumimoji="1" lang="ja-JP" altLang="en-US" sz="2400" dirty="0">
                          <a:solidFill>
                            <a:schemeClr val="tx1"/>
                          </a:solidFill>
                          <a:latin typeface="AR Pゴシック体M" panose="020B0600000000000000" pitchFamily="50" charset="-128"/>
                          <a:ea typeface="AR Pゴシック体M" panose="020B0600000000000000" pitchFamily="50" charset="-128"/>
                        </a:rPr>
                        <a:t>について理解し、語彙を </a:t>
                      </a: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豊かにすること。また、</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語感</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や言葉の使い方に対する</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感覚を意識</a:t>
                      </a:r>
                      <a:r>
                        <a:rPr kumimoji="1" lang="ja-JP" altLang="en-US" sz="2400" dirty="0">
                          <a:solidFill>
                            <a:schemeClr val="tx1"/>
                          </a:solidFill>
                          <a:latin typeface="AR Pゴシック体M" panose="020B0600000000000000" pitchFamily="50" charset="-128"/>
                          <a:ea typeface="AR Pゴシック体M" panose="020B0600000000000000" pitchFamily="50" charset="-128"/>
                        </a:rPr>
                        <a:t>して、語や語句</a:t>
                      </a: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を使うこと。</a:t>
                      </a:r>
                    </a:p>
                  </a:txBody>
                  <a:tcPr/>
                </a:tc>
                <a:extLst>
                  <a:ext uri="{0D108BD9-81ED-4DB2-BD59-A6C34878D82A}">
                    <a16:rowId xmlns:a16="http://schemas.microsoft.com/office/drawing/2014/main" val="3275003007"/>
                  </a:ext>
                </a:extLst>
              </a:tr>
            </a:tbl>
          </a:graphicData>
        </a:graphic>
      </p:graphicFrame>
      <p:graphicFrame>
        <p:nvGraphicFramePr>
          <p:cNvPr id="7" name="表 6">
            <a:extLst>
              <a:ext uri="{FF2B5EF4-FFF2-40B4-BE49-F238E27FC236}">
                <a16:creationId xmlns:a16="http://schemas.microsoft.com/office/drawing/2014/main" id="{FEA59C0F-C457-44A2-9A25-0D4D9FB18566}"/>
              </a:ext>
            </a:extLst>
          </p:cNvPr>
          <p:cNvGraphicFramePr>
            <a:graphicFrameLocks noGrp="1"/>
          </p:cNvGraphicFramePr>
          <p:nvPr>
            <p:extLst>
              <p:ext uri="{D42A27DB-BD31-4B8C-83A1-F6EECF244321}">
                <p14:modId xmlns:p14="http://schemas.microsoft.com/office/powerpoint/2010/main" val="1093730120"/>
              </p:ext>
            </p:extLst>
          </p:nvPr>
        </p:nvGraphicFramePr>
        <p:xfrm>
          <a:off x="263352" y="5461208"/>
          <a:ext cx="11593288" cy="1280160"/>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48197926"/>
                    </a:ext>
                  </a:extLst>
                </a:gridCol>
                <a:gridCol w="3096344">
                  <a:extLst>
                    <a:ext uri="{9D8B030D-6E8A-4147-A177-3AD203B41FA5}">
                      <a16:colId xmlns:a16="http://schemas.microsoft.com/office/drawing/2014/main" val="216235746"/>
                    </a:ext>
                  </a:extLst>
                </a:gridCol>
                <a:gridCol w="3096344">
                  <a:extLst>
                    <a:ext uri="{9D8B030D-6E8A-4147-A177-3AD203B41FA5}">
                      <a16:colId xmlns:a16="http://schemas.microsoft.com/office/drawing/2014/main" val="2421773022"/>
                    </a:ext>
                  </a:extLst>
                </a:gridCol>
                <a:gridCol w="3096344">
                  <a:extLst>
                    <a:ext uri="{9D8B030D-6E8A-4147-A177-3AD203B41FA5}">
                      <a16:colId xmlns:a16="http://schemas.microsoft.com/office/drawing/2014/main" val="3556458295"/>
                    </a:ext>
                  </a:extLst>
                </a:gridCol>
              </a:tblGrid>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第１学年及び第２学年</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latin typeface="AR Pゴシック体M" panose="020B0600000000000000" pitchFamily="50" charset="-128"/>
                          <a:ea typeface="AR Pゴシック体M" panose="020B0600000000000000" pitchFamily="50" charset="-128"/>
                        </a:rPr>
                        <a:t>第３学年及び第４学年</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第５学年及び第６学年</a:t>
                      </a:r>
                    </a:p>
                  </a:txBody>
                  <a:tcPr/>
                </a:tc>
                <a:extLst>
                  <a:ext uri="{0D108BD9-81ED-4DB2-BD59-A6C34878D82A}">
                    <a16:rowId xmlns:a16="http://schemas.microsoft.com/office/drawing/2014/main" val="1851168429"/>
                  </a:ext>
                </a:extLst>
              </a:tr>
              <a:tr h="0">
                <a:tc>
                  <a:txBody>
                    <a:bodyPr/>
                    <a:lstStyle/>
                    <a:p>
                      <a:pPr algn="l"/>
                      <a:r>
                        <a:rPr kumimoji="1" lang="ja-JP" altLang="en-US" sz="2400" dirty="0">
                          <a:latin typeface="AR Pゴシック体M" panose="020B0600000000000000" pitchFamily="50" charset="-128"/>
                          <a:ea typeface="AR Pゴシック体M" panose="020B0600000000000000" pitchFamily="50" charset="-128"/>
                        </a:rPr>
                        <a:t>語句の量</a:t>
                      </a:r>
                    </a:p>
                  </a:txBody>
                  <a:tcPr/>
                </a:tc>
                <a:tc>
                  <a:txBody>
                    <a:bodyPr/>
                    <a:lstStyle/>
                    <a:p>
                      <a:r>
                        <a:rPr kumimoji="1" lang="ja-JP" altLang="en-US" sz="2400" dirty="0">
                          <a:solidFill>
                            <a:schemeClr val="tx1"/>
                          </a:solidFill>
                          <a:latin typeface="AR Pゴシック体M" panose="020B0600000000000000" pitchFamily="50" charset="-128"/>
                          <a:ea typeface="AR Pゴシック体M" panose="020B0600000000000000" pitchFamily="50" charset="-128"/>
                        </a:rPr>
                        <a:t>身近なことを表す</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様子や行動、気持ちや性格を表す</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思考に関わる</a:t>
                      </a:r>
                    </a:p>
                  </a:txBody>
                  <a:tcPr/>
                </a:tc>
                <a:extLst>
                  <a:ext uri="{0D108BD9-81ED-4DB2-BD59-A6C34878D82A}">
                    <a16:rowId xmlns:a16="http://schemas.microsoft.com/office/drawing/2014/main" val="2351589451"/>
                  </a:ext>
                </a:extLst>
              </a:tr>
            </a:tbl>
          </a:graphicData>
        </a:graphic>
      </p:graphicFrame>
      <p:sp>
        <p:nvSpPr>
          <p:cNvPr id="5" name="テキスト ボックス 4">
            <a:extLst>
              <a:ext uri="{FF2B5EF4-FFF2-40B4-BE49-F238E27FC236}">
                <a16:creationId xmlns:a16="http://schemas.microsoft.com/office/drawing/2014/main" id="{1288707E-29FC-439A-9377-0AA6C5F1C517}"/>
              </a:ext>
            </a:extLst>
          </p:cNvPr>
          <p:cNvSpPr txBox="1"/>
          <p:nvPr/>
        </p:nvSpPr>
        <p:spPr>
          <a:xfrm>
            <a:off x="272252" y="59313"/>
            <a:ext cx="5535716" cy="1077103"/>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２　具体的な改善事項について</a:t>
            </a:r>
          </a:p>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 （２）　学習内容の改善・充実</a:t>
            </a:r>
          </a:p>
        </p:txBody>
      </p:sp>
      <p:sp>
        <p:nvSpPr>
          <p:cNvPr id="8" name="角丸四角形 4">
            <a:extLst>
              <a:ext uri="{FF2B5EF4-FFF2-40B4-BE49-F238E27FC236}">
                <a16:creationId xmlns:a16="http://schemas.microsoft.com/office/drawing/2014/main" id="{59369FC9-1B47-42EA-AE76-6492FE8C77CC}"/>
              </a:ext>
            </a:extLst>
          </p:cNvPr>
          <p:cNvSpPr/>
          <p:nvPr/>
        </p:nvSpPr>
        <p:spPr>
          <a:xfrm>
            <a:off x="6023992" y="548681"/>
            <a:ext cx="1753687" cy="584296"/>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語彙</a:t>
            </a:r>
            <a:r>
              <a:rPr lang="en-US" altLang="ja-JP" sz="3200" dirty="0">
                <a:latin typeface="AR Pゴシック体M" panose="020B0600000000000000" pitchFamily="50" charset="-128"/>
                <a:ea typeface="AR Pゴシック体M" panose="020B0600000000000000" pitchFamily="50" charset="-128"/>
              </a:rPr>
              <a:t>)</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sp>
        <p:nvSpPr>
          <p:cNvPr id="9" name="テキスト ボックス 8">
            <a:extLst>
              <a:ext uri="{FF2B5EF4-FFF2-40B4-BE49-F238E27FC236}">
                <a16:creationId xmlns:a16="http://schemas.microsoft.com/office/drawing/2014/main" id="{7775B51F-2AD9-4FAE-A003-551299694C24}"/>
              </a:ext>
            </a:extLst>
          </p:cNvPr>
          <p:cNvSpPr txBox="1"/>
          <p:nvPr/>
        </p:nvSpPr>
        <p:spPr>
          <a:xfrm>
            <a:off x="8976320" y="720092"/>
            <a:ext cx="2016224"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Ｐ１９、Ｐ２２</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3068527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904BA6F5-CEE3-4516-BCA6-376453575CC3}"/>
              </a:ext>
            </a:extLst>
          </p:cNvPr>
          <p:cNvSpPr/>
          <p:nvPr/>
        </p:nvSpPr>
        <p:spPr>
          <a:xfrm>
            <a:off x="263354" y="260648"/>
            <a:ext cx="8424934"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学習内容の改善・充実　</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情報の扱い方</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　</a:t>
            </a:r>
            <a:r>
              <a:rPr lang="ja-JP" altLang="en-US" sz="3200" dirty="0">
                <a:solidFill>
                  <a:srgbClr val="FFFF00"/>
                </a:solidFill>
                <a:latin typeface="AR Pゴシック体M" panose="020B0600000000000000" pitchFamily="50" charset="-128"/>
                <a:ea typeface="AR Pゴシック体M" panose="020B0600000000000000" pitchFamily="50" charset="-128"/>
              </a:rPr>
              <a:t>新設</a:t>
            </a:r>
          </a:p>
        </p:txBody>
      </p:sp>
      <p:graphicFrame>
        <p:nvGraphicFramePr>
          <p:cNvPr id="6" name="表 5">
            <a:extLst>
              <a:ext uri="{FF2B5EF4-FFF2-40B4-BE49-F238E27FC236}">
                <a16:creationId xmlns:a16="http://schemas.microsoft.com/office/drawing/2014/main" id="{789CD31C-FC8A-4124-84D1-3FC4C15901D8}"/>
              </a:ext>
            </a:extLst>
          </p:cNvPr>
          <p:cNvGraphicFramePr>
            <a:graphicFrameLocks noGrp="1"/>
          </p:cNvGraphicFramePr>
          <p:nvPr>
            <p:extLst>
              <p:ext uri="{D42A27DB-BD31-4B8C-83A1-F6EECF244321}">
                <p14:modId xmlns:p14="http://schemas.microsoft.com/office/powerpoint/2010/main" val="3321670727"/>
              </p:ext>
            </p:extLst>
          </p:nvPr>
        </p:nvGraphicFramePr>
        <p:xfrm>
          <a:off x="245558" y="1052736"/>
          <a:ext cx="11576097" cy="3931920"/>
        </p:xfrm>
        <a:graphic>
          <a:graphicData uri="http://schemas.openxmlformats.org/drawingml/2006/table">
            <a:tbl>
              <a:tblPr firstRow="1" bandRow="1">
                <a:tableStyleId>{5C22544A-7EE6-4342-B048-85BDC9FD1C3A}</a:tableStyleId>
              </a:tblPr>
              <a:tblGrid>
                <a:gridCol w="3858699">
                  <a:extLst>
                    <a:ext uri="{9D8B030D-6E8A-4147-A177-3AD203B41FA5}">
                      <a16:colId xmlns:a16="http://schemas.microsoft.com/office/drawing/2014/main" val="3854410690"/>
                    </a:ext>
                  </a:extLst>
                </a:gridCol>
                <a:gridCol w="3863951">
                  <a:extLst>
                    <a:ext uri="{9D8B030D-6E8A-4147-A177-3AD203B41FA5}">
                      <a16:colId xmlns:a16="http://schemas.microsoft.com/office/drawing/2014/main" val="3371268899"/>
                    </a:ext>
                  </a:extLst>
                </a:gridCol>
                <a:gridCol w="3853447">
                  <a:extLst>
                    <a:ext uri="{9D8B030D-6E8A-4147-A177-3AD203B41FA5}">
                      <a16:colId xmlns:a16="http://schemas.microsoft.com/office/drawing/2014/main" val="2379778637"/>
                    </a:ext>
                  </a:extLst>
                </a:gridCol>
              </a:tblGrid>
              <a:tr h="370840">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第１学年及び第２学年</a:t>
                      </a:r>
                    </a:p>
                  </a:txBody>
                  <a:tcPr anchor="ct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第３学年及び第４学年</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第５学年及び第６学年</a:t>
                      </a:r>
                    </a:p>
                  </a:txBody>
                  <a:tcPr/>
                </a:tc>
                <a:extLst>
                  <a:ext uri="{0D108BD9-81ED-4DB2-BD59-A6C34878D82A}">
                    <a16:rowId xmlns:a16="http://schemas.microsoft.com/office/drawing/2014/main" val="3577275132"/>
                  </a:ext>
                </a:extLst>
              </a:tr>
              <a:tr h="370840">
                <a:tc>
                  <a:txBody>
                    <a:bodyPr/>
                    <a:lstStyle/>
                    <a:p>
                      <a:r>
                        <a:rPr kumimoji="1" lang="ja-JP" altLang="en-US" sz="2400" dirty="0">
                          <a:latin typeface="AR Pゴシック体M" panose="020B0600000000000000" pitchFamily="50" charset="-128"/>
                          <a:ea typeface="AR Pゴシック体M" panose="020B0600000000000000" pitchFamily="50" charset="-128"/>
                        </a:rPr>
                        <a:t>ア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共通、相違、事柄の順序</a:t>
                      </a:r>
                    </a:p>
                    <a:p>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など</a:t>
                      </a:r>
                      <a:r>
                        <a:rPr kumimoji="1" lang="ja-JP" altLang="en-US" sz="2400" dirty="0">
                          <a:latin typeface="AR Pゴシック体M" panose="020B0600000000000000" pitchFamily="50" charset="-128"/>
                          <a:ea typeface="AR Pゴシック体M" panose="020B0600000000000000" pitchFamily="50" charset="-128"/>
                        </a:rPr>
                        <a:t>情報と情報との関係</a:t>
                      </a:r>
                    </a:p>
                    <a:p>
                      <a:r>
                        <a:rPr kumimoji="1" lang="ja-JP" altLang="en-US" sz="2400" dirty="0">
                          <a:latin typeface="AR Pゴシック体M" panose="020B0600000000000000" pitchFamily="50" charset="-128"/>
                          <a:ea typeface="AR Pゴシック体M" panose="020B0600000000000000" pitchFamily="50" charset="-128"/>
                        </a:rPr>
                        <a:t>　について理解すること。</a:t>
                      </a:r>
                    </a:p>
                  </a:txBody>
                  <a:tcPr/>
                </a:tc>
                <a:tc>
                  <a:txBody>
                    <a:bodyPr/>
                    <a:lstStyle/>
                    <a:p>
                      <a:pPr marL="0" indent="0">
                        <a:buNone/>
                      </a:pPr>
                      <a:r>
                        <a:rPr kumimoji="1" lang="ja-JP" altLang="en-US" sz="2400" dirty="0">
                          <a:latin typeface="AR Pゴシック体M" panose="020B0600000000000000" pitchFamily="50" charset="-128"/>
                          <a:ea typeface="AR Pゴシック体M" panose="020B0600000000000000" pitchFamily="50" charset="-128"/>
                        </a:rPr>
                        <a:t>ア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考えとそれを支える理由</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や事例、全体と中心など</a:t>
                      </a:r>
                      <a:r>
                        <a:rPr kumimoji="1" lang="ja-JP" altLang="en-US" sz="2400" dirty="0">
                          <a:latin typeface="AR Pゴシック体M" panose="020B0600000000000000" pitchFamily="50" charset="-128"/>
                          <a:ea typeface="AR Pゴシック体M" panose="020B0600000000000000" pitchFamily="50" charset="-128"/>
                        </a:rPr>
                        <a:t>情</a:t>
                      </a:r>
                    </a:p>
                    <a:p>
                      <a:pPr marL="0" indent="0">
                        <a:buNone/>
                      </a:pPr>
                      <a:r>
                        <a:rPr kumimoji="1" lang="ja-JP" altLang="en-US" sz="2400" dirty="0">
                          <a:latin typeface="AR Pゴシック体M" panose="020B0600000000000000" pitchFamily="50" charset="-128"/>
                          <a:ea typeface="AR Pゴシック体M" panose="020B0600000000000000" pitchFamily="50" charset="-128"/>
                        </a:rPr>
                        <a:t>　報と情報との関係について</a:t>
                      </a:r>
                    </a:p>
                    <a:p>
                      <a:pPr marL="0" indent="0">
                        <a:buNone/>
                      </a:pPr>
                      <a:r>
                        <a:rPr kumimoji="1" lang="ja-JP" altLang="en-US" sz="2400" dirty="0">
                          <a:latin typeface="AR Pゴシック体M" panose="020B0600000000000000" pitchFamily="50" charset="-128"/>
                          <a:ea typeface="AR Pゴシック体M" panose="020B0600000000000000" pitchFamily="50" charset="-128"/>
                        </a:rPr>
                        <a:t>　理解すること。</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ア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原因と結果</a:t>
                      </a:r>
                      <a:r>
                        <a:rPr kumimoji="1" lang="ja-JP" altLang="en-US" sz="2400" dirty="0">
                          <a:solidFill>
                            <a:schemeClr val="tx1"/>
                          </a:solidFill>
                          <a:latin typeface="AR Pゴシック体M" panose="020B0600000000000000" pitchFamily="50" charset="-128"/>
                          <a:ea typeface="AR Pゴシック体M" panose="020B0600000000000000" pitchFamily="50" charset="-128"/>
                        </a:rPr>
                        <a:t>など情報と</a:t>
                      </a: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情報との関係について理</a:t>
                      </a: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解すること。</a:t>
                      </a:r>
                    </a:p>
                  </a:txBody>
                  <a:tcPr/>
                </a:tc>
                <a:extLst>
                  <a:ext uri="{0D108BD9-81ED-4DB2-BD59-A6C34878D82A}">
                    <a16:rowId xmlns:a16="http://schemas.microsoft.com/office/drawing/2014/main" val="3275003007"/>
                  </a:ext>
                </a:extLst>
              </a:tr>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marL="0" indent="0">
                        <a:buNone/>
                      </a:pPr>
                      <a:r>
                        <a:rPr kumimoji="1" lang="ja-JP" altLang="en-US" sz="2400" dirty="0">
                          <a:latin typeface="AR Pゴシック体M" panose="020B0600000000000000" pitchFamily="50" charset="-128"/>
                          <a:ea typeface="AR Pゴシック体M" panose="020B0600000000000000" pitchFamily="50" charset="-128"/>
                        </a:rPr>
                        <a:t>イ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比較や分類の仕方</a:t>
                      </a:r>
                      <a:r>
                        <a:rPr kumimoji="1" lang="ja-JP" altLang="en-US" sz="2400" dirty="0">
                          <a:latin typeface="AR Pゴシック体M" panose="020B0600000000000000" pitchFamily="50" charset="-128"/>
                          <a:ea typeface="AR Pゴシック体M" panose="020B0600000000000000" pitchFamily="50" charset="-128"/>
                        </a:rPr>
                        <a:t>、</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必要</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な語句などの書き留め方</a:t>
                      </a:r>
                      <a:r>
                        <a:rPr kumimoji="1" lang="ja-JP" altLang="en-US" sz="2400" dirty="0">
                          <a:latin typeface="AR Pゴシック体M" panose="020B0600000000000000" pitchFamily="50" charset="-128"/>
                          <a:ea typeface="AR Pゴシック体M" panose="020B0600000000000000" pitchFamily="50" charset="-128"/>
                        </a:rPr>
                        <a:t>、</a:t>
                      </a:r>
                    </a:p>
                    <a:p>
                      <a:pPr marL="0" indent="0">
                        <a:buNone/>
                      </a:pPr>
                      <a:r>
                        <a:rPr kumimoji="1" lang="ja-JP" altLang="en-US" sz="2400" dirty="0">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引用の仕方や出典の示し</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方</a:t>
                      </a:r>
                      <a:r>
                        <a:rPr kumimoji="1" lang="ja-JP" altLang="en-US" sz="2400" dirty="0">
                          <a:latin typeface="AR Pゴシック体M" panose="020B0600000000000000" pitchFamily="50" charset="-128"/>
                          <a:ea typeface="AR Pゴシック体M" panose="020B0600000000000000" pitchFamily="50" charset="-128"/>
                        </a:rPr>
                        <a:t>、</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辞書や事典の使い方</a:t>
                      </a:r>
                      <a:r>
                        <a:rPr kumimoji="1" lang="ja-JP" altLang="en-US" sz="2400" dirty="0">
                          <a:latin typeface="AR Pゴシック体M" panose="020B0600000000000000" pitchFamily="50" charset="-128"/>
                          <a:ea typeface="AR Pゴシック体M" panose="020B0600000000000000" pitchFamily="50" charset="-128"/>
                        </a:rPr>
                        <a:t>を</a:t>
                      </a:r>
                    </a:p>
                    <a:p>
                      <a:pPr marL="0" indent="0">
                        <a:buNone/>
                      </a:pPr>
                      <a:r>
                        <a:rPr kumimoji="1" lang="ja-JP" altLang="en-US" sz="2400" dirty="0">
                          <a:latin typeface="AR Pゴシック体M" panose="020B0600000000000000" pitchFamily="50" charset="-128"/>
                          <a:ea typeface="AR Pゴシック体M" panose="020B0600000000000000" pitchFamily="50" charset="-128"/>
                        </a:rPr>
                        <a:t>　理解し使うこと。</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イ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情報と情報との関係付 </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err="1">
                          <a:solidFill>
                            <a:srgbClr val="FF0000"/>
                          </a:solidFill>
                          <a:latin typeface="AR Pゴシック体M" panose="020B0600000000000000" pitchFamily="50" charset="-128"/>
                          <a:ea typeface="AR Pゴシック体M" panose="020B0600000000000000" pitchFamily="50" charset="-128"/>
                        </a:rPr>
                        <a:t>けの</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仕方</a:t>
                      </a:r>
                      <a:r>
                        <a:rPr kumimoji="1" lang="ja-JP" altLang="en-US" sz="2400" dirty="0">
                          <a:solidFill>
                            <a:schemeClr val="tx1"/>
                          </a:solidFill>
                          <a:latin typeface="AR Pゴシック体M" panose="020B0600000000000000" pitchFamily="50" charset="-128"/>
                          <a:ea typeface="AR Pゴシック体M" panose="020B0600000000000000" pitchFamily="50" charset="-128"/>
                        </a:rPr>
                        <a:t>、</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図などによる語</a:t>
                      </a:r>
                    </a:p>
                    <a:p>
                      <a:pPr marL="0" indent="0">
                        <a:buNone/>
                      </a:pPr>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句と語句との関係の表し方</a:t>
                      </a: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を理解し使うこと。</a:t>
                      </a:r>
                    </a:p>
                    <a:p>
                      <a:pPr marL="0" indent="0">
                        <a:buNone/>
                      </a:pPr>
                      <a:endParaRPr kumimoji="1" lang="ja-JP" altLang="en-US" sz="2400" dirty="0">
                        <a:solidFill>
                          <a:schemeClr val="tx1"/>
                        </a:solidFill>
                        <a:latin typeface="AR Pゴシック体M" panose="020B0600000000000000" pitchFamily="50" charset="-128"/>
                        <a:ea typeface="AR Pゴシック体M" panose="020B0600000000000000" pitchFamily="50" charset="-128"/>
                      </a:endParaRPr>
                    </a:p>
                  </a:txBody>
                  <a:tcPr/>
                </a:tc>
                <a:extLst>
                  <a:ext uri="{0D108BD9-81ED-4DB2-BD59-A6C34878D82A}">
                    <a16:rowId xmlns:a16="http://schemas.microsoft.com/office/drawing/2014/main" val="18523431"/>
                  </a:ext>
                </a:extLst>
              </a:tr>
            </a:tbl>
          </a:graphicData>
        </a:graphic>
      </p:graphicFrame>
      <p:sp>
        <p:nvSpPr>
          <p:cNvPr id="4" name="テキスト ボックス 3">
            <a:extLst>
              <a:ext uri="{FF2B5EF4-FFF2-40B4-BE49-F238E27FC236}">
                <a16:creationId xmlns:a16="http://schemas.microsoft.com/office/drawing/2014/main" id="{02BA0AB9-FA33-415F-A56A-0FB49E274F1E}"/>
              </a:ext>
            </a:extLst>
          </p:cNvPr>
          <p:cNvSpPr txBox="1"/>
          <p:nvPr/>
        </p:nvSpPr>
        <p:spPr>
          <a:xfrm>
            <a:off x="9048328" y="361051"/>
            <a:ext cx="2232248"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Ｐ２３～Ｐ２４</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1271277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904BA6F5-CEE3-4516-BCA6-376453575CC3}"/>
              </a:ext>
            </a:extLst>
          </p:cNvPr>
          <p:cNvSpPr/>
          <p:nvPr/>
        </p:nvSpPr>
        <p:spPr>
          <a:xfrm>
            <a:off x="263354" y="260648"/>
            <a:ext cx="10297142"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学習内容の改善・充実　</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我が国の言語文化に関する事項</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　</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graphicFrame>
        <p:nvGraphicFramePr>
          <p:cNvPr id="6" name="表 5">
            <a:extLst>
              <a:ext uri="{FF2B5EF4-FFF2-40B4-BE49-F238E27FC236}">
                <a16:creationId xmlns:a16="http://schemas.microsoft.com/office/drawing/2014/main" id="{789CD31C-FC8A-4124-84D1-3FC4C15901D8}"/>
              </a:ext>
            </a:extLst>
          </p:cNvPr>
          <p:cNvGraphicFramePr>
            <a:graphicFrameLocks noGrp="1"/>
          </p:cNvGraphicFramePr>
          <p:nvPr>
            <p:extLst>
              <p:ext uri="{D42A27DB-BD31-4B8C-83A1-F6EECF244321}">
                <p14:modId xmlns:p14="http://schemas.microsoft.com/office/powerpoint/2010/main" val="3570894655"/>
              </p:ext>
            </p:extLst>
          </p:nvPr>
        </p:nvGraphicFramePr>
        <p:xfrm>
          <a:off x="245558" y="1052736"/>
          <a:ext cx="11576097" cy="3931920"/>
        </p:xfrm>
        <a:graphic>
          <a:graphicData uri="http://schemas.openxmlformats.org/drawingml/2006/table">
            <a:tbl>
              <a:tblPr firstRow="1" bandRow="1">
                <a:tableStyleId>{5C22544A-7EE6-4342-B048-85BDC9FD1C3A}</a:tableStyleId>
              </a:tblPr>
              <a:tblGrid>
                <a:gridCol w="3858699">
                  <a:extLst>
                    <a:ext uri="{9D8B030D-6E8A-4147-A177-3AD203B41FA5}">
                      <a16:colId xmlns:a16="http://schemas.microsoft.com/office/drawing/2014/main" val="3854410690"/>
                    </a:ext>
                  </a:extLst>
                </a:gridCol>
                <a:gridCol w="3863951">
                  <a:extLst>
                    <a:ext uri="{9D8B030D-6E8A-4147-A177-3AD203B41FA5}">
                      <a16:colId xmlns:a16="http://schemas.microsoft.com/office/drawing/2014/main" val="3371268899"/>
                    </a:ext>
                  </a:extLst>
                </a:gridCol>
                <a:gridCol w="3853447">
                  <a:extLst>
                    <a:ext uri="{9D8B030D-6E8A-4147-A177-3AD203B41FA5}">
                      <a16:colId xmlns:a16="http://schemas.microsoft.com/office/drawing/2014/main" val="2379778637"/>
                    </a:ext>
                  </a:extLst>
                </a:gridCol>
              </a:tblGrid>
              <a:tr h="370840">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第１学年及び第２学年</a:t>
                      </a:r>
                    </a:p>
                  </a:txBody>
                  <a:tcPr anchor="ct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第３学年及び第４学年</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第５学年及び第６学年</a:t>
                      </a:r>
                    </a:p>
                  </a:txBody>
                  <a:tcPr/>
                </a:tc>
                <a:extLst>
                  <a:ext uri="{0D108BD9-81ED-4DB2-BD59-A6C34878D82A}">
                    <a16:rowId xmlns:a16="http://schemas.microsoft.com/office/drawing/2014/main" val="3577275132"/>
                  </a:ext>
                </a:extLst>
              </a:tr>
              <a:tr h="370840">
                <a:tc>
                  <a:txBody>
                    <a:bodyPr/>
                    <a:lstStyle/>
                    <a:p>
                      <a:r>
                        <a:rPr kumimoji="1" lang="ja-JP" altLang="en-US" sz="2400" dirty="0">
                          <a:latin typeface="AR Pゴシック体M" panose="020B0600000000000000" pitchFamily="50" charset="-128"/>
                          <a:ea typeface="AR Pゴシック体M" panose="020B0600000000000000" pitchFamily="50" charset="-128"/>
                        </a:rPr>
                        <a:t>ア　昔話や神話・伝承などの </a:t>
                      </a:r>
                      <a:endParaRPr kumimoji="1" lang="en-US" altLang="ja-JP" sz="2400" dirty="0">
                        <a:latin typeface="AR Pゴシック体M" panose="020B0600000000000000" pitchFamily="50" charset="-128"/>
                        <a:ea typeface="AR Pゴシック体M" panose="020B0600000000000000" pitchFamily="50" charset="-128"/>
                      </a:endParaRPr>
                    </a:p>
                    <a:p>
                      <a:r>
                        <a:rPr kumimoji="1" lang="ja-JP" altLang="en-US" sz="2400" dirty="0">
                          <a:latin typeface="AR Pゴシック体M" panose="020B0600000000000000" pitchFamily="50" charset="-128"/>
                          <a:ea typeface="AR Pゴシック体M" panose="020B0600000000000000" pitchFamily="50" charset="-128"/>
                        </a:rPr>
                        <a:t>　読み聞かせを聞くなどして、 </a:t>
                      </a:r>
                      <a:endParaRPr kumimoji="1" lang="en-US" altLang="ja-JP" sz="2400" dirty="0">
                        <a:latin typeface="AR Pゴシック体M" panose="020B0600000000000000" pitchFamily="50" charset="-128"/>
                        <a:ea typeface="AR Pゴシック体M" panose="020B0600000000000000" pitchFamily="50" charset="-128"/>
                      </a:endParaRPr>
                    </a:p>
                    <a:p>
                      <a:r>
                        <a:rPr kumimoji="1" lang="ja-JP" altLang="en-US" sz="2400" dirty="0">
                          <a:latin typeface="AR Pゴシック体M" panose="020B0600000000000000" pitchFamily="50" charset="-128"/>
                          <a:ea typeface="AR Pゴシック体M" panose="020B0600000000000000" pitchFamily="50" charset="-128"/>
                        </a:rPr>
                        <a:t>　我が国の伝統的な言語文 </a:t>
                      </a:r>
                      <a:endParaRPr kumimoji="1" lang="en-US" altLang="ja-JP" sz="2400" dirty="0">
                        <a:latin typeface="AR Pゴシック体M" panose="020B0600000000000000" pitchFamily="50" charset="-128"/>
                        <a:ea typeface="AR Pゴシック体M" panose="020B0600000000000000" pitchFamily="50" charset="-128"/>
                      </a:endParaRPr>
                    </a:p>
                    <a:p>
                      <a:r>
                        <a:rPr kumimoji="1" lang="ja-JP" altLang="en-US" sz="2400" dirty="0">
                          <a:latin typeface="AR Pゴシック体M" panose="020B0600000000000000" pitchFamily="50" charset="-128"/>
                          <a:ea typeface="AR Pゴシック体M" panose="020B0600000000000000" pitchFamily="50" charset="-128"/>
                        </a:rPr>
                        <a:t>　化に親しむこと。</a:t>
                      </a:r>
                    </a:p>
                  </a:txBody>
                  <a:tcPr/>
                </a:tc>
                <a:tc>
                  <a:txBody>
                    <a:bodyPr/>
                    <a:lstStyle/>
                    <a:p>
                      <a:pPr marL="0" indent="0">
                        <a:buNone/>
                      </a:pPr>
                      <a:r>
                        <a:rPr kumimoji="1" lang="ja-JP" altLang="en-US" sz="2400" dirty="0">
                          <a:latin typeface="AR Pゴシック体M" panose="020B0600000000000000" pitchFamily="50" charset="-128"/>
                          <a:ea typeface="AR Pゴシック体M" panose="020B0600000000000000" pitchFamily="50" charset="-128"/>
                        </a:rPr>
                        <a:t>ア　易しい文語調の短歌や</a:t>
                      </a:r>
                      <a:endParaRPr kumimoji="1" lang="en-US" altLang="ja-JP" sz="2400" dirty="0">
                        <a:latin typeface="AR Pゴシック体M" panose="020B0600000000000000" pitchFamily="50" charset="-128"/>
                        <a:ea typeface="AR Pゴシック体M" panose="020B0600000000000000" pitchFamily="50" charset="-128"/>
                      </a:endParaRPr>
                    </a:p>
                    <a:p>
                      <a:pPr marL="0" indent="0">
                        <a:buNone/>
                      </a:pPr>
                      <a:r>
                        <a:rPr kumimoji="1" lang="ja-JP" altLang="en-US" sz="2400" dirty="0">
                          <a:latin typeface="AR Pゴシック体M" panose="020B0600000000000000" pitchFamily="50" charset="-128"/>
                          <a:ea typeface="AR Pゴシック体M" panose="020B0600000000000000" pitchFamily="50" charset="-128"/>
                        </a:rPr>
                        <a:t>　俳句を音読したり暗唱した</a:t>
                      </a:r>
                      <a:endParaRPr kumimoji="1" lang="en-US" altLang="ja-JP" sz="2400" dirty="0">
                        <a:latin typeface="AR Pゴシック体M" panose="020B0600000000000000" pitchFamily="50" charset="-128"/>
                        <a:ea typeface="AR Pゴシック体M" panose="020B0600000000000000" pitchFamily="50" charset="-128"/>
                      </a:endParaRPr>
                    </a:p>
                    <a:p>
                      <a:pPr marL="0" indent="0">
                        <a:buNone/>
                      </a:pPr>
                      <a:r>
                        <a:rPr kumimoji="1" lang="ja-JP" altLang="en-US" sz="2400" dirty="0">
                          <a:latin typeface="AR Pゴシック体M" panose="020B0600000000000000" pitchFamily="50" charset="-128"/>
                          <a:ea typeface="AR Pゴシック体M" panose="020B0600000000000000" pitchFamily="50" charset="-128"/>
                        </a:rPr>
                        <a:t>　</a:t>
                      </a:r>
                      <a:r>
                        <a:rPr kumimoji="1" lang="ja-JP" altLang="en-US" sz="2400" dirty="0" err="1">
                          <a:latin typeface="AR Pゴシック体M" panose="020B0600000000000000" pitchFamily="50" charset="-128"/>
                          <a:ea typeface="AR Pゴシック体M" panose="020B0600000000000000" pitchFamily="50" charset="-128"/>
                        </a:rPr>
                        <a:t>り</a:t>
                      </a:r>
                      <a:r>
                        <a:rPr kumimoji="1" lang="ja-JP" altLang="en-US" sz="2400" dirty="0">
                          <a:latin typeface="AR Pゴシック体M" panose="020B0600000000000000" pitchFamily="50" charset="-128"/>
                          <a:ea typeface="AR Pゴシック体M" panose="020B0600000000000000" pitchFamily="50" charset="-128"/>
                        </a:rPr>
                        <a:t>するなどして、言葉の響</a:t>
                      </a:r>
                      <a:endParaRPr kumimoji="1" lang="en-US" altLang="ja-JP" sz="2400" dirty="0">
                        <a:latin typeface="AR Pゴシック体M" panose="020B0600000000000000" pitchFamily="50" charset="-128"/>
                        <a:ea typeface="AR Pゴシック体M" panose="020B0600000000000000" pitchFamily="50" charset="-128"/>
                      </a:endParaRPr>
                    </a:p>
                    <a:p>
                      <a:pPr marL="0" indent="0">
                        <a:buNone/>
                      </a:pPr>
                      <a:r>
                        <a:rPr kumimoji="1" lang="ja-JP" altLang="en-US" sz="2400" dirty="0">
                          <a:latin typeface="AR Pゴシック体M" panose="020B0600000000000000" pitchFamily="50" charset="-128"/>
                          <a:ea typeface="AR Pゴシック体M" panose="020B0600000000000000" pitchFamily="50" charset="-128"/>
                        </a:rPr>
                        <a:t>　きやリズムに親しむこと。</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ア　親しみやすい古文や漢</a:t>
                      </a:r>
                      <a:endParaRPr kumimoji="1" lang="en-US" altLang="ja-JP" sz="2400" dirty="0">
                        <a:solidFill>
                          <a:schemeClr val="tx1"/>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文、 近代以降の文語調の</a:t>
                      </a:r>
                      <a:endParaRPr kumimoji="1" lang="en-US" altLang="ja-JP" sz="2400" dirty="0">
                        <a:solidFill>
                          <a:schemeClr val="tx1"/>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文章を音読するなどして、</a:t>
                      </a:r>
                      <a:endParaRPr kumimoji="1" lang="en-US" altLang="ja-JP" sz="2400" dirty="0">
                        <a:solidFill>
                          <a:schemeClr val="tx1"/>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言葉の響きやリズムに</a:t>
                      </a:r>
                      <a:r>
                        <a:rPr kumimoji="1" lang="ja-JP" altLang="en-US" sz="2400" dirty="0" err="1">
                          <a:solidFill>
                            <a:schemeClr val="tx1"/>
                          </a:solidFill>
                          <a:latin typeface="AR Pゴシック体M" panose="020B0600000000000000" pitchFamily="50" charset="-128"/>
                          <a:ea typeface="AR Pゴシック体M" panose="020B0600000000000000" pitchFamily="50" charset="-128"/>
                        </a:rPr>
                        <a:t>親し</a:t>
                      </a:r>
                      <a:endParaRPr kumimoji="1" lang="en-US" altLang="ja-JP" sz="2400" dirty="0">
                        <a:solidFill>
                          <a:schemeClr val="tx1"/>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むこと。</a:t>
                      </a:r>
                    </a:p>
                  </a:txBody>
                  <a:tcPr/>
                </a:tc>
                <a:extLst>
                  <a:ext uri="{0D108BD9-81ED-4DB2-BD59-A6C34878D82A}">
                    <a16:rowId xmlns:a16="http://schemas.microsoft.com/office/drawing/2014/main" val="3275003007"/>
                  </a:ext>
                </a:extLst>
              </a:tr>
              <a:tr h="370840">
                <a:tc>
                  <a:txBody>
                    <a:bodyPr/>
                    <a:lstStyle/>
                    <a:p>
                      <a:r>
                        <a:rPr kumimoji="1" lang="ja-JP" altLang="en-US" sz="2400" dirty="0">
                          <a:latin typeface="AR Pゴシック体M" panose="020B0600000000000000" pitchFamily="50" charset="-128"/>
                          <a:ea typeface="AR Pゴシック体M" panose="020B0600000000000000" pitchFamily="50" charset="-128"/>
                        </a:rPr>
                        <a:t>イ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長く親しまれている言葉 </a:t>
                      </a:r>
                      <a:endParaRPr kumimoji="1" lang="en-US" altLang="ja-JP" sz="2400" u="sng" dirty="0">
                        <a:solidFill>
                          <a:srgbClr val="FF0000"/>
                        </a:solidFill>
                        <a:latin typeface="AR Pゴシック体M" panose="020B0600000000000000" pitchFamily="50" charset="-128"/>
                        <a:ea typeface="AR Pゴシック体M" panose="020B0600000000000000" pitchFamily="50" charset="-128"/>
                      </a:endParaRPr>
                    </a:p>
                    <a:p>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遊びを通して、言葉の豊か </a:t>
                      </a:r>
                      <a:endParaRPr kumimoji="1" lang="en-US" altLang="ja-JP" sz="2400" u="sng" dirty="0">
                        <a:solidFill>
                          <a:srgbClr val="FF0000"/>
                        </a:solidFill>
                        <a:latin typeface="AR Pゴシック体M" panose="020B0600000000000000" pitchFamily="50" charset="-128"/>
                        <a:ea typeface="AR Pゴシック体M" panose="020B0600000000000000" pitchFamily="50" charset="-128"/>
                      </a:endParaRPr>
                    </a:p>
                    <a:p>
                      <a:r>
                        <a:rPr kumimoji="1" lang="ja-JP" altLang="en-US" sz="2400" u="none" dirty="0">
                          <a:solidFill>
                            <a:srgbClr val="FF0000"/>
                          </a:solidFill>
                          <a:latin typeface="AR Pゴシック体M" panose="020B0600000000000000" pitchFamily="50" charset="-128"/>
                          <a:ea typeface="AR Pゴシック体M" panose="020B0600000000000000" pitchFamily="50" charset="-128"/>
                        </a:rPr>
                        <a:t>　</a:t>
                      </a:r>
                      <a:r>
                        <a:rPr kumimoji="1" lang="ja-JP" altLang="en-US" sz="2400" u="sng" dirty="0" err="1">
                          <a:solidFill>
                            <a:srgbClr val="FF0000"/>
                          </a:solidFill>
                          <a:latin typeface="AR Pゴシック体M" panose="020B0600000000000000" pitchFamily="50" charset="-128"/>
                          <a:ea typeface="AR Pゴシック体M" panose="020B0600000000000000" pitchFamily="50" charset="-128"/>
                        </a:rPr>
                        <a:t>さに</a:t>
                      </a:r>
                      <a:r>
                        <a:rPr kumimoji="1" lang="ja-JP" altLang="en-US" sz="2400" u="sng" dirty="0">
                          <a:solidFill>
                            <a:srgbClr val="FF0000"/>
                          </a:solidFill>
                          <a:latin typeface="AR Pゴシック体M" panose="020B0600000000000000" pitchFamily="50" charset="-128"/>
                          <a:ea typeface="AR Pゴシック体M" panose="020B0600000000000000" pitchFamily="50" charset="-128"/>
                        </a:rPr>
                        <a:t>気付くこと。</a:t>
                      </a:r>
                    </a:p>
                  </a:txBody>
                  <a:tcPr/>
                </a:tc>
                <a:tc>
                  <a:txBody>
                    <a:bodyPr/>
                    <a:lstStyle/>
                    <a:p>
                      <a:pPr marL="0" indent="0">
                        <a:buNone/>
                      </a:pPr>
                      <a:r>
                        <a:rPr kumimoji="1" lang="ja-JP" altLang="en-US" sz="2400" dirty="0">
                          <a:latin typeface="AR Pゴシック体M" panose="020B0600000000000000" pitchFamily="50" charset="-128"/>
                          <a:ea typeface="AR Pゴシック体M" panose="020B0600000000000000" pitchFamily="50" charset="-128"/>
                        </a:rPr>
                        <a:t>イ　長い間使われてきたこと</a:t>
                      </a:r>
                      <a:endParaRPr kumimoji="1" lang="en-US" altLang="ja-JP" sz="2400" dirty="0">
                        <a:latin typeface="AR Pゴシック体M" panose="020B0600000000000000" pitchFamily="50" charset="-128"/>
                        <a:ea typeface="AR Pゴシック体M" panose="020B0600000000000000" pitchFamily="50" charset="-128"/>
                      </a:endParaRPr>
                    </a:p>
                    <a:p>
                      <a:pPr marL="0" indent="0">
                        <a:buNone/>
                      </a:pPr>
                      <a:r>
                        <a:rPr kumimoji="1" lang="ja-JP" altLang="en-US" sz="2400" dirty="0">
                          <a:latin typeface="AR Pゴシック体M" panose="020B0600000000000000" pitchFamily="50" charset="-128"/>
                          <a:ea typeface="AR Pゴシック体M" panose="020B0600000000000000" pitchFamily="50" charset="-128"/>
                        </a:rPr>
                        <a:t>　わざや慣用句、故事成語</a:t>
                      </a:r>
                      <a:endParaRPr kumimoji="1" lang="en-US" altLang="ja-JP" sz="2400" dirty="0">
                        <a:latin typeface="AR Pゴシック体M" panose="020B0600000000000000" pitchFamily="50" charset="-128"/>
                        <a:ea typeface="AR Pゴシック体M" panose="020B0600000000000000" pitchFamily="50" charset="-128"/>
                      </a:endParaRPr>
                    </a:p>
                    <a:p>
                      <a:pPr marL="0" indent="0">
                        <a:buNone/>
                      </a:pPr>
                      <a:r>
                        <a:rPr kumimoji="1" lang="ja-JP" altLang="en-US" sz="2400" dirty="0">
                          <a:latin typeface="AR Pゴシック体M" panose="020B0600000000000000" pitchFamily="50" charset="-128"/>
                          <a:ea typeface="AR Pゴシック体M" panose="020B0600000000000000" pitchFamily="50" charset="-128"/>
                        </a:rPr>
                        <a:t>　などの意味を知り、使うこと。</a:t>
                      </a:r>
                    </a:p>
                    <a:p>
                      <a:pPr marL="0" indent="0">
                        <a:buNone/>
                      </a:pPr>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イ　古典について解説した文 </a:t>
                      </a:r>
                      <a:endParaRPr kumimoji="1" lang="en-US" altLang="ja-JP" sz="2400" dirty="0">
                        <a:solidFill>
                          <a:schemeClr val="tx1"/>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章を読んだり作品の内容</a:t>
                      </a:r>
                      <a:endParaRPr kumimoji="1" lang="en-US" altLang="ja-JP" sz="2400" dirty="0">
                        <a:solidFill>
                          <a:schemeClr val="tx1"/>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の大体を知ったりすること</a:t>
                      </a:r>
                      <a:endParaRPr kumimoji="1" lang="en-US" altLang="ja-JP" sz="2400" dirty="0">
                        <a:solidFill>
                          <a:schemeClr val="tx1"/>
                        </a:solidFill>
                        <a:latin typeface="AR Pゴシック体M" panose="020B0600000000000000" pitchFamily="50" charset="-128"/>
                        <a:ea typeface="AR Pゴシック体M" panose="020B0600000000000000" pitchFamily="50" charset="-128"/>
                      </a:endParaRPr>
                    </a:p>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　を通して、昔の人の・・・</a:t>
                      </a:r>
                    </a:p>
                  </a:txBody>
                  <a:tcPr/>
                </a:tc>
                <a:extLst>
                  <a:ext uri="{0D108BD9-81ED-4DB2-BD59-A6C34878D82A}">
                    <a16:rowId xmlns:a16="http://schemas.microsoft.com/office/drawing/2014/main" val="18523431"/>
                  </a:ext>
                </a:extLst>
              </a:tr>
            </a:tbl>
          </a:graphicData>
        </a:graphic>
      </p:graphicFrame>
      <p:grpSp>
        <p:nvGrpSpPr>
          <p:cNvPr id="7" name="グループ化 6">
            <a:extLst>
              <a:ext uri="{FF2B5EF4-FFF2-40B4-BE49-F238E27FC236}">
                <a16:creationId xmlns:a16="http://schemas.microsoft.com/office/drawing/2014/main" id="{A5A65A60-053D-415E-8D6B-9B6660881681}"/>
              </a:ext>
            </a:extLst>
          </p:cNvPr>
          <p:cNvGrpSpPr/>
          <p:nvPr/>
        </p:nvGrpSpPr>
        <p:grpSpPr>
          <a:xfrm>
            <a:off x="545328" y="5124873"/>
            <a:ext cx="9223082" cy="1400471"/>
            <a:chOff x="240125" y="480866"/>
            <a:chExt cx="7154629" cy="923372"/>
          </a:xfrm>
        </p:grpSpPr>
        <p:sp>
          <p:nvSpPr>
            <p:cNvPr id="8" name="角丸四角形 2">
              <a:extLst>
                <a:ext uri="{FF2B5EF4-FFF2-40B4-BE49-F238E27FC236}">
                  <a16:creationId xmlns:a16="http://schemas.microsoft.com/office/drawing/2014/main" id="{5B504F1D-1EE2-43A4-8C14-40AB9034EC7B}"/>
                </a:ext>
              </a:extLst>
            </p:cNvPr>
            <p:cNvSpPr/>
            <p:nvPr/>
          </p:nvSpPr>
          <p:spPr>
            <a:xfrm>
              <a:off x="251520" y="765728"/>
              <a:ext cx="7143234" cy="638510"/>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AR Pゴシック体M" panose="020B0600000000000000" pitchFamily="50" charset="-128"/>
                  <a:ea typeface="AR Pゴシック体M" panose="020B0600000000000000" pitchFamily="50" charset="-128"/>
                </a:rPr>
                <a:t>　</a:t>
              </a:r>
              <a:r>
                <a:rPr lang="ja-JP" altLang="en-US" sz="2800" dirty="0">
                  <a:solidFill>
                    <a:schemeClr val="tx1"/>
                  </a:solidFill>
                  <a:latin typeface="AR Pゴシック体M" panose="020B0600000000000000" pitchFamily="50" charset="-128"/>
                  <a:ea typeface="AR Pゴシック体M" panose="020B0600000000000000" pitchFamily="50" charset="-128"/>
                </a:rPr>
                <a:t>いろはうた、かぞえうた、しりとり、なぞなぞ、早口言葉　など</a:t>
              </a:r>
              <a:endParaRPr lang="ja-JP" altLang="en-US" sz="2400" dirty="0">
                <a:solidFill>
                  <a:schemeClr val="tx1"/>
                </a:solidFill>
                <a:latin typeface="AR Pゴシック体M" panose="020B0600000000000000" pitchFamily="50" charset="-128"/>
                <a:ea typeface="AR Pゴシック体M" panose="020B0600000000000000" pitchFamily="50" charset="-128"/>
              </a:endParaRPr>
            </a:p>
          </p:txBody>
        </p:sp>
        <p:sp>
          <p:nvSpPr>
            <p:cNvPr id="9" name="角丸四角形 4">
              <a:extLst>
                <a:ext uri="{FF2B5EF4-FFF2-40B4-BE49-F238E27FC236}">
                  <a16:creationId xmlns:a16="http://schemas.microsoft.com/office/drawing/2014/main" id="{D37C24AB-C5AD-4353-92FB-69EFEFB33775}"/>
                </a:ext>
              </a:extLst>
            </p:cNvPr>
            <p:cNvSpPr/>
            <p:nvPr/>
          </p:nvSpPr>
          <p:spPr>
            <a:xfrm>
              <a:off x="240125" y="480866"/>
              <a:ext cx="3914816" cy="401127"/>
            </a:xfrm>
            <a:prstGeom prst="roundRect">
              <a:avLst>
                <a:gd name="adj" fmla="val 667"/>
              </a:avLst>
            </a:prstGeom>
            <a:solidFill>
              <a:srgbClr val="FF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spc="-300" dirty="0">
                  <a:latin typeface="AR Pゴシック体M" panose="020B0600000000000000" pitchFamily="50" charset="-128"/>
                  <a:ea typeface="AR Pゴシック体M" panose="020B0600000000000000" pitchFamily="50" charset="-128"/>
                </a:rPr>
                <a:t>長く親しまれている言葉遊びとは</a:t>
              </a:r>
            </a:p>
          </p:txBody>
        </p:sp>
      </p:grpSp>
      <p:sp>
        <p:nvSpPr>
          <p:cNvPr id="10" name="テキスト ボックス 9">
            <a:extLst>
              <a:ext uri="{FF2B5EF4-FFF2-40B4-BE49-F238E27FC236}">
                <a16:creationId xmlns:a16="http://schemas.microsoft.com/office/drawing/2014/main" id="{6FC5CBD0-F4FB-4D83-A27C-0E85B3EDFC80}"/>
              </a:ext>
            </a:extLst>
          </p:cNvPr>
          <p:cNvSpPr txBox="1"/>
          <p:nvPr/>
        </p:nvSpPr>
        <p:spPr>
          <a:xfrm>
            <a:off x="10234030" y="5556921"/>
            <a:ext cx="1440160" cy="707771"/>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Ｐ２５</a:t>
            </a:r>
          </a:p>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　　　Ｐ２６</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213664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904BA6F5-CEE3-4516-BCA6-376453575CC3}"/>
              </a:ext>
            </a:extLst>
          </p:cNvPr>
          <p:cNvSpPr/>
          <p:nvPr/>
        </p:nvSpPr>
        <p:spPr>
          <a:xfrm>
            <a:off x="263354" y="260648"/>
            <a:ext cx="6408710"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学習内容の改善・充実　</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学習過程</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　</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graphicFrame>
        <p:nvGraphicFramePr>
          <p:cNvPr id="7" name="表 6">
            <a:extLst>
              <a:ext uri="{FF2B5EF4-FFF2-40B4-BE49-F238E27FC236}">
                <a16:creationId xmlns:a16="http://schemas.microsoft.com/office/drawing/2014/main" id="{208DB9D3-9A6B-43AD-B72E-01787091436D}"/>
              </a:ext>
            </a:extLst>
          </p:cNvPr>
          <p:cNvGraphicFramePr>
            <a:graphicFrameLocks noGrp="1"/>
          </p:cNvGraphicFramePr>
          <p:nvPr>
            <p:extLst>
              <p:ext uri="{D42A27DB-BD31-4B8C-83A1-F6EECF244321}">
                <p14:modId xmlns:p14="http://schemas.microsoft.com/office/powerpoint/2010/main" val="2568701069"/>
              </p:ext>
            </p:extLst>
          </p:nvPr>
        </p:nvGraphicFramePr>
        <p:xfrm>
          <a:off x="263354" y="1029501"/>
          <a:ext cx="6192687" cy="5090160"/>
        </p:xfrm>
        <a:graphic>
          <a:graphicData uri="http://schemas.openxmlformats.org/drawingml/2006/table">
            <a:tbl>
              <a:tblPr firstRow="1" bandRow="1">
                <a:tableStyleId>{5C22544A-7EE6-4342-B048-85BDC9FD1C3A}</a:tableStyleId>
              </a:tblPr>
              <a:tblGrid>
                <a:gridCol w="2064229">
                  <a:extLst>
                    <a:ext uri="{9D8B030D-6E8A-4147-A177-3AD203B41FA5}">
                      <a16:colId xmlns:a16="http://schemas.microsoft.com/office/drawing/2014/main" val="3854410690"/>
                    </a:ext>
                  </a:extLst>
                </a:gridCol>
                <a:gridCol w="2064229">
                  <a:extLst>
                    <a:ext uri="{9D8B030D-6E8A-4147-A177-3AD203B41FA5}">
                      <a16:colId xmlns:a16="http://schemas.microsoft.com/office/drawing/2014/main" val="747585691"/>
                    </a:ext>
                  </a:extLst>
                </a:gridCol>
                <a:gridCol w="2064229">
                  <a:extLst>
                    <a:ext uri="{9D8B030D-6E8A-4147-A177-3AD203B41FA5}">
                      <a16:colId xmlns:a16="http://schemas.microsoft.com/office/drawing/2014/main" val="3139461232"/>
                    </a:ext>
                  </a:extLst>
                </a:gridCol>
              </a:tblGrid>
              <a:tr h="370840">
                <a:tc gridSpan="3">
                  <a:txBody>
                    <a:bodyPr/>
                    <a:lstStyle/>
                    <a:p>
                      <a:pPr algn="ctr"/>
                      <a:r>
                        <a:rPr kumimoji="1" lang="ja-JP" altLang="en-US" sz="2800" dirty="0">
                          <a:latin typeface="AR Pゴシック体M" panose="020B0600000000000000" pitchFamily="50" charset="-128"/>
                          <a:ea typeface="AR Pゴシック体M" panose="020B0600000000000000" pitchFamily="50" charset="-128"/>
                        </a:rPr>
                        <a:t>Ａ 話すこと・聞くこと</a:t>
                      </a: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77275132"/>
                  </a:ext>
                </a:extLst>
              </a:tr>
              <a:tr h="370840">
                <a:tc gridSpan="3">
                  <a:txBody>
                    <a:bodyPr/>
                    <a:lstStyle/>
                    <a:p>
                      <a:pPr algn="ctr"/>
                      <a:r>
                        <a:rPr kumimoji="1" lang="ja-JP" altLang="en-US" sz="2800" dirty="0">
                          <a:latin typeface="AR Pゴシック体M" panose="020B0600000000000000" pitchFamily="50" charset="-128"/>
                          <a:ea typeface="AR Pゴシック体M" panose="020B0600000000000000" pitchFamily="50" charset="-128"/>
                        </a:rPr>
                        <a:t>○話題の設定</a:t>
                      </a:r>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75003007"/>
                  </a:ext>
                </a:extLst>
              </a:tr>
              <a:tr h="370840">
                <a:tc gridSpan="3">
                  <a:txBody>
                    <a:bodyPr/>
                    <a:lstStyle/>
                    <a:p>
                      <a:pPr algn="ctr"/>
                      <a:r>
                        <a:rPr kumimoji="1" lang="ja-JP" altLang="en-US" sz="2800" dirty="0">
                          <a:solidFill>
                            <a:schemeClr val="tx1"/>
                          </a:solidFill>
                          <a:latin typeface="AR Pゴシック体M" panose="020B0600000000000000" pitchFamily="50" charset="-128"/>
                          <a:ea typeface="AR Pゴシック体M" panose="020B0600000000000000" pitchFamily="50" charset="-128"/>
                        </a:rPr>
                        <a:t>○情報の収集</a:t>
                      </a:r>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523431"/>
                  </a:ext>
                </a:extLst>
              </a:tr>
              <a:tr h="370840">
                <a:tc gridSpan="3">
                  <a:txBody>
                    <a:bodyPr/>
                    <a:lstStyle/>
                    <a:p>
                      <a:pPr algn="ctr"/>
                      <a:r>
                        <a:rPr kumimoji="1" lang="ja-JP" altLang="en-US" sz="2800" dirty="0">
                          <a:solidFill>
                            <a:schemeClr val="tx1"/>
                          </a:solidFill>
                          <a:latin typeface="AR Pゴシック体M" panose="020B0600000000000000" pitchFamily="50" charset="-128"/>
                          <a:ea typeface="AR Pゴシック体M" panose="020B0600000000000000" pitchFamily="50" charset="-128"/>
                        </a:rPr>
                        <a:t>○内容の検討</a:t>
                      </a:r>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22750367"/>
                  </a:ext>
                </a:extLst>
              </a:tr>
              <a:tr h="370840">
                <a:tc>
                  <a:txBody>
                    <a:bodyPr/>
                    <a:lstStyle/>
                    <a:p>
                      <a:r>
                        <a:rPr kumimoji="1" lang="ja-JP" altLang="en-US" sz="2800" spc="-300" dirty="0">
                          <a:solidFill>
                            <a:schemeClr val="tx1"/>
                          </a:solidFill>
                          <a:latin typeface="AR Pゴシック体M" panose="020B0600000000000000" pitchFamily="50" charset="-128"/>
                          <a:ea typeface="AR Pゴシック体M" panose="020B0600000000000000" pitchFamily="50" charset="-128"/>
                        </a:rPr>
                        <a:t>○構成の検討</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spc="-300" dirty="0">
                          <a:latin typeface="AR Pゴシック体M" panose="020B0600000000000000" pitchFamily="50" charset="-128"/>
                          <a:ea typeface="AR Pゴシック体M" panose="020B0600000000000000" pitchFamily="50" charset="-128"/>
                        </a:rPr>
                        <a:t>○構造と内容</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spc="-300" dirty="0">
                          <a:latin typeface="AR Pゴシック体M" panose="020B0600000000000000" pitchFamily="50" charset="-128"/>
                          <a:ea typeface="AR Pゴシック体M" panose="020B0600000000000000" pitchFamily="50" charset="-128"/>
                        </a:rPr>
                        <a:t>　の把握</a:t>
                      </a:r>
                    </a:p>
                  </a:txBody>
                  <a:tcPr/>
                </a:tc>
                <a:tc>
                  <a:txBody>
                    <a:bodyPr/>
                    <a:lstStyle/>
                    <a:p>
                      <a:r>
                        <a:rPr kumimoji="1" lang="ja-JP" altLang="en-US" sz="2800" spc="-300" dirty="0">
                          <a:solidFill>
                            <a:schemeClr val="tx1"/>
                          </a:solidFill>
                          <a:latin typeface="AR Pゴシック体M" panose="020B0600000000000000" pitchFamily="50" charset="-128"/>
                          <a:ea typeface="AR Pゴシック体M" panose="020B0600000000000000" pitchFamily="50" charset="-128"/>
                        </a:rPr>
                        <a:t>○話合いの進</a:t>
                      </a:r>
                    </a:p>
                    <a:p>
                      <a:r>
                        <a:rPr kumimoji="1" lang="ja-JP" altLang="en-US" sz="2800" spc="-300" dirty="0">
                          <a:solidFill>
                            <a:schemeClr val="tx1"/>
                          </a:solidFill>
                          <a:latin typeface="AR Pゴシック体M" panose="020B0600000000000000" pitchFamily="50" charset="-128"/>
                          <a:ea typeface="AR Pゴシック体M" panose="020B0600000000000000" pitchFamily="50" charset="-128"/>
                        </a:rPr>
                        <a:t>　</a:t>
                      </a:r>
                      <a:r>
                        <a:rPr kumimoji="1" lang="ja-JP" altLang="en-US" sz="2800" spc="-300" dirty="0" err="1">
                          <a:solidFill>
                            <a:schemeClr val="tx1"/>
                          </a:solidFill>
                          <a:latin typeface="AR Pゴシック体M" panose="020B0600000000000000" pitchFamily="50" charset="-128"/>
                          <a:ea typeface="AR Pゴシック体M" panose="020B0600000000000000" pitchFamily="50" charset="-128"/>
                        </a:rPr>
                        <a:t>め</a:t>
                      </a:r>
                      <a:r>
                        <a:rPr kumimoji="1" lang="ja-JP" altLang="en-US" sz="2800" spc="-300" dirty="0">
                          <a:solidFill>
                            <a:schemeClr val="tx1"/>
                          </a:solidFill>
                          <a:latin typeface="AR Pゴシック体M" panose="020B0600000000000000" pitchFamily="50" charset="-128"/>
                          <a:ea typeface="AR Pゴシック体M" panose="020B0600000000000000" pitchFamily="50" charset="-128"/>
                        </a:rPr>
                        <a:t>方の検討</a:t>
                      </a:r>
                    </a:p>
                  </a:txBody>
                  <a:tcPr/>
                </a:tc>
                <a:extLst>
                  <a:ext uri="{0D108BD9-81ED-4DB2-BD59-A6C34878D82A}">
                    <a16:rowId xmlns:a16="http://schemas.microsoft.com/office/drawing/2014/main" val="42976331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u="sng" spc="-300" dirty="0">
                          <a:solidFill>
                            <a:srgbClr val="FF0000"/>
                          </a:solidFill>
                          <a:latin typeface="AR Pゴシック体M" panose="020B0600000000000000" pitchFamily="50" charset="-128"/>
                          <a:ea typeface="AR Pゴシック体M" panose="020B0600000000000000" pitchFamily="50" charset="-128"/>
                        </a:rPr>
                        <a:t>○考えの形成</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spc="-150" dirty="0">
                          <a:solidFill>
                            <a:schemeClr val="tx1"/>
                          </a:solidFill>
                          <a:latin typeface="AR Pゴシック体M" panose="020B0600000000000000" pitchFamily="50" charset="-128"/>
                          <a:ea typeface="AR Pゴシック体M" panose="020B0600000000000000" pitchFamily="50" charset="-128"/>
                        </a:rPr>
                        <a:t>○精査・解釈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u="sng" spc="-300" dirty="0">
                          <a:solidFill>
                            <a:srgbClr val="FF0000"/>
                          </a:solidFill>
                          <a:latin typeface="AR Pゴシック体M" panose="020B0600000000000000" pitchFamily="50" charset="-128"/>
                          <a:ea typeface="AR Pゴシック体M" panose="020B0600000000000000" pitchFamily="50" charset="-128"/>
                        </a:rPr>
                        <a:t>○考えの形成</a:t>
                      </a:r>
                    </a:p>
                  </a:txBody>
                  <a:tcPr/>
                </a:tc>
                <a:extLst>
                  <a:ext uri="{0D108BD9-81ED-4DB2-BD59-A6C34878D82A}">
                    <a16:rowId xmlns:a16="http://schemas.microsoft.com/office/drawing/2014/main" val="2707440181"/>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○表現</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u="sng" spc="-300" dirty="0">
                          <a:solidFill>
                            <a:srgbClr val="FF0000"/>
                          </a:solidFill>
                          <a:latin typeface="AR Pゴシック体M" panose="020B0600000000000000" pitchFamily="50" charset="-128"/>
                          <a:ea typeface="AR Pゴシック体M" panose="020B0600000000000000" pitchFamily="50" charset="-128"/>
                        </a:rPr>
                        <a:t>○考えの形成</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AR Pゴシック体M" panose="020B0600000000000000" pitchFamily="50" charset="-128"/>
                          <a:ea typeface="AR Pゴシック体M" panose="020B0600000000000000" pitchFamily="50" charset="-128"/>
                        </a:rPr>
                        <a:t>○共有</a:t>
                      </a:r>
                    </a:p>
                  </a:txBody>
                  <a:tcPr/>
                </a:tc>
                <a:extLst>
                  <a:ext uri="{0D108BD9-81ED-4DB2-BD59-A6C34878D82A}">
                    <a16:rowId xmlns:a16="http://schemas.microsoft.com/office/drawing/2014/main" val="2731169328"/>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○共有</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AR Pゴシック体M" panose="020B0600000000000000" pitchFamily="50" charset="-128"/>
                          <a:ea typeface="AR Pゴシック体M" panose="020B0600000000000000" pitchFamily="50" charset="-128"/>
                        </a:rPr>
                        <a:t>○共有</a:t>
                      </a:r>
                    </a:p>
                  </a:txBody>
                  <a:tcPr/>
                </a:tc>
                <a:tc>
                  <a:txBody>
                    <a:bodyPr/>
                    <a:lstStyle/>
                    <a:p>
                      <a:endParaRPr kumimoji="1" lang="ja-JP" altLang="en-US" sz="2800" dirty="0">
                        <a:latin typeface="AR Pゴシック体M" panose="020B0600000000000000" pitchFamily="50" charset="-128"/>
                        <a:ea typeface="AR Pゴシック体M" panose="020B0600000000000000" pitchFamily="50" charset="-128"/>
                      </a:endParaRPr>
                    </a:p>
                  </a:txBody>
                  <a:tcPr/>
                </a:tc>
                <a:extLst>
                  <a:ext uri="{0D108BD9-81ED-4DB2-BD59-A6C34878D82A}">
                    <a16:rowId xmlns:a16="http://schemas.microsoft.com/office/drawing/2014/main" val="1327118197"/>
                  </a:ext>
                </a:extLst>
              </a:tr>
              <a:tr h="370840">
                <a:tc>
                  <a:txBody>
                    <a:bodyPr/>
                    <a:lstStyle/>
                    <a:p>
                      <a:pPr algn="ctr"/>
                      <a:r>
                        <a:rPr kumimoji="1" lang="ja-JP" altLang="en-US" sz="2800" dirty="0">
                          <a:solidFill>
                            <a:schemeClr val="bg1"/>
                          </a:solidFill>
                          <a:latin typeface="AR Pゴシック体M" panose="020B0600000000000000" pitchFamily="50" charset="-128"/>
                          <a:ea typeface="AR Pゴシック体M" panose="020B0600000000000000" pitchFamily="50" charset="-128"/>
                        </a:rPr>
                        <a:t>（話すこと）</a:t>
                      </a:r>
                    </a:p>
                  </a:txBody>
                  <a:tcPr>
                    <a:solidFill>
                      <a:schemeClr val="accent1"/>
                    </a:solidFill>
                  </a:tcPr>
                </a:tc>
                <a:tc>
                  <a:txBody>
                    <a:bodyPr/>
                    <a:lstStyle/>
                    <a:p>
                      <a:pPr algn="ctr"/>
                      <a:r>
                        <a:rPr kumimoji="1" lang="ja-JP" altLang="en-US" sz="2800" dirty="0">
                          <a:solidFill>
                            <a:schemeClr val="bg1"/>
                          </a:solidFill>
                          <a:latin typeface="AR Pゴシック体M" panose="020B0600000000000000" pitchFamily="50" charset="-128"/>
                          <a:ea typeface="AR Pゴシック体M" panose="020B0600000000000000" pitchFamily="50" charset="-128"/>
                        </a:rPr>
                        <a:t>（聞くこと）</a:t>
                      </a:r>
                    </a:p>
                  </a:txBody>
                  <a:tcPr>
                    <a:solidFill>
                      <a:schemeClr val="accent1"/>
                    </a:solidFill>
                  </a:tcPr>
                </a:tc>
                <a:tc>
                  <a:txBody>
                    <a:bodyPr/>
                    <a:lstStyle/>
                    <a:p>
                      <a:pPr algn="ctr"/>
                      <a:r>
                        <a:rPr kumimoji="1" lang="ja-JP" altLang="en-US" sz="2800" spc="-300" dirty="0">
                          <a:solidFill>
                            <a:schemeClr val="bg1"/>
                          </a:solidFill>
                          <a:latin typeface="AR Pゴシック体M" panose="020B0600000000000000" pitchFamily="50" charset="-128"/>
                          <a:ea typeface="AR Pゴシック体M" panose="020B0600000000000000" pitchFamily="50" charset="-128"/>
                        </a:rPr>
                        <a:t>（話し合うこと）</a:t>
                      </a:r>
                    </a:p>
                  </a:txBody>
                  <a:tcPr>
                    <a:solidFill>
                      <a:schemeClr val="accent1"/>
                    </a:solidFill>
                  </a:tcPr>
                </a:tc>
                <a:extLst>
                  <a:ext uri="{0D108BD9-81ED-4DB2-BD59-A6C34878D82A}">
                    <a16:rowId xmlns:a16="http://schemas.microsoft.com/office/drawing/2014/main" val="2561881176"/>
                  </a:ext>
                </a:extLst>
              </a:tr>
            </a:tbl>
          </a:graphicData>
        </a:graphic>
      </p:graphicFrame>
      <p:graphicFrame>
        <p:nvGraphicFramePr>
          <p:cNvPr id="9" name="表 8">
            <a:extLst>
              <a:ext uri="{FF2B5EF4-FFF2-40B4-BE49-F238E27FC236}">
                <a16:creationId xmlns:a16="http://schemas.microsoft.com/office/drawing/2014/main" id="{1E87C0C6-327D-4A82-A96C-20E389C33E23}"/>
              </a:ext>
            </a:extLst>
          </p:cNvPr>
          <p:cNvGraphicFramePr>
            <a:graphicFrameLocks noGrp="1"/>
          </p:cNvGraphicFramePr>
          <p:nvPr>
            <p:extLst>
              <p:ext uri="{D42A27DB-BD31-4B8C-83A1-F6EECF244321}">
                <p14:modId xmlns:p14="http://schemas.microsoft.com/office/powerpoint/2010/main" val="1745920576"/>
              </p:ext>
            </p:extLst>
          </p:nvPr>
        </p:nvGraphicFramePr>
        <p:xfrm>
          <a:off x="9336358" y="1042441"/>
          <a:ext cx="2592288" cy="3017520"/>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3854410690"/>
                    </a:ext>
                  </a:extLst>
                </a:gridCol>
              </a:tblGrid>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Ｃ 読むこと</a:t>
                      </a:r>
                    </a:p>
                  </a:txBody>
                  <a:tcPr anchor="ctr"/>
                </a:tc>
                <a:extLst>
                  <a:ext uri="{0D108BD9-81ED-4DB2-BD59-A6C34878D82A}">
                    <a16:rowId xmlns:a16="http://schemas.microsoft.com/office/drawing/2014/main" val="3577275132"/>
                  </a:ext>
                </a:extLst>
              </a:tr>
              <a:tr h="741680">
                <a:tc>
                  <a:txBody>
                    <a:bodyPr/>
                    <a:lstStyle/>
                    <a:p>
                      <a:r>
                        <a:rPr kumimoji="1" lang="ja-JP" altLang="en-US" sz="2800" dirty="0">
                          <a:latin typeface="AR Pゴシック体M" panose="020B0600000000000000" pitchFamily="50" charset="-128"/>
                          <a:ea typeface="AR Pゴシック体M" panose="020B0600000000000000" pitchFamily="50" charset="-128"/>
                        </a:rPr>
                        <a:t>○構造と内容の</a:t>
                      </a:r>
                    </a:p>
                    <a:p>
                      <a:r>
                        <a:rPr kumimoji="1" lang="ja-JP" altLang="en-US" sz="2800" dirty="0">
                          <a:latin typeface="AR Pゴシック体M" panose="020B0600000000000000" pitchFamily="50" charset="-128"/>
                          <a:ea typeface="AR Pゴシック体M" panose="020B0600000000000000" pitchFamily="50" charset="-128"/>
                        </a:rPr>
                        <a:t>　把握</a:t>
                      </a:r>
                    </a:p>
                  </a:txBody>
                  <a:tcPr/>
                </a:tc>
                <a:extLst>
                  <a:ext uri="{0D108BD9-81ED-4DB2-BD59-A6C34878D82A}">
                    <a16:rowId xmlns:a16="http://schemas.microsoft.com/office/drawing/2014/main" val="3275003007"/>
                  </a:ext>
                </a:extLst>
              </a:tr>
              <a:tr h="370840">
                <a:tc>
                  <a:txBody>
                    <a:bodyPr/>
                    <a:lstStyle/>
                    <a:p>
                      <a:r>
                        <a:rPr kumimoji="1" lang="ja-JP" altLang="en-US" sz="2800" dirty="0">
                          <a:solidFill>
                            <a:schemeClr val="tx1"/>
                          </a:solidFill>
                          <a:latin typeface="AR Pゴシック体M" panose="020B0600000000000000" pitchFamily="50" charset="-128"/>
                          <a:ea typeface="AR Pゴシック体M" panose="020B0600000000000000" pitchFamily="50" charset="-128"/>
                        </a:rPr>
                        <a:t>○精査・解釈</a:t>
                      </a:r>
                    </a:p>
                  </a:txBody>
                  <a:tcPr/>
                </a:tc>
                <a:extLst>
                  <a:ext uri="{0D108BD9-81ED-4DB2-BD59-A6C34878D82A}">
                    <a16:rowId xmlns:a16="http://schemas.microsoft.com/office/drawing/2014/main" val="9227503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u="sng" dirty="0">
                          <a:solidFill>
                            <a:srgbClr val="FF0000"/>
                          </a:solidFill>
                          <a:latin typeface="AR Pゴシック体M" panose="020B0600000000000000" pitchFamily="50" charset="-128"/>
                          <a:ea typeface="AR Pゴシック体M" panose="020B0600000000000000" pitchFamily="50" charset="-128"/>
                        </a:rPr>
                        <a:t>○考えの形成</a:t>
                      </a:r>
                    </a:p>
                  </a:txBody>
                  <a:tcPr/>
                </a:tc>
                <a:extLst>
                  <a:ext uri="{0D108BD9-81ED-4DB2-BD59-A6C34878D82A}">
                    <a16:rowId xmlns:a16="http://schemas.microsoft.com/office/drawing/2014/main" val="429763316"/>
                  </a:ext>
                </a:extLst>
              </a:tr>
              <a:tr h="370840">
                <a:tc>
                  <a:txBody>
                    <a:bodyPr/>
                    <a:lstStyle/>
                    <a:p>
                      <a:r>
                        <a:rPr kumimoji="1" lang="ja-JP" altLang="en-US" sz="2800" u="none" dirty="0">
                          <a:solidFill>
                            <a:schemeClr val="tx1"/>
                          </a:solidFill>
                          <a:latin typeface="AR Pゴシック体M" panose="020B0600000000000000" pitchFamily="50" charset="-128"/>
                          <a:ea typeface="AR Pゴシック体M" panose="020B0600000000000000" pitchFamily="50" charset="-128"/>
                        </a:rPr>
                        <a:t>○共有</a:t>
                      </a:r>
                    </a:p>
                  </a:txBody>
                  <a:tcPr/>
                </a:tc>
                <a:extLst>
                  <a:ext uri="{0D108BD9-81ED-4DB2-BD59-A6C34878D82A}">
                    <a16:rowId xmlns:a16="http://schemas.microsoft.com/office/drawing/2014/main" val="2707440181"/>
                  </a:ext>
                </a:extLst>
              </a:tr>
            </a:tbl>
          </a:graphicData>
        </a:graphic>
      </p:graphicFrame>
      <p:graphicFrame>
        <p:nvGraphicFramePr>
          <p:cNvPr id="10" name="表 9">
            <a:extLst>
              <a:ext uri="{FF2B5EF4-FFF2-40B4-BE49-F238E27FC236}">
                <a16:creationId xmlns:a16="http://schemas.microsoft.com/office/drawing/2014/main" id="{F3F7258D-058F-4EEB-A96A-B5BBDE3DF2B8}"/>
              </a:ext>
            </a:extLst>
          </p:cNvPr>
          <p:cNvGraphicFramePr>
            <a:graphicFrameLocks noGrp="1"/>
          </p:cNvGraphicFramePr>
          <p:nvPr>
            <p:extLst>
              <p:ext uri="{D42A27DB-BD31-4B8C-83A1-F6EECF244321}">
                <p14:modId xmlns:p14="http://schemas.microsoft.com/office/powerpoint/2010/main" val="2885021958"/>
              </p:ext>
            </p:extLst>
          </p:nvPr>
        </p:nvGraphicFramePr>
        <p:xfrm>
          <a:off x="6600056" y="1042441"/>
          <a:ext cx="2592288" cy="4663440"/>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3854410690"/>
                    </a:ext>
                  </a:extLst>
                </a:gridCol>
              </a:tblGrid>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Ｂ 書くこと</a:t>
                      </a:r>
                    </a:p>
                  </a:txBody>
                  <a:tcPr anchor="ctr"/>
                </a:tc>
                <a:extLst>
                  <a:ext uri="{0D108BD9-81ED-4DB2-BD59-A6C34878D82A}">
                    <a16:rowId xmlns:a16="http://schemas.microsoft.com/office/drawing/2014/main" val="3577275132"/>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○題材の設定</a:t>
                      </a:r>
                    </a:p>
                  </a:txBody>
                  <a:tcPr/>
                </a:tc>
                <a:extLst>
                  <a:ext uri="{0D108BD9-81ED-4DB2-BD59-A6C34878D82A}">
                    <a16:rowId xmlns:a16="http://schemas.microsoft.com/office/drawing/2014/main" val="3275003007"/>
                  </a:ext>
                </a:extLst>
              </a:tr>
              <a:tr h="370840">
                <a:tc>
                  <a:txBody>
                    <a:bodyPr/>
                    <a:lstStyle/>
                    <a:p>
                      <a:r>
                        <a:rPr kumimoji="1" lang="ja-JP" altLang="en-US" sz="2800" dirty="0">
                          <a:solidFill>
                            <a:schemeClr val="tx1"/>
                          </a:solidFill>
                          <a:latin typeface="AR Pゴシック体M" panose="020B0600000000000000" pitchFamily="50" charset="-128"/>
                          <a:ea typeface="AR Pゴシック体M" panose="020B0600000000000000" pitchFamily="50" charset="-128"/>
                        </a:rPr>
                        <a:t>○情報の収集</a:t>
                      </a:r>
                    </a:p>
                  </a:txBody>
                  <a:tcPr/>
                </a:tc>
                <a:extLst>
                  <a:ext uri="{0D108BD9-81ED-4DB2-BD59-A6C34878D82A}">
                    <a16:rowId xmlns:a16="http://schemas.microsoft.com/office/drawing/2014/main" val="18523431"/>
                  </a:ext>
                </a:extLst>
              </a:tr>
              <a:tr h="370840">
                <a:tc>
                  <a:txBody>
                    <a:bodyPr/>
                    <a:lstStyle/>
                    <a:p>
                      <a:r>
                        <a:rPr kumimoji="1" lang="ja-JP" altLang="en-US" sz="2800" dirty="0">
                          <a:solidFill>
                            <a:schemeClr val="tx1"/>
                          </a:solidFill>
                          <a:latin typeface="AR Pゴシック体M" panose="020B0600000000000000" pitchFamily="50" charset="-128"/>
                          <a:ea typeface="AR Pゴシック体M" panose="020B0600000000000000" pitchFamily="50" charset="-128"/>
                        </a:rPr>
                        <a:t>○内容の検討</a:t>
                      </a:r>
                    </a:p>
                  </a:txBody>
                  <a:tcPr/>
                </a:tc>
                <a:extLst>
                  <a:ext uri="{0D108BD9-81ED-4DB2-BD59-A6C34878D82A}">
                    <a16:rowId xmlns:a16="http://schemas.microsoft.com/office/drawing/2014/main" val="922750367"/>
                  </a:ext>
                </a:extLst>
              </a:tr>
              <a:tr h="370840">
                <a:tc>
                  <a:txBody>
                    <a:bodyPr/>
                    <a:lstStyle/>
                    <a:p>
                      <a:r>
                        <a:rPr kumimoji="1" lang="ja-JP" altLang="en-US" sz="2800" dirty="0">
                          <a:solidFill>
                            <a:schemeClr val="tx1"/>
                          </a:solidFill>
                          <a:latin typeface="AR Pゴシック体M" panose="020B0600000000000000" pitchFamily="50" charset="-128"/>
                          <a:ea typeface="AR Pゴシック体M" panose="020B0600000000000000" pitchFamily="50" charset="-128"/>
                        </a:rPr>
                        <a:t>○構成の検討</a:t>
                      </a:r>
                    </a:p>
                  </a:txBody>
                  <a:tcPr/>
                </a:tc>
                <a:extLst>
                  <a:ext uri="{0D108BD9-81ED-4DB2-BD59-A6C34878D82A}">
                    <a16:rowId xmlns:a16="http://schemas.microsoft.com/office/drawing/2014/main" val="429763316"/>
                  </a:ext>
                </a:extLst>
              </a:tr>
              <a:tr h="370840">
                <a:tc>
                  <a:txBody>
                    <a:bodyPr/>
                    <a:lstStyle/>
                    <a:p>
                      <a:r>
                        <a:rPr kumimoji="1" lang="ja-JP" altLang="en-US" sz="2800" u="sng" dirty="0">
                          <a:solidFill>
                            <a:srgbClr val="FF0000"/>
                          </a:solidFill>
                          <a:latin typeface="AR Pゴシック体M" panose="020B0600000000000000" pitchFamily="50" charset="-128"/>
                          <a:ea typeface="AR Pゴシック体M" panose="020B0600000000000000" pitchFamily="50" charset="-128"/>
                        </a:rPr>
                        <a:t>○考えの形成</a:t>
                      </a:r>
                    </a:p>
                  </a:txBody>
                  <a:tcPr/>
                </a:tc>
                <a:extLst>
                  <a:ext uri="{0D108BD9-81ED-4DB2-BD59-A6C34878D82A}">
                    <a16:rowId xmlns:a16="http://schemas.microsoft.com/office/drawing/2014/main" val="2707440181"/>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○記述</a:t>
                      </a:r>
                    </a:p>
                  </a:txBody>
                  <a:tcPr/>
                </a:tc>
                <a:extLst>
                  <a:ext uri="{0D108BD9-81ED-4DB2-BD59-A6C34878D82A}">
                    <a16:rowId xmlns:a16="http://schemas.microsoft.com/office/drawing/2014/main" val="2731169328"/>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○推敲</a:t>
                      </a:r>
                    </a:p>
                  </a:txBody>
                  <a:tcPr/>
                </a:tc>
                <a:extLst>
                  <a:ext uri="{0D108BD9-81ED-4DB2-BD59-A6C34878D82A}">
                    <a16:rowId xmlns:a16="http://schemas.microsoft.com/office/drawing/2014/main" val="1327118197"/>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○共有</a:t>
                      </a:r>
                    </a:p>
                  </a:txBody>
                  <a:tcPr/>
                </a:tc>
                <a:extLst>
                  <a:ext uri="{0D108BD9-81ED-4DB2-BD59-A6C34878D82A}">
                    <a16:rowId xmlns:a16="http://schemas.microsoft.com/office/drawing/2014/main" val="2561881176"/>
                  </a:ext>
                </a:extLst>
              </a:tr>
            </a:tbl>
          </a:graphicData>
        </a:graphic>
      </p:graphicFrame>
      <p:sp>
        <p:nvSpPr>
          <p:cNvPr id="6" name="テキスト ボックス 5">
            <a:extLst>
              <a:ext uri="{FF2B5EF4-FFF2-40B4-BE49-F238E27FC236}">
                <a16:creationId xmlns:a16="http://schemas.microsoft.com/office/drawing/2014/main" id="{75EDB597-6687-4D3A-AA07-177CA0902F49}"/>
              </a:ext>
            </a:extLst>
          </p:cNvPr>
          <p:cNvSpPr txBox="1"/>
          <p:nvPr/>
        </p:nvSpPr>
        <p:spPr>
          <a:xfrm>
            <a:off x="7176120" y="364709"/>
            <a:ext cx="2736304"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Ｐ２８、Ｐ３２、Ｐ３６</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2825951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904BA6F5-CEE3-4516-BCA6-376453575CC3}"/>
              </a:ext>
            </a:extLst>
          </p:cNvPr>
          <p:cNvSpPr/>
          <p:nvPr/>
        </p:nvSpPr>
        <p:spPr>
          <a:xfrm>
            <a:off x="263354" y="260648"/>
            <a:ext cx="6408710"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学習内容の改善・充実　</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学習過程</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　</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graphicFrame>
        <p:nvGraphicFramePr>
          <p:cNvPr id="6" name="表 5">
            <a:extLst>
              <a:ext uri="{FF2B5EF4-FFF2-40B4-BE49-F238E27FC236}">
                <a16:creationId xmlns:a16="http://schemas.microsoft.com/office/drawing/2014/main" id="{789CD31C-FC8A-4124-84D1-3FC4C15901D8}"/>
              </a:ext>
            </a:extLst>
          </p:cNvPr>
          <p:cNvGraphicFramePr>
            <a:graphicFrameLocks noGrp="1"/>
          </p:cNvGraphicFramePr>
          <p:nvPr>
            <p:extLst>
              <p:ext uri="{D42A27DB-BD31-4B8C-83A1-F6EECF244321}">
                <p14:modId xmlns:p14="http://schemas.microsoft.com/office/powerpoint/2010/main" val="597910507"/>
              </p:ext>
            </p:extLst>
          </p:nvPr>
        </p:nvGraphicFramePr>
        <p:xfrm>
          <a:off x="245559" y="1052736"/>
          <a:ext cx="3402170" cy="4663440"/>
        </p:xfrm>
        <a:graphic>
          <a:graphicData uri="http://schemas.openxmlformats.org/drawingml/2006/table">
            <a:tbl>
              <a:tblPr firstRow="1" bandRow="1">
                <a:tableStyleId>{5C22544A-7EE6-4342-B048-85BDC9FD1C3A}</a:tableStyleId>
              </a:tblPr>
              <a:tblGrid>
                <a:gridCol w="3402170">
                  <a:extLst>
                    <a:ext uri="{9D8B030D-6E8A-4147-A177-3AD203B41FA5}">
                      <a16:colId xmlns:a16="http://schemas.microsoft.com/office/drawing/2014/main" val="3854410690"/>
                    </a:ext>
                  </a:extLst>
                </a:gridCol>
              </a:tblGrid>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現行の学習指導要領</a:t>
                      </a:r>
                      <a:endParaRPr kumimoji="1" lang="en-US" altLang="ja-JP" sz="2800" dirty="0">
                        <a:latin typeface="AR Pゴシック体M" panose="020B0600000000000000" pitchFamily="50" charset="-128"/>
                        <a:ea typeface="AR Pゴシック体M" panose="020B0600000000000000" pitchFamily="50" charset="-128"/>
                      </a:endParaRPr>
                    </a:p>
                  </a:txBody>
                  <a:tcPr anchor="ctr"/>
                </a:tc>
                <a:extLst>
                  <a:ext uri="{0D108BD9-81ED-4DB2-BD59-A6C34878D82A}">
                    <a16:rowId xmlns:a16="http://schemas.microsoft.com/office/drawing/2014/main" val="3577275132"/>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課題設定</a:t>
                      </a:r>
                    </a:p>
                  </a:txBody>
                  <a:tcPr/>
                </a:tc>
                <a:extLst>
                  <a:ext uri="{0D108BD9-81ED-4DB2-BD59-A6C34878D82A}">
                    <a16:rowId xmlns:a16="http://schemas.microsoft.com/office/drawing/2014/main" val="3275003007"/>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取材</a:t>
                      </a:r>
                    </a:p>
                  </a:txBody>
                  <a:tcPr/>
                </a:tc>
                <a:extLst>
                  <a:ext uri="{0D108BD9-81ED-4DB2-BD59-A6C34878D82A}">
                    <a16:rowId xmlns:a16="http://schemas.microsoft.com/office/drawing/2014/main" val="18523431"/>
                  </a:ext>
                </a:extLst>
              </a:tr>
              <a:tr h="370840">
                <a:tc>
                  <a:txBody>
                    <a:bodyPr/>
                    <a:lstStyle/>
                    <a:p>
                      <a:endParaRPr kumimoji="1" lang="ja-JP" altLang="en-US" sz="2800" dirty="0">
                        <a:latin typeface="AR Pゴシック体M" panose="020B0600000000000000" pitchFamily="50" charset="-128"/>
                        <a:ea typeface="AR Pゴシック体M" panose="020B0600000000000000" pitchFamily="50" charset="-128"/>
                      </a:endParaRPr>
                    </a:p>
                  </a:txBody>
                  <a:tcPr/>
                </a:tc>
                <a:extLst>
                  <a:ext uri="{0D108BD9-81ED-4DB2-BD59-A6C34878D82A}">
                    <a16:rowId xmlns:a16="http://schemas.microsoft.com/office/drawing/2014/main" val="922750367"/>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構成</a:t>
                      </a:r>
                    </a:p>
                  </a:txBody>
                  <a:tcPr/>
                </a:tc>
                <a:extLst>
                  <a:ext uri="{0D108BD9-81ED-4DB2-BD59-A6C34878D82A}">
                    <a16:rowId xmlns:a16="http://schemas.microsoft.com/office/drawing/2014/main" val="429763316"/>
                  </a:ext>
                </a:extLst>
              </a:tr>
              <a:tr h="370840">
                <a:tc>
                  <a:txBody>
                    <a:bodyPr/>
                    <a:lstStyle/>
                    <a:p>
                      <a:endParaRPr kumimoji="1" lang="ja-JP" altLang="en-US" sz="2800" dirty="0">
                        <a:latin typeface="AR Pゴシック体M" panose="020B0600000000000000" pitchFamily="50" charset="-128"/>
                        <a:ea typeface="AR Pゴシック体M" panose="020B0600000000000000" pitchFamily="50" charset="-128"/>
                      </a:endParaRPr>
                    </a:p>
                  </a:txBody>
                  <a:tcPr/>
                </a:tc>
                <a:extLst>
                  <a:ext uri="{0D108BD9-81ED-4DB2-BD59-A6C34878D82A}">
                    <a16:rowId xmlns:a16="http://schemas.microsoft.com/office/drawing/2014/main" val="2707440181"/>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記述</a:t>
                      </a:r>
                    </a:p>
                  </a:txBody>
                  <a:tcPr/>
                </a:tc>
                <a:extLst>
                  <a:ext uri="{0D108BD9-81ED-4DB2-BD59-A6C34878D82A}">
                    <a16:rowId xmlns:a16="http://schemas.microsoft.com/office/drawing/2014/main" val="2731169328"/>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推敲</a:t>
                      </a:r>
                    </a:p>
                  </a:txBody>
                  <a:tcPr/>
                </a:tc>
                <a:extLst>
                  <a:ext uri="{0D108BD9-81ED-4DB2-BD59-A6C34878D82A}">
                    <a16:rowId xmlns:a16="http://schemas.microsoft.com/office/drawing/2014/main" val="1327118197"/>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交流</a:t>
                      </a:r>
                    </a:p>
                  </a:txBody>
                  <a:tcPr/>
                </a:tc>
                <a:extLst>
                  <a:ext uri="{0D108BD9-81ED-4DB2-BD59-A6C34878D82A}">
                    <a16:rowId xmlns:a16="http://schemas.microsoft.com/office/drawing/2014/main" val="2561881176"/>
                  </a:ext>
                </a:extLst>
              </a:tr>
            </a:tbl>
          </a:graphicData>
        </a:graphic>
      </p:graphicFrame>
      <p:graphicFrame>
        <p:nvGraphicFramePr>
          <p:cNvPr id="4" name="表 3">
            <a:extLst>
              <a:ext uri="{FF2B5EF4-FFF2-40B4-BE49-F238E27FC236}">
                <a16:creationId xmlns:a16="http://schemas.microsoft.com/office/drawing/2014/main" id="{5E4A7C8A-F436-48CC-B34E-44492B6FE49B}"/>
              </a:ext>
            </a:extLst>
          </p:cNvPr>
          <p:cNvGraphicFramePr>
            <a:graphicFrameLocks noGrp="1"/>
          </p:cNvGraphicFramePr>
          <p:nvPr>
            <p:extLst>
              <p:ext uri="{D42A27DB-BD31-4B8C-83A1-F6EECF244321}">
                <p14:modId xmlns:p14="http://schemas.microsoft.com/office/powerpoint/2010/main" val="2730273560"/>
              </p:ext>
            </p:extLst>
          </p:nvPr>
        </p:nvGraphicFramePr>
        <p:xfrm>
          <a:off x="4394914" y="1052736"/>
          <a:ext cx="3402171" cy="4663440"/>
        </p:xfrm>
        <a:graphic>
          <a:graphicData uri="http://schemas.openxmlformats.org/drawingml/2006/table">
            <a:tbl>
              <a:tblPr firstRow="1" bandRow="1">
                <a:tableStyleId>{5C22544A-7EE6-4342-B048-85BDC9FD1C3A}</a:tableStyleId>
              </a:tblPr>
              <a:tblGrid>
                <a:gridCol w="3402171">
                  <a:extLst>
                    <a:ext uri="{9D8B030D-6E8A-4147-A177-3AD203B41FA5}">
                      <a16:colId xmlns:a16="http://schemas.microsoft.com/office/drawing/2014/main" val="3854410690"/>
                    </a:ext>
                  </a:extLst>
                </a:gridCol>
              </a:tblGrid>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新学習指導要領</a:t>
                      </a:r>
                      <a:endParaRPr kumimoji="1" lang="en-US" altLang="ja-JP" sz="2800" dirty="0">
                        <a:latin typeface="AR Pゴシック体M" panose="020B0600000000000000" pitchFamily="50" charset="-128"/>
                        <a:ea typeface="AR Pゴシック体M" panose="020B0600000000000000" pitchFamily="50" charset="-128"/>
                      </a:endParaRPr>
                    </a:p>
                  </a:txBody>
                  <a:tcPr anchor="ctr"/>
                </a:tc>
                <a:extLst>
                  <a:ext uri="{0D108BD9-81ED-4DB2-BD59-A6C34878D82A}">
                    <a16:rowId xmlns:a16="http://schemas.microsoft.com/office/drawing/2014/main" val="3577275132"/>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題材の設定</a:t>
                      </a:r>
                    </a:p>
                  </a:txBody>
                  <a:tcPr/>
                </a:tc>
                <a:extLst>
                  <a:ext uri="{0D108BD9-81ED-4DB2-BD59-A6C34878D82A}">
                    <a16:rowId xmlns:a16="http://schemas.microsoft.com/office/drawing/2014/main" val="3275003007"/>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情報の収集</a:t>
                      </a:r>
                    </a:p>
                  </a:txBody>
                  <a:tcPr/>
                </a:tc>
                <a:extLst>
                  <a:ext uri="{0D108BD9-81ED-4DB2-BD59-A6C34878D82A}">
                    <a16:rowId xmlns:a16="http://schemas.microsoft.com/office/drawing/2014/main" val="18523431"/>
                  </a:ext>
                </a:extLst>
              </a:tr>
              <a:tr h="370840">
                <a:tc>
                  <a:txBody>
                    <a:bodyPr/>
                    <a:lstStyle/>
                    <a:p>
                      <a:r>
                        <a:rPr kumimoji="1" lang="ja-JP" altLang="en-US" sz="2800" dirty="0">
                          <a:solidFill>
                            <a:srgbClr val="FF0000"/>
                          </a:solidFill>
                          <a:latin typeface="AR Pゴシック体M" panose="020B0600000000000000" pitchFamily="50" charset="-128"/>
                          <a:ea typeface="AR Pゴシック体M" panose="020B0600000000000000" pitchFamily="50" charset="-128"/>
                        </a:rPr>
                        <a:t>○　内容の検討</a:t>
                      </a:r>
                    </a:p>
                  </a:txBody>
                  <a:tcPr/>
                </a:tc>
                <a:extLst>
                  <a:ext uri="{0D108BD9-81ED-4DB2-BD59-A6C34878D82A}">
                    <a16:rowId xmlns:a16="http://schemas.microsoft.com/office/drawing/2014/main" val="922750367"/>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構成の検討</a:t>
                      </a:r>
                    </a:p>
                  </a:txBody>
                  <a:tcPr/>
                </a:tc>
                <a:extLst>
                  <a:ext uri="{0D108BD9-81ED-4DB2-BD59-A6C34878D82A}">
                    <a16:rowId xmlns:a16="http://schemas.microsoft.com/office/drawing/2014/main" val="429763316"/>
                  </a:ext>
                </a:extLst>
              </a:tr>
              <a:tr h="370840">
                <a:tc>
                  <a:txBody>
                    <a:bodyPr/>
                    <a:lstStyle/>
                    <a:p>
                      <a:r>
                        <a:rPr kumimoji="1" lang="ja-JP" altLang="en-US" sz="2800" dirty="0">
                          <a:solidFill>
                            <a:srgbClr val="FF0000"/>
                          </a:solidFill>
                          <a:latin typeface="AR Pゴシック体M" panose="020B0600000000000000" pitchFamily="50" charset="-128"/>
                          <a:ea typeface="AR Pゴシック体M" panose="020B0600000000000000" pitchFamily="50" charset="-128"/>
                        </a:rPr>
                        <a:t>○　</a:t>
                      </a:r>
                      <a:r>
                        <a:rPr kumimoji="1" lang="ja-JP" altLang="en-US" sz="2800" u="sng" dirty="0">
                          <a:solidFill>
                            <a:srgbClr val="FF0000"/>
                          </a:solidFill>
                          <a:latin typeface="AR Pゴシック体M" panose="020B0600000000000000" pitchFamily="50" charset="-128"/>
                          <a:ea typeface="AR Pゴシック体M" panose="020B0600000000000000" pitchFamily="50" charset="-128"/>
                        </a:rPr>
                        <a:t>考えの形成</a:t>
                      </a:r>
                    </a:p>
                  </a:txBody>
                  <a:tcPr/>
                </a:tc>
                <a:extLst>
                  <a:ext uri="{0D108BD9-81ED-4DB2-BD59-A6C34878D82A}">
                    <a16:rowId xmlns:a16="http://schemas.microsoft.com/office/drawing/2014/main" val="2707440181"/>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記述</a:t>
                      </a:r>
                    </a:p>
                  </a:txBody>
                  <a:tcPr/>
                </a:tc>
                <a:extLst>
                  <a:ext uri="{0D108BD9-81ED-4DB2-BD59-A6C34878D82A}">
                    <a16:rowId xmlns:a16="http://schemas.microsoft.com/office/drawing/2014/main" val="2731169328"/>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推敲</a:t>
                      </a:r>
                    </a:p>
                  </a:txBody>
                  <a:tcPr/>
                </a:tc>
                <a:extLst>
                  <a:ext uri="{0D108BD9-81ED-4DB2-BD59-A6C34878D82A}">
                    <a16:rowId xmlns:a16="http://schemas.microsoft.com/office/drawing/2014/main" val="1327118197"/>
                  </a:ext>
                </a:extLst>
              </a:tr>
              <a:tr h="370840">
                <a:tc>
                  <a:txBody>
                    <a:bodyPr/>
                    <a:lstStyle/>
                    <a:p>
                      <a:r>
                        <a:rPr kumimoji="1" lang="ja-JP" altLang="en-US" sz="2800" dirty="0">
                          <a:latin typeface="AR Pゴシック体M" panose="020B0600000000000000" pitchFamily="50" charset="-128"/>
                          <a:ea typeface="AR Pゴシック体M" panose="020B0600000000000000" pitchFamily="50" charset="-128"/>
                        </a:rPr>
                        <a:t>○　共有</a:t>
                      </a:r>
                    </a:p>
                  </a:txBody>
                  <a:tcPr/>
                </a:tc>
                <a:extLst>
                  <a:ext uri="{0D108BD9-81ED-4DB2-BD59-A6C34878D82A}">
                    <a16:rowId xmlns:a16="http://schemas.microsoft.com/office/drawing/2014/main" val="2561881176"/>
                  </a:ext>
                </a:extLst>
              </a:tr>
            </a:tbl>
          </a:graphicData>
        </a:graphic>
      </p:graphicFrame>
      <p:sp>
        <p:nvSpPr>
          <p:cNvPr id="7" name="矢印: 右 6">
            <a:extLst>
              <a:ext uri="{FF2B5EF4-FFF2-40B4-BE49-F238E27FC236}">
                <a16:creationId xmlns:a16="http://schemas.microsoft.com/office/drawing/2014/main" id="{BBD1B2C0-C171-422E-B2F3-5D8FCAF0F121}"/>
              </a:ext>
            </a:extLst>
          </p:cNvPr>
          <p:cNvSpPr/>
          <p:nvPr/>
        </p:nvSpPr>
        <p:spPr>
          <a:xfrm>
            <a:off x="3647728" y="1484784"/>
            <a:ext cx="747185"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a:extLst>
              <a:ext uri="{FF2B5EF4-FFF2-40B4-BE49-F238E27FC236}">
                <a16:creationId xmlns:a16="http://schemas.microsoft.com/office/drawing/2014/main" id="{20895DBD-11F2-40AD-9ADE-987D7FABE567}"/>
              </a:ext>
            </a:extLst>
          </p:cNvPr>
          <p:cNvGrpSpPr/>
          <p:nvPr/>
        </p:nvGrpSpPr>
        <p:grpSpPr>
          <a:xfrm>
            <a:off x="8260483" y="1052736"/>
            <a:ext cx="3524149" cy="5375963"/>
            <a:chOff x="251519" y="537569"/>
            <a:chExt cx="9463655" cy="3664295"/>
          </a:xfrm>
        </p:grpSpPr>
        <p:sp>
          <p:nvSpPr>
            <p:cNvPr id="9" name="角丸四角形 2">
              <a:extLst>
                <a:ext uri="{FF2B5EF4-FFF2-40B4-BE49-F238E27FC236}">
                  <a16:creationId xmlns:a16="http://schemas.microsoft.com/office/drawing/2014/main" id="{901FE263-0A50-4650-ABAE-308DC616769E}"/>
                </a:ext>
              </a:extLst>
            </p:cNvPr>
            <p:cNvSpPr/>
            <p:nvPr/>
          </p:nvSpPr>
          <p:spPr>
            <a:xfrm>
              <a:off x="251519" y="765728"/>
              <a:ext cx="9463655" cy="3436136"/>
            </a:xfrm>
            <a:prstGeom prst="roundRect">
              <a:avLst>
                <a:gd name="adj" fmla="val 3927"/>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AR Pゴシック体M" panose="020B0600000000000000" pitchFamily="50" charset="-128"/>
                  <a:ea typeface="AR Pゴシック体M" panose="020B0600000000000000" pitchFamily="50" charset="-128"/>
                </a:rPr>
                <a:t>　</a:t>
              </a:r>
              <a:r>
                <a:rPr lang="ja-JP" altLang="en-US" sz="2400" dirty="0">
                  <a:solidFill>
                    <a:schemeClr val="tx1"/>
                  </a:solidFill>
                  <a:latin typeface="AR Pゴシック体M" panose="020B0600000000000000" pitchFamily="50" charset="-128"/>
                  <a:ea typeface="AR Pゴシック体M" panose="020B0600000000000000" pitchFamily="50" charset="-128"/>
                </a:rPr>
                <a:t>国語科の学習が、</a:t>
              </a:r>
              <a:r>
                <a:rPr lang="ja-JP" altLang="en-US" sz="2400" u="sng" dirty="0">
                  <a:solidFill>
                    <a:srgbClr val="FF0000"/>
                  </a:solidFill>
                  <a:latin typeface="AR Pゴシック体M" panose="020B0600000000000000" pitchFamily="50" charset="-128"/>
                  <a:ea typeface="AR Pゴシック体M" panose="020B0600000000000000" pitchFamily="50" charset="-128"/>
                </a:rPr>
                <a:t>単に「活動するだけの学習」であってはならない</a:t>
              </a:r>
              <a:r>
                <a:rPr lang="ja-JP" altLang="en-US" sz="2400" dirty="0">
                  <a:solidFill>
                    <a:schemeClr val="tx1"/>
                  </a:solidFill>
                  <a:latin typeface="AR Pゴシック体M" panose="020B0600000000000000" pitchFamily="50" charset="-128"/>
                  <a:ea typeface="AR Pゴシック体M" panose="020B0600000000000000" pitchFamily="50" charset="-128"/>
                </a:rPr>
                <a:t>。</a:t>
              </a:r>
            </a:p>
            <a:p>
              <a:r>
                <a:rPr lang="ja-JP" altLang="en-US" sz="2400" dirty="0">
                  <a:solidFill>
                    <a:schemeClr val="tx1"/>
                  </a:solidFill>
                  <a:latin typeface="AR Pゴシック体M" panose="020B0600000000000000" pitchFamily="50" charset="-128"/>
                  <a:ea typeface="AR Pゴシック体M" panose="020B0600000000000000" pitchFamily="50" charset="-128"/>
                </a:rPr>
                <a:t>　活動を通して、どのような「資質・能力」を育成するのかを示すため、学習過程をよりわかりやすく示している。</a:t>
              </a:r>
            </a:p>
            <a:p>
              <a:r>
                <a:rPr lang="ja-JP" altLang="en-US" sz="2400" dirty="0">
                  <a:solidFill>
                    <a:schemeClr val="tx1"/>
                  </a:solidFill>
                  <a:latin typeface="AR Pゴシック体M" panose="020B0600000000000000" pitchFamily="50" charset="-128"/>
                  <a:ea typeface="AR Pゴシック体M" panose="020B0600000000000000" pitchFamily="50" charset="-128"/>
                </a:rPr>
                <a:t>　特にすべての領域において自分の考えを形成する学習過程を重視し</a:t>
              </a:r>
              <a:r>
                <a:rPr lang="ja-JP" altLang="en-US" sz="2400" u="sng" dirty="0">
                  <a:solidFill>
                    <a:srgbClr val="FF0000"/>
                  </a:solidFill>
                  <a:latin typeface="AR Pゴシック体M" panose="020B0600000000000000" pitchFamily="50" charset="-128"/>
                  <a:ea typeface="AR Pゴシック体M" panose="020B0600000000000000" pitchFamily="50" charset="-128"/>
                </a:rPr>
                <a:t>「考えの形成」</a:t>
              </a:r>
              <a:r>
                <a:rPr lang="ja-JP" altLang="en-US" sz="2400" dirty="0">
                  <a:solidFill>
                    <a:schemeClr val="tx1"/>
                  </a:solidFill>
                  <a:latin typeface="AR Pゴシック体M" panose="020B0600000000000000" pitchFamily="50" charset="-128"/>
                  <a:ea typeface="AR Pゴシック体M" panose="020B0600000000000000" pitchFamily="50" charset="-128"/>
                </a:rPr>
                <a:t>に関する指導事項を位置付けている。</a:t>
              </a:r>
            </a:p>
          </p:txBody>
        </p:sp>
        <p:sp>
          <p:nvSpPr>
            <p:cNvPr id="10" name="角丸四角形 4">
              <a:extLst>
                <a:ext uri="{FF2B5EF4-FFF2-40B4-BE49-F238E27FC236}">
                  <a16:creationId xmlns:a16="http://schemas.microsoft.com/office/drawing/2014/main" id="{D3208EFB-773C-4363-91E6-FAC26C8A96D1}"/>
                </a:ext>
              </a:extLst>
            </p:cNvPr>
            <p:cNvSpPr/>
            <p:nvPr/>
          </p:nvSpPr>
          <p:spPr>
            <a:xfrm>
              <a:off x="251522" y="537569"/>
              <a:ext cx="8138630" cy="294487"/>
            </a:xfrm>
            <a:prstGeom prst="roundRect">
              <a:avLst>
                <a:gd name="adj" fmla="val 667"/>
              </a:avLst>
            </a:prstGeom>
            <a:solidFill>
              <a:srgbClr val="FF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2800" spc="-300" dirty="0">
                  <a:latin typeface="AR Pゴシック体M" panose="020B0600000000000000" pitchFamily="50" charset="-128"/>
                  <a:ea typeface="AR Pゴシック体M" panose="020B0600000000000000" pitchFamily="50" charset="-128"/>
                </a:rPr>
                <a:t>活動が目的ではない</a:t>
              </a:r>
            </a:p>
          </p:txBody>
        </p:sp>
      </p:grpSp>
      <p:sp>
        <p:nvSpPr>
          <p:cNvPr id="3" name="正方形/長方形 2">
            <a:extLst>
              <a:ext uri="{FF2B5EF4-FFF2-40B4-BE49-F238E27FC236}">
                <a16:creationId xmlns:a16="http://schemas.microsoft.com/office/drawing/2014/main" id="{24D514C4-2911-49D3-9AF2-6393A682B8F5}"/>
              </a:ext>
            </a:extLst>
          </p:cNvPr>
          <p:cNvSpPr/>
          <p:nvPr/>
        </p:nvSpPr>
        <p:spPr>
          <a:xfrm>
            <a:off x="6888088" y="239383"/>
            <a:ext cx="2978772" cy="523220"/>
          </a:xfrm>
          <a:prstGeom prst="rect">
            <a:avLst/>
          </a:prstGeom>
          <a:solidFill>
            <a:schemeClr val="accent1"/>
          </a:solidFill>
        </p:spPr>
        <p:txBody>
          <a:bodyPr wrap="square">
            <a:spAutoFit/>
          </a:bodyPr>
          <a:lstStyle/>
          <a:p>
            <a:pPr algn="ctr"/>
            <a:r>
              <a:rPr lang="ja-JP" altLang="en-US" sz="2800" dirty="0">
                <a:solidFill>
                  <a:schemeClr val="bg1"/>
                </a:solidFill>
                <a:latin typeface="AR Pゴシック体M" panose="020B0600000000000000" pitchFamily="50" charset="-128"/>
                <a:ea typeface="AR Pゴシック体M" panose="020B0600000000000000" pitchFamily="50" charset="-128"/>
              </a:rPr>
              <a:t>Ｂ 書くこと の場合</a:t>
            </a:r>
          </a:p>
        </p:txBody>
      </p:sp>
      <p:sp>
        <p:nvSpPr>
          <p:cNvPr id="11" name="テキスト ボックス 10">
            <a:extLst>
              <a:ext uri="{FF2B5EF4-FFF2-40B4-BE49-F238E27FC236}">
                <a16:creationId xmlns:a16="http://schemas.microsoft.com/office/drawing/2014/main" id="{F37EB70E-6DAF-4B56-9870-D95C3294549B}"/>
              </a:ext>
            </a:extLst>
          </p:cNvPr>
          <p:cNvSpPr txBox="1"/>
          <p:nvPr/>
        </p:nvSpPr>
        <p:spPr>
          <a:xfrm>
            <a:off x="10272464" y="362609"/>
            <a:ext cx="1440160"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Ｐ３２</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3053638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904BA6F5-CEE3-4516-BCA6-376453575CC3}"/>
              </a:ext>
            </a:extLst>
          </p:cNvPr>
          <p:cNvSpPr/>
          <p:nvPr/>
        </p:nvSpPr>
        <p:spPr>
          <a:xfrm>
            <a:off x="263354" y="260648"/>
            <a:ext cx="6912766"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学習内容の改善・充実　</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言語活動例</a:t>
            </a: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　</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graphicFrame>
        <p:nvGraphicFramePr>
          <p:cNvPr id="7" name="表 6">
            <a:extLst>
              <a:ext uri="{FF2B5EF4-FFF2-40B4-BE49-F238E27FC236}">
                <a16:creationId xmlns:a16="http://schemas.microsoft.com/office/drawing/2014/main" id="{208DB9D3-9A6B-43AD-B72E-01787091436D}"/>
              </a:ext>
            </a:extLst>
          </p:cNvPr>
          <p:cNvGraphicFramePr>
            <a:graphicFrameLocks noGrp="1"/>
          </p:cNvGraphicFramePr>
          <p:nvPr>
            <p:extLst>
              <p:ext uri="{D42A27DB-BD31-4B8C-83A1-F6EECF244321}">
                <p14:modId xmlns:p14="http://schemas.microsoft.com/office/powerpoint/2010/main" val="4224816020"/>
              </p:ext>
            </p:extLst>
          </p:nvPr>
        </p:nvGraphicFramePr>
        <p:xfrm>
          <a:off x="296526" y="980728"/>
          <a:ext cx="11665293" cy="5090160"/>
        </p:xfrm>
        <a:graphic>
          <a:graphicData uri="http://schemas.openxmlformats.org/drawingml/2006/table">
            <a:tbl>
              <a:tblPr firstRow="1" bandRow="1">
                <a:tableStyleId>{5C22544A-7EE6-4342-B048-85BDC9FD1C3A}</a:tableStyleId>
              </a:tblPr>
              <a:tblGrid>
                <a:gridCol w="2264175">
                  <a:extLst>
                    <a:ext uri="{9D8B030D-6E8A-4147-A177-3AD203B41FA5}">
                      <a16:colId xmlns:a16="http://schemas.microsoft.com/office/drawing/2014/main" val="3854410690"/>
                    </a:ext>
                  </a:extLst>
                </a:gridCol>
                <a:gridCol w="4399395">
                  <a:extLst>
                    <a:ext uri="{9D8B030D-6E8A-4147-A177-3AD203B41FA5}">
                      <a16:colId xmlns:a16="http://schemas.microsoft.com/office/drawing/2014/main" val="4263093957"/>
                    </a:ext>
                  </a:extLst>
                </a:gridCol>
                <a:gridCol w="1667241">
                  <a:extLst>
                    <a:ext uri="{9D8B030D-6E8A-4147-A177-3AD203B41FA5}">
                      <a16:colId xmlns:a16="http://schemas.microsoft.com/office/drawing/2014/main" val="4027312524"/>
                    </a:ext>
                  </a:extLst>
                </a:gridCol>
                <a:gridCol w="1667241">
                  <a:extLst>
                    <a:ext uri="{9D8B030D-6E8A-4147-A177-3AD203B41FA5}">
                      <a16:colId xmlns:a16="http://schemas.microsoft.com/office/drawing/2014/main" val="955911399"/>
                    </a:ext>
                  </a:extLst>
                </a:gridCol>
                <a:gridCol w="1667241">
                  <a:extLst>
                    <a:ext uri="{9D8B030D-6E8A-4147-A177-3AD203B41FA5}">
                      <a16:colId xmlns:a16="http://schemas.microsoft.com/office/drawing/2014/main" val="4268990502"/>
                    </a:ext>
                  </a:extLst>
                </a:gridCol>
              </a:tblGrid>
              <a:tr h="172720">
                <a:tc>
                  <a:txBody>
                    <a:bodyPr/>
                    <a:lstStyle/>
                    <a:p>
                      <a:pPr algn="ctr"/>
                      <a:endParaRPr kumimoji="1" lang="ja-JP" altLang="en-US" sz="2800" dirty="0">
                        <a:latin typeface="AR Pゴシック体M" panose="020B0600000000000000" pitchFamily="50" charset="-128"/>
                        <a:ea typeface="AR Pゴシック体M" panose="020B0600000000000000" pitchFamily="50" charset="-128"/>
                      </a:endParaRPr>
                    </a:p>
                  </a:txBody>
                  <a:tcPr anchor="ctr"/>
                </a:tc>
                <a:tc>
                  <a:txBody>
                    <a:bodyPr/>
                    <a:lstStyle/>
                    <a:p>
                      <a:pPr algn="ctr"/>
                      <a:endParaRPr kumimoji="1" lang="ja-JP" altLang="en-US" sz="2800" dirty="0">
                        <a:latin typeface="AR Pゴシック体M" panose="020B0600000000000000" pitchFamily="50" charset="-128"/>
                        <a:ea typeface="AR Pゴシック体M" panose="020B0600000000000000" pitchFamily="50" charset="-128"/>
                      </a:endParaRP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１・２学年</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AR Pゴシック体M" panose="020B0600000000000000" pitchFamily="50" charset="-128"/>
                          <a:ea typeface="AR Pゴシック体M" panose="020B0600000000000000" pitchFamily="50" charset="-128"/>
                        </a:rPr>
                        <a:t>３・４学年</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AR Pゴシック体M" panose="020B0600000000000000" pitchFamily="50" charset="-128"/>
                          <a:ea typeface="AR Pゴシック体M" panose="020B0600000000000000" pitchFamily="50" charset="-128"/>
                        </a:rPr>
                        <a:t>５・６学年</a:t>
                      </a:r>
                    </a:p>
                  </a:txBody>
                  <a:tcPr anchor="ctr"/>
                </a:tc>
                <a:extLst>
                  <a:ext uri="{0D108BD9-81ED-4DB2-BD59-A6C34878D82A}">
                    <a16:rowId xmlns:a16="http://schemas.microsoft.com/office/drawing/2014/main" val="3577275132"/>
                  </a:ext>
                </a:extLst>
              </a:tr>
              <a:tr h="3454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schemeClr val="bg1"/>
                          </a:solidFill>
                          <a:latin typeface="AR Pゴシック体M" panose="020B0600000000000000" pitchFamily="50" charset="-128"/>
                          <a:ea typeface="AR Pゴシック体M" panose="020B0600000000000000" pitchFamily="50" charset="-128"/>
                        </a:rPr>
                        <a:t>Ａ 話すこと・</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schemeClr val="bg1"/>
                          </a:solidFill>
                          <a:latin typeface="AR Pゴシック体M" panose="020B0600000000000000" pitchFamily="50" charset="-128"/>
                          <a:ea typeface="AR Pゴシック体M" panose="020B0600000000000000" pitchFamily="50" charset="-128"/>
                        </a:rPr>
                        <a:t>　聞くこと</a:t>
                      </a:r>
                    </a:p>
                  </a:txBody>
                  <a:tcPr anchor="ctr">
                    <a:solidFill>
                      <a:schemeClr val="accent1"/>
                    </a:solidFill>
                  </a:tcP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○話したり聞いたりする活動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ア、イ</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AR Pゴシック体M" panose="020B0600000000000000" pitchFamily="50" charset="-128"/>
                          <a:ea typeface="AR Pゴシック体M" panose="020B0600000000000000" pitchFamily="50" charset="-128"/>
                        </a:rPr>
                        <a:t>ア、イ</a:t>
                      </a:r>
                    </a:p>
                  </a:txBody>
                  <a:tcPr anchor="ctr"/>
                </a:tc>
                <a:extLst>
                  <a:ext uri="{0D108BD9-81ED-4DB2-BD59-A6C34878D82A}">
                    <a16:rowId xmlns:a16="http://schemas.microsoft.com/office/drawing/2014/main" val="3933189109"/>
                  </a:ext>
                </a:extLst>
              </a:tr>
              <a:tr h="17272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800" dirty="0">
                        <a:latin typeface="AR Pゴシック体M" panose="020B0600000000000000" pitchFamily="50" charset="-128"/>
                        <a:ea typeface="AR Pゴシック体M" panose="020B0600000000000000" pitchFamily="50" charset="-128"/>
                      </a:endParaRPr>
                    </a:p>
                  </a:txBody>
                  <a:tcPr anchor="ct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○話し合う活動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イ</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ウ</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ウ</a:t>
                      </a:r>
                    </a:p>
                  </a:txBody>
                  <a:tcPr anchor="ctr"/>
                </a:tc>
                <a:extLst>
                  <a:ext uri="{0D108BD9-81ED-4DB2-BD59-A6C34878D82A}">
                    <a16:rowId xmlns:a16="http://schemas.microsoft.com/office/drawing/2014/main" val="790547661"/>
                  </a:ext>
                </a:extLst>
              </a:tr>
              <a:tr h="17272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schemeClr val="bg1"/>
                          </a:solidFill>
                          <a:latin typeface="AR Pゴシック体M" panose="020B0600000000000000" pitchFamily="50" charset="-128"/>
                          <a:ea typeface="AR Pゴシック体M" panose="020B0600000000000000" pitchFamily="50" charset="-128"/>
                        </a:rPr>
                        <a:t>Ｂ 書くこと</a:t>
                      </a:r>
                    </a:p>
                  </a:txBody>
                  <a:tcPr anchor="ctr">
                    <a:solidFill>
                      <a:schemeClr val="accent1"/>
                    </a:solidFill>
                  </a:tcP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○説明的な文章を書く活動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a:t>
                      </a:r>
                    </a:p>
                  </a:txBody>
                  <a:tcPr anchor="ctr"/>
                </a:tc>
                <a:extLst>
                  <a:ext uri="{0D108BD9-81ED-4DB2-BD59-A6C34878D82A}">
                    <a16:rowId xmlns:a16="http://schemas.microsoft.com/office/drawing/2014/main" val="2889282057"/>
                  </a:ext>
                </a:extLst>
              </a:tr>
              <a:tr h="17272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800" dirty="0">
                        <a:latin typeface="AR Pゴシック体M" panose="020B0600000000000000" pitchFamily="50" charset="-128"/>
                        <a:ea typeface="AR Pゴシック体M" panose="020B0600000000000000" pitchFamily="50" charset="-128"/>
                      </a:endParaRPr>
                    </a:p>
                  </a:txBody>
                  <a:tcPr anchor="ct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○実用的な文章を書く活動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イ</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イ</a:t>
                      </a:r>
                    </a:p>
                  </a:txBody>
                  <a:tcPr anchor="ctr"/>
                </a:tc>
                <a:tc>
                  <a:txBody>
                    <a:bodyPr/>
                    <a:lstStyle/>
                    <a:p>
                      <a:pPr algn="ctr"/>
                      <a:endParaRPr kumimoji="1" lang="ja-JP" altLang="en-US" sz="2800" dirty="0">
                        <a:latin typeface="AR Pゴシック体M" panose="020B0600000000000000" pitchFamily="50" charset="-128"/>
                        <a:ea typeface="AR Pゴシック体M" panose="020B0600000000000000" pitchFamily="50" charset="-128"/>
                      </a:endParaRPr>
                    </a:p>
                  </a:txBody>
                  <a:tcPr anchor="ctr"/>
                </a:tc>
                <a:extLst>
                  <a:ext uri="{0D108BD9-81ED-4DB2-BD59-A6C34878D82A}">
                    <a16:rowId xmlns:a16="http://schemas.microsoft.com/office/drawing/2014/main" val="2207361034"/>
                  </a:ext>
                </a:extLst>
              </a:tr>
              <a:tr h="17272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800" dirty="0">
                        <a:latin typeface="AR Pゴシック体M" panose="020B0600000000000000" pitchFamily="50" charset="-128"/>
                        <a:ea typeface="AR Pゴシック体M" panose="020B0600000000000000" pitchFamily="50" charset="-128"/>
                      </a:endParaRPr>
                    </a:p>
                  </a:txBody>
                  <a:tcPr anchor="ct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○文学的な文章を書く活動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ウ</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ウ</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イ、ウ</a:t>
                      </a:r>
                    </a:p>
                  </a:txBody>
                  <a:tcPr anchor="ctr"/>
                </a:tc>
                <a:extLst>
                  <a:ext uri="{0D108BD9-81ED-4DB2-BD59-A6C34878D82A}">
                    <a16:rowId xmlns:a16="http://schemas.microsoft.com/office/drawing/2014/main" val="655631111"/>
                  </a:ext>
                </a:extLst>
              </a:tr>
              <a:tr h="17272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schemeClr val="bg1"/>
                          </a:solidFill>
                          <a:latin typeface="AR Pゴシック体M" panose="020B0600000000000000" pitchFamily="50" charset="-128"/>
                          <a:ea typeface="AR Pゴシック体M" panose="020B0600000000000000" pitchFamily="50" charset="-128"/>
                        </a:rPr>
                        <a:t>Ｃ 読むこと</a:t>
                      </a:r>
                    </a:p>
                  </a:txBody>
                  <a:tcPr anchor="ctr">
                    <a:solidFill>
                      <a:schemeClr val="accent1"/>
                    </a:solidFill>
                  </a:tcP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○説明的な文章を読む活動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ア</a:t>
                      </a:r>
                    </a:p>
                  </a:txBody>
                  <a:tcPr anchor="ctr"/>
                </a:tc>
                <a:extLst>
                  <a:ext uri="{0D108BD9-81ED-4DB2-BD59-A6C34878D82A}">
                    <a16:rowId xmlns:a16="http://schemas.microsoft.com/office/drawing/2014/main" val="4273918318"/>
                  </a:ext>
                </a:extLst>
              </a:tr>
              <a:tr h="17272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800" dirty="0">
                        <a:latin typeface="AR Pゴシック体M" panose="020B0600000000000000" pitchFamily="50" charset="-128"/>
                        <a:ea typeface="AR Pゴシック体M" panose="020B0600000000000000" pitchFamily="50" charset="-128"/>
                      </a:endParaRPr>
                    </a:p>
                  </a:txBody>
                  <a:tcPr anchor="ct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○文学的な文章を読む活動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イ</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イ</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イ</a:t>
                      </a:r>
                    </a:p>
                  </a:txBody>
                  <a:tcPr anchor="ctr"/>
                </a:tc>
                <a:extLst>
                  <a:ext uri="{0D108BD9-81ED-4DB2-BD59-A6C34878D82A}">
                    <a16:rowId xmlns:a16="http://schemas.microsoft.com/office/drawing/2014/main" val="2536533962"/>
                  </a:ext>
                </a:extLst>
              </a:tr>
              <a:tr h="17272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800" dirty="0">
                        <a:latin typeface="AR Pゴシック体M" panose="020B0600000000000000" pitchFamily="50" charset="-128"/>
                        <a:ea typeface="AR Pゴシック体M" panose="020B0600000000000000" pitchFamily="50" charset="-128"/>
                      </a:endParaRPr>
                    </a:p>
                  </a:txBody>
                  <a:tcPr anchor="ctr"/>
                </a:tc>
                <a:tc>
                  <a:txBody>
                    <a:bodyPr/>
                    <a:lstStyle/>
                    <a:p>
                      <a:pPr algn="l"/>
                      <a:r>
                        <a:rPr kumimoji="1" lang="ja-JP" altLang="en-US" sz="2800" dirty="0">
                          <a:latin typeface="AR Pゴシック体M" panose="020B0600000000000000" pitchFamily="50" charset="-128"/>
                          <a:ea typeface="AR Pゴシック体M" panose="020B0600000000000000" pitchFamily="50" charset="-128"/>
                        </a:rPr>
                        <a:t>○本などから情報を得て活</a:t>
                      </a:r>
                      <a:endParaRPr kumimoji="1" lang="en-US" altLang="ja-JP" sz="2800" dirty="0">
                        <a:latin typeface="AR Pゴシック体M" panose="020B0600000000000000" pitchFamily="50" charset="-128"/>
                        <a:ea typeface="AR Pゴシック体M" panose="020B0600000000000000" pitchFamily="50" charset="-128"/>
                      </a:endParaRPr>
                    </a:p>
                    <a:p>
                      <a:pPr algn="l"/>
                      <a:r>
                        <a:rPr kumimoji="1" lang="en-US" altLang="ja-JP" sz="2800" dirty="0">
                          <a:latin typeface="AR Pゴシック体M" panose="020B0600000000000000" pitchFamily="50" charset="-128"/>
                          <a:ea typeface="AR Pゴシック体M" panose="020B0600000000000000" pitchFamily="50" charset="-128"/>
                        </a:rPr>
                        <a:t>  </a:t>
                      </a:r>
                      <a:r>
                        <a:rPr kumimoji="1" lang="ja-JP" altLang="en-US" sz="2800" dirty="0">
                          <a:latin typeface="AR Pゴシック体M" panose="020B0600000000000000" pitchFamily="50" charset="-128"/>
                          <a:ea typeface="AR Pゴシック体M" panose="020B0600000000000000" pitchFamily="50" charset="-128"/>
                        </a:rPr>
                        <a:t>用する活動</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ウ</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ウ</a:t>
                      </a:r>
                    </a:p>
                  </a:txBody>
                  <a:tcPr anchor="ctr"/>
                </a:tc>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ウ</a:t>
                      </a:r>
                    </a:p>
                  </a:txBody>
                  <a:tcPr anchor="ctr"/>
                </a:tc>
                <a:extLst>
                  <a:ext uri="{0D108BD9-81ED-4DB2-BD59-A6C34878D82A}">
                    <a16:rowId xmlns:a16="http://schemas.microsoft.com/office/drawing/2014/main" val="940375170"/>
                  </a:ext>
                </a:extLst>
              </a:tr>
            </a:tbl>
          </a:graphicData>
        </a:graphic>
      </p:graphicFrame>
      <p:sp>
        <p:nvSpPr>
          <p:cNvPr id="4" name="テキスト ボックス 3">
            <a:extLst>
              <a:ext uri="{FF2B5EF4-FFF2-40B4-BE49-F238E27FC236}">
                <a16:creationId xmlns:a16="http://schemas.microsoft.com/office/drawing/2014/main" id="{BE746917-9DDD-42BD-A126-D5A5AF6F1C2C}"/>
              </a:ext>
            </a:extLst>
          </p:cNvPr>
          <p:cNvSpPr txBox="1"/>
          <p:nvPr/>
        </p:nvSpPr>
        <p:spPr>
          <a:xfrm>
            <a:off x="7896200" y="364709"/>
            <a:ext cx="2736304"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Ｐ２８、Ｐ３２、Ｐ３６</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2590315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9">
            <a:extLst>
              <a:ext uri="{FF2B5EF4-FFF2-40B4-BE49-F238E27FC236}">
                <a16:creationId xmlns:a16="http://schemas.microsoft.com/office/drawing/2014/main" id="{4FF5B060-44AB-4B8B-803B-FB3554485C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329697" y="2557578"/>
            <a:ext cx="1486383" cy="303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テキスト ボックス 2">
            <a:extLst>
              <a:ext uri="{FF2B5EF4-FFF2-40B4-BE49-F238E27FC236}">
                <a16:creationId xmlns:a16="http://schemas.microsoft.com/office/drawing/2014/main" id="{FDE7519A-A642-4CAB-9CD7-9659F677DDB1}"/>
              </a:ext>
            </a:extLst>
          </p:cNvPr>
          <p:cNvSpPr txBox="1"/>
          <p:nvPr/>
        </p:nvSpPr>
        <p:spPr>
          <a:xfrm>
            <a:off x="4871864" y="1100986"/>
            <a:ext cx="2458215" cy="584775"/>
          </a:xfrm>
          <a:prstGeom prst="rect">
            <a:avLst/>
          </a:prstGeom>
          <a:noFill/>
        </p:spPr>
        <p:txBody>
          <a:bodyPr wrap="square" rtlCol="0">
            <a:spAutoFit/>
          </a:bodyPr>
          <a:lstStyle/>
          <a:p>
            <a:pPr algn="ctr"/>
            <a:r>
              <a:rPr lang="ja-JP" altLang="en-US" sz="3200" dirty="0">
                <a:latin typeface="AR Pゴシック体M" panose="020B0600000000000000" pitchFamily="50" charset="-128"/>
                <a:ea typeface="AR Pゴシック体M" panose="020B0600000000000000" pitchFamily="50" charset="-128"/>
              </a:rPr>
              <a:t>何県だろう？</a:t>
            </a:r>
            <a:endParaRPr kumimoji="1" lang="ja-JP" altLang="en-US" sz="3200" dirty="0">
              <a:latin typeface="AR Pゴシック体M" panose="020B0600000000000000" pitchFamily="50" charset="-128"/>
              <a:ea typeface="AR Pゴシック体M" panose="020B0600000000000000" pitchFamily="50" charset="-128"/>
            </a:endParaRPr>
          </a:p>
        </p:txBody>
      </p:sp>
      <p:sp>
        <p:nvSpPr>
          <p:cNvPr id="7" name="テキスト ボックス 6">
            <a:extLst>
              <a:ext uri="{FF2B5EF4-FFF2-40B4-BE49-F238E27FC236}">
                <a16:creationId xmlns:a16="http://schemas.microsoft.com/office/drawing/2014/main" id="{80428E60-EDD3-4F4D-954F-2EDBE2041348}"/>
              </a:ext>
            </a:extLst>
          </p:cNvPr>
          <p:cNvSpPr txBox="1"/>
          <p:nvPr/>
        </p:nvSpPr>
        <p:spPr>
          <a:xfrm>
            <a:off x="526440" y="252052"/>
            <a:ext cx="4057392" cy="584660"/>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３　移行措置について</a:t>
            </a:r>
          </a:p>
        </p:txBody>
      </p:sp>
      <p:sp>
        <p:nvSpPr>
          <p:cNvPr id="8" name="角丸四角形 4">
            <a:extLst>
              <a:ext uri="{FF2B5EF4-FFF2-40B4-BE49-F238E27FC236}">
                <a16:creationId xmlns:a16="http://schemas.microsoft.com/office/drawing/2014/main" id="{30D4EBD6-086A-46FA-AB45-84CD78EDF652}"/>
              </a:ext>
            </a:extLst>
          </p:cNvPr>
          <p:cNvSpPr/>
          <p:nvPr/>
        </p:nvSpPr>
        <p:spPr>
          <a:xfrm>
            <a:off x="4871864" y="243216"/>
            <a:ext cx="2378531" cy="604129"/>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漢字指導</a:t>
            </a:r>
            <a:r>
              <a:rPr lang="en-US" altLang="ja-JP" sz="3200" dirty="0">
                <a:latin typeface="AR Pゴシック体M" panose="020B0600000000000000" pitchFamily="50" charset="-128"/>
                <a:ea typeface="AR Pゴシック体M" panose="020B0600000000000000" pitchFamily="50" charset="-128"/>
              </a:rPr>
              <a:t>)</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grpSp>
        <p:nvGrpSpPr>
          <p:cNvPr id="18" name="グループ化 17">
            <a:extLst>
              <a:ext uri="{FF2B5EF4-FFF2-40B4-BE49-F238E27FC236}">
                <a16:creationId xmlns:a16="http://schemas.microsoft.com/office/drawing/2014/main" id="{6807952C-9E6F-4AC8-AB96-7717B707435D}"/>
              </a:ext>
            </a:extLst>
          </p:cNvPr>
          <p:cNvGrpSpPr/>
          <p:nvPr/>
        </p:nvGrpSpPr>
        <p:grpSpPr>
          <a:xfrm>
            <a:off x="546136" y="1372047"/>
            <a:ext cx="4526561" cy="3857153"/>
            <a:chOff x="546136" y="873583"/>
            <a:chExt cx="4526561" cy="3857153"/>
          </a:xfrm>
        </p:grpSpPr>
        <p:grpSp>
          <p:nvGrpSpPr>
            <p:cNvPr id="11" name="グループ化 10">
              <a:extLst>
                <a:ext uri="{FF2B5EF4-FFF2-40B4-BE49-F238E27FC236}">
                  <a16:creationId xmlns:a16="http://schemas.microsoft.com/office/drawing/2014/main" id="{CE93890A-7F4E-45CB-9F95-A16C0166A74D}"/>
                </a:ext>
              </a:extLst>
            </p:cNvPr>
            <p:cNvGrpSpPr/>
            <p:nvPr/>
          </p:nvGrpSpPr>
          <p:grpSpPr>
            <a:xfrm>
              <a:off x="2122546" y="1308250"/>
              <a:ext cx="2459975" cy="2120750"/>
              <a:chOff x="2692148" y="4293096"/>
              <a:chExt cx="2414145" cy="2160240"/>
            </a:xfrm>
          </p:grpSpPr>
          <p:pic>
            <p:nvPicPr>
              <p:cNvPr id="4" name="図 3">
                <a:extLst>
                  <a:ext uri="{FF2B5EF4-FFF2-40B4-BE49-F238E27FC236}">
                    <a16:creationId xmlns:a16="http://schemas.microsoft.com/office/drawing/2014/main" id="{13DFADF0-E3F4-495B-A4C8-BB0965905DD4}"/>
                  </a:ext>
                </a:extLst>
              </p:cNvPr>
              <p:cNvPicPr>
                <a:picLocks noChangeAspect="1"/>
              </p:cNvPicPr>
              <p:nvPr/>
            </p:nvPicPr>
            <p:blipFill>
              <a:blip r:embed="rId4"/>
              <a:stretch>
                <a:fillRect/>
              </a:stretch>
            </p:blipFill>
            <p:spPr>
              <a:xfrm>
                <a:off x="2692148" y="4293096"/>
                <a:ext cx="2378531" cy="2145022"/>
              </a:xfrm>
              <a:prstGeom prst="rect">
                <a:avLst/>
              </a:prstGeom>
            </p:spPr>
          </p:pic>
          <p:sp>
            <p:nvSpPr>
              <p:cNvPr id="5" name="テキスト ボックス 4">
                <a:extLst>
                  <a:ext uri="{FF2B5EF4-FFF2-40B4-BE49-F238E27FC236}">
                    <a16:creationId xmlns:a16="http://schemas.microsoft.com/office/drawing/2014/main" id="{B4A68865-BB7D-4FAB-9010-568DBA4CB5D9}"/>
                  </a:ext>
                </a:extLst>
              </p:cNvPr>
              <p:cNvSpPr txBox="1"/>
              <p:nvPr/>
            </p:nvSpPr>
            <p:spPr>
              <a:xfrm>
                <a:off x="4602159" y="5877272"/>
                <a:ext cx="504134" cy="576064"/>
              </a:xfrm>
              <a:prstGeom prst="rect">
                <a:avLst/>
              </a:prstGeom>
              <a:solidFill>
                <a:schemeClr val="bg1"/>
              </a:solidFill>
            </p:spPr>
            <p:txBody>
              <a:bodyPr wrap="square" rtlCol="0">
                <a:spAutoFit/>
              </a:bodyPr>
              <a:lstStyle/>
              <a:p>
                <a:endParaRPr kumimoji="1" lang="ja-JP" altLang="en-US" dirty="0"/>
              </a:p>
            </p:txBody>
          </p:sp>
        </p:grpSp>
        <p:sp>
          <p:nvSpPr>
            <p:cNvPr id="14" name="思考の吹き出し: 雲形 13">
              <a:extLst>
                <a:ext uri="{FF2B5EF4-FFF2-40B4-BE49-F238E27FC236}">
                  <a16:creationId xmlns:a16="http://schemas.microsoft.com/office/drawing/2014/main" id="{25F81A01-851B-4A9F-B172-CDBA05907120}"/>
                </a:ext>
              </a:extLst>
            </p:cNvPr>
            <p:cNvSpPr/>
            <p:nvPr/>
          </p:nvSpPr>
          <p:spPr>
            <a:xfrm>
              <a:off x="1664504" y="873583"/>
              <a:ext cx="2991336" cy="3222431"/>
            </a:xfrm>
            <a:prstGeom prst="cloudCallout">
              <a:avLst>
                <a:gd name="adj1" fmla="val 75531"/>
                <a:gd name="adj2" fmla="val 3883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0B79CFEC-B826-4452-B1CD-E50EDF89AB30}"/>
                </a:ext>
              </a:extLst>
            </p:cNvPr>
            <p:cNvSpPr txBox="1"/>
            <p:nvPr/>
          </p:nvSpPr>
          <p:spPr>
            <a:xfrm>
              <a:off x="546136" y="4330626"/>
              <a:ext cx="4526561" cy="400110"/>
            </a:xfrm>
            <a:prstGeom prst="rect">
              <a:avLst/>
            </a:prstGeom>
            <a:noFill/>
          </p:spPr>
          <p:txBody>
            <a:bodyPr wrap="square" rtlCol="0">
              <a:spAutoFit/>
            </a:bodyPr>
            <a:lstStyle/>
            <a:p>
              <a:pPr algn="ctr"/>
              <a:r>
                <a:rPr kumimoji="1" lang="ja-JP" altLang="en-US" sz="2000" dirty="0">
                  <a:latin typeface="AR Pゴシック体M" panose="020B0600000000000000" pitchFamily="50" charset="-128"/>
                  <a:ea typeface="AR Pゴシック体M" panose="020B0600000000000000" pitchFamily="50" charset="-128"/>
                </a:rPr>
                <a:t>お米どころで苗場スキー場もありますよ！</a:t>
              </a:r>
            </a:p>
          </p:txBody>
        </p:sp>
      </p:grpSp>
      <p:grpSp>
        <p:nvGrpSpPr>
          <p:cNvPr id="19" name="グループ化 18">
            <a:extLst>
              <a:ext uri="{FF2B5EF4-FFF2-40B4-BE49-F238E27FC236}">
                <a16:creationId xmlns:a16="http://schemas.microsoft.com/office/drawing/2014/main" id="{0C99A3F6-7C99-43F4-8D52-EC166AB3A2AB}"/>
              </a:ext>
            </a:extLst>
          </p:cNvPr>
          <p:cNvGrpSpPr/>
          <p:nvPr/>
        </p:nvGrpSpPr>
        <p:grpSpPr>
          <a:xfrm>
            <a:off x="7073080" y="1134208"/>
            <a:ext cx="4783560" cy="4094992"/>
            <a:chOff x="7073080" y="638616"/>
            <a:chExt cx="4783560" cy="4094992"/>
          </a:xfrm>
        </p:grpSpPr>
        <p:pic>
          <p:nvPicPr>
            <p:cNvPr id="12" name="図 11">
              <a:extLst>
                <a:ext uri="{FF2B5EF4-FFF2-40B4-BE49-F238E27FC236}">
                  <a16:creationId xmlns:a16="http://schemas.microsoft.com/office/drawing/2014/main" id="{AF6A66FD-C7F7-4DA8-A281-042B20B3E2E9}"/>
                </a:ext>
              </a:extLst>
            </p:cNvPr>
            <p:cNvPicPr>
              <a:picLocks noChangeAspect="1"/>
            </p:cNvPicPr>
            <p:nvPr/>
          </p:nvPicPr>
          <p:blipFill>
            <a:blip r:embed="rId5"/>
            <a:stretch>
              <a:fillRect/>
            </a:stretch>
          </p:blipFill>
          <p:spPr>
            <a:xfrm>
              <a:off x="7473317" y="1028552"/>
              <a:ext cx="2117878" cy="2349141"/>
            </a:xfrm>
            <a:prstGeom prst="rect">
              <a:avLst/>
            </a:prstGeom>
          </p:spPr>
        </p:pic>
        <p:sp>
          <p:nvSpPr>
            <p:cNvPr id="13" name="思考の吹き出し: 雲形 12">
              <a:extLst>
                <a:ext uri="{FF2B5EF4-FFF2-40B4-BE49-F238E27FC236}">
                  <a16:creationId xmlns:a16="http://schemas.microsoft.com/office/drawing/2014/main" id="{25694FD8-3AE4-4F1E-BBE8-D69848CB8A16}"/>
                </a:ext>
              </a:extLst>
            </p:cNvPr>
            <p:cNvSpPr/>
            <p:nvPr/>
          </p:nvSpPr>
          <p:spPr>
            <a:xfrm>
              <a:off x="7250395" y="638616"/>
              <a:ext cx="2991336" cy="3222431"/>
            </a:xfrm>
            <a:prstGeom prst="cloudCallout">
              <a:avLst>
                <a:gd name="adj1" fmla="val -67713"/>
                <a:gd name="adj2" fmla="val 4411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80BA49E5-6584-4B59-9964-0AA9EF5CC3A7}"/>
                </a:ext>
              </a:extLst>
            </p:cNvPr>
            <p:cNvSpPr txBox="1"/>
            <p:nvPr/>
          </p:nvSpPr>
          <p:spPr>
            <a:xfrm>
              <a:off x="7073080" y="4333498"/>
              <a:ext cx="4783560" cy="400110"/>
            </a:xfrm>
            <a:prstGeom prst="rect">
              <a:avLst/>
            </a:prstGeom>
            <a:noFill/>
          </p:spPr>
          <p:txBody>
            <a:bodyPr wrap="square" rtlCol="0">
              <a:spAutoFit/>
            </a:bodyPr>
            <a:lstStyle/>
            <a:p>
              <a:pPr algn="ctr"/>
              <a:r>
                <a:rPr lang="ja-JP" altLang="en-US" sz="2000" dirty="0">
                  <a:latin typeface="AR Pゴシック体M" panose="020B0600000000000000" pitchFamily="50" charset="-128"/>
                  <a:ea typeface="AR Pゴシック体M" panose="020B0600000000000000" pitchFamily="50" charset="-128"/>
                </a:rPr>
                <a:t>下呂温泉と飛騨高山は観光スポットです！</a:t>
              </a:r>
              <a:endParaRPr kumimoji="1" lang="ja-JP" altLang="en-US" sz="2000" dirty="0">
                <a:latin typeface="AR Pゴシック体M" panose="020B0600000000000000" pitchFamily="50" charset="-128"/>
                <a:ea typeface="AR Pゴシック体M" panose="020B0600000000000000" pitchFamily="50" charset="-128"/>
              </a:endParaRPr>
            </a:p>
          </p:txBody>
        </p:sp>
      </p:grpSp>
      <p:grpSp>
        <p:nvGrpSpPr>
          <p:cNvPr id="22" name="グループ化 21">
            <a:extLst>
              <a:ext uri="{FF2B5EF4-FFF2-40B4-BE49-F238E27FC236}">
                <a16:creationId xmlns:a16="http://schemas.microsoft.com/office/drawing/2014/main" id="{39DAFACB-9840-4049-950A-97DA357D8CEB}"/>
              </a:ext>
            </a:extLst>
          </p:cNvPr>
          <p:cNvGrpSpPr/>
          <p:nvPr/>
        </p:nvGrpSpPr>
        <p:grpSpPr>
          <a:xfrm>
            <a:off x="1740990" y="5517232"/>
            <a:ext cx="8706668" cy="923330"/>
            <a:chOff x="1740990" y="5517232"/>
            <a:chExt cx="8706668" cy="923330"/>
          </a:xfrm>
        </p:grpSpPr>
        <p:sp>
          <p:nvSpPr>
            <p:cNvPr id="20" name="テキスト ボックス 19">
              <a:extLst>
                <a:ext uri="{FF2B5EF4-FFF2-40B4-BE49-F238E27FC236}">
                  <a16:creationId xmlns:a16="http://schemas.microsoft.com/office/drawing/2014/main" id="{8F6FEA04-96F3-46B9-B9B1-BE9E1D1F054F}"/>
                </a:ext>
              </a:extLst>
            </p:cNvPr>
            <p:cNvSpPr txBox="1"/>
            <p:nvPr/>
          </p:nvSpPr>
          <p:spPr>
            <a:xfrm>
              <a:off x="1740990" y="5517232"/>
              <a:ext cx="2458215" cy="923330"/>
            </a:xfrm>
            <a:prstGeom prst="rect">
              <a:avLst/>
            </a:prstGeom>
            <a:solidFill>
              <a:srgbClr val="FFFF00"/>
            </a:solidFill>
          </p:spPr>
          <p:txBody>
            <a:bodyPr wrap="square" rtlCol="0">
              <a:spAutoFit/>
            </a:bodyPr>
            <a:lstStyle/>
            <a:p>
              <a:pPr algn="ctr"/>
              <a:r>
                <a:rPr kumimoji="1" lang="ja-JP" altLang="en-US" sz="5400" b="1" dirty="0">
                  <a:latin typeface="AR P教科書体M" panose="03000600000000000000" pitchFamily="66" charset="-128"/>
                  <a:ea typeface="AR P教科書体M" panose="03000600000000000000" pitchFamily="66" charset="-128"/>
                </a:rPr>
                <a:t>新</a:t>
              </a:r>
              <a:r>
                <a:rPr kumimoji="1" lang="ja-JP" altLang="en-US" sz="5400" b="1" dirty="0">
                  <a:solidFill>
                    <a:srgbClr val="FF0000"/>
                  </a:solidFill>
                  <a:latin typeface="AR P教科書体M" panose="03000600000000000000" pitchFamily="66" charset="-128"/>
                  <a:ea typeface="AR P教科書体M" panose="03000600000000000000" pitchFamily="66" charset="-128"/>
                </a:rPr>
                <a:t>潟</a:t>
              </a:r>
              <a:r>
                <a:rPr kumimoji="1" lang="ja-JP" altLang="en-US" sz="5400" b="1" dirty="0">
                  <a:latin typeface="AR P教科書体M" panose="03000600000000000000" pitchFamily="66" charset="-128"/>
                  <a:ea typeface="AR P教科書体M" panose="03000600000000000000" pitchFamily="66" charset="-128"/>
                </a:rPr>
                <a:t>県</a:t>
              </a:r>
            </a:p>
          </p:txBody>
        </p:sp>
        <p:sp>
          <p:nvSpPr>
            <p:cNvPr id="21" name="テキスト ボックス 20">
              <a:extLst>
                <a:ext uri="{FF2B5EF4-FFF2-40B4-BE49-F238E27FC236}">
                  <a16:creationId xmlns:a16="http://schemas.microsoft.com/office/drawing/2014/main" id="{BBFB31E5-213D-47CD-A90F-CB78A89FDF05}"/>
                </a:ext>
              </a:extLst>
            </p:cNvPr>
            <p:cNvSpPr txBox="1"/>
            <p:nvPr/>
          </p:nvSpPr>
          <p:spPr>
            <a:xfrm>
              <a:off x="7989443" y="5517232"/>
              <a:ext cx="2458215" cy="923330"/>
            </a:xfrm>
            <a:prstGeom prst="rect">
              <a:avLst/>
            </a:prstGeom>
            <a:solidFill>
              <a:srgbClr val="FFFF00"/>
            </a:solidFill>
          </p:spPr>
          <p:txBody>
            <a:bodyPr wrap="square" rtlCol="0">
              <a:spAutoFit/>
            </a:bodyPr>
            <a:lstStyle/>
            <a:p>
              <a:pPr algn="ctr"/>
              <a:r>
                <a:rPr kumimoji="1" lang="ja-JP" altLang="en-US" sz="5400" b="1" dirty="0">
                  <a:solidFill>
                    <a:srgbClr val="FF0000"/>
                  </a:solidFill>
                  <a:latin typeface="AR P教科書体M" panose="03000600000000000000" pitchFamily="66" charset="-128"/>
                  <a:ea typeface="AR P教科書体M" panose="03000600000000000000" pitchFamily="66" charset="-128"/>
                </a:rPr>
                <a:t>岐阜</a:t>
              </a:r>
              <a:r>
                <a:rPr kumimoji="1" lang="ja-JP" altLang="en-US" sz="5400" b="1" dirty="0">
                  <a:latin typeface="AR P教科書体M" panose="03000600000000000000" pitchFamily="66" charset="-128"/>
                  <a:ea typeface="AR P教科書体M" panose="03000600000000000000" pitchFamily="66" charset="-128"/>
                </a:rPr>
                <a:t>県</a:t>
              </a:r>
            </a:p>
          </p:txBody>
        </p:sp>
      </p:grpSp>
      <p:sp>
        <p:nvSpPr>
          <p:cNvPr id="23" name="テキスト ボックス 22">
            <a:extLst>
              <a:ext uri="{FF2B5EF4-FFF2-40B4-BE49-F238E27FC236}">
                <a16:creationId xmlns:a16="http://schemas.microsoft.com/office/drawing/2014/main" id="{CB5F2F8D-9F8A-407A-9893-82ACDADB9425}"/>
              </a:ext>
            </a:extLst>
          </p:cNvPr>
          <p:cNvSpPr txBox="1"/>
          <p:nvPr/>
        </p:nvSpPr>
        <p:spPr>
          <a:xfrm>
            <a:off x="8976320" y="436718"/>
            <a:ext cx="1471338"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Ｐ１８</a:t>
            </a:r>
            <a:endParaRPr kumimoji="0" lang="ja-JP" altLang="en-US" kern="0" dirty="0">
              <a:solidFill>
                <a:schemeClr val="bg1"/>
              </a:solidFill>
              <a:latin typeface="AR Pゴシック体M" panose="020B0600000000000000" pitchFamily="50" charset="-128"/>
              <a:ea typeface="AR Pゴシック体M" panose="020B0600000000000000" pitchFamily="50" charset="-128"/>
            </a:endParaRPr>
          </a:p>
        </p:txBody>
      </p:sp>
    </p:spTree>
    <p:extLst>
      <p:ext uri="{BB962C8B-B14F-4D97-AF65-F5344CB8AC3E}">
        <p14:creationId xmlns:p14="http://schemas.microsoft.com/office/powerpoint/2010/main" val="2163154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85FE3AAA-52EA-4573-AA4A-3BA240539FA1}"/>
              </a:ext>
            </a:extLst>
          </p:cNvPr>
          <p:cNvGraphicFramePr>
            <a:graphicFrameLocks noGrp="1"/>
          </p:cNvGraphicFramePr>
          <p:nvPr>
            <p:extLst/>
          </p:nvPr>
        </p:nvGraphicFramePr>
        <p:xfrm>
          <a:off x="526440" y="980728"/>
          <a:ext cx="11042164" cy="3870960"/>
        </p:xfrm>
        <a:graphic>
          <a:graphicData uri="http://schemas.openxmlformats.org/drawingml/2006/table">
            <a:tbl>
              <a:tblPr firstRow="1" bandRow="1">
                <a:tableStyleId>{5C22544A-7EE6-4342-B048-85BDC9FD1C3A}</a:tableStyleId>
              </a:tblPr>
              <a:tblGrid>
                <a:gridCol w="801783">
                  <a:extLst>
                    <a:ext uri="{9D8B030D-6E8A-4147-A177-3AD203B41FA5}">
                      <a16:colId xmlns:a16="http://schemas.microsoft.com/office/drawing/2014/main" val="2825071967"/>
                    </a:ext>
                  </a:extLst>
                </a:gridCol>
                <a:gridCol w="801783">
                  <a:extLst>
                    <a:ext uri="{9D8B030D-6E8A-4147-A177-3AD203B41FA5}">
                      <a16:colId xmlns:a16="http://schemas.microsoft.com/office/drawing/2014/main" val="3855062255"/>
                    </a:ext>
                  </a:extLst>
                </a:gridCol>
                <a:gridCol w="801783">
                  <a:extLst>
                    <a:ext uri="{9D8B030D-6E8A-4147-A177-3AD203B41FA5}">
                      <a16:colId xmlns:a16="http://schemas.microsoft.com/office/drawing/2014/main" val="1095564777"/>
                    </a:ext>
                  </a:extLst>
                </a:gridCol>
                <a:gridCol w="801783">
                  <a:extLst>
                    <a:ext uri="{9D8B030D-6E8A-4147-A177-3AD203B41FA5}">
                      <a16:colId xmlns:a16="http://schemas.microsoft.com/office/drawing/2014/main" val="2686811033"/>
                    </a:ext>
                  </a:extLst>
                </a:gridCol>
                <a:gridCol w="801783">
                  <a:extLst>
                    <a:ext uri="{9D8B030D-6E8A-4147-A177-3AD203B41FA5}">
                      <a16:colId xmlns:a16="http://schemas.microsoft.com/office/drawing/2014/main" val="2557170116"/>
                    </a:ext>
                  </a:extLst>
                </a:gridCol>
                <a:gridCol w="801783">
                  <a:extLst>
                    <a:ext uri="{9D8B030D-6E8A-4147-A177-3AD203B41FA5}">
                      <a16:colId xmlns:a16="http://schemas.microsoft.com/office/drawing/2014/main" val="2466372461"/>
                    </a:ext>
                  </a:extLst>
                </a:gridCol>
                <a:gridCol w="801783">
                  <a:extLst>
                    <a:ext uri="{9D8B030D-6E8A-4147-A177-3AD203B41FA5}">
                      <a16:colId xmlns:a16="http://schemas.microsoft.com/office/drawing/2014/main" val="1211455166"/>
                    </a:ext>
                  </a:extLst>
                </a:gridCol>
                <a:gridCol w="801783">
                  <a:extLst>
                    <a:ext uri="{9D8B030D-6E8A-4147-A177-3AD203B41FA5}">
                      <a16:colId xmlns:a16="http://schemas.microsoft.com/office/drawing/2014/main" val="4032253501"/>
                    </a:ext>
                  </a:extLst>
                </a:gridCol>
                <a:gridCol w="801783">
                  <a:extLst>
                    <a:ext uri="{9D8B030D-6E8A-4147-A177-3AD203B41FA5}">
                      <a16:colId xmlns:a16="http://schemas.microsoft.com/office/drawing/2014/main" val="478744581"/>
                    </a:ext>
                  </a:extLst>
                </a:gridCol>
                <a:gridCol w="801783">
                  <a:extLst>
                    <a:ext uri="{9D8B030D-6E8A-4147-A177-3AD203B41FA5}">
                      <a16:colId xmlns:a16="http://schemas.microsoft.com/office/drawing/2014/main" val="3199173750"/>
                    </a:ext>
                  </a:extLst>
                </a:gridCol>
                <a:gridCol w="3024334">
                  <a:extLst>
                    <a:ext uri="{9D8B030D-6E8A-4147-A177-3AD203B41FA5}">
                      <a16:colId xmlns:a16="http://schemas.microsoft.com/office/drawing/2014/main" val="1924311518"/>
                    </a:ext>
                  </a:extLst>
                </a:gridCol>
              </a:tblGrid>
              <a:tr h="370840">
                <a:tc gridSpan="11">
                  <a:txBody>
                    <a:bodyPr/>
                    <a:lstStyle/>
                    <a:p>
                      <a:pPr algn="ctr"/>
                      <a:r>
                        <a:rPr kumimoji="1" lang="ja-JP" altLang="en-US" sz="3200" b="0" dirty="0">
                          <a:latin typeface="AR Pゴシック体M" panose="020B0600000000000000" pitchFamily="50" charset="-128"/>
                          <a:ea typeface="AR Pゴシック体M" panose="020B0600000000000000" pitchFamily="50" charset="-128"/>
                        </a:rPr>
                        <a:t>都道府県名に含まれる漢字を第４学年に配当</a:t>
                      </a: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endParaRPr kumimoji="1" lang="ja-JP" altLang="en-US" dirty="0">
                        <a:latin typeface="AR P教科書体M" panose="03000600000000000000" pitchFamily="66" charset="-128"/>
                        <a:ea typeface="AR P教科書体M" panose="03000600000000000000" pitchFamily="66" charset="-128"/>
                      </a:endParaRPr>
                    </a:p>
                  </a:txBody>
                  <a:tcPr/>
                </a:tc>
                <a:tc hMerge="1">
                  <a:txBody>
                    <a:bodyPr/>
                    <a:lstStyle/>
                    <a:p>
                      <a:pPr algn="ctr"/>
                      <a:endParaRPr kumimoji="1" lang="ja-JP" altLang="en-US" sz="3200" b="0" dirty="0">
                        <a:latin typeface="AR Pゴシック体M" panose="020B0600000000000000" pitchFamily="50" charset="-128"/>
                        <a:ea typeface="AR Pゴシック体M" panose="020B0600000000000000" pitchFamily="50" charset="-128"/>
                      </a:endParaRPr>
                    </a:p>
                  </a:txBody>
                  <a:tcPr/>
                </a:tc>
                <a:extLst>
                  <a:ext uri="{0D108BD9-81ED-4DB2-BD59-A6C34878D82A}">
                    <a16:rowId xmlns:a16="http://schemas.microsoft.com/office/drawing/2014/main" val="2097304085"/>
                  </a:ext>
                </a:extLst>
              </a:tr>
              <a:tr h="370840">
                <a:tc>
                  <a:txBody>
                    <a:bodyPr/>
                    <a:lstStyle/>
                    <a:p>
                      <a:pPr algn="ctr"/>
                      <a:r>
                        <a:rPr kumimoji="1" lang="ja-JP" altLang="en-US" sz="4800" dirty="0">
                          <a:latin typeface="AR P教科書体M" panose="03000600000000000000" pitchFamily="66" charset="-128"/>
                          <a:ea typeface="AR P教科書体M" panose="03000600000000000000" pitchFamily="66" charset="-128"/>
                        </a:rPr>
                        <a:t>茨</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媛</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岡</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潟</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岐</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熊</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香</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佐</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埼</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崎</a:t>
                      </a:r>
                    </a:p>
                  </a:txBody>
                  <a:tcPr/>
                </a:tc>
                <a:tc rowSpan="2">
                  <a:txBody>
                    <a:bodyPr/>
                    <a:lstStyle/>
                    <a:p>
                      <a:pPr algn="ctr"/>
                      <a:r>
                        <a:rPr kumimoji="1" lang="ja-JP" altLang="en-US" sz="3200" dirty="0">
                          <a:latin typeface="AR Pゴシック体M" panose="020B0600000000000000" pitchFamily="50" charset="-128"/>
                          <a:ea typeface="AR Pゴシック体M" panose="020B0600000000000000" pitchFamily="50" charset="-128"/>
                        </a:rPr>
                        <a:t>新たな２０字</a:t>
                      </a:r>
                    </a:p>
                  </a:txBody>
                  <a:tcPr anchor="ctr"/>
                </a:tc>
                <a:extLst>
                  <a:ext uri="{0D108BD9-81ED-4DB2-BD59-A6C34878D82A}">
                    <a16:rowId xmlns:a16="http://schemas.microsoft.com/office/drawing/2014/main" val="1802634456"/>
                  </a:ext>
                </a:extLst>
              </a:tr>
              <a:tr h="370840">
                <a:tc>
                  <a:txBody>
                    <a:bodyPr/>
                    <a:lstStyle/>
                    <a:p>
                      <a:pPr algn="ctr"/>
                      <a:r>
                        <a:rPr kumimoji="1" lang="ja-JP" altLang="en-US" sz="4800" dirty="0">
                          <a:latin typeface="AR P教科書体M" panose="03000600000000000000" pitchFamily="66" charset="-128"/>
                          <a:ea typeface="AR P教科書体M" panose="03000600000000000000" pitchFamily="66" charset="-128"/>
                        </a:rPr>
                        <a:t>滋</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鹿</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縄</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井</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沖</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800" dirty="0">
                          <a:latin typeface="AR P教科書体M" panose="03000600000000000000" pitchFamily="66" charset="-128"/>
                          <a:ea typeface="AR P教科書体M" panose="03000600000000000000" pitchFamily="66" charset="-128"/>
                        </a:rPr>
                        <a:t>栃</a:t>
                      </a:r>
                      <a:endParaRPr lang="ja-JP" altLang="en-US" sz="4800" dirty="0"/>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奈</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梨</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阪</a:t>
                      </a:r>
                    </a:p>
                  </a:txBody>
                  <a:tcPr/>
                </a:tc>
                <a:tc>
                  <a:txBody>
                    <a:bodyPr/>
                    <a:lstStyle/>
                    <a:p>
                      <a:pPr algn="ctr"/>
                      <a:r>
                        <a:rPr kumimoji="1" lang="ja-JP" altLang="en-US" sz="4800" dirty="0">
                          <a:latin typeface="AR P教科書体M" panose="03000600000000000000" pitchFamily="66" charset="-128"/>
                          <a:ea typeface="AR P教科書体M" panose="03000600000000000000" pitchFamily="66" charset="-128"/>
                        </a:rPr>
                        <a:t>阜</a:t>
                      </a:r>
                    </a:p>
                  </a:txBody>
                  <a:tcPr/>
                </a:tc>
                <a:tc vMerge="1">
                  <a:txBody>
                    <a:bodyPr/>
                    <a:lstStyle/>
                    <a:p>
                      <a:pPr algn="ctr"/>
                      <a:endParaRPr kumimoji="1" lang="ja-JP" altLang="en-US" sz="4000" dirty="0">
                        <a:latin typeface="AR P教科書体M" panose="03000600000000000000" pitchFamily="66" charset="-128"/>
                        <a:ea typeface="AR P教科書体M" panose="03000600000000000000" pitchFamily="66" charset="-128"/>
                      </a:endParaRPr>
                    </a:p>
                  </a:txBody>
                  <a:tcPr/>
                </a:tc>
                <a:extLst>
                  <a:ext uri="{0D108BD9-81ED-4DB2-BD59-A6C34878D82A}">
                    <a16:rowId xmlns:a16="http://schemas.microsoft.com/office/drawing/2014/main" val="1719427184"/>
                  </a:ext>
                </a:extLst>
              </a:tr>
              <a:tr h="370840">
                <a:tc>
                  <a:txBody>
                    <a:bodyPr/>
                    <a:lstStyle/>
                    <a:p>
                      <a:pPr algn="ctr"/>
                      <a:r>
                        <a:rPr kumimoji="1" lang="ja-JP" altLang="en-US" sz="4800" dirty="0">
                          <a:highlight>
                            <a:srgbClr val="FFFF00"/>
                          </a:highlight>
                          <a:latin typeface="AR P教科書体M" panose="03000600000000000000" pitchFamily="66" charset="-128"/>
                          <a:ea typeface="AR P教科書体M" panose="03000600000000000000" pitchFamily="66" charset="-128"/>
                        </a:rPr>
                        <a:t>賀</a:t>
                      </a:r>
                    </a:p>
                  </a:txBody>
                  <a:tcPr/>
                </a:tc>
                <a:tc>
                  <a:txBody>
                    <a:bodyPr/>
                    <a:lstStyle/>
                    <a:p>
                      <a:pPr algn="ctr"/>
                      <a:r>
                        <a:rPr kumimoji="1" lang="ja-JP" altLang="en-US" sz="4800" dirty="0">
                          <a:highlight>
                            <a:srgbClr val="FFFF00"/>
                          </a:highlight>
                          <a:latin typeface="AR P教科書体M" panose="03000600000000000000" pitchFamily="66" charset="-128"/>
                          <a:ea typeface="AR P教科書体M" panose="03000600000000000000" pitchFamily="66" charset="-128"/>
                        </a:rPr>
                        <a:t>群</a:t>
                      </a:r>
                    </a:p>
                  </a:txBody>
                  <a:tcPr/>
                </a:tc>
                <a:tc>
                  <a:txBody>
                    <a:bodyPr/>
                    <a:lstStyle/>
                    <a:p>
                      <a:pPr algn="ctr"/>
                      <a:r>
                        <a:rPr kumimoji="1" lang="ja-JP" altLang="en-US" sz="4800" dirty="0">
                          <a:highlight>
                            <a:srgbClr val="FFFF00"/>
                          </a:highlight>
                          <a:latin typeface="AR P教科書体M" panose="03000600000000000000" pitchFamily="66" charset="-128"/>
                          <a:ea typeface="AR P教科書体M" panose="03000600000000000000" pitchFamily="66" charset="-128"/>
                        </a:rPr>
                        <a:t>徳</a:t>
                      </a:r>
                    </a:p>
                  </a:txBody>
                  <a:tcPr/>
                </a:tc>
                <a:tc>
                  <a:txBody>
                    <a:bodyPr/>
                    <a:lstStyle/>
                    <a:p>
                      <a:pPr algn="ctr"/>
                      <a:r>
                        <a:rPr kumimoji="1" lang="ja-JP" altLang="en-US" sz="4800" dirty="0">
                          <a:highlight>
                            <a:srgbClr val="FFFF00"/>
                          </a:highlight>
                          <a:latin typeface="AR P教科書体M" panose="03000600000000000000" pitchFamily="66" charset="-128"/>
                          <a:ea typeface="AR P教科書体M" panose="03000600000000000000" pitchFamily="66" charset="-128"/>
                        </a:rPr>
                        <a:t>富</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4800" dirty="0">
                        <a:highlight>
                          <a:srgbClr val="00FF00"/>
                        </a:highlight>
                        <a:latin typeface="AR P教科書体M" panose="03000600000000000000" pitchFamily="66" charset="-128"/>
                        <a:ea typeface="AR P教科書体M" panose="03000600000000000000" pitchFamily="66" charset="-128"/>
                      </a:endParaRPr>
                    </a:p>
                  </a:txBody>
                  <a:tcPr/>
                </a:tc>
                <a:tc>
                  <a:txBody>
                    <a:bodyPr/>
                    <a:lstStyle/>
                    <a:p>
                      <a:pPr algn="ctr"/>
                      <a:endParaRPr kumimoji="1" lang="ja-JP" altLang="en-US" sz="4800" dirty="0">
                        <a:latin typeface="AR P教科書体M" panose="03000600000000000000" pitchFamily="66" charset="-128"/>
                        <a:ea typeface="AR P教科書体M" panose="03000600000000000000" pitchFamily="66" charset="-128"/>
                      </a:endParaRPr>
                    </a:p>
                  </a:txBody>
                  <a:tcPr/>
                </a:tc>
                <a:tc>
                  <a:txBody>
                    <a:bodyPr/>
                    <a:lstStyle/>
                    <a:p>
                      <a:endParaRPr lang="ja-JP" altLang="en-US" sz="4800" dirty="0"/>
                    </a:p>
                  </a:txBody>
                  <a:tcPr/>
                </a:tc>
                <a:tc>
                  <a:txBody>
                    <a:bodyPr/>
                    <a:lstStyle/>
                    <a:p>
                      <a:endParaRPr lang="ja-JP" altLang="en-US" sz="4800" dirty="0"/>
                    </a:p>
                  </a:txBody>
                  <a:tcPr/>
                </a:tc>
                <a:tc>
                  <a:txBody>
                    <a:bodyPr/>
                    <a:lstStyle/>
                    <a:p>
                      <a:endParaRPr lang="ja-JP" altLang="en-US" sz="4800" dirty="0"/>
                    </a:p>
                  </a:txBody>
                  <a:tcPr/>
                </a:tc>
                <a:tc>
                  <a:txBody>
                    <a:bodyPr/>
                    <a:lstStyle/>
                    <a:p>
                      <a:endParaRPr lang="ja-JP" altLang="en-US" sz="4800" dirty="0"/>
                    </a:p>
                  </a:txBody>
                  <a:tcPr/>
                </a:tc>
                <a:tc>
                  <a:txBody>
                    <a:bodyPr/>
                    <a:lstStyle/>
                    <a:p>
                      <a:pPr algn="ctr"/>
                      <a:r>
                        <a:rPr lang="ja-JP" altLang="en-US" sz="3200" spc="-300" dirty="0">
                          <a:highlight>
                            <a:srgbClr val="FFFF00"/>
                          </a:highlight>
                          <a:latin typeface="AR Pゴシック体M" panose="020B0600000000000000" pitchFamily="50" charset="-128"/>
                          <a:ea typeface="AR Pゴシック体M" panose="020B0600000000000000" pitchFamily="50" charset="-128"/>
                        </a:rPr>
                        <a:t>第５学年からの４字</a:t>
                      </a:r>
                    </a:p>
                  </a:txBody>
                  <a:tcPr anchor="ctr"/>
                </a:tc>
                <a:extLst>
                  <a:ext uri="{0D108BD9-81ED-4DB2-BD59-A6C34878D82A}">
                    <a16:rowId xmlns:a16="http://schemas.microsoft.com/office/drawing/2014/main" val="215647029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800" dirty="0">
                          <a:highlight>
                            <a:srgbClr val="00FF00"/>
                          </a:highlight>
                          <a:latin typeface="AR P教科書体M" panose="03000600000000000000" pitchFamily="66" charset="-128"/>
                          <a:ea typeface="AR P教科書体M" panose="03000600000000000000" pitchFamily="66" charset="-128"/>
                        </a:rPr>
                        <a:t>城</a:t>
                      </a:r>
                    </a:p>
                  </a:txBody>
                  <a:tcPr/>
                </a:tc>
                <a:tc>
                  <a:txBody>
                    <a:bodyPr/>
                    <a:lstStyle/>
                    <a:p>
                      <a:pPr algn="ctr"/>
                      <a:endParaRPr kumimoji="1" lang="ja-JP" altLang="en-US" sz="4800" dirty="0">
                        <a:highlight>
                          <a:srgbClr val="FFFF00"/>
                        </a:highlight>
                        <a:latin typeface="AR P教科書体M" panose="03000600000000000000" pitchFamily="66" charset="-128"/>
                        <a:ea typeface="AR P教科書体M" panose="03000600000000000000" pitchFamily="66" charset="-128"/>
                      </a:endParaRPr>
                    </a:p>
                  </a:txBody>
                  <a:tcPr/>
                </a:tc>
                <a:tc>
                  <a:txBody>
                    <a:bodyPr/>
                    <a:lstStyle/>
                    <a:p>
                      <a:pPr algn="ctr"/>
                      <a:endParaRPr kumimoji="1" lang="ja-JP" altLang="en-US" sz="4800" dirty="0">
                        <a:highlight>
                          <a:srgbClr val="FFFF00"/>
                        </a:highlight>
                        <a:latin typeface="AR P教科書体M" panose="03000600000000000000" pitchFamily="66" charset="-128"/>
                        <a:ea typeface="AR P教科書体M" panose="03000600000000000000" pitchFamily="66" charset="-128"/>
                      </a:endParaRPr>
                    </a:p>
                  </a:txBody>
                  <a:tcPr/>
                </a:tc>
                <a:tc>
                  <a:txBody>
                    <a:bodyPr/>
                    <a:lstStyle/>
                    <a:p>
                      <a:pPr algn="ctr"/>
                      <a:endParaRPr kumimoji="1" lang="ja-JP" altLang="en-US" sz="4800" dirty="0">
                        <a:highlight>
                          <a:srgbClr val="FFFF00"/>
                        </a:highlight>
                        <a:latin typeface="AR P教科書体M" panose="03000600000000000000" pitchFamily="66" charset="-128"/>
                        <a:ea typeface="AR P教科書体M" panose="03000600000000000000" pitchFamily="66"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4800" dirty="0">
                        <a:highlight>
                          <a:srgbClr val="00FF00"/>
                        </a:highlight>
                        <a:latin typeface="AR P教科書体M" panose="03000600000000000000" pitchFamily="66" charset="-128"/>
                        <a:ea typeface="AR P教科書体M" panose="03000600000000000000" pitchFamily="66" charset="-128"/>
                      </a:endParaRPr>
                    </a:p>
                  </a:txBody>
                  <a:tcPr/>
                </a:tc>
                <a:tc>
                  <a:txBody>
                    <a:bodyPr/>
                    <a:lstStyle/>
                    <a:p>
                      <a:pPr algn="ctr"/>
                      <a:endParaRPr kumimoji="1" lang="ja-JP" altLang="en-US" sz="4800" dirty="0">
                        <a:latin typeface="AR P教科書体M" panose="03000600000000000000" pitchFamily="66" charset="-128"/>
                        <a:ea typeface="AR P教科書体M" panose="03000600000000000000" pitchFamily="66" charset="-128"/>
                      </a:endParaRPr>
                    </a:p>
                  </a:txBody>
                  <a:tcPr/>
                </a:tc>
                <a:tc>
                  <a:txBody>
                    <a:bodyPr/>
                    <a:lstStyle/>
                    <a:p>
                      <a:endParaRPr lang="ja-JP" altLang="en-US" sz="4800" dirty="0"/>
                    </a:p>
                  </a:txBody>
                  <a:tcPr/>
                </a:tc>
                <a:tc>
                  <a:txBody>
                    <a:bodyPr/>
                    <a:lstStyle/>
                    <a:p>
                      <a:endParaRPr lang="ja-JP" altLang="en-US" sz="4800" dirty="0"/>
                    </a:p>
                  </a:txBody>
                  <a:tcPr/>
                </a:tc>
                <a:tc>
                  <a:txBody>
                    <a:bodyPr/>
                    <a:lstStyle/>
                    <a:p>
                      <a:endParaRPr lang="ja-JP" altLang="en-US" sz="4800" dirty="0"/>
                    </a:p>
                  </a:txBody>
                  <a:tcPr/>
                </a:tc>
                <a:tc>
                  <a:txBody>
                    <a:bodyPr/>
                    <a:lstStyle/>
                    <a:p>
                      <a:endParaRPr lang="ja-JP" altLang="en-US" sz="4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3200" spc="-300" dirty="0">
                          <a:highlight>
                            <a:srgbClr val="00FF00"/>
                          </a:highlight>
                          <a:latin typeface="AR Pゴシック体M" panose="020B0600000000000000" pitchFamily="50" charset="-128"/>
                          <a:ea typeface="AR Pゴシック体M" panose="020B0600000000000000" pitchFamily="50" charset="-128"/>
                        </a:rPr>
                        <a:t>第６学年からの１字</a:t>
                      </a:r>
                    </a:p>
                  </a:txBody>
                  <a:tcPr anchor="ctr"/>
                </a:tc>
                <a:extLst>
                  <a:ext uri="{0D108BD9-81ED-4DB2-BD59-A6C34878D82A}">
                    <a16:rowId xmlns:a16="http://schemas.microsoft.com/office/drawing/2014/main" val="2343239802"/>
                  </a:ext>
                </a:extLst>
              </a:tr>
            </a:tbl>
          </a:graphicData>
        </a:graphic>
      </p:graphicFrame>
      <p:sp>
        <p:nvSpPr>
          <p:cNvPr id="5" name="角丸四角形 4">
            <a:extLst>
              <a:ext uri="{FF2B5EF4-FFF2-40B4-BE49-F238E27FC236}">
                <a16:creationId xmlns:a16="http://schemas.microsoft.com/office/drawing/2014/main" id="{E063C26A-54F5-4B4A-90E5-E09B0C77F46D}"/>
              </a:ext>
            </a:extLst>
          </p:cNvPr>
          <p:cNvSpPr/>
          <p:nvPr/>
        </p:nvSpPr>
        <p:spPr>
          <a:xfrm>
            <a:off x="479376" y="232583"/>
            <a:ext cx="2378531" cy="604129"/>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漢字指導</a:t>
            </a:r>
            <a:r>
              <a:rPr lang="en-US" altLang="ja-JP" sz="3200" dirty="0">
                <a:latin typeface="AR Pゴシック体M" panose="020B0600000000000000" pitchFamily="50" charset="-128"/>
                <a:ea typeface="AR Pゴシック体M" panose="020B0600000000000000" pitchFamily="50" charset="-128"/>
              </a:rPr>
              <a:t>)</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spTree>
    <p:extLst>
      <p:ext uri="{BB962C8B-B14F-4D97-AF65-F5344CB8AC3E}">
        <p14:creationId xmlns:p14="http://schemas.microsoft.com/office/powerpoint/2010/main" val="2248380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0139E3F0-A500-4DFF-A5C7-599AB836B577}"/>
              </a:ext>
            </a:extLst>
          </p:cNvPr>
          <p:cNvSpPr/>
          <p:nvPr/>
        </p:nvSpPr>
        <p:spPr>
          <a:xfrm>
            <a:off x="479376" y="232583"/>
            <a:ext cx="2378531" cy="604129"/>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漢字指導</a:t>
            </a:r>
            <a:r>
              <a:rPr lang="en-US" altLang="ja-JP" sz="3200" dirty="0">
                <a:latin typeface="AR Pゴシック体M" panose="020B0600000000000000" pitchFamily="50" charset="-128"/>
                <a:ea typeface="AR Pゴシック体M" panose="020B0600000000000000" pitchFamily="50" charset="-128"/>
              </a:rPr>
              <a:t>)</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graphicFrame>
        <p:nvGraphicFramePr>
          <p:cNvPr id="2" name="表 1">
            <a:extLst>
              <a:ext uri="{FF2B5EF4-FFF2-40B4-BE49-F238E27FC236}">
                <a16:creationId xmlns:a16="http://schemas.microsoft.com/office/drawing/2014/main" id="{A8F1C7A4-A009-42E6-8423-3BD529EA2367}"/>
              </a:ext>
            </a:extLst>
          </p:cNvPr>
          <p:cNvGraphicFramePr>
            <a:graphicFrameLocks noGrp="1"/>
          </p:cNvGraphicFramePr>
          <p:nvPr>
            <p:extLst/>
          </p:nvPr>
        </p:nvGraphicFramePr>
        <p:xfrm>
          <a:off x="479376" y="908720"/>
          <a:ext cx="10338118" cy="4084320"/>
        </p:xfrm>
        <a:graphic>
          <a:graphicData uri="http://schemas.openxmlformats.org/drawingml/2006/table">
            <a:tbl>
              <a:tblPr firstRow="1" bandRow="1">
                <a:tableStyleId>{5C22544A-7EE6-4342-B048-85BDC9FD1C3A}</a:tableStyleId>
              </a:tblPr>
              <a:tblGrid>
                <a:gridCol w="1656080">
                  <a:extLst>
                    <a:ext uri="{9D8B030D-6E8A-4147-A177-3AD203B41FA5}">
                      <a16:colId xmlns:a16="http://schemas.microsoft.com/office/drawing/2014/main" val="339806733"/>
                    </a:ext>
                  </a:extLst>
                </a:gridCol>
                <a:gridCol w="1916430">
                  <a:extLst>
                    <a:ext uri="{9D8B030D-6E8A-4147-A177-3AD203B41FA5}">
                      <a16:colId xmlns:a16="http://schemas.microsoft.com/office/drawing/2014/main" val="1056464585"/>
                    </a:ext>
                  </a:extLst>
                </a:gridCol>
                <a:gridCol w="1916430">
                  <a:extLst>
                    <a:ext uri="{9D8B030D-6E8A-4147-A177-3AD203B41FA5}">
                      <a16:colId xmlns:a16="http://schemas.microsoft.com/office/drawing/2014/main" val="1652955505"/>
                    </a:ext>
                  </a:extLst>
                </a:gridCol>
                <a:gridCol w="1554480">
                  <a:extLst>
                    <a:ext uri="{9D8B030D-6E8A-4147-A177-3AD203B41FA5}">
                      <a16:colId xmlns:a16="http://schemas.microsoft.com/office/drawing/2014/main" val="1101893713"/>
                    </a:ext>
                  </a:extLst>
                </a:gridCol>
                <a:gridCol w="1759268">
                  <a:extLst>
                    <a:ext uri="{9D8B030D-6E8A-4147-A177-3AD203B41FA5}">
                      <a16:colId xmlns:a16="http://schemas.microsoft.com/office/drawing/2014/main" val="3374498998"/>
                    </a:ext>
                  </a:extLst>
                </a:gridCol>
                <a:gridCol w="1535430">
                  <a:extLst>
                    <a:ext uri="{9D8B030D-6E8A-4147-A177-3AD203B41FA5}">
                      <a16:colId xmlns:a16="http://schemas.microsoft.com/office/drawing/2014/main" val="668479449"/>
                    </a:ext>
                  </a:extLst>
                </a:gridCol>
              </a:tblGrid>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ja-JP" altLang="en-US" sz="2400" spc="-300" dirty="0">
                          <a:latin typeface="AR Pゴシック体M" panose="020B0600000000000000" pitchFamily="50" charset="-128"/>
                          <a:ea typeface="AR Pゴシック体M" panose="020B0600000000000000" pitchFamily="50" charset="-128"/>
                        </a:rPr>
                        <a:t>平成２０年告示</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spc="-300" dirty="0">
                          <a:solidFill>
                            <a:srgbClr val="FFFF00"/>
                          </a:solidFill>
                          <a:latin typeface="AR Pゴシック体M" panose="020B0600000000000000" pitchFamily="50" charset="-128"/>
                          <a:ea typeface="AR Pゴシック体M" panose="020B0600000000000000" pitchFamily="50" charset="-128"/>
                        </a:rPr>
                        <a:t>平成２９年告示</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新規追加</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他学年から</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他学年へ</a:t>
                      </a:r>
                    </a:p>
                  </a:txBody>
                  <a:tcPr/>
                </a:tc>
                <a:extLst>
                  <a:ext uri="{0D108BD9-81ED-4DB2-BD59-A6C34878D82A}">
                    <a16:rowId xmlns:a16="http://schemas.microsoft.com/office/drawing/2014/main" val="1448219548"/>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第１学年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８０字</a:t>
                      </a:r>
                      <a:r>
                        <a:rPr kumimoji="1" lang="en-US" altLang="ja-JP" sz="2800" dirty="0">
                          <a:latin typeface="AR Pゴシック体M" panose="020B0600000000000000" pitchFamily="50" charset="-128"/>
                          <a:ea typeface="AR Pゴシック体M" panose="020B0600000000000000" pitchFamily="50" charset="-128"/>
                        </a:rPr>
                        <a:t> </a:t>
                      </a:r>
                      <a:endParaRPr kumimoji="1" lang="ja-JP" altLang="en-US" sz="2800" dirty="0">
                        <a:latin typeface="AR Pゴシック体M" panose="020B0600000000000000" pitchFamily="50" charset="-128"/>
                        <a:ea typeface="AR Pゴシック体M" panose="020B0600000000000000" pitchFamily="50" charset="-128"/>
                      </a:endParaRP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８０字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extLst>
                  <a:ext uri="{0D108BD9-81ED-4DB2-BD59-A6C34878D82A}">
                    <a16:rowId xmlns:a16="http://schemas.microsoft.com/office/drawing/2014/main" val="1099194188"/>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第２学年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１６０字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１６０字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extLst>
                  <a:ext uri="{0D108BD9-81ED-4DB2-BD59-A6C34878D82A}">
                    <a16:rowId xmlns:a16="http://schemas.microsoft.com/office/drawing/2014/main" val="3360365826"/>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第３学年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２００字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２００字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extLst>
                  <a:ext uri="{0D108BD9-81ED-4DB2-BD59-A6C34878D82A}">
                    <a16:rowId xmlns:a16="http://schemas.microsoft.com/office/drawing/2014/main" val="199060624"/>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第４学年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２００字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２０２字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＋２０字</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2400" dirty="0">
                          <a:latin typeface="AR Pゴシック体M" panose="020B0600000000000000" pitchFamily="50" charset="-128"/>
                          <a:ea typeface="AR Pゴシック体M" panose="020B0600000000000000" pitchFamily="50" charset="-128"/>
                        </a:rPr>
                        <a:t>＋５字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－２３字</a:t>
                      </a:r>
                    </a:p>
                  </a:txBody>
                  <a:tcPr/>
                </a:tc>
                <a:extLst>
                  <a:ext uri="{0D108BD9-81ED-4DB2-BD59-A6C34878D82A}">
                    <a16:rowId xmlns:a16="http://schemas.microsoft.com/office/drawing/2014/main" val="1602379703"/>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第５学年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１８５字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１９３字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＋２１字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－１３字</a:t>
                      </a:r>
                    </a:p>
                  </a:txBody>
                  <a:tcPr/>
                </a:tc>
                <a:extLst>
                  <a:ext uri="{0D108BD9-81ED-4DB2-BD59-A6C34878D82A}">
                    <a16:rowId xmlns:a16="http://schemas.microsoft.com/office/drawing/2014/main" val="1192557313"/>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第６学年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１８１字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１９１字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＋１１字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－１字</a:t>
                      </a:r>
                    </a:p>
                  </a:txBody>
                  <a:tcPr/>
                </a:tc>
                <a:extLst>
                  <a:ext uri="{0D108BD9-81ED-4DB2-BD59-A6C34878D82A}">
                    <a16:rowId xmlns:a16="http://schemas.microsoft.com/office/drawing/2014/main" val="764928341"/>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計</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１００６字</a:t>
                      </a:r>
                    </a:p>
                  </a:txBody>
                  <a:tcPr/>
                </a:tc>
                <a:tc>
                  <a:txBody>
                    <a:bodyPr/>
                    <a:lstStyle/>
                    <a:p>
                      <a:pPr algn="r"/>
                      <a:r>
                        <a:rPr kumimoji="1" lang="ja-JP" altLang="en-US" sz="2800" dirty="0">
                          <a:solidFill>
                            <a:srgbClr val="FF0000"/>
                          </a:solidFill>
                          <a:latin typeface="AR Pゴシック体M" panose="020B0600000000000000" pitchFamily="50" charset="-128"/>
                          <a:ea typeface="AR Pゴシック体M" panose="020B0600000000000000" pitchFamily="50" charset="-128"/>
                        </a:rPr>
                        <a:t>１０２６字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＋２０字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＋３７字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－３７字</a:t>
                      </a:r>
                    </a:p>
                  </a:txBody>
                  <a:tcPr/>
                </a:tc>
                <a:extLst>
                  <a:ext uri="{0D108BD9-81ED-4DB2-BD59-A6C34878D82A}">
                    <a16:rowId xmlns:a16="http://schemas.microsoft.com/office/drawing/2014/main" val="3435161550"/>
                  </a:ext>
                </a:extLst>
              </a:tr>
            </a:tbl>
          </a:graphicData>
        </a:graphic>
      </p:graphicFrame>
      <p:grpSp>
        <p:nvGrpSpPr>
          <p:cNvPr id="4" name="グループ化 3">
            <a:extLst>
              <a:ext uri="{FF2B5EF4-FFF2-40B4-BE49-F238E27FC236}">
                <a16:creationId xmlns:a16="http://schemas.microsoft.com/office/drawing/2014/main" id="{0435FF28-FBBE-4FE2-A21D-6D532EB610F0}"/>
              </a:ext>
            </a:extLst>
          </p:cNvPr>
          <p:cNvGrpSpPr/>
          <p:nvPr/>
        </p:nvGrpSpPr>
        <p:grpSpPr>
          <a:xfrm>
            <a:off x="479376" y="5034921"/>
            <a:ext cx="11090710" cy="1490422"/>
            <a:chOff x="248650" y="421558"/>
            <a:chExt cx="8892316" cy="982679"/>
          </a:xfrm>
        </p:grpSpPr>
        <p:sp>
          <p:nvSpPr>
            <p:cNvPr id="5" name="角丸四角形 2">
              <a:extLst>
                <a:ext uri="{FF2B5EF4-FFF2-40B4-BE49-F238E27FC236}">
                  <a16:creationId xmlns:a16="http://schemas.microsoft.com/office/drawing/2014/main" id="{38F5D251-7069-4F23-BEF6-0D9BD4B3C0DC}"/>
                </a:ext>
              </a:extLst>
            </p:cNvPr>
            <p:cNvSpPr/>
            <p:nvPr/>
          </p:nvSpPr>
          <p:spPr>
            <a:xfrm>
              <a:off x="251518" y="692084"/>
              <a:ext cx="8889448" cy="712153"/>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AR Pゴシック体M" panose="020B0600000000000000" pitchFamily="50" charset="-128"/>
                  <a:ea typeface="AR Pゴシック体M" panose="020B0600000000000000" pitchFamily="50" charset="-128"/>
                </a:rPr>
                <a:t>　</a:t>
              </a:r>
              <a:r>
                <a:rPr lang="ja-JP" altLang="en-US" sz="2400" dirty="0">
                  <a:solidFill>
                    <a:schemeClr val="tx1"/>
                  </a:solidFill>
                  <a:latin typeface="AR Pゴシック体M" panose="020B0600000000000000" pitchFamily="50" charset="-128"/>
                  <a:ea typeface="AR Pゴシック体M" panose="020B0600000000000000" pitchFamily="50" charset="-128"/>
                </a:rPr>
                <a:t>平成３０年度の第４学年、平成３１年度の第４学年（現３学年）と第５学年（現４学年）の児童に対しては、新学習指導要領の学年別漢字配当表により指導する。</a:t>
              </a:r>
            </a:p>
          </p:txBody>
        </p:sp>
        <p:sp>
          <p:nvSpPr>
            <p:cNvPr id="6" name="角丸四角形 4">
              <a:extLst>
                <a:ext uri="{FF2B5EF4-FFF2-40B4-BE49-F238E27FC236}">
                  <a16:creationId xmlns:a16="http://schemas.microsoft.com/office/drawing/2014/main" id="{7CBE654E-B57A-4C79-9DC9-7AEF1E757797}"/>
                </a:ext>
              </a:extLst>
            </p:cNvPr>
            <p:cNvSpPr/>
            <p:nvPr/>
          </p:nvSpPr>
          <p:spPr>
            <a:xfrm>
              <a:off x="248650" y="421558"/>
              <a:ext cx="4450421" cy="365479"/>
            </a:xfrm>
            <a:prstGeom prst="roundRect">
              <a:avLst>
                <a:gd name="adj" fmla="val 667"/>
              </a:avLst>
            </a:prstGeom>
            <a:solidFill>
              <a:srgbClr val="FF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2800" spc="-300" dirty="0">
                  <a:latin typeface="AR Pゴシック体M" panose="020B0600000000000000" pitchFamily="50" charset="-128"/>
                  <a:ea typeface="AR Pゴシック体M" panose="020B0600000000000000" pitchFamily="50" charset="-128"/>
                </a:rPr>
                <a:t>小学校では平成３０年度と３１年度に該当</a:t>
              </a:r>
            </a:p>
          </p:txBody>
        </p:sp>
      </p:grpSp>
    </p:spTree>
    <p:extLst>
      <p:ext uri="{BB962C8B-B14F-4D97-AF65-F5344CB8AC3E}">
        <p14:creationId xmlns:p14="http://schemas.microsoft.com/office/powerpoint/2010/main" val="1393957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0139E3F0-A500-4DFF-A5C7-599AB836B577}"/>
              </a:ext>
            </a:extLst>
          </p:cNvPr>
          <p:cNvSpPr/>
          <p:nvPr/>
        </p:nvSpPr>
        <p:spPr>
          <a:xfrm>
            <a:off x="479376" y="232583"/>
            <a:ext cx="2378531" cy="604129"/>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ja-JP" sz="3200" dirty="0">
                <a:latin typeface="AR Pゴシック体M" panose="020B0600000000000000" pitchFamily="50" charset="-128"/>
                <a:ea typeface="AR Pゴシック体M" panose="020B0600000000000000" pitchFamily="50" charset="-128"/>
              </a:rPr>
              <a:t>(</a:t>
            </a:r>
            <a:r>
              <a:rPr lang="ja-JP" altLang="en-US" sz="3200" dirty="0">
                <a:latin typeface="AR Pゴシック体M" panose="020B0600000000000000" pitchFamily="50" charset="-128"/>
                <a:ea typeface="AR Pゴシック体M" panose="020B0600000000000000" pitchFamily="50" charset="-128"/>
              </a:rPr>
              <a:t>漢字指導</a:t>
            </a:r>
            <a:r>
              <a:rPr lang="en-US" altLang="ja-JP" sz="3200" dirty="0">
                <a:latin typeface="AR Pゴシック体M" panose="020B0600000000000000" pitchFamily="50" charset="-128"/>
                <a:ea typeface="AR Pゴシック体M" panose="020B0600000000000000" pitchFamily="50" charset="-128"/>
              </a:rPr>
              <a:t>)</a:t>
            </a:r>
            <a:endParaRPr lang="ja-JP" altLang="en-US" sz="3200" dirty="0">
              <a:solidFill>
                <a:srgbClr val="FF0000"/>
              </a:solidFill>
              <a:latin typeface="AR Pゴシック体M" panose="020B0600000000000000" pitchFamily="50" charset="-128"/>
              <a:ea typeface="AR Pゴシック体M" panose="020B0600000000000000" pitchFamily="50" charset="-128"/>
            </a:endParaRPr>
          </a:p>
        </p:txBody>
      </p:sp>
      <p:graphicFrame>
        <p:nvGraphicFramePr>
          <p:cNvPr id="2" name="表 1">
            <a:extLst>
              <a:ext uri="{FF2B5EF4-FFF2-40B4-BE49-F238E27FC236}">
                <a16:creationId xmlns:a16="http://schemas.microsoft.com/office/drawing/2014/main" id="{A8F1C7A4-A009-42E6-8423-3BD529EA2367}"/>
              </a:ext>
            </a:extLst>
          </p:cNvPr>
          <p:cNvGraphicFramePr>
            <a:graphicFrameLocks noGrp="1"/>
          </p:cNvGraphicFramePr>
          <p:nvPr>
            <p:extLst/>
          </p:nvPr>
        </p:nvGraphicFramePr>
        <p:xfrm>
          <a:off x="479376" y="908720"/>
          <a:ext cx="10338118" cy="4084320"/>
        </p:xfrm>
        <a:graphic>
          <a:graphicData uri="http://schemas.openxmlformats.org/drawingml/2006/table">
            <a:tbl>
              <a:tblPr firstRow="1" bandRow="1">
                <a:tableStyleId>{5C22544A-7EE6-4342-B048-85BDC9FD1C3A}</a:tableStyleId>
              </a:tblPr>
              <a:tblGrid>
                <a:gridCol w="1656080">
                  <a:extLst>
                    <a:ext uri="{9D8B030D-6E8A-4147-A177-3AD203B41FA5}">
                      <a16:colId xmlns:a16="http://schemas.microsoft.com/office/drawing/2014/main" val="339806733"/>
                    </a:ext>
                  </a:extLst>
                </a:gridCol>
                <a:gridCol w="1916430">
                  <a:extLst>
                    <a:ext uri="{9D8B030D-6E8A-4147-A177-3AD203B41FA5}">
                      <a16:colId xmlns:a16="http://schemas.microsoft.com/office/drawing/2014/main" val="1056464585"/>
                    </a:ext>
                  </a:extLst>
                </a:gridCol>
                <a:gridCol w="1916430">
                  <a:extLst>
                    <a:ext uri="{9D8B030D-6E8A-4147-A177-3AD203B41FA5}">
                      <a16:colId xmlns:a16="http://schemas.microsoft.com/office/drawing/2014/main" val="1652955505"/>
                    </a:ext>
                  </a:extLst>
                </a:gridCol>
                <a:gridCol w="1554480">
                  <a:extLst>
                    <a:ext uri="{9D8B030D-6E8A-4147-A177-3AD203B41FA5}">
                      <a16:colId xmlns:a16="http://schemas.microsoft.com/office/drawing/2014/main" val="1101893713"/>
                    </a:ext>
                  </a:extLst>
                </a:gridCol>
                <a:gridCol w="1759268">
                  <a:extLst>
                    <a:ext uri="{9D8B030D-6E8A-4147-A177-3AD203B41FA5}">
                      <a16:colId xmlns:a16="http://schemas.microsoft.com/office/drawing/2014/main" val="3374498998"/>
                    </a:ext>
                  </a:extLst>
                </a:gridCol>
                <a:gridCol w="1535430">
                  <a:extLst>
                    <a:ext uri="{9D8B030D-6E8A-4147-A177-3AD203B41FA5}">
                      <a16:colId xmlns:a16="http://schemas.microsoft.com/office/drawing/2014/main" val="668479449"/>
                    </a:ext>
                  </a:extLst>
                </a:gridCol>
              </a:tblGrid>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ja-JP" altLang="en-US" sz="2400" spc="-300" dirty="0">
                          <a:latin typeface="AR Pゴシック体M" panose="020B0600000000000000" pitchFamily="50" charset="-128"/>
                          <a:ea typeface="AR Pゴシック体M" panose="020B0600000000000000" pitchFamily="50" charset="-128"/>
                        </a:rPr>
                        <a:t>平成２０年告示</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spc="-300" dirty="0">
                          <a:solidFill>
                            <a:srgbClr val="FFFF00"/>
                          </a:solidFill>
                          <a:latin typeface="AR Pゴシック体M" panose="020B0600000000000000" pitchFamily="50" charset="-128"/>
                          <a:ea typeface="AR Pゴシック体M" panose="020B0600000000000000" pitchFamily="50" charset="-128"/>
                        </a:rPr>
                        <a:t>平成２９年告示</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新規追加</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他学年から</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他学年へ</a:t>
                      </a:r>
                    </a:p>
                  </a:txBody>
                  <a:tcPr/>
                </a:tc>
                <a:extLst>
                  <a:ext uri="{0D108BD9-81ED-4DB2-BD59-A6C34878D82A}">
                    <a16:rowId xmlns:a16="http://schemas.microsoft.com/office/drawing/2014/main" val="1448219548"/>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第１学年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８０字</a:t>
                      </a:r>
                      <a:r>
                        <a:rPr kumimoji="1" lang="en-US" altLang="ja-JP" sz="2800" dirty="0">
                          <a:latin typeface="AR Pゴシック体M" panose="020B0600000000000000" pitchFamily="50" charset="-128"/>
                          <a:ea typeface="AR Pゴシック体M" panose="020B0600000000000000" pitchFamily="50" charset="-128"/>
                        </a:rPr>
                        <a:t> </a:t>
                      </a:r>
                      <a:endParaRPr kumimoji="1" lang="ja-JP" altLang="en-US" sz="2800" dirty="0">
                        <a:latin typeface="AR Pゴシック体M" panose="020B0600000000000000" pitchFamily="50" charset="-128"/>
                        <a:ea typeface="AR Pゴシック体M" panose="020B0600000000000000" pitchFamily="50" charset="-128"/>
                      </a:endParaRP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８０字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extLst>
                  <a:ext uri="{0D108BD9-81ED-4DB2-BD59-A6C34878D82A}">
                    <a16:rowId xmlns:a16="http://schemas.microsoft.com/office/drawing/2014/main" val="1099194188"/>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第２学年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１６０字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１６０字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extLst>
                  <a:ext uri="{0D108BD9-81ED-4DB2-BD59-A6C34878D82A}">
                    <a16:rowId xmlns:a16="http://schemas.microsoft.com/office/drawing/2014/main" val="3360365826"/>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第３学年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２００字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２００字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extLst>
                  <a:ext uri="{0D108BD9-81ED-4DB2-BD59-A6C34878D82A}">
                    <a16:rowId xmlns:a16="http://schemas.microsoft.com/office/drawing/2014/main" val="199060624"/>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第４学年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２００字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２０２字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＋２０字</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2400" dirty="0">
                          <a:latin typeface="AR Pゴシック体M" panose="020B0600000000000000" pitchFamily="50" charset="-128"/>
                          <a:ea typeface="AR Pゴシック体M" panose="020B0600000000000000" pitchFamily="50" charset="-128"/>
                        </a:rPr>
                        <a:t>＋５字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－２３字</a:t>
                      </a:r>
                    </a:p>
                  </a:txBody>
                  <a:tcPr/>
                </a:tc>
                <a:extLst>
                  <a:ext uri="{0D108BD9-81ED-4DB2-BD59-A6C34878D82A}">
                    <a16:rowId xmlns:a16="http://schemas.microsoft.com/office/drawing/2014/main" val="1602379703"/>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第５学年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１８５字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１９３字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＋２１字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－１３字</a:t>
                      </a:r>
                    </a:p>
                  </a:txBody>
                  <a:tcPr/>
                </a:tc>
                <a:extLst>
                  <a:ext uri="{0D108BD9-81ED-4DB2-BD59-A6C34878D82A}">
                    <a16:rowId xmlns:a16="http://schemas.microsoft.com/office/drawing/2014/main" val="1192557313"/>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第６学年</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１８１字</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１９１字</a:t>
                      </a:r>
                    </a:p>
                  </a:txBody>
                  <a:tcPr/>
                </a:tc>
                <a:tc>
                  <a:txBody>
                    <a:bodyPr/>
                    <a:lstStyle/>
                    <a:p>
                      <a:pPr algn="ctr"/>
                      <a:r>
                        <a:rPr kumimoji="1" lang="en-US" altLang="ja-JP" sz="2400" dirty="0">
                          <a:latin typeface="AR Pゴシック体M" panose="020B0600000000000000" pitchFamily="50" charset="-128"/>
                          <a:ea typeface="AR Pゴシック体M" panose="020B0600000000000000" pitchFamily="50" charset="-128"/>
                        </a:rPr>
                        <a:t>-</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＋１１字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－１字</a:t>
                      </a:r>
                    </a:p>
                  </a:txBody>
                  <a:tcPr/>
                </a:tc>
                <a:extLst>
                  <a:ext uri="{0D108BD9-81ED-4DB2-BD59-A6C34878D82A}">
                    <a16:rowId xmlns:a16="http://schemas.microsoft.com/office/drawing/2014/main" val="764928341"/>
                  </a:ext>
                </a:extLst>
              </a:tr>
              <a:tr h="370840">
                <a:tc>
                  <a:txBody>
                    <a:bodyPr/>
                    <a:lstStyle/>
                    <a:p>
                      <a:pPr algn="ctr"/>
                      <a:r>
                        <a:rPr kumimoji="1" lang="ja-JP" altLang="en-US" sz="2800" dirty="0">
                          <a:latin typeface="AR Pゴシック体M" panose="020B0600000000000000" pitchFamily="50" charset="-128"/>
                          <a:ea typeface="AR Pゴシック体M" panose="020B0600000000000000" pitchFamily="50" charset="-128"/>
                        </a:rPr>
                        <a:t>計</a:t>
                      </a:r>
                    </a:p>
                  </a:txBody>
                  <a:tcPr/>
                </a:tc>
                <a:tc>
                  <a:txBody>
                    <a:bodyPr/>
                    <a:lstStyle/>
                    <a:p>
                      <a:pPr algn="r"/>
                      <a:r>
                        <a:rPr kumimoji="1" lang="ja-JP" altLang="en-US" sz="2800" dirty="0">
                          <a:latin typeface="AR Pゴシック体M" panose="020B0600000000000000" pitchFamily="50" charset="-128"/>
                          <a:ea typeface="AR Pゴシック体M" panose="020B0600000000000000" pitchFamily="50" charset="-128"/>
                        </a:rPr>
                        <a:t>１００６字</a:t>
                      </a:r>
                    </a:p>
                  </a:txBody>
                  <a:tcPr/>
                </a:tc>
                <a:tc>
                  <a:txBody>
                    <a:bodyPr/>
                    <a:lstStyle/>
                    <a:p>
                      <a:pPr algn="r"/>
                      <a:r>
                        <a:rPr kumimoji="1" lang="ja-JP" altLang="en-US" sz="2800" dirty="0">
                          <a:solidFill>
                            <a:srgbClr val="FF0000"/>
                          </a:solidFill>
                          <a:latin typeface="AR Pゴシック体M" panose="020B0600000000000000" pitchFamily="50" charset="-128"/>
                          <a:ea typeface="AR Pゴシック体M" panose="020B0600000000000000" pitchFamily="50" charset="-128"/>
                        </a:rPr>
                        <a:t>１０２６字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＋２０字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＋３７字</a:t>
                      </a:r>
                    </a:p>
                  </a:txBody>
                  <a:tcPr/>
                </a:tc>
                <a:tc>
                  <a:txBody>
                    <a:bodyPr/>
                    <a:lstStyle/>
                    <a:p>
                      <a:pPr algn="r"/>
                      <a:r>
                        <a:rPr kumimoji="1" lang="ja-JP" altLang="en-US" sz="2400" dirty="0">
                          <a:latin typeface="AR Pゴシック体M" panose="020B0600000000000000" pitchFamily="50" charset="-128"/>
                          <a:ea typeface="AR Pゴシック体M" panose="020B0600000000000000" pitchFamily="50" charset="-128"/>
                        </a:rPr>
                        <a:t>－３７字</a:t>
                      </a:r>
                    </a:p>
                  </a:txBody>
                  <a:tcPr/>
                </a:tc>
                <a:extLst>
                  <a:ext uri="{0D108BD9-81ED-4DB2-BD59-A6C34878D82A}">
                    <a16:rowId xmlns:a16="http://schemas.microsoft.com/office/drawing/2014/main" val="3435161550"/>
                  </a:ext>
                </a:extLst>
              </a:tr>
            </a:tbl>
          </a:graphicData>
        </a:graphic>
      </p:graphicFrame>
      <p:grpSp>
        <p:nvGrpSpPr>
          <p:cNvPr id="7" name="グループ化 6">
            <a:extLst>
              <a:ext uri="{FF2B5EF4-FFF2-40B4-BE49-F238E27FC236}">
                <a16:creationId xmlns:a16="http://schemas.microsoft.com/office/drawing/2014/main" id="{A07ADC64-672B-42BD-8462-2035973CCE97}"/>
              </a:ext>
            </a:extLst>
          </p:cNvPr>
          <p:cNvGrpSpPr/>
          <p:nvPr/>
        </p:nvGrpSpPr>
        <p:grpSpPr>
          <a:xfrm>
            <a:off x="479376" y="5034921"/>
            <a:ext cx="11090710" cy="1490422"/>
            <a:chOff x="248650" y="421558"/>
            <a:chExt cx="8892316" cy="982679"/>
          </a:xfrm>
        </p:grpSpPr>
        <p:sp>
          <p:nvSpPr>
            <p:cNvPr id="8" name="角丸四角形 2">
              <a:extLst>
                <a:ext uri="{FF2B5EF4-FFF2-40B4-BE49-F238E27FC236}">
                  <a16:creationId xmlns:a16="http://schemas.microsoft.com/office/drawing/2014/main" id="{9FC95A4C-5B4D-4970-A165-7FB7CDFE4018}"/>
                </a:ext>
              </a:extLst>
            </p:cNvPr>
            <p:cNvSpPr/>
            <p:nvPr/>
          </p:nvSpPr>
          <p:spPr>
            <a:xfrm>
              <a:off x="251518" y="692084"/>
              <a:ext cx="8889448" cy="712153"/>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AR Pゴシック体M" panose="020B0600000000000000" pitchFamily="50" charset="-128"/>
                  <a:ea typeface="AR Pゴシック体M" panose="020B0600000000000000" pitchFamily="50" charset="-128"/>
                </a:rPr>
                <a:t>　</a:t>
              </a:r>
              <a:r>
                <a:rPr lang="ja-JP" altLang="en-US" sz="2400" dirty="0">
                  <a:solidFill>
                    <a:schemeClr val="tx1"/>
                  </a:solidFill>
                  <a:latin typeface="AR Pゴシック体M" panose="020B0600000000000000" pitchFamily="50" charset="-128"/>
                  <a:ea typeface="AR Pゴシック体M" panose="020B0600000000000000" pitchFamily="50" charset="-128"/>
                </a:rPr>
                <a:t>平成３１年度の第１学年（現６学年）、</a:t>
              </a:r>
              <a:r>
                <a:rPr lang="ja-JP" altLang="en-US" sz="2400" dirty="0">
                  <a:solidFill>
                    <a:schemeClr val="tx1"/>
                  </a:solidFill>
                  <a:highlight>
                    <a:srgbClr val="FFFF00"/>
                  </a:highlight>
                  <a:latin typeface="AR Pゴシック体M" panose="020B0600000000000000" pitchFamily="50" charset="-128"/>
                  <a:ea typeface="AR Pゴシック体M" panose="020B0600000000000000" pitchFamily="50" charset="-128"/>
                </a:rPr>
                <a:t>平成３２年度の第１学年（現５学年）</a:t>
              </a:r>
              <a:r>
                <a:rPr lang="ja-JP" altLang="en-US" sz="2400" dirty="0">
                  <a:solidFill>
                    <a:schemeClr val="tx1"/>
                  </a:solidFill>
                  <a:latin typeface="AR Pゴシック体M" panose="020B0600000000000000" pitchFamily="50" charset="-128"/>
                  <a:ea typeface="AR Pゴシック体M" panose="020B0600000000000000" pitchFamily="50" charset="-128"/>
                </a:rPr>
                <a:t>と第２学年（現６学年）の生徒に対して、都道府県名に用いる漢字２０字を追加して指導する。</a:t>
              </a:r>
            </a:p>
          </p:txBody>
        </p:sp>
        <p:sp>
          <p:nvSpPr>
            <p:cNvPr id="9" name="角丸四角形 4">
              <a:extLst>
                <a:ext uri="{FF2B5EF4-FFF2-40B4-BE49-F238E27FC236}">
                  <a16:creationId xmlns:a16="http://schemas.microsoft.com/office/drawing/2014/main" id="{93E409EA-E3CC-4259-94FE-99956B9CDE72}"/>
                </a:ext>
              </a:extLst>
            </p:cNvPr>
            <p:cNvSpPr/>
            <p:nvPr/>
          </p:nvSpPr>
          <p:spPr>
            <a:xfrm>
              <a:off x="248650" y="421558"/>
              <a:ext cx="4450421" cy="365479"/>
            </a:xfrm>
            <a:prstGeom prst="roundRect">
              <a:avLst>
                <a:gd name="adj" fmla="val 667"/>
              </a:avLst>
            </a:prstGeom>
            <a:solidFill>
              <a:srgbClr val="FF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2800" spc="-300" dirty="0">
                  <a:latin typeface="AR Pゴシック体M" panose="020B0600000000000000" pitchFamily="50" charset="-128"/>
                  <a:ea typeface="AR Pゴシック体M" panose="020B0600000000000000" pitchFamily="50" charset="-128"/>
                </a:rPr>
                <a:t>中学校では平成３１年度と３２年度に該当</a:t>
              </a:r>
            </a:p>
          </p:txBody>
        </p:sp>
      </p:grpSp>
    </p:spTree>
    <p:extLst>
      <p:ext uri="{BB962C8B-B14F-4D97-AF65-F5344CB8AC3E}">
        <p14:creationId xmlns:p14="http://schemas.microsoft.com/office/powerpoint/2010/main" val="265074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695400" y="1268760"/>
            <a:ext cx="11161240" cy="4154868"/>
          </a:xfrm>
          <a:prstGeom prst="rect">
            <a:avLst/>
          </a:prstGeom>
          <a:solidFill>
            <a:schemeClr val="bg1"/>
          </a:solidFill>
          <a:ln>
            <a:solidFill>
              <a:schemeClr val="tx1"/>
            </a:solidFill>
          </a:ln>
        </p:spPr>
        <p:txBody>
          <a:bodyPr wrap="square" lIns="91324" tIns="45663" rIns="91324" bIns="45663" rtlCol="0">
            <a:spAutoFit/>
          </a:bodyPr>
          <a:lstStyle/>
          <a:p>
            <a:pPr marL="274638" indent="-274638" defTabSz="1149154">
              <a:defRPr/>
            </a:pPr>
            <a:r>
              <a:rPr kumimoji="0" lang="en-US" altLang="ja-JP" sz="2400" kern="0" dirty="0">
                <a:solidFill>
                  <a:srgbClr val="000000"/>
                </a:solidFill>
                <a:latin typeface="AR Pゴシック体M" panose="020B0600000000000000" pitchFamily="50" charset="-128"/>
                <a:ea typeface="AR Pゴシック体M" panose="020B0600000000000000" pitchFamily="50" charset="-128"/>
              </a:rPr>
              <a:t>【</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成果</a:t>
            </a:r>
            <a:r>
              <a:rPr kumimoji="0" lang="en-US" altLang="ja-JP" sz="2400" kern="0" dirty="0">
                <a:solidFill>
                  <a:srgbClr val="000000"/>
                </a:solidFill>
                <a:latin typeface="AR Pゴシック体M" panose="020B0600000000000000" pitchFamily="50" charset="-128"/>
                <a:ea typeface="AR Pゴシック体M" panose="020B0600000000000000" pitchFamily="50" charset="-128"/>
              </a:rPr>
              <a:t>】</a:t>
            </a:r>
          </a:p>
          <a:p>
            <a:pPr marL="274638" indent="-274638" defTabSz="1149154">
              <a:defRPr/>
            </a:pP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　平成２４年（２０１２年）に実施されたＰＩＳＡ調査においては、</a:t>
            </a:r>
            <a:r>
              <a:rPr kumimoji="0" lang="ja-JP" altLang="en-US" sz="2400" kern="0" dirty="0">
                <a:solidFill>
                  <a:srgbClr val="FF0000"/>
                </a:solidFill>
                <a:latin typeface="AR Pゴシック体M" panose="020B0600000000000000" pitchFamily="50" charset="-128"/>
                <a:ea typeface="AR Pゴシック体M" panose="020B0600000000000000" pitchFamily="50" charset="-128"/>
              </a:rPr>
              <a:t>「読解力」の平均得点</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が比較可能な調査回以降、</a:t>
            </a:r>
            <a:r>
              <a:rPr kumimoji="0" lang="ja-JP" altLang="en-US" sz="2400" kern="0" dirty="0">
                <a:solidFill>
                  <a:srgbClr val="FF0000"/>
                </a:solidFill>
                <a:latin typeface="AR Pゴシック体M" panose="020B0600000000000000" pitchFamily="50" charset="-128"/>
                <a:ea typeface="AR Pゴシック体M" panose="020B0600000000000000" pitchFamily="50" charset="-128"/>
              </a:rPr>
              <a:t>最も高くなって</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いる。</a:t>
            </a:r>
            <a:endParaRPr kumimoji="0" lang="en-US" altLang="ja-JP" sz="24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　各教科等の指導のねらいを明確にした上で</a:t>
            </a:r>
            <a:r>
              <a:rPr kumimoji="0" lang="ja-JP" altLang="en-US" sz="2400" kern="0" dirty="0">
                <a:solidFill>
                  <a:srgbClr val="FF0000"/>
                </a:solidFill>
                <a:latin typeface="AR Pゴシック体M" panose="020B0600000000000000" pitchFamily="50" charset="-128"/>
                <a:ea typeface="AR Pゴシック体M" panose="020B0600000000000000" pitchFamily="50" charset="-128"/>
              </a:rPr>
              <a:t>言語活動を適切に位置付けた学校</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の割合は、</a:t>
            </a:r>
            <a:r>
              <a:rPr kumimoji="0" lang="ja-JP" altLang="en-US" sz="2400" kern="0" dirty="0">
                <a:solidFill>
                  <a:srgbClr val="FF0000"/>
                </a:solidFill>
                <a:latin typeface="AR Pゴシック体M" panose="020B0600000000000000" pitchFamily="50" charset="-128"/>
                <a:ea typeface="AR Pゴシック体M" panose="020B0600000000000000" pitchFamily="50" charset="-128"/>
              </a:rPr>
              <a:t>小中学校ともに９０％程度</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となっており、言語活動の充実を踏まえた授業改善が図られている。</a:t>
            </a:r>
            <a:endParaRPr kumimoji="0" lang="en-US" altLang="ja-JP" sz="24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en-US" altLang="ja-JP" sz="2400" kern="0" dirty="0">
                <a:solidFill>
                  <a:srgbClr val="000000"/>
                </a:solidFill>
                <a:latin typeface="AR Pゴシック体M" panose="020B0600000000000000" pitchFamily="50" charset="-128"/>
                <a:ea typeface="AR Pゴシック体M" panose="020B0600000000000000" pitchFamily="50" charset="-128"/>
              </a:rPr>
              <a:t>【</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課題</a:t>
            </a:r>
            <a:r>
              <a:rPr kumimoji="0" lang="en-US" altLang="ja-JP" sz="2400" kern="0" dirty="0">
                <a:solidFill>
                  <a:srgbClr val="000000"/>
                </a:solidFill>
                <a:latin typeface="AR Pゴシック体M" panose="020B0600000000000000" pitchFamily="50" charset="-128"/>
                <a:ea typeface="AR Pゴシック体M" panose="020B0600000000000000" pitchFamily="50" charset="-128"/>
              </a:rPr>
              <a:t>】</a:t>
            </a:r>
          </a:p>
          <a:p>
            <a:pPr marL="274638" indent="-274638" defTabSz="1149154">
              <a:defRPr/>
            </a:pP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　全国学力・学習状況調査等の結果によると、</a:t>
            </a:r>
            <a:r>
              <a:rPr kumimoji="0" lang="ja-JP" altLang="en-US" sz="2400" u="sng" kern="0"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文における主語を捉える</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ことや</a:t>
            </a:r>
            <a:r>
              <a:rPr kumimoji="0" lang="ja-JP" altLang="en-US" sz="2400" u="sng" kern="0"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文の構成を理解</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したり</a:t>
            </a:r>
            <a:r>
              <a:rPr kumimoji="0" lang="ja-JP" altLang="en-US" sz="2400" u="sng" kern="0" dirty="0">
                <a:solidFill>
                  <a:srgbClr val="00B05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表現の工夫を捉え</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たりすること、目的に応じて</a:t>
            </a:r>
            <a:r>
              <a:rPr kumimoji="0" lang="ja-JP" altLang="en-US" sz="2400" u="sng" kern="0" dirty="0">
                <a:solidFill>
                  <a:srgbClr val="00B05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文章を要約</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したり</a:t>
            </a:r>
            <a:r>
              <a:rPr kumimoji="0" lang="ja-JP" altLang="en-US" sz="2400" u="sng" kern="0" dirty="0">
                <a:solidFill>
                  <a:srgbClr val="00B05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複数の情報を関連付けて理解を深め</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たりすることなどに課題がある。</a:t>
            </a:r>
            <a:endParaRPr kumimoji="0" lang="en-US" altLang="ja-JP" sz="24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　依然として</a:t>
            </a:r>
            <a:r>
              <a:rPr kumimoji="0" lang="ja-JP" altLang="en-US" sz="2400" kern="0" dirty="0">
                <a:solidFill>
                  <a:srgbClr val="FF0000"/>
                </a:solidFill>
                <a:latin typeface="AR Pゴシック体M" panose="020B0600000000000000" pitchFamily="50" charset="-128"/>
                <a:ea typeface="AR Pゴシック体M" panose="020B0600000000000000" pitchFamily="50" charset="-128"/>
              </a:rPr>
              <a:t>教材への依存度</a:t>
            </a:r>
            <a:r>
              <a:rPr kumimoji="0" lang="ja-JP" altLang="en-US" sz="2400" kern="0" dirty="0">
                <a:solidFill>
                  <a:srgbClr val="000000"/>
                </a:solidFill>
                <a:latin typeface="AR Pゴシック体M" panose="020B0600000000000000" pitchFamily="50" charset="-128"/>
                <a:ea typeface="AR Pゴシック体M" panose="020B0600000000000000" pitchFamily="50" charset="-128"/>
              </a:rPr>
              <a:t>が高い。</a:t>
            </a:r>
          </a:p>
        </p:txBody>
      </p:sp>
      <p:sp>
        <p:nvSpPr>
          <p:cNvPr id="4" name="テキスト ボックス 3"/>
          <p:cNvSpPr txBox="1"/>
          <p:nvPr/>
        </p:nvSpPr>
        <p:spPr>
          <a:xfrm>
            <a:off x="695400" y="5551430"/>
            <a:ext cx="11161240" cy="1200213"/>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en-US" altLang="ja-JP" sz="2400" kern="0" dirty="0">
                <a:solidFill>
                  <a:schemeClr val="bg1"/>
                </a:solidFill>
                <a:latin typeface="AR Pゴシック体M" panose="020B0600000000000000" pitchFamily="50" charset="-128"/>
                <a:ea typeface="AR Pゴシック体M" panose="020B0600000000000000" pitchFamily="50" charset="-128"/>
              </a:rPr>
              <a:t>【</a:t>
            </a:r>
            <a:r>
              <a:rPr kumimoji="0" lang="ja-JP" altLang="en-US" sz="2400" kern="0" dirty="0">
                <a:solidFill>
                  <a:schemeClr val="bg1"/>
                </a:solidFill>
                <a:latin typeface="AR Pゴシック体M" panose="020B0600000000000000" pitchFamily="50" charset="-128"/>
                <a:ea typeface="AR Pゴシック体M" panose="020B0600000000000000" pitchFamily="50" charset="-128"/>
              </a:rPr>
              <a:t>課題を踏まえた国語の目標の在り方</a:t>
            </a:r>
            <a:r>
              <a:rPr kumimoji="0" lang="en-US" altLang="ja-JP" sz="2400" kern="0" dirty="0">
                <a:solidFill>
                  <a:schemeClr val="bg1"/>
                </a:solidFill>
                <a:latin typeface="AR Pゴシック体M" panose="020B0600000000000000" pitchFamily="50" charset="-128"/>
                <a:ea typeface="AR Pゴシック体M" panose="020B0600000000000000" pitchFamily="50" charset="-128"/>
              </a:rPr>
              <a:t>】</a:t>
            </a:r>
          </a:p>
          <a:p>
            <a:pPr marL="274638" indent="-274638" defTabSz="1149154">
              <a:defRPr/>
            </a:pPr>
            <a:r>
              <a:rPr kumimoji="0" lang="ja-JP" altLang="en-US" sz="2400" kern="0" dirty="0">
                <a:solidFill>
                  <a:schemeClr val="bg1"/>
                </a:solidFill>
                <a:latin typeface="AR Pゴシック体M" panose="020B0600000000000000" pitchFamily="50" charset="-128"/>
                <a:ea typeface="AR Pゴシック体M" panose="020B0600000000000000" pitchFamily="50" charset="-128"/>
              </a:rPr>
              <a:t>☆　それぞれの学校段階において</a:t>
            </a:r>
            <a:r>
              <a:rPr kumimoji="0" lang="en-US" altLang="ja-JP" sz="2400" kern="0" dirty="0">
                <a:solidFill>
                  <a:schemeClr val="bg1"/>
                </a:solidFill>
                <a:latin typeface="AR Pゴシック体M" panose="020B0600000000000000" pitchFamily="50" charset="-128"/>
                <a:ea typeface="AR Pゴシック体M" panose="020B0600000000000000" pitchFamily="50" charset="-128"/>
              </a:rPr>
              <a:t>､</a:t>
            </a:r>
            <a:r>
              <a:rPr kumimoji="0" lang="ja-JP" altLang="en-US" sz="2400" kern="0" dirty="0">
                <a:solidFill>
                  <a:schemeClr val="bg1"/>
                </a:solidFill>
                <a:latin typeface="AR Pゴシック体M" panose="020B0600000000000000" pitchFamily="50" charset="-128"/>
                <a:ea typeface="AR Pゴシック体M" panose="020B0600000000000000" pitchFamily="50" charset="-128"/>
              </a:rPr>
              <a:t>国語科の学習を通じて育成を目指す</a:t>
            </a:r>
            <a:r>
              <a:rPr kumimoji="0" lang="ja-JP" altLang="en-US" sz="2400" kern="0"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資質・能力</a:t>
            </a:r>
            <a:r>
              <a:rPr kumimoji="0" lang="ja-JP" altLang="en-US" sz="2400" kern="0" dirty="0">
                <a:solidFill>
                  <a:schemeClr val="bg1"/>
                </a:solidFill>
                <a:latin typeface="AR Pゴシック体M" panose="020B0600000000000000" pitchFamily="50" charset="-128"/>
                <a:ea typeface="AR Pゴシック体M" panose="020B0600000000000000" pitchFamily="50" charset="-128"/>
              </a:rPr>
              <a:t>の全体像を明確化する。</a:t>
            </a:r>
            <a:endParaRPr kumimoji="0" lang="en-US" altLang="ja-JP" sz="2400" kern="0" dirty="0">
              <a:solidFill>
                <a:schemeClr val="bg1"/>
              </a:solidFill>
              <a:latin typeface="AR Pゴシック体M" panose="020B0600000000000000" pitchFamily="50" charset="-128"/>
              <a:ea typeface="AR Pゴシック体M" panose="020B0600000000000000" pitchFamily="50" charset="-128"/>
            </a:endParaRPr>
          </a:p>
        </p:txBody>
      </p:sp>
      <p:sp>
        <p:nvSpPr>
          <p:cNvPr id="2" name="下矢印 1"/>
          <p:cNvSpPr/>
          <p:nvPr/>
        </p:nvSpPr>
        <p:spPr>
          <a:xfrm>
            <a:off x="5879976" y="5208351"/>
            <a:ext cx="1152128" cy="449436"/>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ja-JP" altLang="en-US"/>
          </a:p>
        </p:txBody>
      </p:sp>
      <p:sp>
        <p:nvSpPr>
          <p:cNvPr id="7" name="テキスト ボックス 6">
            <a:extLst>
              <a:ext uri="{FF2B5EF4-FFF2-40B4-BE49-F238E27FC236}">
                <a16:creationId xmlns:a16="http://schemas.microsoft.com/office/drawing/2014/main" id="{076BB48D-5B02-4021-81CC-81E14094A641}"/>
              </a:ext>
            </a:extLst>
          </p:cNvPr>
          <p:cNvSpPr txBox="1"/>
          <p:nvPr/>
        </p:nvSpPr>
        <p:spPr>
          <a:xfrm>
            <a:off x="691396" y="106357"/>
            <a:ext cx="6988780" cy="1077103"/>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１　国語科の目標について</a:t>
            </a:r>
          </a:p>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 （１） 現行学習指導要領の成果と課題</a:t>
            </a:r>
          </a:p>
        </p:txBody>
      </p:sp>
      <p:sp>
        <p:nvSpPr>
          <p:cNvPr id="8" name="テキスト ボックス 7">
            <a:extLst>
              <a:ext uri="{FF2B5EF4-FFF2-40B4-BE49-F238E27FC236}">
                <a16:creationId xmlns:a16="http://schemas.microsoft.com/office/drawing/2014/main" id="{5670D284-B63E-4FD1-BE07-D57B4B483B74}"/>
              </a:ext>
            </a:extLst>
          </p:cNvPr>
          <p:cNvSpPr txBox="1"/>
          <p:nvPr/>
        </p:nvSpPr>
        <p:spPr>
          <a:xfrm>
            <a:off x="8472264" y="783466"/>
            <a:ext cx="1296144"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Ｐ６</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2062831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二等辺三角形 2"/>
          <p:cNvSpPr/>
          <p:nvPr/>
        </p:nvSpPr>
        <p:spPr bwMode="auto">
          <a:xfrm>
            <a:off x="4079776" y="2509513"/>
            <a:ext cx="3772896" cy="2791695"/>
          </a:xfrm>
          <a:prstGeom prst="triangle">
            <a:avLst/>
          </a:prstGeom>
          <a:noFill/>
          <a:ln w="127000">
            <a:solidFill>
              <a:srgbClr val="FF0000"/>
            </a:solidFill>
            <a:prstDash val="solid"/>
            <a:miter lim="800000"/>
            <a:headEnd/>
            <a:tailEnd/>
          </a:ln>
          <a:effectLst/>
        </p:spPr>
        <p:txBody>
          <a:bodyPr wrap="square" lIns="72157" tIns="36110" rIns="72157" bIns="36110" rtlCol="0" anchor="ctr">
            <a:noAutofit/>
          </a:bodyPr>
          <a:lstStyle/>
          <a:p>
            <a:pPr marL="137896" indent="-137896" algn="ctr" defTabSz="720029"/>
            <a:endParaRPr lang="ja-JP" altLang="en-US" sz="1662" dirty="0">
              <a:solidFill>
                <a:srgbClr val="000000"/>
              </a:solidFill>
              <a:latin typeface="ＭＳ Ｐゴシック"/>
              <a:ea typeface="ＭＳ Ｐゴシック" panose="020B0600070205080204" pitchFamily="50" charset="-128"/>
            </a:endParaRPr>
          </a:p>
        </p:txBody>
      </p:sp>
      <p:sp>
        <p:nvSpPr>
          <p:cNvPr id="29" name="角丸四角形 28"/>
          <p:cNvSpPr/>
          <p:nvPr/>
        </p:nvSpPr>
        <p:spPr>
          <a:xfrm>
            <a:off x="3359696" y="1722964"/>
            <a:ext cx="5239472" cy="1129972"/>
          </a:xfrm>
          <a:prstGeom prst="roundRect">
            <a:avLst/>
          </a:prstGeom>
          <a:solidFill>
            <a:schemeClr val="bg1"/>
          </a:solidFill>
          <a:ln w="139700" cap="flat" cmpd="thinThick" algn="ctr">
            <a:solidFill>
              <a:srgbClr val="E46C0A"/>
            </a:solidFill>
            <a:prstDash val="solid"/>
          </a:ln>
          <a:effectLst/>
        </p:spPr>
        <p:txBody>
          <a:bodyPr lIns="0" tIns="0" rIns="0" bIns="0" rtlCol="0" anchor="ctr"/>
          <a:lstStyle/>
          <a:p>
            <a:pPr algn="ctr" defTabSz="721849"/>
            <a:r>
              <a:rPr lang="ja-JP" altLang="en-US"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rPr>
              <a:t>どのように社会・世界と関わり、</a:t>
            </a:r>
            <a:endParaRPr lang="en-US" altLang="ja-JP"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endParaRPr>
          </a:p>
          <a:p>
            <a:pPr algn="ctr" defTabSz="721849"/>
            <a:r>
              <a:rPr lang="ja-JP" altLang="en-US"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rPr>
              <a:t>よりよい人生を送るか</a:t>
            </a:r>
          </a:p>
        </p:txBody>
      </p:sp>
      <p:sp>
        <p:nvSpPr>
          <p:cNvPr id="32" name="角丸四角形 31"/>
          <p:cNvSpPr/>
          <p:nvPr/>
        </p:nvSpPr>
        <p:spPr>
          <a:xfrm>
            <a:off x="1923977" y="4715146"/>
            <a:ext cx="3523951" cy="1176442"/>
          </a:xfrm>
          <a:prstGeom prst="roundRect">
            <a:avLst/>
          </a:prstGeom>
          <a:solidFill>
            <a:schemeClr val="bg1"/>
          </a:solidFill>
          <a:ln w="139700" cap="flat" cmpd="thinThick" algn="ctr">
            <a:solidFill>
              <a:srgbClr val="1F497D"/>
            </a:solidFill>
            <a:prstDash val="solid"/>
          </a:ln>
          <a:effectLst/>
        </p:spPr>
        <p:txBody>
          <a:bodyPr lIns="0" tIns="0" rIns="0" bIns="0" rtlCol="0" anchor="ctr"/>
          <a:lstStyle/>
          <a:p>
            <a:pPr algn="ctr" defTabSz="721849"/>
            <a:r>
              <a:rPr lang="ja-JP" altLang="en-US"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rPr>
              <a:t>何を理解しているか</a:t>
            </a:r>
          </a:p>
          <a:p>
            <a:pPr algn="ctr" defTabSz="721849"/>
            <a:r>
              <a:rPr lang="ja-JP" altLang="en-US"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rPr>
              <a:t>何ができるか</a:t>
            </a:r>
          </a:p>
        </p:txBody>
      </p:sp>
      <p:sp>
        <p:nvSpPr>
          <p:cNvPr id="15" name="テキスト ボックス 3"/>
          <p:cNvSpPr>
            <a:spLocks noChangeArrowheads="1"/>
          </p:cNvSpPr>
          <p:nvPr/>
        </p:nvSpPr>
        <p:spPr bwMode="auto">
          <a:xfrm>
            <a:off x="2511724" y="5701469"/>
            <a:ext cx="2360140" cy="652165"/>
          </a:xfrm>
          <a:prstGeom prst="roundRect">
            <a:avLst>
              <a:gd name="adj" fmla="val 16667"/>
            </a:avLst>
          </a:prstGeom>
          <a:solidFill>
            <a:srgbClr val="1F497D"/>
          </a:solidFill>
          <a:ln w="139700" cmpd="thickThin">
            <a:solidFill>
              <a:schemeClr val="bg1"/>
            </a:solidFill>
            <a:round/>
            <a:headEnd/>
            <a:tailEnd/>
          </a:ln>
          <a:extLst/>
        </p:spPr>
        <p:txBody>
          <a:bodyPr lIns="0" tIns="35880" rIns="0" bIns="35880" anchor="ctr"/>
          <a:lstStyle>
            <a:lvl1pPr algn="l" defTabSz="909638" eaLnBrk="0" hangingPunct="0">
              <a:lnSpc>
                <a:spcPct val="95000"/>
              </a:lnSpc>
              <a:spcBef>
                <a:spcPct val="50000"/>
              </a:spcBef>
              <a:buClr>
                <a:schemeClr val="tx2"/>
              </a:buClr>
              <a:buSzPct val="100000"/>
              <a:buFont typeface="Wingdings" pitchFamily="2" charset="2"/>
              <a:buChar char="§"/>
              <a:defRPr sz="2400">
                <a:solidFill>
                  <a:schemeClr val="tx1"/>
                </a:solidFill>
                <a:latin typeface="Arial" pitchFamily="34" charset="0"/>
              </a:defRPr>
            </a:lvl1pPr>
            <a:lvl2pPr marL="742950" indent="-285750" algn="l" defTabSz="909638" eaLnBrk="0" hangingPunct="0">
              <a:lnSpc>
                <a:spcPct val="95000"/>
              </a:lnSpc>
              <a:spcBef>
                <a:spcPct val="35000"/>
              </a:spcBef>
              <a:defRPr sz="2000">
                <a:solidFill>
                  <a:schemeClr val="tx1"/>
                </a:solidFill>
                <a:latin typeface="Arial" pitchFamily="34" charset="0"/>
              </a:defRPr>
            </a:lvl2pPr>
            <a:lvl3pPr marL="1143000" indent="-228600" algn="l" defTabSz="909638" eaLnBrk="0" hangingPunct="0">
              <a:lnSpc>
                <a:spcPct val="95000"/>
              </a:lnSpc>
              <a:spcBef>
                <a:spcPct val="35000"/>
              </a:spcBef>
              <a:defRPr sz="2000">
                <a:solidFill>
                  <a:schemeClr val="tx1"/>
                </a:solidFill>
                <a:latin typeface="Arial" pitchFamily="34" charset="0"/>
              </a:defRPr>
            </a:lvl3pPr>
            <a:lvl4pPr marL="1600200" indent="-228600" algn="l" defTabSz="909638" eaLnBrk="0" hangingPunct="0">
              <a:lnSpc>
                <a:spcPct val="95000"/>
              </a:lnSpc>
              <a:spcBef>
                <a:spcPct val="35000"/>
              </a:spcBef>
              <a:defRPr sz="2000">
                <a:solidFill>
                  <a:schemeClr val="tx1"/>
                </a:solidFill>
                <a:latin typeface="Arial" pitchFamily="34" charset="0"/>
              </a:defRPr>
            </a:lvl4pPr>
            <a:lvl5pPr marL="2057400" indent="-228600" algn="l" defTabSz="909638" eaLnBrk="0" hangingPunct="0">
              <a:lnSpc>
                <a:spcPct val="95000"/>
              </a:lnSpc>
              <a:spcBef>
                <a:spcPct val="35000"/>
              </a:spcBef>
              <a:defRPr sz="2000">
                <a:solidFill>
                  <a:schemeClr val="tx1"/>
                </a:solidFill>
                <a:latin typeface="Arial" pitchFamily="34" charset="0"/>
              </a:defRPr>
            </a:lvl5pPr>
            <a:lvl6pPr marL="2514600" indent="-228600" defTabSz="909638" eaLnBrk="0" fontAlgn="base" hangingPunct="0">
              <a:lnSpc>
                <a:spcPct val="95000"/>
              </a:lnSpc>
              <a:spcBef>
                <a:spcPct val="35000"/>
              </a:spcBef>
              <a:spcAft>
                <a:spcPct val="0"/>
              </a:spcAft>
              <a:defRPr sz="2000">
                <a:solidFill>
                  <a:schemeClr val="tx1"/>
                </a:solidFill>
                <a:latin typeface="Arial" pitchFamily="34" charset="0"/>
              </a:defRPr>
            </a:lvl6pPr>
            <a:lvl7pPr marL="2971800" indent="-228600" defTabSz="909638" eaLnBrk="0" fontAlgn="base" hangingPunct="0">
              <a:lnSpc>
                <a:spcPct val="95000"/>
              </a:lnSpc>
              <a:spcBef>
                <a:spcPct val="35000"/>
              </a:spcBef>
              <a:spcAft>
                <a:spcPct val="0"/>
              </a:spcAft>
              <a:defRPr sz="2000">
                <a:solidFill>
                  <a:schemeClr val="tx1"/>
                </a:solidFill>
                <a:latin typeface="Arial" pitchFamily="34" charset="0"/>
              </a:defRPr>
            </a:lvl7pPr>
            <a:lvl8pPr marL="3429000" indent="-228600" defTabSz="909638" eaLnBrk="0" fontAlgn="base" hangingPunct="0">
              <a:lnSpc>
                <a:spcPct val="95000"/>
              </a:lnSpc>
              <a:spcBef>
                <a:spcPct val="35000"/>
              </a:spcBef>
              <a:spcAft>
                <a:spcPct val="0"/>
              </a:spcAft>
              <a:defRPr sz="2000">
                <a:solidFill>
                  <a:schemeClr val="tx1"/>
                </a:solidFill>
                <a:latin typeface="Arial" pitchFamily="34" charset="0"/>
              </a:defRPr>
            </a:lvl8pPr>
            <a:lvl9pPr marL="3886200" indent="-228600" defTabSz="909638" eaLnBrk="0" fontAlgn="base" hangingPunct="0">
              <a:lnSpc>
                <a:spcPct val="95000"/>
              </a:lnSpc>
              <a:spcBef>
                <a:spcPct val="35000"/>
              </a:spcBef>
              <a:spcAft>
                <a:spcPct val="0"/>
              </a:spcAft>
              <a:defRPr sz="2000">
                <a:solidFill>
                  <a:schemeClr val="tx1"/>
                </a:solidFill>
                <a:latin typeface="Arial" pitchFamily="34" charset="0"/>
              </a:defRPr>
            </a:lvl9pPr>
          </a:lstStyle>
          <a:p>
            <a:pPr algn="ctr" defTabSz="839687" eaLnBrk="1" fontAlgn="base" hangingPunct="1">
              <a:lnSpc>
                <a:spcPct val="100000"/>
              </a:lnSpc>
              <a:spcBef>
                <a:spcPct val="0"/>
              </a:spcBef>
              <a:spcAft>
                <a:spcPts val="491"/>
              </a:spcAft>
              <a:buClrTx/>
              <a:buSzTx/>
              <a:buNone/>
            </a:pPr>
            <a:r>
              <a:rPr lang="ja-JP" altLang="en-US" sz="2215" dirty="0">
                <a:solidFill>
                  <a:prstClr val="white"/>
                </a:solidFill>
                <a:effectLst>
                  <a:outerShdw blurRad="38100" dist="38100" dir="2700000" algn="tl">
                    <a:srgbClr val="000000">
                      <a:alpha val="43137"/>
                    </a:srgbClr>
                  </a:outerShdw>
                </a:effectLst>
                <a:latin typeface="AR Pゴシック体M" panose="020B0600000000000000" pitchFamily="50" charset="-128"/>
                <a:ea typeface="AR Pゴシック体M" panose="020B0600000000000000" pitchFamily="50" charset="-128"/>
                <a:cs typeface="メイリオ" panose="020B0604030504040204" pitchFamily="50" charset="-128"/>
              </a:rPr>
              <a:t>知識・技能</a:t>
            </a:r>
          </a:p>
        </p:txBody>
      </p:sp>
      <p:sp>
        <p:nvSpPr>
          <p:cNvPr id="33" name="角丸四角形 32"/>
          <p:cNvSpPr/>
          <p:nvPr/>
        </p:nvSpPr>
        <p:spPr>
          <a:xfrm>
            <a:off x="6594161" y="4691911"/>
            <a:ext cx="3462279" cy="1176443"/>
          </a:xfrm>
          <a:prstGeom prst="roundRect">
            <a:avLst/>
          </a:prstGeom>
          <a:solidFill>
            <a:schemeClr val="bg1"/>
          </a:solidFill>
          <a:ln w="139700" cap="flat" cmpd="thinThick" algn="ctr">
            <a:solidFill>
              <a:srgbClr val="3C8C93"/>
            </a:solidFill>
            <a:prstDash val="solid"/>
          </a:ln>
          <a:effectLst/>
        </p:spPr>
        <p:txBody>
          <a:bodyPr lIns="0" tIns="0" rIns="0" bIns="0" rtlCol="0" anchor="ctr"/>
          <a:lstStyle/>
          <a:p>
            <a:pPr algn="ctr" defTabSz="721849"/>
            <a:r>
              <a:rPr lang="ja-JP" altLang="en-US"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rPr>
              <a:t>理解していること・できる</a:t>
            </a:r>
            <a:endParaRPr lang="en-US" altLang="ja-JP"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endParaRPr>
          </a:p>
          <a:p>
            <a:pPr algn="ctr" defTabSz="721849"/>
            <a:r>
              <a:rPr lang="ja-JP" altLang="en-US"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rPr>
              <a:t>ことをどう使うか</a:t>
            </a:r>
            <a:endParaRPr lang="en-US" altLang="ja-JP" sz="2308" b="1" kern="0" dirty="0">
              <a:solidFill>
                <a:prstClr val="black"/>
              </a:solidFill>
              <a:latin typeface="AR Pゴシック体M" panose="020B0600000000000000" pitchFamily="50" charset="-128"/>
              <a:ea typeface="AR Pゴシック体M" panose="020B0600000000000000" pitchFamily="50" charset="-128"/>
              <a:cs typeface="Meiryo UI" panose="020B0604030504040204" pitchFamily="50" charset="-128"/>
            </a:endParaRPr>
          </a:p>
        </p:txBody>
      </p:sp>
      <p:sp>
        <p:nvSpPr>
          <p:cNvPr id="16" name="テキスト ボックス 3"/>
          <p:cNvSpPr>
            <a:spLocks noChangeArrowheads="1"/>
          </p:cNvSpPr>
          <p:nvPr/>
        </p:nvSpPr>
        <p:spPr bwMode="auto">
          <a:xfrm>
            <a:off x="6782846" y="5701979"/>
            <a:ext cx="3057570" cy="653670"/>
          </a:xfrm>
          <a:prstGeom prst="roundRect">
            <a:avLst>
              <a:gd name="adj" fmla="val 16667"/>
            </a:avLst>
          </a:prstGeom>
          <a:solidFill>
            <a:srgbClr val="3C8C93"/>
          </a:solidFill>
          <a:ln w="139700" cmpd="thickThin">
            <a:solidFill>
              <a:schemeClr val="bg1"/>
            </a:solidFill>
            <a:round/>
            <a:headEnd/>
            <a:tailEnd/>
          </a:ln>
          <a:extLst/>
        </p:spPr>
        <p:txBody>
          <a:bodyPr lIns="0" tIns="35880" rIns="0" bIns="35880" anchor="ctr"/>
          <a:lstStyle>
            <a:lvl1pPr algn="l" defTabSz="909638" eaLnBrk="0" hangingPunct="0">
              <a:lnSpc>
                <a:spcPct val="95000"/>
              </a:lnSpc>
              <a:spcBef>
                <a:spcPct val="50000"/>
              </a:spcBef>
              <a:buClr>
                <a:schemeClr val="tx2"/>
              </a:buClr>
              <a:buSzPct val="100000"/>
              <a:buFont typeface="Wingdings" pitchFamily="2" charset="2"/>
              <a:buChar char="§"/>
              <a:defRPr sz="2400">
                <a:solidFill>
                  <a:schemeClr val="tx1"/>
                </a:solidFill>
                <a:latin typeface="Arial" pitchFamily="34" charset="0"/>
              </a:defRPr>
            </a:lvl1pPr>
            <a:lvl2pPr marL="742950" indent="-285750" algn="l" defTabSz="909638" eaLnBrk="0" hangingPunct="0">
              <a:lnSpc>
                <a:spcPct val="95000"/>
              </a:lnSpc>
              <a:spcBef>
                <a:spcPct val="35000"/>
              </a:spcBef>
              <a:defRPr sz="2000">
                <a:solidFill>
                  <a:schemeClr val="tx1"/>
                </a:solidFill>
                <a:latin typeface="Arial" pitchFamily="34" charset="0"/>
              </a:defRPr>
            </a:lvl2pPr>
            <a:lvl3pPr marL="1143000" indent="-228600" algn="l" defTabSz="909638" eaLnBrk="0" hangingPunct="0">
              <a:lnSpc>
                <a:spcPct val="95000"/>
              </a:lnSpc>
              <a:spcBef>
                <a:spcPct val="35000"/>
              </a:spcBef>
              <a:defRPr sz="2000">
                <a:solidFill>
                  <a:schemeClr val="tx1"/>
                </a:solidFill>
                <a:latin typeface="Arial" pitchFamily="34" charset="0"/>
              </a:defRPr>
            </a:lvl3pPr>
            <a:lvl4pPr marL="1600200" indent="-228600" algn="l" defTabSz="909638" eaLnBrk="0" hangingPunct="0">
              <a:lnSpc>
                <a:spcPct val="95000"/>
              </a:lnSpc>
              <a:spcBef>
                <a:spcPct val="35000"/>
              </a:spcBef>
              <a:defRPr sz="2000">
                <a:solidFill>
                  <a:schemeClr val="tx1"/>
                </a:solidFill>
                <a:latin typeface="Arial" pitchFamily="34" charset="0"/>
              </a:defRPr>
            </a:lvl4pPr>
            <a:lvl5pPr marL="2057400" indent="-228600" algn="l" defTabSz="909638" eaLnBrk="0" hangingPunct="0">
              <a:lnSpc>
                <a:spcPct val="95000"/>
              </a:lnSpc>
              <a:spcBef>
                <a:spcPct val="35000"/>
              </a:spcBef>
              <a:defRPr sz="2000">
                <a:solidFill>
                  <a:schemeClr val="tx1"/>
                </a:solidFill>
                <a:latin typeface="Arial" pitchFamily="34" charset="0"/>
              </a:defRPr>
            </a:lvl5pPr>
            <a:lvl6pPr marL="2514600" indent="-228600" defTabSz="909638" eaLnBrk="0" fontAlgn="base" hangingPunct="0">
              <a:lnSpc>
                <a:spcPct val="95000"/>
              </a:lnSpc>
              <a:spcBef>
                <a:spcPct val="35000"/>
              </a:spcBef>
              <a:spcAft>
                <a:spcPct val="0"/>
              </a:spcAft>
              <a:defRPr sz="2000">
                <a:solidFill>
                  <a:schemeClr val="tx1"/>
                </a:solidFill>
                <a:latin typeface="Arial" pitchFamily="34" charset="0"/>
              </a:defRPr>
            </a:lvl6pPr>
            <a:lvl7pPr marL="2971800" indent="-228600" defTabSz="909638" eaLnBrk="0" fontAlgn="base" hangingPunct="0">
              <a:lnSpc>
                <a:spcPct val="95000"/>
              </a:lnSpc>
              <a:spcBef>
                <a:spcPct val="35000"/>
              </a:spcBef>
              <a:spcAft>
                <a:spcPct val="0"/>
              </a:spcAft>
              <a:defRPr sz="2000">
                <a:solidFill>
                  <a:schemeClr val="tx1"/>
                </a:solidFill>
                <a:latin typeface="Arial" pitchFamily="34" charset="0"/>
              </a:defRPr>
            </a:lvl7pPr>
            <a:lvl8pPr marL="3429000" indent="-228600" defTabSz="909638" eaLnBrk="0" fontAlgn="base" hangingPunct="0">
              <a:lnSpc>
                <a:spcPct val="95000"/>
              </a:lnSpc>
              <a:spcBef>
                <a:spcPct val="35000"/>
              </a:spcBef>
              <a:spcAft>
                <a:spcPct val="0"/>
              </a:spcAft>
              <a:defRPr sz="2000">
                <a:solidFill>
                  <a:schemeClr val="tx1"/>
                </a:solidFill>
                <a:latin typeface="Arial" pitchFamily="34" charset="0"/>
              </a:defRPr>
            </a:lvl8pPr>
            <a:lvl9pPr marL="3886200" indent="-228600" defTabSz="909638" eaLnBrk="0" fontAlgn="base" hangingPunct="0">
              <a:lnSpc>
                <a:spcPct val="95000"/>
              </a:lnSpc>
              <a:spcBef>
                <a:spcPct val="35000"/>
              </a:spcBef>
              <a:spcAft>
                <a:spcPct val="0"/>
              </a:spcAft>
              <a:defRPr sz="2000">
                <a:solidFill>
                  <a:schemeClr val="tx1"/>
                </a:solidFill>
                <a:latin typeface="Arial" pitchFamily="34" charset="0"/>
              </a:defRPr>
            </a:lvl9pPr>
          </a:lstStyle>
          <a:p>
            <a:pPr algn="ctr" defTabSz="839687" eaLnBrk="1" fontAlgn="base" hangingPunct="1">
              <a:lnSpc>
                <a:spcPct val="100000"/>
              </a:lnSpc>
              <a:spcBef>
                <a:spcPct val="0"/>
              </a:spcBef>
              <a:spcAft>
                <a:spcPts val="491"/>
              </a:spcAft>
              <a:buClrTx/>
              <a:buSzTx/>
              <a:buNone/>
            </a:pPr>
            <a:r>
              <a:rPr lang="ja-JP" altLang="en-US" sz="1846" dirty="0">
                <a:solidFill>
                  <a:prstClr val="white"/>
                </a:solidFill>
                <a:effectLst>
                  <a:outerShdw blurRad="38100" dist="38100" dir="2700000" algn="tl">
                    <a:srgbClr val="000000">
                      <a:alpha val="43137"/>
                    </a:srgbClr>
                  </a:outerShdw>
                </a:effectLst>
                <a:latin typeface="AR Pゴシック体M" panose="020B0600000000000000" pitchFamily="50" charset="-128"/>
                <a:ea typeface="AR Pゴシック体M" panose="020B0600000000000000" pitchFamily="50" charset="-128"/>
                <a:cs typeface="メイリオ" panose="020B0604030504040204" pitchFamily="50" charset="-128"/>
              </a:rPr>
              <a:t>思考力･判断力・表現力等</a:t>
            </a:r>
            <a:r>
              <a:rPr lang="ja-JP" altLang="en-US" sz="1846"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18" name="テキスト ボックス 3"/>
          <p:cNvSpPr>
            <a:spLocks noChangeArrowheads="1"/>
          </p:cNvSpPr>
          <p:nvPr/>
        </p:nvSpPr>
        <p:spPr bwMode="auto">
          <a:xfrm>
            <a:off x="4506303" y="1096908"/>
            <a:ext cx="2885841" cy="819924"/>
          </a:xfrm>
          <a:prstGeom prst="roundRect">
            <a:avLst>
              <a:gd name="adj" fmla="val 16667"/>
            </a:avLst>
          </a:prstGeom>
          <a:solidFill>
            <a:srgbClr val="E46C0A"/>
          </a:solidFill>
          <a:ln w="139700" cmpd="thickThin">
            <a:solidFill>
              <a:schemeClr val="bg1"/>
            </a:solidFill>
          </a:ln>
        </p:spPr>
        <p:txBody>
          <a:bodyPr lIns="0" tIns="65199" rIns="0" bIns="0" anchor="ctr"/>
          <a:lstStyle>
            <a:lvl1pPr algn="l" defTabSz="909638" eaLnBrk="0" hangingPunct="0">
              <a:lnSpc>
                <a:spcPct val="95000"/>
              </a:lnSpc>
              <a:spcBef>
                <a:spcPct val="50000"/>
              </a:spcBef>
              <a:buClr>
                <a:schemeClr val="tx2"/>
              </a:buClr>
              <a:buSzPct val="100000"/>
              <a:buFont typeface="Wingdings" pitchFamily="2" charset="2"/>
              <a:buChar char="§"/>
              <a:defRPr sz="2400">
                <a:solidFill>
                  <a:schemeClr val="tx1"/>
                </a:solidFill>
                <a:latin typeface="Arial" pitchFamily="34" charset="0"/>
              </a:defRPr>
            </a:lvl1pPr>
            <a:lvl2pPr marL="742950" indent="-285750" algn="l" defTabSz="909638" eaLnBrk="0" hangingPunct="0">
              <a:lnSpc>
                <a:spcPct val="95000"/>
              </a:lnSpc>
              <a:spcBef>
                <a:spcPct val="35000"/>
              </a:spcBef>
              <a:defRPr sz="2000">
                <a:solidFill>
                  <a:schemeClr val="tx1"/>
                </a:solidFill>
                <a:latin typeface="Arial" pitchFamily="34" charset="0"/>
              </a:defRPr>
            </a:lvl2pPr>
            <a:lvl3pPr marL="1143000" indent="-228600" algn="l" defTabSz="909638" eaLnBrk="0" hangingPunct="0">
              <a:lnSpc>
                <a:spcPct val="95000"/>
              </a:lnSpc>
              <a:spcBef>
                <a:spcPct val="35000"/>
              </a:spcBef>
              <a:defRPr sz="2000">
                <a:solidFill>
                  <a:schemeClr val="tx1"/>
                </a:solidFill>
                <a:latin typeface="Arial" pitchFamily="34" charset="0"/>
              </a:defRPr>
            </a:lvl3pPr>
            <a:lvl4pPr marL="1600200" indent="-228600" algn="l" defTabSz="909638" eaLnBrk="0" hangingPunct="0">
              <a:lnSpc>
                <a:spcPct val="95000"/>
              </a:lnSpc>
              <a:spcBef>
                <a:spcPct val="35000"/>
              </a:spcBef>
              <a:defRPr sz="2000">
                <a:solidFill>
                  <a:schemeClr val="tx1"/>
                </a:solidFill>
                <a:latin typeface="Arial" pitchFamily="34" charset="0"/>
              </a:defRPr>
            </a:lvl4pPr>
            <a:lvl5pPr marL="2057400" indent="-228600" algn="l" defTabSz="909638" eaLnBrk="0" hangingPunct="0">
              <a:lnSpc>
                <a:spcPct val="95000"/>
              </a:lnSpc>
              <a:spcBef>
                <a:spcPct val="35000"/>
              </a:spcBef>
              <a:defRPr sz="2000">
                <a:solidFill>
                  <a:schemeClr val="tx1"/>
                </a:solidFill>
                <a:latin typeface="Arial" pitchFamily="34" charset="0"/>
              </a:defRPr>
            </a:lvl5pPr>
            <a:lvl6pPr marL="2514600" indent="-228600" defTabSz="909638" eaLnBrk="0" fontAlgn="base" hangingPunct="0">
              <a:lnSpc>
                <a:spcPct val="95000"/>
              </a:lnSpc>
              <a:spcBef>
                <a:spcPct val="35000"/>
              </a:spcBef>
              <a:spcAft>
                <a:spcPct val="0"/>
              </a:spcAft>
              <a:defRPr sz="2000">
                <a:solidFill>
                  <a:schemeClr val="tx1"/>
                </a:solidFill>
                <a:latin typeface="Arial" pitchFamily="34" charset="0"/>
              </a:defRPr>
            </a:lvl6pPr>
            <a:lvl7pPr marL="2971800" indent="-228600" defTabSz="909638" eaLnBrk="0" fontAlgn="base" hangingPunct="0">
              <a:lnSpc>
                <a:spcPct val="95000"/>
              </a:lnSpc>
              <a:spcBef>
                <a:spcPct val="35000"/>
              </a:spcBef>
              <a:spcAft>
                <a:spcPct val="0"/>
              </a:spcAft>
              <a:defRPr sz="2000">
                <a:solidFill>
                  <a:schemeClr val="tx1"/>
                </a:solidFill>
                <a:latin typeface="Arial" pitchFamily="34" charset="0"/>
              </a:defRPr>
            </a:lvl7pPr>
            <a:lvl8pPr marL="3429000" indent="-228600" defTabSz="909638" eaLnBrk="0" fontAlgn="base" hangingPunct="0">
              <a:lnSpc>
                <a:spcPct val="95000"/>
              </a:lnSpc>
              <a:spcBef>
                <a:spcPct val="35000"/>
              </a:spcBef>
              <a:spcAft>
                <a:spcPct val="0"/>
              </a:spcAft>
              <a:defRPr sz="2000">
                <a:solidFill>
                  <a:schemeClr val="tx1"/>
                </a:solidFill>
                <a:latin typeface="Arial" pitchFamily="34" charset="0"/>
              </a:defRPr>
            </a:lvl8pPr>
            <a:lvl9pPr marL="3886200" indent="-228600" defTabSz="909638" eaLnBrk="0" fontAlgn="base" hangingPunct="0">
              <a:lnSpc>
                <a:spcPct val="95000"/>
              </a:lnSpc>
              <a:spcBef>
                <a:spcPct val="35000"/>
              </a:spcBef>
              <a:spcAft>
                <a:spcPct val="0"/>
              </a:spcAft>
              <a:defRPr sz="2000">
                <a:solidFill>
                  <a:schemeClr val="tx1"/>
                </a:solidFill>
                <a:latin typeface="Arial" pitchFamily="34" charset="0"/>
              </a:defRPr>
            </a:lvl9pPr>
          </a:lstStyle>
          <a:p>
            <a:pPr algn="ctr" defTabSz="839687" eaLnBrk="1" fontAlgn="base" hangingPunct="1">
              <a:lnSpc>
                <a:spcPct val="100000"/>
              </a:lnSpc>
              <a:spcBef>
                <a:spcPct val="0"/>
              </a:spcBef>
              <a:spcAft>
                <a:spcPct val="0"/>
              </a:spcAft>
              <a:buClrTx/>
              <a:buSzTx/>
              <a:buNone/>
            </a:pPr>
            <a:r>
              <a:rPr lang="ja-JP" altLang="en-US" sz="2215" dirty="0">
                <a:solidFill>
                  <a:prstClr val="white"/>
                </a:solidFill>
                <a:effectLst>
                  <a:outerShdw blurRad="38100" dist="38100" dir="2700000" algn="tl">
                    <a:srgbClr val="000000">
                      <a:alpha val="43137"/>
                    </a:srgbClr>
                  </a:outerShdw>
                </a:effectLst>
                <a:latin typeface="AR Pゴシック体M" panose="020B0600000000000000" pitchFamily="50" charset="-128"/>
                <a:ea typeface="AR Pゴシック体M" panose="020B0600000000000000" pitchFamily="50" charset="-128"/>
                <a:cs typeface="メイリオ" panose="020B0604030504040204" pitchFamily="50" charset="-128"/>
              </a:rPr>
              <a:t>学びに向かう力</a:t>
            </a:r>
            <a:br>
              <a:rPr lang="en-US" altLang="ja-JP" sz="2215" dirty="0">
                <a:solidFill>
                  <a:prstClr val="white"/>
                </a:solidFill>
                <a:effectLst>
                  <a:outerShdw blurRad="38100" dist="38100" dir="2700000" algn="tl">
                    <a:srgbClr val="000000">
                      <a:alpha val="43137"/>
                    </a:srgbClr>
                  </a:outerShdw>
                </a:effectLst>
                <a:latin typeface="AR Pゴシック体M" panose="020B0600000000000000" pitchFamily="50" charset="-128"/>
                <a:ea typeface="AR Pゴシック体M" panose="020B0600000000000000" pitchFamily="50" charset="-128"/>
                <a:cs typeface="メイリオ" panose="020B0604030504040204" pitchFamily="50" charset="-128"/>
              </a:rPr>
            </a:br>
            <a:r>
              <a:rPr lang="ja-JP" altLang="en-US" sz="2215" dirty="0">
                <a:solidFill>
                  <a:prstClr val="white"/>
                </a:solidFill>
                <a:effectLst>
                  <a:outerShdw blurRad="38100" dist="38100" dir="2700000" algn="tl">
                    <a:srgbClr val="000000">
                      <a:alpha val="43137"/>
                    </a:srgbClr>
                  </a:outerShdw>
                </a:effectLst>
                <a:latin typeface="AR Pゴシック体M" panose="020B0600000000000000" pitchFamily="50" charset="-128"/>
                <a:ea typeface="AR Pゴシック体M" panose="020B0600000000000000" pitchFamily="50" charset="-128"/>
                <a:cs typeface="メイリオ" panose="020B0604030504040204" pitchFamily="50" charset="-128"/>
              </a:rPr>
              <a:t>人間性等</a:t>
            </a:r>
          </a:p>
        </p:txBody>
      </p:sp>
      <p:sp>
        <p:nvSpPr>
          <p:cNvPr id="19" name="テキスト ボックス 18"/>
          <p:cNvSpPr txBox="1"/>
          <p:nvPr/>
        </p:nvSpPr>
        <p:spPr>
          <a:xfrm>
            <a:off x="3359696" y="3457209"/>
            <a:ext cx="5453928" cy="811589"/>
          </a:xfrm>
          <a:prstGeom prst="rect">
            <a:avLst/>
          </a:prstGeom>
          <a:solidFill>
            <a:schemeClr val="bg1"/>
          </a:solidFill>
        </p:spPr>
        <p:txBody>
          <a:bodyPr wrap="square" lIns="72157" tIns="36110" rIns="72157" bIns="36110" rtlCol="0">
            <a:spAutoFit/>
          </a:bodyPr>
          <a:lstStyle/>
          <a:p>
            <a:pPr algn="ctr" defTabSz="721980"/>
            <a:r>
              <a:rPr lang="ja-JP" altLang="en-US" sz="2400" u="sng" dirty="0">
                <a:solidFill>
                  <a:srgbClr val="000000"/>
                </a:solidFill>
                <a:latin typeface="AR Pゴシック体M" panose="020B0600000000000000" pitchFamily="50" charset="-128"/>
                <a:ea typeface="AR Pゴシック体M" panose="020B0600000000000000" pitchFamily="50" charset="-128"/>
              </a:rPr>
              <a:t>「確かな学力」「健やかな体」「豊かな心」を</a:t>
            </a:r>
            <a:endParaRPr lang="en-US" altLang="ja-JP" sz="2400" u="sng" dirty="0">
              <a:solidFill>
                <a:srgbClr val="000000"/>
              </a:solidFill>
              <a:latin typeface="AR Pゴシック体M" panose="020B0600000000000000" pitchFamily="50" charset="-128"/>
              <a:ea typeface="AR Pゴシック体M" panose="020B0600000000000000" pitchFamily="50" charset="-128"/>
            </a:endParaRPr>
          </a:p>
          <a:p>
            <a:pPr algn="ctr" defTabSz="721980"/>
            <a:r>
              <a:rPr lang="ja-JP" altLang="en-US" sz="2400" u="sng" dirty="0">
                <a:solidFill>
                  <a:srgbClr val="000000"/>
                </a:solidFill>
                <a:latin typeface="AR Pゴシック体M" panose="020B0600000000000000" pitchFamily="50" charset="-128"/>
                <a:ea typeface="AR Pゴシック体M" panose="020B0600000000000000" pitchFamily="50" charset="-128"/>
              </a:rPr>
              <a:t>総合的にとらえて構造化</a:t>
            </a:r>
          </a:p>
        </p:txBody>
      </p:sp>
      <p:sp>
        <p:nvSpPr>
          <p:cNvPr id="11" name="角丸四角形 4">
            <a:extLst>
              <a:ext uri="{FF2B5EF4-FFF2-40B4-BE49-F238E27FC236}">
                <a16:creationId xmlns:a16="http://schemas.microsoft.com/office/drawing/2014/main" id="{8F86BD94-A56F-4245-9F23-7C38502E26DE}"/>
              </a:ext>
            </a:extLst>
          </p:cNvPr>
          <p:cNvSpPr/>
          <p:nvPr/>
        </p:nvSpPr>
        <p:spPr>
          <a:xfrm>
            <a:off x="263355" y="188640"/>
            <a:ext cx="5976662"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育成すべき</a:t>
            </a:r>
            <a:r>
              <a:rPr lang="ja-JP" altLang="en-US" sz="3200"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資質・能力</a:t>
            </a:r>
            <a:r>
              <a:rPr lang="ja-JP" altLang="en-US" sz="3200" dirty="0">
                <a:latin typeface="AR Pゴシック体M" panose="020B0600000000000000" pitchFamily="50" charset="-128"/>
                <a:ea typeface="AR Pゴシック体M" panose="020B0600000000000000" pitchFamily="50" charset="-128"/>
              </a:rPr>
              <a:t>の三つの柱</a:t>
            </a:r>
          </a:p>
        </p:txBody>
      </p:sp>
      <p:sp>
        <p:nvSpPr>
          <p:cNvPr id="12" name="テキスト ボックス 11">
            <a:extLst>
              <a:ext uri="{FF2B5EF4-FFF2-40B4-BE49-F238E27FC236}">
                <a16:creationId xmlns:a16="http://schemas.microsoft.com/office/drawing/2014/main" id="{5FE76D49-F92A-4003-9C8B-49B439FC6FC7}"/>
              </a:ext>
            </a:extLst>
          </p:cNvPr>
          <p:cNvSpPr txBox="1"/>
          <p:nvPr/>
        </p:nvSpPr>
        <p:spPr>
          <a:xfrm>
            <a:off x="8472264" y="783466"/>
            <a:ext cx="1872208"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Ｐ３、Ｐ１２</a:t>
            </a:r>
            <a:endParaRPr kumimoji="0" lang="ja-JP" altLang="en-US" kern="0" dirty="0">
              <a:solidFill>
                <a:schemeClr val="bg1"/>
              </a:solidFill>
              <a:latin typeface="AR Pゴシック体M" panose="020B0600000000000000" pitchFamily="50" charset="-128"/>
              <a:ea typeface="AR Pゴシック体M" panose="020B0600000000000000" pitchFamily="50" charset="-128"/>
            </a:endParaRPr>
          </a:p>
        </p:txBody>
      </p:sp>
    </p:spTree>
    <p:extLst>
      <p:ext uri="{BB962C8B-B14F-4D97-AF65-F5344CB8AC3E}">
        <p14:creationId xmlns:p14="http://schemas.microsoft.com/office/powerpoint/2010/main" val="642074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p:nvPr/>
        </p:nvGrpSpPr>
        <p:grpSpPr>
          <a:xfrm>
            <a:off x="523647" y="1348918"/>
            <a:ext cx="11175930" cy="2872170"/>
            <a:chOff x="240125" y="528343"/>
            <a:chExt cx="8669514" cy="2248777"/>
          </a:xfrm>
        </p:grpSpPr>
        <p:sp>
          <p:nvSpPr>
            <p:cNvPr id="3" name="角丸四角形 2"/>
            <p:cNvSpPr/>
            <p:nvPr/>
          </p:nvSpPr>
          <p:spPr>
            <a:xfrm>
              <a:off x="251520" y="1029372"/>
              <a:ext cx="8658119" cy="1747748"/>
            </a:xfrm>
            <a:prstGeom prst="roundRect">
              <a:avLst>
                <a:gd name="adj" fmla="val 4626"/>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b="1" dirty="0">
                <a:solidFill>
                  <a:schemeClr val="tx1"/>
                </a:solidFill>
                <a:latin typeface="AR P丸ゴシック体M" panose="020F0600000000000000" pitchFamily="50" charset="-128"/>
                <a:ea typeface="AR P丸ゴシック体M" panose="020F0600000000000000" pitchFamily="50" charset="-128"/>
              </a:endParaRPr>
            </a:p>
            <a:p>
              <a:r>
                <a:rPr lang="ja-JP" altLang="en-US" sz="2400" b="1" dirty="0">
                  <a:solidFill>
                    <a:schemeClr val="tx1"/>
                  </a:solidFill>
                  <a:latin typeface="AR Pゴシック体M" panose="020B0600000000000000" pitchFamily="50" charset="-128"/>
                  <a:ea typeface="AR Pゴシック体M" panose="020B0600000000000000" pitchFamily="50" charset="-128"/>
                </a:rPr>
                <a:t>　</a:t>
              </a:r>
              <a:r>
                <a:rPr lang="ja-JP" altLang="en-US" sz="3200" dirty="0">
                  <a:solidFill>
                    <a:schemeClr val="tx1"/>
                  </a:solidFill>
                  <a:latin typeface="AR Pゴシック体M" panose="020B0600000000000000" pitchFamily="50" charset="-128"/>
                  <a:ea typeface="AR Pゴシック体M" panose="020B0600000000000000" pitchFamily="50" charset="-128"/>
                </a:rPr>
                <a:t>言葉による見方、考え方を働かせ、言語活動を通して、国語で正確に理解し適切に表現する資質・能力を次のとおり育成することを目指す。</a:t>
              </a:r>
              <a:endParaRPr lang="ja-JP" altLang="en-US" sz="2400" dirty="0">
                <a:solidFill>
                  <a:schemeClr val="tx1"/>
                </a:solidFill>
                <a:latin typeface="AR Pゴシック体M" panose="020B0600000000000000" pitchFamily="50" charset="-128"/>
                <a:ea typeface="AR Pゴシック体M" panose="020B0600000000000000" pitchFamily="50" charset="-128"/>
              </a:endParaRPr>
            </a:p>
          </p:txBody>
        </p:sp>
        <p:sp>
          <p:nvSpPr>
            <p:cNvPr id="5" name="角丸四角形 4"/>
            <p:cNvSpPr/>
            <p:nvPr/>
          </p:nvSpPr>
          <p:spPr>
            <a:xfrm>
              <a:off x="240125" y="528343"/>
              <a:ext cx="7953470" cy="843322"/>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r>
                <a:rPr lang="ja-JP" altLang="en-US" sz="3200" dirty="0">
                  <a:latin typeface="AR Pゴシック体M" panose="020B0600000000000000" pitchFamily="50" charset="-128"/>
                  <a:ea typeface="AR Pゴシック体M" panose="020B0600000000000000" pitchFamily="50" charset="-128"/>
                </a:rPr>
                <a:t>柱書（学びのプロセス）</a:t>
              </a:r>
            </a:p>
            <a:p>
              <a:r>
                <a:rPr lang="ja-JP" altLang="en-US" sz="3200" dirty="0">
                  <a:latin typeface="AR Pゴシック体M" panose="020B0600000000000000" pitchFamily="50" charset="-128"/>
                  <a:ea typeface="AR Pゴシック体M" panose="020B0600000000000000" pitchFamily="50" charset="-128"/>
                </a:rPr>
                <a:t>　どのような学習の過程を通して資質・能力を育成するのか</a:t>
              </a:r>
            </a:p>
          </p:txBody>
        </p:sp>
      </p:grpSp>
      <p:sp>
        <p:nvSpPr>
          <p:cNvPr id="18" name="テキスト ボックス 17">
            <a:extLst>
              <a:ext uri="{FF2B5EF4-FFF2-40B4-BE49-F238E27FC236}">
                <a16:creationId xmlns:a16="http://schemas.microsoft.com/office/drawing/2014/main" id="{453294AF-641F-4D62-9A93-59C4CBC81306}"/>
              </a:ext>
            </a:extLst>
          </p:cNvPr>
          <p:cNvSpPr txBox="1"/>
          <p:nvPr/>
        </p:nvSpPr>
        <p:spPr>
          <a:xfrm>
            <a:off x="526440" y="44624"/>
            <a:ext cx="8017832" cy="1077103"/>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１　国語科の目標について</a:t>
            </a:r>
          </a:p>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 （２）　課題を踏まえた国語科の目標の在り方</a:t>
            </a:r>
          </a:p>
        </p:txBody>
      </p:sp>
      <p:grpSp>
        <p:nvGrpSpPr>
          <p:cNvPr id="21" name="グループ化 20">
            <a:extLst>
              <a:ext uri="{FF2B5EF4-FFF2-40B4-BE49-F238E27FC236}">
                <a16:creationId xmlns:a16="http://schemas.microsoft.com/office/drawing/2014/main" id="{FDE40ABB-8919-41D6-A707-C8B3DA7AC685}"/>
              </a:ext>
            </a:extLst>
          </p:cNvPr>
          <p:cNvGrpSpPr/>
          <p:nvPr/>
        </p:nvGrpSpPr>
        <p:grpSpPr>
          <a:xfrm>
            <a:off x="545328" y="5124873"/>
            <a:ext cx="8935047" cy="1400471"/>
            <a:chOff x="240125" y="480866"/>
            <a:chExt cx="6931192" cy="923372"/>
          </a:xfrm>
        </p:grpSpPr>
        <p:sp>
          <p:nvSpPr>
            <p:cNvPr id="22" name="角丸四角形 2">
              <a:extLst>
                <a:ext uri="{FF2B5EF4-FFF2-40B4-BE49-F238E27FC236}">
                  <a16:creationId xmlns:a16="http://schemas.microsoft.com/office/drawing/2014/main" id="{52997472-A33D-488F-9262-F06CE8ECAC1F}"/>
                </a:ext>
              </a:extLst>
            </p:cNvPr>
            <p:cNvSpPr/>
            <p:nvPr/>
          </p:nvSpPr>
          <p:spPr>
            <a:xfrm>
              <a:off x="251519" y="765728"/>
              <a:ext cx="6919798" cy="638510"/>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AR Pゴシック体M" panose="020B0600000000000000" pitchFamily="50" charset="-128"/>
                  <a:ea typeface="AR Pゴシック体M" panose="020B0600000000000000" pitchFamily="50" charset="-128"/>
                </a:rPr>
                <a:t>　</a:t>
              </a:r>
              <a:r>
                <a:rPr lang="ja-JP" altLang="en-US" sz="3200" dirty="0">
                  <a:solidFill>
                    <a:schemeClr val="tx1"/>
                  </a:solidFill>
                  <a:latin typeface="AR Pゴシック体M" panose="020B0600000000000000" pitchFamily="50" charset="-128"/>
                  <a:ea typeface="AR Pゴシック体M" panose="020B0600000000000000" pitchFamily="50" charset="-128"/>
                </a:rPr>
                <a:t>国語で正確に理解し適切に表現する資質・能力</a:t>
              </a:r>
              <a:endParaRPr lang="ja-JP" altLang="en-US" sz="2400" dirty="0">
                <a:solidFill>
                  <a:schemeClr val="tx1"/>
                </a:solidFill>
                <a:latin typeface="AR Pゴシック体M" panose="020B0600000000000000" pitchFamily="50" charset="-128"/>
                <a:ea typeface="AR Pゴシック体M" panose="020B0600000000000000" pitchFamily="50" charset="-128"/>
              </a:endParaRPr>
            </a:p>
          </p:txBody>
        </p:sp>
        <p:sp>
          <p:nvSpPr>
            <p:cNvPr id="23" name="角丸四角形 4">
              <a:extLst>
                <a:ext uri="{FF2B5EF4-FFF2-40B4-BE49-F238E27FC236}">
                  <a16:creationId xmlns:a16="http://schemas.microsoft.com/office/drawing/2014/main" id="{8F1DAB60-43E2-464B-921E-1588EE0952C4}"/>
                </a:ext>
              </a:extLst>
            </p:cNvPr>
            <p:cNvSpPr/>
            <p:nvPr/>
          </p:nvSpPr>
          <p:spPr>
            <a:xfrm>
              <a:off x="240125" y="480866"/>
              <a:ext cx="5367145" cy="401127"/>
            </a:xfrm>
            <a:prstGeom prst="roundRect">
              <a:avLst>
                <a:gd name="adj" fmla="val 667"/>
              </a:avLst>
            </a:prstGeom>
            <a:solidFill>
              <a:srgbClr val="FF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spc="-300" dirty="0">
                  <a:latin typeface="AR Pゴシック体M" panose="020B0600000000000000" pitchFamily="50" charset="-128"/>
                  <a:ea typeface="AR Pゴシック体M" panose="020B0600000000000000" pitchFamily="50" charset="-128"/>
                </a:rPr>
                <a:t>国語科において育成を目指す資質・能力</a:t>
              </a:r>
            </a:p>
          </p:txBody>
        </p:sp>
      </p:grpSp>
      <p:sp>
        <p:nvSpPr>
          <p:cNvPr id="10" name="テキスト ボックス 9">
            <a:extLst>
              <a:ext uri="{FF2B5EF4-FFF2-40B4-BE49-F238E27FC236}">
                <a16:creationId xmlns:a16="http://schemas.microsoft.com/office/drawing/2014/main" id="{F372267D-1682-4BB5-8E90-E5BF641DA3C3}"/>
              </a:ext>
            </a:extLst>
          </p:cNvPr>
          <p:cNvSpPr txBox="1"/>
          <p:nvPr/>
        </p:nvSpPr>
        <p:spPr>
          <a:xfrm>
            <a:off x="8976320" y="720092"/>
            <a:ext cx="1440160"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Ｐ１１</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3858039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グループ化 20">
            <a:extLst>
              <a:ext uri="{FF2B5EF4-FFF2-40B4-BE49-F238E27FC236}">
                <a16:creationId xmlns:a16="http://schemas.microsoft.com/office/drawing/2014/main" id="{FDE40ABB-8919-41D6-A707-C8B3DA7AC685}"/>
              </a:ext>
            </a:extLst>
          </p:cNvPr>
          <p:cNvGrpSpPr/>
          <p:nvPr/>
        </p:nvGrpSpPr>
        <p:grpSpPr>
          <a:xfrm>
            <a:off x="263354" y="260648"/>
            <a:ext cx="11593286" cy="6264697"/>
            <a:chOff x="240126" y="480866"/>
            <a:chExt cx="6707757" cy="934109"/>
          </a:xfrm>
        </p:grpSpPr>
        <p:sp>
          <p:nvSpPr>
            <p:cNvPr id="22" name="角丸四角形 2">
              <a:extLst>
                <a:ext uri="{FF2B5EF4-FFF2-40B4-BE49-F238E27FC236}">
                  <a16:creationId xmlns:a16="http://schemas.microsoft.com/office/drawing/2014/main" id="{52997472-A33D-488F-9262-F06CE8ECAC1F}"/>
                </a:ext>
              </a:extLst>
            </p:cNvPr>
            <p:cNvSpPr/>
            <p:nvPr/>
          </p:nvSpPr>
          <p:spPr>
            <a:xfrm>
              <a:off x="251520" y="523814"/>
              <a:ext cx="6696363" cy="891161"/>
            </a:xfrm>
            <a:prstGeom prst="roundRect">
              <a:avLst>
                <a:gd name="adj" fmla="val 210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AR Pゴシック体M" panose="020B0600000000000000" pitchFamily="50" charset="-128"/>
                  <a:ea typeface="AR Pゴシック体M" panose="020B0600000000000000" pitchFamily="50" charset="-128"/>
                </a:rPr>
                <a:t>　</a:t>
              </a:r>
              <a:endParaRPr lang="ja-JP" altLang="en-US" sz="2400" dirty="0">
                <a:solidFill>
                  <a:schemeClr val="tx1"/>
                </a:solidFill>
                <a:latin typeface="AR Pゴシック体M" panose="020B0600000000000000" pitchFamily="50" charset="-128"/>
                <a:ea typeface="AR Pゴシック体M" panose="020B0600000000000000" pitchFamily="50" charset="-128"/>
              </a:endParaRPr>
            </a:p>
          </p:txBody>
        </p:sp>
        <p:sp>
          <p:nvSpPr>
            <p:cNvPr id="23" name="角丸四角形 4">
              <a:extLst>
                <a:ext uri="{FF2B5EF4-FFF2-40B4-BE49-F238E27FC236}">
                  <a16:creationId xmlns:a16="http://schemas.microsoft.com/office/drawing/2014/main" id="{8F1DAB60-43E2-464B-921E-1588EE0952C4}"/>
                </a:ext>
              </a:extLst>
            </p:cNvPr>
            <p:cNvSpPr/>
            <p:nvPr/>
          </p:nvSpPr>
          <p:spPr>
            <a:xfrm>
              <a:off x="240126" y="480866"/>
              <a:ext cx="3291383" cy="75158"/>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「言葉による見方・考え方」とは</a:t>
              </a:r>
            </a:p>
          </p:txBody>
        </p:sp>
      </p:grpSp>
      <p:sp>
        <p:nvSpPr>
          <p:cNvPr id="7" name="正方形/長方形 6">
            <a:extLst>
              <a:ext uri="{FF2B5EF4-FFF2-40B4-BE49-F238E27FC236}">
                <a16:creationId xmlns:a16="http://schemas.microsoft.com/office/drawing/2014/main" id="{6BB9FE5A-92F9-4405-9ED6-A63DDA13017F}"/>
              </a:ext>
            </a:extLst>
          </p:cNvPr>
          <p:cNvSpPr/>
          <p:nvPr/>
        </p:nvSpPr>
        <p:spPr>
          <a:xfrm>
            <a:off x="623392" y="980728"/>
            <a:ext cx="11089232" cy="5124480"/>
          </a:xfrm>
          <a:prstGeom prst="rect">
            <a:avLst/>
          </a:prstGeom>
        </p:spPr>
        <p:txBody>
          <a:bodyPr wrap="square">
            <a:spAutoFit/>
          </a:bodyPr>
          <a:lstStyle/>
          <a:p>
            <a:r>
              <a:rPr lang="ja-JP" altLang="en-US" sz="2800" dirty="0">
                <a:latin typeface="AR Pゴシック体M" panose="020B0600000000000000" pitchFamily="50" charset="-128"/>
                <a:ea typeface="AR Pゴシック体M" panose="020B0600000000000000" pitchFamily="50" charset="-128"/>
              </a:rPr>
              <a:t>○　国語科は、様々な事物、経験、思い、考え等をどのように言葉で理解し、　</a:t>
            </a:r>
          </a:p>
          <a:p>
            <a:r>
              <a:rPr lang="ja-JP" altLang="en-US" sz="2800" dirty="0">
                <a:latin typeface="AR Pゴシック体M" panose="020B0600000000000000" pitchFamily="50" charset="-128"/>
                <a:ea typeface="AR Pゴシック体M" panose="020B0600000000000000" pitchFamily="50" charset="-128"/>
              </a:rPr>
              <a:t>　どのように言葉で表現するか、という</a:t>
            </a:r>
            <a:r>
              <a:rPr lang="ja-JP" altLang="en-US" sz="2800" u="sng" dirty="0">
                <a:solidFill>
                  <a:srgbClr val="FF0000"/>
                </a:solidFill>
                <a:latin typeface="AR Pゴシック体M" panose="020B0600000000000000" pitchFamily="50" charset="-128"/>
                <a:ea typeface="AR Pゴシック体M" panose="020B0600000000000000" pitchFamily="50" charset="-128"/>
              </a:rPr>
              <a:t>言葉を通じた理解や表現及びそこ</a:t>
            </a:r>
          </a:p>
          <a:p>
            <a:r>
              <a:rPr lang="ja-JP" altLang="en-US" sz="2800" dirty="0">
                <a:solidFill>
                  <a:srgbClr val="FF0000"/>
                </a:solidFill>
                <a:latin typeface="AR Pゴシック体M" panose="020B0600000000000000" pitchFamily="50" charset="-128"/>
                <a:ea typeface="AR Pゴシック体M" panose="020B0600000000000000" pitchFamily="50" charset="-128"/>
              </a:rPr>
              <a:t>　</a:t>
            </a:r>
            <a:r>
              <a:rPr lang="ja-JP" altLang="en-US" sz="2800" u="sng" dirty="0">
                <a:solidFill>
                  <a:srgbClr val="FF0000"/>
                </a:solidFill>
                <a:latin typeface="AR Pゴシック体M" panose="020B0600000000000000" pitchFamily="50" charset="-128"/>
                <a:ea typeface="AR Pゴシック体M" panose="020B0600000000000000" pitchFamily="50" charset="-128"/>
              </a:rPr>
              <a:t>で用いられる</a:t>
            </a:r>
            <a:r>
              <a:rPr lang="ja-JP" altLang="en-US" sz="2800" u="sng"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言葉そのものを学習対象</a:t>
            </a:r>
            <a:r>
              <a:rPr lang="ja-JP" altLang="en-US" sz="2800" dirty="0">
                <a:latin typeface="AR Pゴシック体M" panose="020B0600000000000000" pitchFamily="50" charset="-128"/>
                <a:ea typeface="AR Pゴシック体M" panose="020B0600000000000000" pitchFamily="50" charset="-128"/>
              </a:rPr>
              <a:t>としている。</a:t>
            </a:r>
            <a:endParaRPr lang="ja-JP" altLang="en-US" sz="1000" dirty="0">
              <a:latin typeface="AR Pゴシック体M" panose="020B0600000000000000" pitchFamily="50" charset="-128"/>
              <a:ea typeface="AR Pゴシック体M" panose="020B0600000000000000" pitchFamily="50" charset="-128"/>
            </a:endParaRPr>
          </a:p>
          <a:p>
            <a:endParaRPr lang="ja-JP" altLang="en-US" sz="900" dirty="0">
              <a:latin typeface="AR Pゴシック体M" panose="020B0600000000000000" pitchFamily="50" charset="-128"/>
              <a:ea typeface="AR Pゴシック体M" panose="020B0600000000000000" pitchFamily="50" charset="-128"/>
            </a:endParaRPr>
          </a:p>
          <a:p>
            <a:r>
              <a:rPr lang="ja-JP" altLang="en-US" sz="2800" dirty="0">
                <a:latin typeface="AR Pゴシック体M" panose="020B0600000000000000" pitchFamily="50" charset="-128"/>
                <a:ea typeface="AR Pゴシック体M" panose="020B0600000000000000" pitchFamily="50" charset="-128"/>
              </a:rPr>
              <a:t>○　言葉による見方･考え方を働かせるとは、児童が学習の中で、</a:t>
            </a:r>
            <a:r>
              <a:rPr lang="ja-JP" altLang="en-US" sz="2800" u="sng" dirty="0">
                <a:solidFill>
                  <a:srgbClr val="FF0000"/>
                </a:solidFill>
                <a:latin typeface="AR Pゴシック体M" panose="020B0600000000000000" pitchFamily="50" charset="-128"/>
                <a:ea typeface="AR Pゴシック体M" panose="020B0600000000000000" pitchFamily="50" charset="-128"/>
              </a:rPr>
              <a:t>対象と</a:t>
            </a:r>
          </a:p>
          <a:p>
            <a:r>
              <a:rPr lang="ja-JP" altLang="en-US" sz="2800" dirty="0">
                <a:solidFill>
                  <a:srgbClr val="FF0000"/>
                </a:solidFill>
                <a:latin typeface="AR Pゴシック体M" panose="020B0600000000000000" pitchFamily="50" charset="-128"/>
                <a:ea typeface="AR Pゴシック体M" panose="020B0600000000000000" pitchFamily="50" charset="-128"/>
              </a:rPr>
              <a:t>　</a:t>
            </a:r>
            <a:r>
              <a:rPr lang="ja-JP" altLang="en-US" sz="2800" u="sng" dirty="0">
                <a:solidFill>
                  <a:srgbClr val="FF0000"/>
                </a:solidFill>
                <a:latin typeface="AR Pゴシック体M" panose="020B0600000000000000" pitchFamily="50" charset="-128"/>
                <a:ea typeface="AR Pゴシック体M" panose="020B0600000000000000" pitchFamily="50" charset="-128"/>
              </a:rPr>
              <a:t>言葉、言葉と言葉との関係を、</a:t>
            </a:r>
            <a:r>
              <a:rPr lang="ja-JP" altLang="en-US" sz="2800" u="sng"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言葉の意味、働き、使い方等に着目して捉</a:t>
            </a:r>
          </a:p>
          <a:p>
            <a:r>
              <a:rPr lang="ja-JP" altLang="en-US" sz="2800" dirty="0">
                <a:solidFill>
                  <a:srgbClr val="FF0000"/>
                </a:solidFill>
                <a:effectLst>
                  <a:outerShdw blurRad="38100" dist="38100" dir="2700000" algn="tl">
                    <a:srgbClr val="000000">
                      <a:alpha val="43137"/>
                    </a:srgbClr>
                  </a:outerShdw>
                </a:effectLst>
                <a:latin typeface="AR Pゴシック体M" panose="020B0600000000000000" pitchFamily="50" charset="-128"/>
                <a:ea typeface="AR Pゴシック体M" panose="020B0600000000000000" pitchFamily="50" charset="-128"/>
              </a:rPr>
              <a:t>　</a:t>
            </a:r>
            <a:r>
              <a:rPr lang="ja-JP" altLang="en-US" sz="2800" u="sng"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えたり問い直したりして、言葉への自覚を高めること</a:t>
            </a:r>
            <a:r>
              <a:rPr lang="ja-JP" altLang="en-US" sz="2800" dirty="0">
                <a:latin typeface="AR Pゴシック体M" panose="020B0600000000000000" pitchFamily="50" charset="-128"/>
                <a:ea typeface="AR Pゴシック体M" panose="020B0600000000000000" pitchFamily="50" charset="-128"/>
              </a:rPr>
              <a:t>であると考えられる。</a:t>
            </a:r>
          </a:p>
          <a:p>
            <a:endParaRPr lang="ja-JP" altLang="en-US" sz="1000" dirty="0">
              <a:latin typeface="AR Pゴシック体M" panose="020B0600000000000000" pitchFamily="50" charset="-128"/>
              <a:ea typeface="AR Pゴシック体M" panose="020B0600000000000000" pitchFamily="50" charset="-128"/>
            </a:endParaRPr>
          </a:p>
          <a:p>
            <a:r>
              <a:rPr lang="ja-JP" altLang="en-US" sz="2800" dirty="0">
                <a:latin typeface="AR Pゴシック体M" panose="020B0600000000000000" pitchFamily="50" charset="-128"/>
                <a:ea typeface="AR Pゴシック体M" panose="020B0600000000000000" pitchFamily="50" charset="-128"/>
              </a:rPr>
              <a:t>○　前述の「対象と言葉、言葉と言葉との関係を、言葉の意味、働き、使い</a:t>
            </a:r>
          </a:p>
          <a:p>
            <a:r>
              <a:rPr lang="ja-JP" altLang="en-US" sz="2800" dirty="0">
                <a:latin typeface="AR Pゴシック体M" panose="020B0600000000000000" pitchFamily="50" charset="-128"/>
                <a:ea typeface="AR Pゴシック体M" panose="020B0600000000000000" pitchFamily="50" charset="-128"/>
              </a:rPr>
              <a:t>　方等に着目して捉えたり問い直したりする」とは、</a:t>
            </a:r>
            <a:r>
              <a:rPr lang="ja-JP" altLang="en-US" sz="2800" u="sng" dirty="0">
                <a:solidFill>
                  <a:srgbClr val="FF0000"/>
                </a:solidFill>
                <a:latin typeface="AR Pゴシック体M" panose="020B0600000000000000" pitchFamily="50" charset="-128"/>
                <a:ea typeface="AR Pゴシック体M" panose="020B0600000000000000" pitchFamily="50" charset="-128"/>
              </a:rPr>
              <a:t>言葉で表される話や文</a:t>
            </a:r>
          </a:p>
          <a:p>
            <a:r>
              <a:rPr lang="ja-JP" altLang="en-US" sz="2800" dirty="0">
                <a:solidFill>
                  <a:srgbClr val="FF0000"/>
                </a:solidFill>
                <a:latin typeface="AR Pゴシック体M" panose="020B0600000000000000" pitchFamily="50" charset="-128"/>
                <a:ea typeface="AR Pゴシック体M" panose="020B0600000000000000" pitchFamily="50" charset="-128"/>
              </a:rPr>
              <a:t>　</a:t>
            </a:r>
            <a:r>
              <a:rPr lang="ja-JP" altLang="en-US" sz="2800" u="sng" dirty="0">
                <a:solidFill>
                  <a:srgbClr val="FF0000"/>
                </a:solidFill>
                <a:latin typeface="AR Pゴシック体M" panose="020B0600000000000000" pitchFamily="50" charset="-128"/>
                <a:ea typeface="AR Pゴシック体M" panose="020B0600000000000000" pitchFamily="50" charset="-128"/>
              </a:rPr>
              <a:t>章を、意味や働き、使い方などの言葉の様々な側面から総合的に思考・</a:t>
            </a:r>
          </a:p>
          <a:p>
            <a:r>
              <a:rPr lang="ja-JP" altLang="en-US" sz="2800" dirty="0">
                <a:solidFill>
                  <a:srgbClr val="FF0000"/>
                </a:solidFill>
                <a:latin typeface="AR Pゴシック体M" panose="020B0600000000000000" pitchFamily="50" charset="-128"/>
                <a:ea typeface="AR Pゴシック体M" panose="020B0600000000000000" pitchFamily="50" charset="-128"/>
              </a:rPr>
              <a:t>　</a:t>
            </a:r>
            <a:r>
              <a:rPr lang="ja-JP" altLang="en-US" sz="2800" u="sng" dirty="0">
                <a:solidFill>
                  <a:srgbClr val="FF0000"/>
                </a:solidFill>
                <a:latin typeface="AR Pゴシック体M" panose="020B0600000000000000" pitchFamily="50" charset="-128"/>
                <a:ea typeface="AR Pゴシック体M" panose="020B0600000000000000" pitchFamily="50" charset="-128"/>
              </a:rPr>
              <a:t>判断し、理解したり表現したりすること</a:t>
            </a:r>
            <a:r>
              <a:rPr lang="ja-JP" altLang="en-US" sz="2800" dirty="0">
                <a:latin typeface="AR Pゴシック体M" panose="020B0600000000000000" pitchFamily="50" charset="-128"/>
                <a:ea typeface="AR Pゴシック体M" panose="020B0600000000000000" pitchFamily="50" charset="-128"/>
              </a:rPr>
              <a:t>、また、その理解や表現について、</a:t>
            </a:r>
            <a:r>
              <a:rPr lang="ja-JP" altLang="en-US" sz="2800" u="sng" dirty="0">
                <a:solidFill>
                  <a:srgbClr val="FF0000"/>
                </a:solidFill>
                <a:latin typeface="AR Pゴシック体M" panose="020B0600000000000000" pitchFamily="50" charset="-128"/>
                <a:ea typeface="AR Pゴシック体M" panose="020B0600000000000000" pitchFamily="50" charset="-128"/>
              </a:rPr>
              <a:t>改</a:t>
            </a:r>
          </a:p>
          <a:p>
            <a:r>
              <a:rPr lang="ja-JP" altLang="en-US" sz="2800" dirty="0">
                <a:solidFill>
                  <a:srgbClr val="FF0000"/>
                </a:solidFill>
                <a:latin typeface="AR Pゴシック体M" panose="020B0600000000000000" pitchFamily="50" charset="-128"/>
                <a:ea typeface="AR Pゴシック体M" panose="020B0600000000000000" pitchFamily="50" charset="-128"/>
              </a:rPr>
              <a:t>　</a:t>
            </a:r>
            <a:r>
              <a:rPr lang="ja-JP" altLang="en-US" sz="2800" u="sng" dirty="0" err="1">
                <a:solidFill>
                  <a:srgbClr val="FF0000"/>
                </a:solidFill>
                <a:latin typeface="AR Pゴシック体M" panose="020B0600000000000000" pitchFamily="50" charset="-128"/>
                <a:ea typeface="AR Pゴシック体M" panose="020B0600000000000000" pitchFamily="50" charset="-128"/>
              </a:rPr>
              <a:t>めて</a:t>
            </a:r>
            <a:r>
              <a:rPr lang="ja-JP" altLang="en-US" sz="2800" u="sng" dirty="0">
                <a:solidFill>
                  <a:srgbClr val="FF0000"/>
                </a:solidFill>
                <a:latin typeface="AR Pゴシック体M" panose="020B0600000000000000" pitchFamily="50" charset="-128"/>
                <a:ea typeface="AR Pゴシック体M" panose="020B0600000000000000" pitchFamily="50" charset="-128"/>
              </a:rPr>
              <a:t>言葉に意識的に着目して吟味すること</a:t>
            </a:r>
            <a:r>
              <a:rPr lang="ja-JP" altLang="en-US" sz="2800" dirty="0">
                <a:latin typeface="AR Pゴシック体M" panose="020B0600000000000000" pitchFamily="50" charset="-128"/>
                <a:ea typeface="AR Pゴシック体M" panose="020B0600000000000000" pitchFamily="50" charset="-128"/>
              </a:rPr>
              <a:t>を示したものと言える。</a:t>
            </a:r>
          </a:p>
        </p:txBody>
      </p:sp>
      <p:sp>
        <p:nvSpPr>
          <p:cNvPr id="6" name="テキスト ボックス 5">
            <a:extLst>
              <a:ext uri="{FF2B5EF4-FFF2-40B4-BE49-F238E27FC236}">
                <a16:creationId xmlns:a16="http://schemas.microsoft.com/office/drawing/2014/main" id="{068A255A-6AE3-469E-A3D4-0A1DE00FEE1A}"/>
              </a:ext>
            </a:extLst>
          </p:cNvPr>
          <p:cNvSpPr txBox="1"/>
          <p:nvPr/>
        </p:nvSpPr>
        <p:spPr>
          <a:xfrm>
            <a:off x="8832304" y="332656"/>
            <a:ext cx="1440160"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Ｐ１２</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67918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p:nvPr/>
        </p:nvGrpSpPr>
        <p:grpSpPr>
          <a:xfrm>
            <a:off x="519095" y="980728"/>
            <a:ext cx="11153810" cy="5248433"/>
            <a:chOff x="240125" y="528343"/>
            <a:chExt cx="8652355" cy="4790554"/>
          </a:xfrm>
        </p:grpSpPr>
        <p:sp>
          <p:nvSpPr>
            <p:cNvPr id="3" name="角丸四角形 2"/>
            <p:cNvSpPr/>
            <p:nvPr/>
          </p:nvSpPr>
          <p:spPr>
            <a:xfrm>
              <a:off x="251520" y="692697"/>
              <a:ext cx="8640960" cy="1013222"/>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b="1" dirty="0">
                <a:solidFill>
                  <a:schemeClr val="tx1"/>
                </a:solidFill>
                <a:latin typeface="AR P丸ゴシック体M" panose="020F0600000000000000" pitchFamily="50" charset="-128"/>
                <a:ea typeface="AR P丸ゴシック体M" panose="020F0600000000000000" pitchFamily="50" charset="-128"/>
              </a:endParaRPr>
            </a:p>
            <a:p>
              <a:r>
                <a:rPr lang="ja-JP" altLang="en-US" sz="2400" b="1" dirty="0">
                  <a:solidFill>
                    <a:schemeClr val="tx1"/>
                  </a:solidFill>
                  <a:latin typeface="AR Pゴシック体M" panose="020B0600000000000000" pitchFamily="50" charset="-128"/>
                  <a:ea typeface="AR Pゴシック体M" panose="020B0600000000000000" pitchFamily="50" charset="-128"/>
                </a:rPr>
                <a:t>　</a:t>
              </a:r>
              <a:r>
                <a:rPr lang="ja-JP" altLang="en-US" sz="2400" dirty="0">
                  <a:solidFill>
                    <a:schemeClr val="tx1"/>
                  </a:solidFill>
                  <a:latin typeface="AR Pゴシック体M" panose="020B0600000000000000" pitchFamily="50" charset="-128"/>
                  <a:ea typeface="AR Pゴシック体M" panose="020B0600000000000000" pitchFamily="50" charset="-128"/>
                </a:rPr>
                <a:t>言葉による見方、考え方を働かせ、言語活動を通して、国語で正確に理解し適切に表現する資質・能力を次のとおり育成することを目指す。</a:t>
              </a:r>
            </a:p>
          </p:txBody>
        </p:sp>
        <p:sp>
          <p:nvSpPr>
            <p:cNvPr id="5" name="角丸四角形 4"/>
            <p:cNvSpPr/>
            <p:nvPr/>
          </p:nvSpPr>
          <p:spPr>
            <a:xfrm>
              <a:off x="240125" y="528343"/>
              <a:ext cx="8289273" cy="401127"/>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柱書（学びのプロセス）　どのような学習の過程を通して資質・能力を育成するのか</a:t>
              </a:r>
            </a:p>
          </p:txBody>
        </p:sp>
        <p:sp>
          <p:nvSpPr>
            <p:cNvPr id="7" name="角丸四角形 6"/>
            <p:cNvSpPr/>
            <p:nvPr/>
          </p:nvSpPr>
          <p:spPr>
            <a:xfrm>
              <a:off x="257426" y="2077644"/>
              <a:ext cx="8635054" cy="3241253"/>
            </a:xfrm>
            <a:prstGeom prst="roundRect">
              <a:avLst>
                <a:gd name="adj" fmla="val 4739"/>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角丸四角形 7"/>
            <p:cNvSpPr/>
            <p:nvPr/>
          </p:nvSpPr>
          <p:spPr>
            <a:xfrm>
              <a:off x="251520" y="1901149"/>
              <a:ext cx="2691995" cy="382074"/>
            </a:xfrm>
            <a:prstGeom prst="roundRect">
              <a:avLst>
                <a:gd name="adj" fmla="val 6310"/>
              </a:avLst>
            </a:prstGeom>
            <a:solidFill>
              <a:srgbClr val="C0000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育成を目指す資質・能力</a:t>
              </a:r>
            </a:p>
          </p:txBody>
        </p:sp>
        <p:sp>
          <p:nvSpPr>
            <p:cNvPr id="14" name="角丸四角形 13"/>
            <p:cNvSpPr/>
            <p:nvPr/>
          </p:nvSpPr>
          <p:spPr>
            <a:xfrm>
              <a:off x="367596" y="2618308"/>
              <a:ext cx="8380868" cy="597360"/>
            </a:xfrm>
            <a:prstGeom prst="roundRect">
              <a:avLst>
                <a:gd name="adj" fmla="val 1488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400" b="1" dirty="0">
                <a:solidFill>
                  <a:schemeClr val="tx1"/>
                </a:solidFill>
                <a:latin typeface="AR P丸ゴシック体M" panose="020F0600000000000000" pitchFamily="50" charset="-128"/>
                <a:ea typeface="AR P丸ゴシック体M" panose="020F0600000000000000" pitchFamily="50" charset="-128"/>
              </a:endParaRPr>
            </a:p>
            <a:p>
              <a:r>
                <a:rPr lang="ja-JP" altLang="en-US" sz="2400" dirty="0">
                  <a:solidFill>
                    <a:schemeClr val="tx1"/>
                  </a:solidFill>
                  <a:latin typeface="AR Pゴシック体M" panose="020B0600000000000000" pitchFamily="50" charset="-128"/>
                  <a:ea typeface="AR Pゴシック体M" panose="020B0600000000000000" pitchFamily="50" charset="-128"/>
                </a:rPr>
                <a:t>（</a:t>
              </a:r>
              <a:r>
                <a:rPr lang="en-US" altLang="ja-JP" sz="2400" dirty="0">
                  <a:solidFill>
                    <a:schemeClr val="tx1"/>
                  </a:solidFill>
                  <a:latin typeface="AR Pゴシック体M" panose="020B0600000000000000" pitchFamily="50" charset="-128"/>
                  <a:ea typeface="AR Pゴシック体M" panose="020B0600000000000000" pitchFamily="50" charset="-128"/>
                </a:rPr>
                <a:t>1)</a:t>
              </a:r>
              <a:r>
                <a:rPr lang="ja-JP" altLang="en-US" sz="2400" dirty="0">
                  <a:solidFill>
                    <a:schemeClr val="tx1"/>
                  </a:solidFill>
                  <a:latin typeface="AR Pゴシック体M" panose="020B0600000000000000" pitchFamily="50" charset="-128"/>
                  <a:ea typeface="AR Pゴシック体M" panose="020B0600000000000000" pitchFamily="50" charset="-128"/>
                </a:rPr>
                <a:t> </a:t>
              </a:r>
              <a:r>
                <a:rPr lang="ja-JP" altLang="en-US" sz="2400" spc="-150" dirty="0">
                  <a:solidFill>
                    <a:schemeClr val="tx1"/>
                  </a:solidFill>
                  <a:latin typeface="AR Pゴシック体M" panose="020B0600000000000000" pitchFamily="50" charset="-128"/>
                  <a:ea typeface="AR Pゴシック体M" panose="020B0600000000000000" pitchFamily="50" charset="-128"/>
                </a:rPr>
                <a:t>日常生活に必要な国語について、その特質を理解し適切に使うことができるようにする。</a:t>
              </a:r>
              <a:endParaRPr lang="en-US" altLang="ja-JP" sz="2400" spc="-150" dirty="0">
                <a:solidFill>
                  <a:schemeClr val="tx1"/>
                </a:solidFill>
                <a:latin typeface="AR Pゴシック体M" panose="020B0600000000000000" pitchFamily="50" charset="-128"/>
                <a:ea typeface="AR Pゴシック体M" panose="020B0600000000000000" pitchFamily="50" charset="-128"/>
              </a:endParaRPr>
            </a:p>
          </p:txBody>
        </p:sp>
        <p:sp>
          <p:nvSpPr>
            <p:cNvPr id="10" name="角丸四角形 9"/>
            <p:cNvSpPr/>
            <p:nvPr/>
          </p:nvSpPr>
          <p:spPr>
            <a:xfrm>
              <a:off x="356579" y="2373513"/>
              <a:ext cx="1636686"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知識及び技能</a:t>
              </a:r>
            </a:p>
          </p:txBody>
        </p:sp>
        <p:sp>
          <p:nvSpPr>
            <p:cNvPr id="15" name="角丸四角形 14"/>
            <p:cNvSpPr/>
            <p:nvPr/>
          </p:nvSpPr>
          <p:spPr>
            <a:xfrm>
              <a:off x="367596" y="3472943"/>
              <a:ext cx="8380868" cy="597162"/>
            </a:xfrm>
            <a:prstGeom prst="roundRect">
              <a:avLst>
                <a:gd name="adj" fmla="val 2037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b="1" dirty="0">
                <a:solidFill>
                  <a:schemeClr val="tx1"/>
                </a:solidFill>
                <a:latin typeface="AR P丸ゴシック体M" panose="020F0600000000000000" pitchFamily="50" charset="-128"/>
                <a:ea typeface="AR P丸ゴシック体M" panose="020F0600000000000000" pitchFamily="50" charset="-128"/>
              </a:endParaRPr>
            </a:p>
            <a:p>
              <a:r>
                <a:rPr lang="en-US" altLang="ja-JP" sz="2400" dirty="0">
                  <a:solidFill>
                    <a:schemeClr val="tx1"/>
                  </a:solidFill>
                  <a:latin typeface="AR Pゴシック体M" panose="020B0600000000000000" pitchFamily="50" charset="-128"/>
                  <a:ea typeface="AR Pゴシック体M" panose="020B0600000000000000" pitchFamily="50" charset="-128"/>
                </a:rPr>
                <a:t>(2)</a:t>
              </a:r>
              <a:r>
                <a:rPr lang="ja-JP" altLang="en-US" sz="2400" dirty="0">
                  <a:solidFill>
                    <a:schemeClr val="tx1"/>
                  </a:solidFill>
                  <a:latin typeface="AR Pゴシック体M" panose="020B0600000000000000" pitchFamily="50" charset="-128"/>
                  <a:ea typeface="AR Pゴシック体M" panose="020B0600000000000000" pitchFamily="50" charset="-128"/>
                </a:rPr>
                <a:t> </a:t>
              </a:r>
              <a:r>
                <a:rPr lang="ja-JP" altLang="en-US" sz="2400" spc="-150" dirty="0">
                  <a:solidFill>
                    <a:schemeClr val="tx1"/>
                  </a:solidFill>
                  <a:latin typeface="AR Pゴシック体M" panose="020B0600000000000000" pitchFamily="50" charset="-128"/>
                  <a:ea typeface="AR Pゴシック体M" panose="020B0600000000000000" pitchFamily="50" charset="-128"/>
                </a:rPr>
                <a:t>日常生活における人との関わりの中で伝えあう力を高め、思考力や想像力を養う。</a:t>
              </a:r>
              <a:endParaRPr lang="en-US" altLang="ja-JP" sz="2400" spc="-150" dirty="0">
                <a:solidFill>
                  <a:schemeClr val="tx1"/>
                </a:solidFill>
                <a:latin typeface="AR Pゴシック体M" panose="020B0600000000000000" pitchFamily="50" charset="-128"/>
                <a:ea typeface="AR Pゴシック体M" panose="020B0600000000000000" pitchFamily="50" charset="-128"/>
              </a:endParaRPr>
            </a:p>
          </p:txBody>
        </p:sp>
        <p:sp>
          <p:nvSpPr>
            <p:cNvPr id="16" name="角丸四角形 15"/>
            <p:cNvSpPr/>
            <p:nvPr/>
          </p:nvSpPr>
          <p:spPr>
            <a:xfrm>
              <a:off x="367596" y="4287690"/>
              <a:ext cx="8380868" cy="965482"/>
            </a:xfrm>
            <a:prstGeom prst="roundRect">
              <a:avLst>
                <a:gd name="adj" fmla="val 1719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b="1" dirty="0">
                <a:solidFill>
                  <a:schemeClr val="tx1"/>
                </a:solidFill>
                <a:latin typeface="AR P丸ゴシック体M" panose="020F0600000000000000" pitchFamily="50" charset="-128"/>
                <a:ea typeface="AR P丸ゴシック体M" panose="020F0600000000000000" pitchFamily="50" charset="-128"/>
              </a:endParaRPr>
            </a:p>
            <a:p>
              <a:r>
                <a:rPr lang="en-US" altLang="ja-JP" sz="2400" dirty="0">
                  <a:solidFill>
                    <a:schemeClr val="tx1"/>
                  </a:solidFill>
                  <a:latin typeface="AR Pゴシック体M" panose="020B0600000000000000" pitchFamily="50" charset="-128"/>
                  <a:ea typeface="AR Pゴシック体M" panose="020B0600000000000000" pitchFamily="50" charset="-128"/>
                </a:rPr>
                <a:t>(3)</a:t>
              </a:r>
              <a:r>
                <a:rPr lang="ja-JP" altLang="en-US" sz="2400" dirty="0">
                  <a:solidFill>
                    <a:schemeClr val="tx1"/>
                  </a:solidFill>
                  <a:latin typeface="AR Pゴシック体M" panose="020B0600000000000000" pitchFamily="50" charset="-128"/>
                  <a:ea typeface="AR Pゴシック体M" panose="020B0600000000000000" pitchFamily="50" charset="-128"/>
                </a:rPr>
                <a:t> 言葉がもつよさを認識するとともに、言語感覚を養い、国語の大切さを自覚し、国</a:t>
              </a:r>
            </a:p>
            <a:p>
              <a:r>
                <a:rPr lang="ja-JP" altLang="en-US" sz="2400" dirty="0">
                  <a:solidFill>
                    <a:schemeClr val="tx1"/>
                  </a:solidFill>
                  <a:latin typeface="AR Pゴシック体M" panose="020B0600000000000000" pitchFamily="50" charset="-128"/>
                  <a:ea typeface="AR Pゴシック体M" panose="020B0600000000000000" pitchFamily="50" charset="-128"/>
                </a:rPr>
                <a:t>　語を尊重してその能力の向上を図る態度を養う。 </a:t>
              </a:r>
            </a:p>
          </p:txBody>
        </p:sp>
      </p:grpSp>
      <p:sp>
        <p:nvSpPr>
          <p:cNvPr id="19" name="角丸四角形 9">
            <a:extLst>
              <a:ext uri="{FF2B5EF4-FFF2-40B4-BE49-F238E27FC236}">
                <a16:creationId xmlns:a16="http://schemas.microsoft.com/office/drawing/2014/main" id="{9180CECB-B148-44AA-8309-754DE86257D4}"/>
              </a:ext>
            </a:extLst>
          </p:cNvPr>
          <p:cNvSpPr/>
          <p:nvPr/>
        </p:nvSpPr>
        <p:spPr>
          <a:xfrm>
            <a:off x="673769" y="4050825"/>
            <a:ext cx="3622032" cy="418593"/>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思考力，判断力，表現力等</a:t>
            </a:r>
          </a:p>
        </p:txBody>
      </p:sp>
      <p:sp>
        <p:nvSpPr>
          <p:cNvPr id="20" name="角丸四角形 9">
            <a:extLst>
              <a:ext uri="{FF2B5EF4-FFF2-40B4-BE49-F238E27FC236}">
                <a16:creationId xmlns:a16="http://schemas.microsoft.com/office/drawing/2014/main" id="{DF664278-F4DC-430E-9A04-1A173A12DCA7}"/>
              </a:ext>
            </a:extLst>
          </p:cNvPr>
          <p:cNvSpPr/>
          <p:nvPr/>
        </p:nvSpPr>
        <p:spPr>
          <a:xfrm>
            <a:off x="669217" y="4947677"/>
            <a:ext cx="3622032" cy="418593"/>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学びに向かう力，人間性等</a:t>
            </a:r>
          </a:p>
        </p:txBody>
      </p:sp>
      <p:sp>
        <p:nvSpPr>
          <p:cNvPr id="17" name="角丸四角形 4">
            <a:extLst>
              <a:ext uri="{FF2B5EF4-FFF2-40B4-BE49-F238E27FC236}">
                <a16:creationId xmlns:a16="http://schemas.microsoft.com/office/drawing/2014/main" id="{904BA6F5-CEE3-4516-BCA6-376453575CC3}"/>
              </a:ext>
            </a:extLst>
          </p:cNvPr>
          <p:cNvSpPr/>
          <p:nvPr/>
        </p:nvSpPr>
        <p:spPr>
          <a:xfrm>
            <a:off x="263354" y="260648"/>
            <a:ext cx="4032447"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国語科の教科の目標</a:t>
            </a:r>
          </a:p>
        </p:txBody>
      </p:sp>
      <p:sp>
        <p:nvSpPr>
          <p:cNvPr id="18" name="テキスト ボックス 17">
            <a:extLst>
              <a:ext uri="{FF2B5EF4-FFF2-40B4-BE49-F238E27FC236}">
                <a16:creationId xmlns:a16="http://schemas.microsoft.com/office/drawing/2014/main" id="{BAB95D3C-316F-4225-B9DD-6A0D8950ABE9}"/>
              </a:ext>
            </a:extLst>
          </p:cNvPr>
          <p:cNvSpPr txBox="1"/>
          <p:nvPr/>
        </p:nvSpPr>
        <p:spPr>
          <a:xfrm>
            <a:off x="8976320" y="377244"/>
            <a:ext cx="1440160"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Ｐ１１</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788074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904BA6F5-CEE3-4516-BCA6-376453575CC3}"/>
              </a:ext>
            </a:extLst>
          </p:cNvPr>
          <p:cNvSpPr/>
          <p:nvPr/>
        </p:nvSpPr>
        <p:spPr>
          <a:xfrm>
            <a:off x="263355" y="260648"/>
            <a:ext cx="3528390"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学年の目標の改善</a:t>
            </a:r>
          </a:p>
        </p:txBody>
      </p:sp>
      <p:graphicFrame>
        <p:nvGraphicFramePr>
          <p:cNvPr id="2" name="表 1">
            <a:extLst>
              <a:ext uri="{FF2B5EF4-FFF2-40B4-BE49-F238E27FC236}">
                <a16:creationId xmlns:a16="http://schemas.microsoft.com/office/drawing/2014/main" id="{BF952D59-E005-44D9-85B8-9910E37406AF}"/>
              </a:ext>
            </a:extLst>
          </p:cNvPr>
          <p:cNvGraphicFramePr>
            <a:graphicFrameLocks noGrp="1"/>
          </p:cNvGraphicFramePr>
          <p:nvPr>
            <p:extLst>
              <p:ext uri="{D42A27DB-BD31-4B8C-83A1-F6EECF244321}">
                <p14:modId xmlns:p14="http://schemas.microsoft.com/office/powerpoint/2010/main" val="2691673856"/>
              </p:ext>
            </p:extLst>
          </p:nvPr>
        </p:nvGraphicFramePr>
        <p:xfrm>
          <a:off x="251577" y="1268760"/>
          <a:ext cx="11576097" cy="4754880"/>
        </p:xfrm>
        <a:graphic>
          <a:graphicData uri="http://schemas.openxmlformats.org/drawingml/2006/table">
            <a:tbl>
              <a:tblPr firstRow="1" bandRow="1">
                <a:tableStyleId>{5C22544A-7EE6-4342-B048-85BDC9FD1C3A}</a:tableStyleId>
              </a:tblPr>
              <a:tblGrid>
                <a:gridCol w="1999034">
                  <a:extLst>
                    <a:ext uri="{9D8B030D-6E8A-4147-A177-3AD203B41FA5}">
                      <a16:colId xmlns:a16="http://schemas.microsoft.com/office/drawing/2014/main" val="3854410690"/>
                    </a:ext>
                  </a:extLst>
                </a:gridCol>
                <a:gridCol w="6336704">
                  <a:extLst>
                    <a:ext uri="{9D8B030D-6E8A-4147-A177-3AD203B41FA5}">
                      <a16:colId xmlns:a16="http://schemas.microsoft.com/office/drawing/2014/main" val="3371268899"/>
                    </a:ext>
                  </a:extLst>
                </a:gridCol>
                <a:gridCol w="3240359">
                  <a:extLst>
                    <a:ext uri="{9D8B030D-6E8A-4147-A177-3AD203B41FA5}">
                      <a16:colId xmlns:a16="http://schemas.microsoft.com/office/drawing/2014/main" val="2379778637"/>
                    </a:ext>
                  </a:extLst>
                </a:gridCol>
              </a:tblGrid>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第１学年及び第２学年</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第３学年及び第４学年</a:t>
                      </a:r>
                    </a:p>
                  </a:txBody>
                  <a:tcPr/>
                </a:tc>
                <a:extLst>
                  <a:ext uri="{0D108BD9-81ED-4DB2-BD59-A6C34878D82A}">
                    <a16:rowId xmlns:a16="http://schemas.microsoft.com/office/drawing/2014/main" val="3577275132"/>
                  </a:ext>
                </a:extLst>
              </a:tr>
              <a:tr h="370840">
                <a:tc>
                  <a:txBody>
                    <a:bodyPr/>
                    <a:lstStyle/>
                    <a:p>
                      <a:r>
                        <a:rPr kumimoji="1" lang="ja-JP" altLang="en-US" sz="2400" dirty="0">
                          <a:latin typeface="AR Pゴシック体M" panose="020B0600000000000000" pitchFamily="50" charset="-128"/>
                          <a:ea typeface="AR Pゴシック体M" panose="020B0600000000000000" pitchFamily="50" charset="-128"/>
                        </a:rPr>
                        <a:t>知識及び技能</a:t>
                      </a:r>
                    </a:p>
                  </a:txBody>
                  <a:tcPr/>
                </a:tc>
                <a:tc>
                  <a:txBody>
                    <a:bodyPr/>
                    <a:lstStyle/>
                    <a:p>
                      <a:pPr marL="457200" indent="-457200">
                        <a:buAutoNum type="arabicParenBoth"/>
                      </a:pPr>
                      <a:r>
                        <a:rPr kumimoji="1" lang="ja-JP" altLang="en-US" sz="2400" dirty="0">
                          <a:latin typeface="AR Pゴシック体M" panose="020B0600000000000000" pitchFamily="50" charset="-128"/>
                          <a:ea typeface="AR Pゴシック体M" panose="020B0600000000000000" pitchFamily="50" charset="-128"/>
                        </a:rPr>
                        <a:t>日常生活に必要な国語の知識や技能を身</a:t>
                      </a:r>
                      <a:endParaRPr kumimoji="1" lang="en-US" altLang="ja-JP" sz="2400" dirty="0">
                        <a:latin typeface="AR Pゴシック体M" panose="020B0600000000000000" pitchFamily="50" charset="-128"/>
                        <a:ea typeface="AR Pゴシック体M" panose="020B0600000000000000" pitchFamily="50" charset="-128"/>
                      </a:endParaRPr>
                    </a:p>
                    <a:p>
                      <a:pPr marL="0" indent="0">
                        <a:buNone/>
                      </a:pPr>
                      <a:r>
                        <a:rPr kumimoji="1" lang="en-US" altLang="ja-JP" sz="2400" dirty="0">
                          <a:latin typeface="AR Pゴシック体M" panose="020B0600000000000000" pitchFamily="50" charset="-128"/>
                          <a:ea typeface="AR Pゴシック体M" panose="020B0600000000000000" pitchFamily="50" charset="-128"/>
                        </a:rPr>
                        <a:t> </a:t>
                      </a:r>
                      <a:r>
                        <a:rPr kumimoji="1" lang="ja-JP" altLang="en-US" sz="2400" dirty="0">
                          <a:latin typeface="AR Pゴシック体M" panose="020B0600000000000000" pitchFamily="50" charset="-128"/>
                          <a:ea typeface="AR Pゴシック体M" panose="020B0600000000000000" pitchFamily="50" charset="-128"/>
                        </a:rPr>
                        <a:t>に付けるとともに、我が国の言語文化に親しん</a:t>
                      </a:r>
                      <a:endParaRPr kumimoji="1" lang="en-US" altLang="ja-JP" sz="2400" dirty="0">
                        <a:latin typeface="AR Pゴシック体M" panose="020B0600000000000000" pitchFamily="50" charset="-128"/>
                        <a:ea typeface="AR Pゴシック体M" panose="020B0600000000000000" pitchFamily="50" charset="-128"/>
                      </a:endParaRPr>
                    </a:p>
                    <a:p>
                      <a:pPr marL="0" indent="0">
                        <a:buNone/>
                      </a:pPr>
                      <a:r>
                        <a:rPr kumimoji="1" lang="en-US" altLang="ja-JP" sz="2400" dirty="0">
                          <a:latin typeface="AR Pゴシック体M" panose="020B0600000000000000" pitchFamily="50" charset="-128"/>
                          <a:ea typeface="AR Pゴシック体M" panose="020B0600000000000000" pitchFamily="50" charset="-128"/>
                        </a:rPr>
                        <a:t> </a:t>
                      </a:r>
                      <a:r>
                        <a:rPr kumimoji="1" lang="ja-JP" altLang="en-US" sz="2400" dirty="0" err="1">
                          <a:latin typeface="AR Pゴシック体M" panose="020B0600000000000000" pitchFamily="50" charset="-128"/>
                          <a:ea typeface="AR Pゴシック体M" panose="020B0600000000000000" pitchFamily="50" charset="-128"/>
                        </a:rPr>
                        <a:t>だり</a:t>
                      </a:r>
                      <a:r>
                        <a:rPr kumimoji="1" lang="ja-JP" altLang="en-US" sz="2400" dirty="0">
                          <a:latin typeface="AR Pゴシック体M" panose="020B0600000000000000" pitchFamily="50" charset="-128"/>
                          <a:ea typeface="AR Pゴシック体M" panose="020B0600000000000000" pitchFamily="50" charset="-128"/>
                        </a:rPr>
                        <a:t>理解したりすることができるようにする。</a:t>
                      </a:r>
                    </a:p>
                  </a:txBody>
                  <a:tcPr/>
                </a:tc>
                <a:tc>
                  <a:txBody>
                    <a:bodyPr/>
                    <a:lstStyle/>
                    <a:p>
                      <a:pPr marL="457200" indent="-457200">
                        <a:buAutoNum type="arabicParenBoth"/>
                      </a:pPr>
                      <a:r>
                        <a:rPr kumimoji="1" lang="ja-JP" altLang="en-US" sz="2400" dirty="0">
                          <a:latin typeface="AR Pゴシック体M" panose="020B0600000000000000" pitchFamily="50" charset="-128"/>
                          <a:ea typeface="AR Pゴシック体M" panose="020B0600000000000000" pitchFamily="50" charset="-128"/>
                        </a:rPr>
                        <a:t>・・・・・・・・・・</a:t>
                      </a:r>
                    </a:p>
                    <a:p>
                      <a:pPr marL="0" indent="0">
                        <a:buNone/>
                      </a:pPr>
                      <a:r>
                        <a:rPr kumimoji="1" lang="ja-JP" altLang="en-US" sz="2400" dirty="0">
                          <a:solidFill>
                            <a:srgbClr val="FF0000"/>
                          </a:solidFill>
                          <a:latin typeface="AR Pゴシック体M" panose="020B0600000000000000" pitchFamily="50" charset="-128"/>
                          <a:ea typeface="AR Pゴシック体M" panose="020B0600000000000000" pitchFamily="50" charset="-128"/>
                        </a:rPr>
                        <a:t>Ｐｏｉｎｔ</a:t>
                      </a:r>
                    </a:p>
                    <a:p>
                      <a:pPr marL="0" indent="0">
                        <a:buNone/>
                      </a:pPr>
                      <a:r>
                        <a:rPr kumimoji="1" lang="ja-JP" altLang="en-US" sz="2400"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６年間同じ目標</a:t>
                      </a:r>
                    </a:p>
                  </a:txBody>
                  <a:tcPr/>
                </a:tc>
                <a:extLst>
                  <a:ext uri="{0D108BD9-81ED-4DB2-BD59-A6C34878D82A}">
                    <a16:rowId xmlns:a16="http://schemas.microsoft.com/office/drawing/2014/main" val="3275003007"/>
                  </a:ext>
                </a:extLst>
              </a:tr>
              <a:tr h="0">
                <a:tc>
                  <a:txBody>
                    <a:bodyPr/>
                    <a:lstStyle/>
                    <a:p>
                      <a:r>
                        <a:rPr kumimoji="1" lang="ja-JP" altLang="en-US" sz="2400" dirty="0">
                          <a:latin typeface="AR Pゴシック体M" panose="020B0600000000000000" pitchFamily="50" charset="-128"/>
                          <a:ea typeface="AR Pゴシック体M" panose="020B0600000000000000" pitchFamily="50" charset="-128"/>
                        </a:rPr>
                        <a:t>思考力・判断力・表現力等</a:t>
                      </a:r>
                    </a:p>
                  </a:txBody>
                  <a:tcPr/>
                </a:tc>
                <a:tc>
                  <a:txBody>
                    <a:bodyPr/>
                    <a:lstStyle/>
                    <a:p>
                      <a:r>
                        <a:rPr kumimoji="1" lang="en-US" altLang="ja-JP" sz="2400" dirty="0">
                          <a:latin typeface="AR Pゴシック体M" panose="020B0600000000000000" pitchFamily="50" charset="-128"/>
                          <a:ea typeface="AR Pゴシック体M" panose="020B0600000000000000" pitchFamily="50" charset="-128"/>
                        </a:rPr>
                        <a:t>(2) </a:t>
                      </a:r>
                      <a:r>
                        <a:rPr kumimoji="1" lang="ja-JP" altLang="en-US" sz="2400" dirty="0">
                          <a:latin typeface="AR Pゴシック体M" panose="020B0600000000000000" pitchFamily="50" charset="-128"/>
                          <a:ea typeface="AR Pゴシック体M" panose="020B0600000000000000" pitchFamily="50" charset="-128"/>
                        </a:rPr>
                        <a:t>順序立てて考える力や感じたり想像したり</a:t>
                      </a:r>
                      <a:r>
                        <a:rPr kumimoji="1" lang="ja-JP" altLang="en-US" sz="2400" dirty="0" err="1">
                          <a:latin typeface="AR Pゴシック体M" panose="020B0600000000000000" pitchFamily="50" charset="-128"/>
                          <a:ea typeface="AR Pゴシック体M" panose="020B0600000000000000" pitchFamily="50" charset="-128"/>
                        </a:rPr>
                        <a:t>す</a:t>
                      </a:r>
                      <a:endParaRPr kumimoji="1" lang="en-US" altLang="ja-JP" sz="2400" dirty="0">
                        <a:latin typeface="AR Pゴシック体M" panose="020B0600000000000000" pitchFamily="50" charset="-128"/>
                        <a:ea typeface="AR Pゴシック体M" panose="020B0600000000000000" pitchFamily="50" charset="-128"/>
                      </a:endParaRPr>
                    </a:p>
                    <a:p>
                      <a:r>
                        <a:rPr kumimoji="1" lang="en-US" altLang="ja-JP" sz="2400" dirty="0">
                          <a:latin typeface="AR Pゴシック体M" panose="020B0600000000000000" pitchFamily="50" charset="-128"/>
                          <a:ea typeface="AR Pゴシック体M" panose="020B0600000000000000" pitchFamily="50" charset="-128"/>
                        </a:rPr>
                        <a:t> </a:t>
                      </a:r>
                      <a:r>
                        <a:rPr kumimoji="1" lang="ja-JP" altLang="en-US" sz="2400" dirty="0">
                          <a:latin typeface="AR Pゴシック体M" panose="020B0600000000000000" pitchFamily="50" charset="-128"/>
                          <a:ea typeface="AR Pゴシック体M" panose="020B0600000000000000" pitchFamily="50" charset="-128"/>
                        </a:rPr>
                        <a:t>る力を養い、日常生活における人との関わりの</a:t>
                      </a:r>
                      <a:endParaRPr kumimoji="1" lang="en-US" altLang="ja-JP" sz="2400" dirty="0">
                        <a:latin typeface="AR Pゴシック体M" panose="020B0600000000000000" pitchFamily="50" charset="-128"/>
                        <a:ea typeface="AR Pゴシック体M" panose="020B0600000000000000" pitchFamily="50" charset="-128"/>
                      </a:endParaRPr>
                    </a:p>
                    <a:p>
                      <a:r>
                        <a:rPr kumimoji="1" lang="en-US" altLang="ja-JP" sz="2400" dirty="0">
                          <a:latin typeface="AR Pゴシック体M" panose="020B0600000000000000" pitchFamily="50" charset="-128"/>
                          <a:ea typeface="AR Pゴシック体M" panose="020B0600000000000000" pitchFamily="50" charset="-128"/>
                        </a:rPr>
                        <a:t> </a:t>
                      </a:r>
                      <a:r>
                        <a:rPr kumimoji="1" lang="ja-JP" altLang="en-US" sz="2400" dirty="0">
                          <a:latin typeface="AR Pゴシック体M" panose="020B0600000000000000" pitchFamily="50" charset="-128"/>
                          <a:ea typeface="AR Pゴシック体M" panose="020B0600000000000000" pitchFamily="50" charset="-128"/>
                        </a:rPr>
                        <a:t>中で伝え合う力を高め、自分の思いや考えをも</a:t>
                      </a:r>
                      <a:endParaRPr kumimoji="1" lang="en-US" altLang="ja-JP" sz="2400" dirty="0">
                        <a:latin typeface="AR Pゴシック体M" panose="020B0600000000000000" pitchFamily="50" charset="-128"/>
                        <a:ea typeface="AR Pゴシック体M" panose="020B0600000000000000" pitchFamily="50" charset="-128"/>
                      </a:endParaRPr>
                    </a:p>
                    <a:p>
                      <a:r>
                        <a:rPr kumimoji="1" lang="en-US" altLang="ja-JP" sz="2400" dirty="0">
                          <a:latin typeface="AR Pゴシック体M" panose="020B0600000000000000" pitchFamily="50" charset="-128"/>
                          <a:ea typeface="AR Pゴシック体M" panose="020B0600000000000000" pitchFamily="50" charset="-128"/>
                        </a:rPr>
                        <a:t> </a:t>
                      </a:r>
                      <a:r>
                        <a:rPr kumimoji="1" lang="ja-JP" altLang="en-US" sz="2400" dirty="0">
                          <a:latin typeface="AR Pゴシック体M" panose="020B0600000000000000" pitchFamily="50" charset="-128"/>
                          <a:ea typeface="AR Pゴシック体M" panose="020B0600000000000000" pitchFamily="50" charset="-128"/>
                        </a:rPr>
                        <a:t>つことができるようにする。</a:t>
                      </a:r>
                    </a:p>
                  </a:txBody>
                  <a:tcPr/>
                </a:tc>
                <a:tc>
                  <a:txBody>
                    <a:bodyPr/>
                    <a:lstStyle/>
                    <a:p>
                      <a:pPr marL="457200" indent="-457200">
                        <a:buAutoNum type="arabicParenBoth" startAt="2"/>
                      </a:pPr>
                      <a:r>
                        <a:rPr kumimoji="1" lang="ja-JP" altLang="en-US" sz="2400" dirty="0">
                          <a:latin typeface="AR Pゴシック体M" panose="020B0600000000000000" pitchFamily="50" charset="-128"/>
                          <a:ea typeface="AR Pゴシック体M" panose="020B06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rgbClr val="FF0000"/>
                          </a:solidFill>
                          <a:latin typeface="AR Pゴシック体M" panose="020B0600000000000000" pitchFamily="50" charset="-128"/>
                          <a:ea typeface="AR Pゴシック体M" panose="020B0600000000000000" pitchFamily="50" charset="-128"/>
                        </a:rPr>
                        <a:t>Ｐｏｉｎｔ</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u="sng"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系統性や発展性を踏まえた目標</a:t>
                      </a:r>
                    </a:p>
                  </a:txBody>
                  <a:tcPr/>
                </a:tc>
                <a:extLst>
                  <a:ext uri="{0D108BD9-81ED-4DB2-BD59-A6C34878D82A}">
                    <a16:rowId xmlns:a16="http://schemas.microsoft.com/office/drawing/2014/main" val="1615838463"/>
                  </a:ext>
                </a:extLst>
              </a:tr>
              <a:tr h="370840">
                <a:tc>
                  <a:txBody>
                    <a:bodyPr/>
                    <a:lstStyle/>
                    <a:p>
                      <a:r>
                        <a:rPr kumimoji="1" lang="ja-JP" altLang="en-US" sz="2400" dirty="0">
                          <a:latin typeface="AR Pゴシック体M" panose="020B0600000000000000" pitchFamily="50" charset="-128"/>
                          <a:ea typeface="AR Pゴシック体M" panose="020B0600000000000000" pitchFamily="50" charset="-128"/>
                        </a:rPr>
                        <a:t>学びに向かう力，人間性等</a:t>
                      </a:r>
                    </a:p>
                  </a:txBody>
                  <a:tcPr/>
                </a:tc>
                <a:tc>
                  <a:txBody>
                    <a:bodyPr/>
                    <a:lstStyle/>
                    <a:p>
                      <a:r>
                        <a:rPr kumimoji="1" lang="en-US" altLang="ja-JP" sz="2400" dirty="0">
                          <a:latin typeface="AR Pゴシック体M" panose="020B0600000000000000" pitchFamily="50" charset="-128"/>
                          <a:ea typeface="AR Pゴシック体M" panose="020B0600000000000000" pitchFamily="50" charset="-128"/>
                        </a:rPr>
                        <a:t>(3) </a:t>
                      </a:r>
                      <a:r>
                        <a:rPr kumimoji="1" lang="ja-JP" altLang="en-US" sz="2400" dirty="0">
                          <a:latin typeface="AR Pゴシック体M" panose="020B0600000000000000" pitchFamily="50" charset="-128"/>
                          <a:ea typeface="AR Pゴシック体M" panose="020B0600000000000000" pitchFamily="50" charset="-128"/>
                        </a:rPr>
                        <a:t>言葉がもつよさを感じるとともに、楽しんで読</a:t>
                      </a:r>
                      <a:endParaRPr kumimoji="1" lang="en-US" altLang="ja-JP" sz="2400" dirty="0">
                        <a:latin typeface="AR Pゴシック体M" panose="020B0600000000000000" pitchFamily="50" charset="-128"/>
                        <a:ea typeface="AR Pゴシック体M" panose="020B0600000000000000" pitchFamily="50" charset="-128"/>
                      </a:endParaRPr>
                    </a:p>
                    <a:p>
                      <a:r>
                        <a:rPr kumimoji="1" lang="en-US" altLang="ja-JP" sz="2400" dirty="0">
                          <a:latin typeface="AR Pゴシック体M" panose="020B0600000000000000" pitchFamily="50" charset="-128"/>
                          <a:ea typeface="AR Pゴシック体M" panose="020B0600000000000000" pitchFamily="50" charset="-128"/>
                        </a:rPr>
                        <a:t> </a:t>
                      </a:r>
                      <a:r>
                        <a:rPr kumimoji="1" lang="ja-JP" altLang="en-US" sz="2400" dirty="0">
                          <a:latin typeface="AR Pゴシック体M" panose="020B0600000000000000" pitchFamily="50" charset="-128"/>
                          <a:ea typeface="AR Pゴシック体M" panose="020B0600000000000000" pitchFamily="50" charset="-128"/>
                        </a:rPr>
                        <a:t>書をし、国語を大切にして、思いや考えを伝え合</a:t>
                      </a:r>
                      <a:endParaRPr kumimoji="1" lang="en-US" altLang="ja-JP" sz="2400" dirty="0">
                        <a:latin typeface="AR Pゴシック体M" panose="020B0600000000000000" pitchFamily="50" charset="-128"/>
                        <a:ea typeface="AR Pゴシック体M" panose="020B0600000000000000" pitchFamily="50" charset="-128"/>
                      </a:endParaRPr>
                    </a:p>
                    <a:p>
                      <a:r>
                        <a:rPr kumimoji="1" lang="en-US" altLang="ja-JP" sz="2400" dirty="0">
                          <a:latin typeface="AR Pゴシック体M" panose="020B0600000000000000" pitchFamily="50" charset="-128"/>
                          <a:ea typeface="AR Pゴシック体M" panose="020B0600000000000000" pitchFamily="50" charset="-128"/>
                        </a:rPr>
                        <a:t> </a:t>
                      </a:r>
                      <a:r>
                        <a:rPr kumimoji="1" lang="ja-JP" altLang="en-US" sz="2400" dirty="0">
                          <a:latin typeface="AR Pゴシック体M" panose="020B0600000000000000" pitchFamily="50" charset="-128"/>
                          <a:ea typeface="AR Pゴシック体M" panose="020B0600000000000000" pitchFamily="50" charset="-128"/>
                        </a:rPr>
                        <a:t>おうとする態度を養う。</a:t>
                      </a:r>
                    </a:p>
                  </a:txBody>
                  <a:tcPr/>
                </a:tc>
                <a:tc>
                  <a:txBody>
                    <a:bodyPr/>
                    <a:lstStyle/>
                    <a:p>
                      <a:pPr marL="457200" indent="-457200">
                        <a:buAutoNum type="arabicParenBoth" startAt="3"/>
                      </a:pPr>
                      <a:r>
                        <a:rPr kumimoji="1" lang="ja-JP" altLang="en-US" sz="2400" dirty="0">
                          <a:latin typeface="AR Pゴシック体M" panose="020B0600000000000000" pitchFamily="50" charset="-128"/>
                          <a:ea typeface="AR Pゴシック体M" panose="020B06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rgbClr val="FF0000"/>
                          </a:solidFill>
                          <a:latin typeface="AR Pゴシック体M" panose="020B0600000000000000" pitchFamily="50" charset="-128"/>
                          <a:ea typeface="AR Pゴシック体M" panose="020B0600000000000000" pitchFamily="50" charset="-128"/>
                        </a:rPr>
                        <a:t>Ｐｏｉｎｔ</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u="sng" dirty="0">
                          <a:solidFill>
                            <a:srgbClr val="FF0000"/>
                          </a:solidFill>
                          <a:effectLst>
                            <a:outerShdw blurRad="38100" dist="38100" dir="2700000" algn="tl">
                              <a:srgbClr val="000000">
                                <a:alpha val="43137"/>
                              </a:srgbClr>
                            </a:outerShdw>
                          </a:effectLst>
                          <a:highlight>
                            <a:srgbClr val="FFFF00"/>
                          </a:highlight>
                          <a:latin typeface="AR Pゴシック体M" panose="020B0600000000000000" pitchFamily="50" charset="-128"/>
                          <a:ea typeface="AR Pゴシック体M" panose="020B0600000000000000" pitchFamily="50" charset="-128"/>
                        </a:rPr>
                        <a:t>系統性や発展性を踏まえた目標</a:t>
                      </a:r>
                    </a:p>
                  </a:txBody>
                  <a:tcPr/>
                </a:tc>
                <a:extLst>
                  <a:ext uri="{0D108BD9-81ED-4DB2-BD59-A6C34878D82A}">
                    <a16:rowId xmlns:a16="http://schemas.microsoft.com/office/drawing/2014/main" val="2316536301"/>
                  </a:ext>
                </a:extLst>
              </a:tr>
            </a:tbl>
          </a:graphicData>
        </a:graphic>
      </p:graphicFrame>
      <p:sp>
        <p:nvSpPr>
          <p:cNvPr id="4" name="テキスト ボックス 3">
            <a:extLst>
              <a:ext uri="{FF2B5EF4-FFF2-40B4-BE49-F238E27FC236}">
                <a16:creationId xmlns:a16="http://schemas.microsoft.com/office/drawing/2014/main" id="{33461404-CD68-486C-A05F-BE12D7D52BC4}"/>
              </a:ext>
            </a:extLst>
          </p:cNvPr>
          <p:cNvSpPr txBox="1"/>
          <p:nvPr/>
        </p:nvSpPr>
        <p:spPr>
          <a:xfrm>
            <a:off x="8976320" y="720092"/>
            <a:ext cx="1440160"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Ｐ１４</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2688284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4">
            <a:extLst>
              <a:ext uri="{FF2B5EF4-FFF2-40B4-BE49-F238E27FC236}">
                <a16:creationId xmlns:a16="http://schemas.microsoft.com/office/drawing/2014/main" id="{904BA6F5-CEE3-4516-BCA6-376453575CC3}"/>
              </a:ext>
            </a:extLst>
          </p:cNvPr>
          <p:cNvSpPr/>
          <p:nvPr/>
        </p:nvSpPr>
        <p:spPr>
          <a:xfrm>
            <a:off x="263355" y="260648"/>
            <a:ext cx="5400598" cy="504055"/>
          </a:xfrm>
          <a:prstGeom prst="roundRect">
            <a:avLst>
              <a:gd name="adj" fmla="val 667"/>
            </a:avLst>
          </a:prstGeom>
          <a:solidFill>
            <a:schemeClr val="accent1"/>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3200" dirty="0">
                <a:latin typeface="AR Pゴシック体M" panose="020B0600000000000000" pitchFamily="50" charset="-128"/>
                <a:ea typeface="AR Pゴシック体M" panose="020B0600000000000000" pitchFamily="50" charset="-128"/>
              </a:rPr>
              <a:t>学年の目標の系統性や発展性</a:t>
            </a:r>
          </a:p>
        </p:txBody>
      </p:sp>
      <p:graphicFrame>
        <p:nvGraphicFramePr>
          <p:cNvPr id="2" name="表 1">
            <a:extLst>
              <a:ext uri="{FF2B5EF4-FFF2-40B4-BE49-F238E27FC236}">
                <a16:creationId xmlns:a16="http://schemas.microsoft.com/office/drawing/2014/main" id="{BF952D59-E005-44D9-85B8-9910E37406AF}"/>
              </a:ext>
            </a:extLst>
          </p:cNvPr>
          <p:cNvGraphicFramePr>
            <a:graphicFrameLocks noGrp="1"/>
          </p:cNvGraphicFramePr>
          <p:nvPr>
            <p:extLst>
              <p:ext uri="{D42A27DB-BD31-4B8C-83A1-F6EECF244321}">
                <p14:modId xmlns:p14="http://schemas.microsoft.com/office/powerpoint/2010/main" val="296580256"/>
              </p:ext>
            </p:extLst>
          </p:nvPr>
        </p:nvGraphicFramePr>
        <p:xfrm>
          <a:off x="248126" y="3137520"/>
          <a:ext cx="11593288" cy="1371600"/>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3854410690"/>
                    </a:ext>
                  </a:extLst>
                </a:gridCol>
                <a:gridCol w="3096344">
                  <a:extLst>
                    <a:ext uri="{9D8B030D-6E8A-4147-A177-3AD203B41FA5}">
                      <a16:colId xmlns:a16="http://schemas.microsoft.com/office/drawing/2014/main" val="3371268899"/>
                    </a:ext>
                  </a:extLst>
                </a:gridCol>
                <a:gridCol w="3096344">
                  <a:extLst>
                    <a:ext uri="{9D8B030D-6E8A-4147-A177-3AD203B41FA5}">
                      <a16:colId xmlns:a16="http://schemas.microsoft.com/office/drawing/2014/main" val="2379778637"/>
                    </a:ext>
                  </a:extLst>
                </a:gridCol>
                <a:gridCol w="3096344">
                  <a:extLst>
                    <a:ext uri="{9D8B030D-6E8A-4147-A177-3AD203B41FA5}">
                      <a16:colId xmlns:a16="http://schemas.microsoft.com/office/drawing/2014/main" val="1672677823"/>
                    </a:ext>
                  </a:extLst>
                </a:gridCol>
              </a:tblGrid>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第１学年及び第２学年</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latin typeface="AR Pゴシック体M" panose="020B0600000000000000" pitchFamily="50" charset="-128"/>
                          <a:ea typeface="AR Pゴシック体M" panose="020B0600000000000000" pitchFamily="50" charset="-128"/>
                        </a:rPr>
                        <a:t>第３学年及び第４学年</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第５学年及び第６学年</a:t>
                      </a:r>
                    </a:p>
                  </a:txBody>
                  <a:tcPr/>
                </a:tc>
                <a:extLst>
                  <a:ext uri="{0D108BD9-81ED-4DB2-BD59-A6C34878D82A}">
                    <a16:rowId xmlns:a16="http://schemas.microsoft.com/office/drawing/2014/main" val="3577275132"/>
                  </a:ext>
                </a:extLst>
              </a:tr>
              <a:tr h="0">
                <a:tc>
                  <a:txBody>
                    <a:bodyPr/>
                    <a:lstStyle/>
                    <a:p>
                      <a:pPr algn="l"/>
                      <a:r>
                        <a:rPr kumimoji="1" lang="ja-JP" altLang="en-US" sz="2400" dirty="0">
                          <a:latin typeface="AR Pゴシック体M" panose="020B0600000000000000" pitchFamily="50" charset="-128"/>
                          <a:ea typeface="AR Pゴシック体M" panose="020B0600000000000000" pitchFamily="50" charset="-128"/>
                        </a:rPr>
                        <a:t>考える力</a:t>
                      </a:r>
                    </a:p>
                  </a:txBody>
                  <a:tcPr/>
                </a:tc>
                <a:tc>
                  <a:txBody>
                    <a:bodyPr/>
                    <a:lstStyle/>
                    <a:p>
                      <a:r>
                        <a:rPr kumimoji="1" lang="ja-JP" altLang="en-US" sz="2400" dirty="0">
                          <a:solidFill>
                            <a:schemeClr val="tx1"/>
                          </a:solidFill>
                          <a:latin typeface="AR Pゴシック体M" panose="020B0600000000000000" pitchFamily="50" charset="-128"/>
                          <a:ea typeface="AR Pゴシック体M" panose="020B0600000000000000" pitchFamily="50" charset="-128"/>
                        </a:rPr>
                        <a:t>順序立てて考える力</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筋道を立てて考える力</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筋道を立てて考える力</a:t>
                      </a:r>
                    </a:p>
                  </a:txBody>
                  <a:tcPr/>
                </a:tc>
                <a:extLst>
                  <a:ext uri="{0D108BD9-81ED-4DB2-BD59-A6C34878D82A}">
                    <a16:rowId xmlns:a16="http://schemas.microsoft.com/office/drawing/2014/main" val="1615838463"/>
                  </a:ext>
                </a:extLst>
              </a:tr>
              <a:tr h="228600">
                <a:tc>
                  <a:txBody>
                    <a:bodyPr/>
                    <a:lstStyle/>
                    <a:p>
                      <a:pPr algn="l"/>
                      <a:r>
                        <a:rPr kumimoji="1" lang="ja-JP" altLang="en-US" sz="2400" spc="-300" dirty="0">
                          <a:latin typeface="AR Pゴシック体M" panose="020B0600000000000000" pitchFamily="50" charset="-128"/>
                          <a:ea typeface="AR Pゴシック体M" panose="020B0600000000000000" pitchFamily="50" charset="-128"/>
                        </a:rPr>
                        <a:t>自分の思いや考え</a:t>
                      </a:r>
                    </a:p>
                  </a:txBody>
                  <a:tcPr/>
                </a:tc>
                <a:tc>
                  <a:txBody>
                    <a:bodyPr/>
                    <a:lstStyle/>
                    <a:p>
                      <a:pPr algn="l"/>
                      <a:r>
                        <a:rPr kumimoji="1" lang="ja-JP" altLang="en-US" sz="2400" dirty="0">
                          <a:solidFill>
                            <a:schemeClr val="tx1"/>
                          </a:solidFill>
                          <a:latin typeface="AR Pゴシック体M" panose="020B0600000000000000" pitchFamily="50" charset="-128"/>
                          <a:ea typeface="AR Pゴシック体M" panose="020B0600000000000000" pitchFamily="50" charset="-128"/>
                        </a:rPr>
                        <a:t>もつこと</a:t>
                      </a:r>
                    </a:p>
                  </a:txBody>
                  <a:tcPr anchor="ct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まとめること</a:t>
                      </a:r>
                    </a:p>
                  </a:txBody>
                  <a:tcPr anchor="ct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広げること</a:t>
                      </a:r>
                    </a:p>
                  </a:txBody>
                  <a:tcPr anchor="ctr"/>
                </a:tc>
                <a:extLst>
                  <a:ext uri="{0D108BD9-81ED-4DB2-BD59-A6C34878D82A}">
                    <a16:rowId xmlns:a16="http://schemas.microsoft.com/office/drawing/2014/main" val="2316536301"/>
                  </a:ext>
                </a:extLst>
              </a:tr>
            </a:tbl>
          </a:graphicData>
        </a:graphic>
      </p:graphicFrame>
      <p:graphicFrame>
        <p:nvGraphicFramePr>
          <p:cNvPr id="3" name="表 2">
            <a:extLst>
              <a:ext uri="{FF2B5EF4-FFF2-40B4-BE49-F238E27FC236}">
                <a16:creationId xmlns:a16="http://schemas.microsoft.com/office/drawing/2014/main" id="{FD533C46-3F7E-4281-8C5D-978BCB458A27}"/>
              </a:ext>
            </a:extLst>
          </p:cNvPr>
          <p:cNvGraphicFramePr>
            <a:graphicFrameLocks noGrp="1"/>
          </p:cNvGraphicFramePr>
          <p:nvPr>
            <p:extLst>
              <p:ext uri="{D42A27DB-BD31-4B8C-83A1-F6EECF244321}">
                <p14:modId xmlns:p14="http://schemas.microsoft.com/office/powerpoint/2010/main" val="218438499"/>
              </p:ext>
            </p:extLst>
          </p:nvPr>
        </p:nvGraphicFramePr>
        <p:xfrm>
          <a:off x="263352" y="5157192"/>
          <a:ext cx="11593288" cy="1371600"/>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48197926"/>
                    </a:ext>
                  </a:extLst>
                </a:gridCol>
                <a:gridCol w="3096344">
                  <a:extLst>
                    <a:ext uri="{9D8B030D-6E8A-4147-A177-3AD203B41FA5}">
                      <a16:colId xmlns:a16="http://schemas.microsoft.com/office/drawing/2014/main" val="216235746"/>
                    </a:ext>
                  </a:extLst>
                </a:gridCol>
                <a:gridCol w="3096344">
                  <a:extLst>
                    <a:ext uri="{9D8B030D-6E8A-4147-A177-3AD203B41FA5}">
                      <a16:colId xmlns:a16="http://schemas.microsoft.com/office/drawing/2014/main" val="2421773022"/>
                    </a:ext>
                  </a:extLst>
                </a:gridCol>
                <a:gridCol w="3096344">
                  <a:extLst>
                    <a:ext uri="{9D8B030D-6E8A-4147-A177-3AD203B41FA5}">
                      <a16:colId xmlns:a16="http://schemas.microsoft.com/office/drawing/2014/main" val="3556458295"/>
                    </a:ext>
                  </a:extLst>
                </a:gridCol>
              </a:tblGrid>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第１学年及び第２学年</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latin typeface="AR Pゴシック体M" panose="020B0600000000000000" pitchFamily="50" charset="-128"/>
                          <a:ea typeface="AR Pゴシック体M" panose="020B0600000000000000" pitchFamily="50" charset="-128"/>
                        </a:rPr>
                        <a:t>第３学年及び第４学年</a:t>
                      </a: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第５学年及び第６学年</a:t>
                      </a:r>
                    </a:p>
                  </a:txBody>
                  <a:tcPr/>
                </a:tc>
                <a:extLst>
                  <a:ext uri="{0D108BD9-81ED-4DB2-BD59-A6C34878D82A}">
                    <a16:rowId xmlns:a16="http://schemas.microsoft.com/office/drawing/2014/main" val="1851168429"/>
                  </a:ext>
                </a:extLst>
              </a:tr>
              <a:tr h="0">
                <a:tc>
                  <a:txBody>
                    <a:bodyPr/>
                    <a:lstStyle/>
                    <a:p>
                      <a:pPr algn="l"/>
                      <a:r>
                        <a:rPr kumimoji="1" lang="ja-JP" altLang="en-US" sz="2400" dirty="0">
                          <a:latin typeface="AR Pゴシック体M" panose="020B0600000000000000" pitchFamily="50" charset="-128"/>
                          <a:ea typeface="AR Pゴシック体M" panose="020B0600000000000000" pitchFamily="50" charset="-128"/>
                        </a:rPr>
                        <a:t>言葉のもつよさ</a:t>
                      </a:r>
                    </a:p>
                  </a:txBody>
                  <a:tcPr/>
                </a:tc>
                <a:tc>
                  <a:txBody>
                    <a:bodyPr/>
                    <a:lstStyle/>
                    <a:p>
                      <a:r>
                        <a:rPr kumimoji="1" lang="ja-JP" altLang="en-US" sz="2400" dirty="0">
                          <a:solidFill>
                            <a:schemeClr val="tx1"/>
                          </a:solidFill>
                          <a:latin typeface="AR Pゴシック体M" panose="020B0600000000000000" pitchFamily="50" charset="-128"/>
                          <a:ea typeface="AR Pゴシック体M" panose="020B0600000000000000" pitchFamily="50" charset="-128"/>
                        </a:rPr>
                        <a:t>感じること</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気付くこと</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認識すること</a:t>
                      </a:r>
                    </a:p>
                  </a:txBody>
                  <a:tcPr/>
                </a:tc>
                <a:extLst>
                  <a:ext uri="{0D108BD9-81ED-4DB2-BD59-A6C34878D82A}">
                    <a16:rowId xmlns:a16="http://schemas.microsoft.com/office/drawing/2014/main" val="2351589451"/>
                  </a:ext>
                </a:extLst>
              </a:tr>
              <a:tr h="152400">
                <a:tc>
                  <a:txBody>
                    <a:bodyPr/>
                    <a:lstStyle/>
                    <a:p>
                      <a:pPr algn="l"/>
                      <a:r>
                        <a:rPr kumimoji="1" lang="ja-JP" altLang="en-US" sz="2400" dirty="0">
                          <a:latin typeface="AR Pゴシック体M" panose="020B0600000000000000" pitchFamily="50" charset="-128"/>
                          <a:ea typeface="AR Pゴシック体M" panose="020B0600000000000000" pitchFamily="50" charset="-128"/>
                        </a:rPr>
                        <a:t>読書</a:t>
                      </a:r>
                    </a:p>
                  </a:txBody>
                  <a:tcPr/>
                </a:tc>
                <a:tc>
                  <a:txBody>
                    <a:bodyPr/>
                    <a:lstStyle/>
                    <a:p>
                      <a:pPr algn="l"/>
                      <a:r>
                        <a:rPr kumimoji="1" lang="ja-JP" altLang="en-US" sz="2400" dirty="0">
                          <a:solidFill>
                            <a:schemeClr val="tx1"/>
                          </a:solidFill>
                          <a:latin typeface="AR Pゴシック体M" panose="020B0600000000000000" pitchFamily="50" charset="-128"/>
                          <a:ea typeface="AR Pゴシック体M" panose="020B0600000000000000" pitchFamily="50" charset="-128"/>
                        </a:rPr>
                        <a:t>楽しんで</a:t>
                      </a:r>
                    </a:p>
                  </a:txBody>
                  <a:tcPr anchor="ct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幅広く</a:t>
                      </a:r>
                    </a:p>
                  </a:txBody>
                  <a:tcPr anchor="ct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進んで</a:t>
                      </a:r>
                    </a:p>
                  </a:txBody>
                  <a:tcPr anchor="ctr"/>
                </a:tc>
                <a:extLst>
                  <a:ext uri="{0D108BD9-81ED-4DB2-BD59-A6C34878D82A}">
                    <a16:rowId xmlns:a16="http://schemas.microsoft.com/office/drawing/2014/main" val="419671320"/>
                  </a:ext>
                </a:extLst>
              </a:tr>
            </a:tbl>
          </a:graphicData>
        </a:graphic>
      </p:graphicFrame>
      <p:sp>
        <p:nvSpPr>
          <p:cNvPr id="6" name="角丸四角形 9">
            <a:extLst>
              <a:ext uri="{FF2B5EF4-FFF2-40B4-BE49-F238E27FC236}">
                <a16:creationId xmlns:a16="http://schemas.microsoft.com/office/drawing/2014/main" id="{783E2FCD-CA59-42E6-A208-4C9AF2CF95F9}"/>
              </a:ext>
            </a:extLst>
          </p:cNvPr>
          <p:cNvSpPr/>
          <p:nvPr/>
        </p:nvSpPr>
        <p:spPr>
          <a:xfrm>
            <a:off x="271372" y="2679444"/>
            <a:ext cx="3622032" cy="418593"/>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思考力，判断力，表現力等</a:t>
            </a:r>
          </a:p>
        </p:txBody>
      </p:sp>
      <p:sp>
        <p:nvSpPr>
          <p:cNvPr id="7" name="角丸四角形 9">
            <a:extLst>
              <a:ext uri="{FF2B5EF4-FFF2-40B4-BE49-F238E27FC236}">
                <a16:creationId xmlns:a16="http://schemas.microsoft.com/office/drawing/2014/main" id="{DD66E3EF-C4C2-4CD1-98DA-C15B590EE8AD}"/>
              </a:ext>
            </a:extLst>
          </p:cNvPr>
          <p:cNvSpPr/>
          <p:nvPr/>
        </p:nvSpPr>
        <p:spPr>
          <a:xfrm>
            <a:off x="297360" y="4687857"/>
            <a:ext cx="3622032" cy="418593"/>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学びに向かう力，人間性等</a:t>
            </a:r>
          </a:p>
        </p:txBody>
      </p:sp>
      <p:sp>
        <p:nvSpPr>
          <p:cNvPr id="8" name="角丸四角形 9">
            <a:extLst>
              <a:ext uri="{FF2B5EF4-FFF2-40B4-BE49-F238E27FC236}">
                <a16:creationId xmlns:a16="http://schemas.microsoft.com/office/drawing/2014/main" id="{1F5C4998-AFDD-42B6-BB83-7A1FEEC27745}"/>
              </a:ext>
            </a:extLst>
          </p:cNvPr>
          <p:cNvSpPr/>
          <p:nvPr/>
        </p:nvSpPr>
        <p:spPr>
          <a:xfrm>
            <a:off x="248126" y="1094185"/>
            <a:ext cx="2109863" cy="418592"/>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400" dirty="0">
                <a:latin typeface="AR Pゴシック体M" panose="020B0600000000000000" pitchFamily="50" charset="-128"/>
                <a:ea typeface="AR Pゴシック体M" panose="020B0600000000000000" pitchFamily="50" charset="-128"/>
              </a:rPr>
              <a:t>知識及び技能</a:t>
            </a:r>
          </a:p>
        </p:txBody>
      </p:sp>
      <p:graphicFrame>
        <p:nvGraphicFramePr>
          <p:cNvPr id="10" name="表 9">
            <a:extLst>
              <a:ext uri="{FF2B5EF4-FFF2-40B4-BE49-F238E27FC236}">
                <a16:creationId xmlns:a16="http://schemas.microsoft.com/office/drawing/2014/main" id="{6209CAF1-8C73-4C40-8AB5-B57D8EA1DC8C}"/>
              </a:ext>
            </a:extLst>
          </p:cNvPr>
          <p:cNvGraphicFramePr>
            <a:graphicFrameLocks noGrp="1"/>
          </p:cNvGraphicFramePr>
          <p:nvPr>
            <p:extLst>
              <p:ext uri="{D42A27DB-BD31-4B8C-83A1-F6EECF244321}">
                <p14:modId xmlns:p14="http://schemas.microsoft.com/office/powerpoint/2010/main" val="867059524"/>
              </p:ext>
            </p:extLst>
          </p:nvPr>
        </p:nvGraphicFramePr>
        <p:xfrm>
          <a:off x="248126" y="1587183"/>
          <a:ext cx="8496944" cy="914400"/>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48197926"/>
                    </a:ext>
                  </a:extLst>
                </a:gridCol>
                <a:gridCol w="3096344">
                  <a:extLst>
                    <a:ext uri="{9D8B030D-6E8A-4147-A177-3AD203B41FA5}">
                      <a16:colId xmlns:a16="http://schemas.microsoft.com/office/drawing/2014/main" val="216235746"/>
                    </a:ext>
                  </a:extLst>
                </a:gridCol>
                <a:gridCol w="3096344">
                  <a:extLst>
                    <a:ext uri="{9D8B030D-6E8A-4147-A177-3AD203B41FA5}">
                      <a16:colId xmlns:a16="http://schemas.microsoft.com/office/drawing/2014/main" val="2421773022"/>
                    </a:ext>
                  </a:extLst>
                </a:gridCol>
              </a:tblGrid>
              <a:tr h="370840">
                <a:tc>
                  <a:txBody>
                    <a:bodyPr/>
                    <a:lstStyle/>
                    <a:p>
                      <a:endParaRPr kumimoji="1" lang="ja-JP" altLang="en-US" sz="2400" dirty="0">
                        <a:latin typeface="AR Pゴシック体M" panose="020B0600000000000000" pitchFamily="50" charset="-128"/>
                        <a:ea typeface="AR Pゴシック体M" panose="020B0600000000000000" pitchFamily="50" charset="-128"/>
                      </a:endParaRPr>
                    </a:p>
                  </a:txBody>
                  <a:tcPr/>
                </a:tc>
                <a:tc>
                  <a:txBody>
                    <a:bodyPr/>
                    <a:lstStyle/>
                    <a:p>
                      <a:pPr algn="ctr"/>
                      <a:r>
                        <a:rPr kumimoji="1" lang="ja-JP" altLang="en-US" sz="2400" dirty="0">
                          <a:latin typeface="AR Pゴシック体M" panose="020B0600000000000000" pitchFamily="50" charset="-128"/>
                          <a:ea typeface="AR Pゴシック体M" panose="020B0600000000000000" pitchFamily="50" charset="-128"/>
                        </a:rPr>
                        <a:t>小学校全学年</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latin typeface="AR Pゴシック体M" panose="020B0600000000000000" pitchFamily="50" charset="-128"/>
                          <a:ea typeface="AR Pゴシック体M" panose="020B0600000000000000" pitchFamily="50" charset="-128"/>
                        </a:rPr>
                        <a:t>中</a:t>
                      </a:r>
                      <a:r>
                        <a:rPr kumimoji="1" lang="zh-CN" altLang="en-US" sz="2400" dirty="0">
                          <a:latin typeface="AR Pゴシック体M" panose="020B0600000000000000" pitchFamily="50" charset="-128"/>
                          <a:ea typeface="AR Pゴシック体M" panose="020B0600000000000000" pitchFamily="50" charset="-128"/>
                        </a:rPr>
                        <a:t>学校全学年</a:t>
                      </a:r>
                    </a:p>
                  </a:txBody>
                  <a:tcPr/>
                </a:tc>
                <a:extLst>
                  <a:ext uri="{0D108BD9-81ED-4DB2-BD59-A6C34878D82A}">
                    <a16:rowId xmlns:a16="http://schemas.microsoft.com/office/drawing/2014/main" val="1851168429"/>
                  </a:ext>
                </a:extLst>
              </a:tr>
              <a:tr h="0">
                <a:tc>
                  <a:txBody>
                    <a:bodyPr/>
                    <a:lstStyle/>
                    <a:p>
                      <a:pPr algn="l"/>
                      <a:r>
                        <a:rPr kumimoji="1" lang="ja-JP" altLang="en-US" sz="2400" dirty="0">
                          <a:latin typeface="AR Pゴシック体M" panose="020B0600000000000000" pitchFamily="50" charset="-128"/>
                          <a:ea typeface="AR Pゴシック体M" panose="020B0600000000000000" pitchFamily="50" charset="-128"/>
                        </a:rPr>
                        <a:t>生活</a:t>
                      </a:r>
                    </a:p>
                  </a:txBody>
                  <a:tcPr/>
                </a:tc>
                <a:tc>
                  <a:txBody>
                    <a:bodyPr/>
                    <a:lstStyle/>
                    <a:p>
                      <a:r>
                        <a:rPr kumimoji="1" lang="ja-JP" altLang="en-US" sz="2400" dirty="0">
                          <a:solidFill>
                            <a:schemeClr val="tx1"/>
                          </a:solidFill>
                          <a:latin typeface="AR Pゴシック体M" panose="020B0600000000000000" pitchFamily="50" charset="-128"/>
                          <a:ea typeface="AR Pゴシック体M" panose="020B0600000000000000" pitchFamily="50" charset="-128"/>
                        </a:rPr>
                        <a:t>日常生活</a:t>
                      </a:r>
                    </a:p>
                  </a:txBody>
                  <a:tcPr/>
                </a:tc>
                <a:tc>
                  <a:txBody>
                    <a:bodyPr/>
                    <a:lstStyle/>
                    <a:p>
                      <a:pPr marL="0" indent="0">
                        <a:buNone/>
                      </a:pPr>
                      <a:r>
                        <a:rPr kumimoji="1" lang="ja-JP" altLang="en-US" sz="2400" dirty="0">
                          <a:solidFill>
                            <a:schemeClr val="tx1"/>
                          </a:solidFill>
                          <a:latin typeface="AR Pゴシック体M" panose="020B0600000000000000" pitchFamily="50" charset="-128"/>
                          <a:ea typeface="AR Pゴシック体M" panose="020B0600000000000000" pitchFamily="50" charset="-128"/>
                        </a:rPr>
                        <a:t>社会生活</a:t>
                      </a:r>
                    </a:p>
                  </a:txBody>
                  <a:tcPr/>
                </a:tc>
                <a:extLst>
                  <a:ext uri="{0D108BD9-81ED-4DB2-BD59-A6C34878D82A}">
                    <a16:rowId xmlns:a16="http://schemas.microsoft.com/office/drawing/2014/main" val="2351589451"/>
                  </a:ext>
                </a:extLst>
              </a:tr>
            </a:tbl>
          </a:graphicData>
        </a:graphic>
      </p:graphicFrame>
      <p:sp>
        <p:nvSpPr>
          <p:cNvPr id="11" name="角丸四角形 2">
            <a:extLst>
              <a:ext uri="{FF2B5EF4-FFF2-40B4-BE49-F238E27FC236}">
                <a16:creationId xmlns:a16="http://schemas.microsoft.com/office/drawing/2014/main" id="{EAF389FF-A76E-4FFC-B9B5-C5BCA4AAD024}"/>
              </a:ext>
            </a:extLst>
          </p:cNvPr>
          <p:cNvSpPr/>
          <p:nvPr/>
        </p:nvSpPr>
        <p:spPr>
          <a:xfrm>
            <a:off x="9056676" y="1684411"/>
            <a:ext cx="2760999" cy="719943"/>
          </a:xfrm>
          <a:prstGeom prst="roundRect">
            <a:avLst>
              <a:gd name="adj" fmla="val 11771"/>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AR Pゴシック体M" panose="020B0600000000000000" pitchFamily="50" charset="-128"/>
                <a:ea typeface="AR Pゴシック体M" panose="020B0600000000000000" pitchFamily="50" charset="-128"/>
              </a:rPr>
              <a:t>小学校 ☞ 中学校</a:t>
            </a:r>
          </a:p>
        </p:txBody>
      </p:sp>
      <p:sp>
        <p:nvSpPr>
          <p:cNvPr id="12" name="テキスト ボックス 11">
            <a:extLst>
              <a:ext uri="{FF2B5EF4-FFF2-40B4-BE49-F238E27FC236}">
                <a16:creationId xmlns:a16="http://schemas.microsoft.com/office/drawing/2014/main" id="{278EA837-9FF1-4C3E-85DB-0244663C7450}"/>
              </a:ext>
            </a:extLst>
          </p:cNvPr>
          <p:cNvSpPr txBox="1"/>
          <p:nvPr/>
        </p:nvSpPr>
        <p:spPr>
          <a:xfrm>
            <a:off x="8976320" y="720092"/>
            <a:ext cx="2016224"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Ｐ１４、Ｐ１５</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924627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AA5C742-5A15-4E40-8D30-D04FD3D64862}"/>
              </a:ext>
            </a:extLst>
          </p:cNvPr>
          <p:cNvSpPr txBox="1"/>
          <p:nvPr/>
        </p:nvSpPr>
        <p:spPr>
          <a:xfrm>
            <a:off x="5591944" y="1333327"/>
            <a:ext cx="6264696" cy="4831977"/>
          </a:xfrm>
          <a:prstGeom prst="rect">
            <a:avLst/>
          </a:prstGeom>
          <a:solidFill>
            <a:schemeClr val="bg1"/>
          </a:solidFill>
          <a:ln>
            <a:solidFill>
              <a:schemeClr val="tx1"/>
            </a:solidFill>
          </a:ln>
        </p:spPr>
        <p:txBody>
          <a:bodyPr wrap="square" lIns="91324" tIns="45663" rIns="91324" bIns="45663" rtlCol="0">
            <a:spAutoFit/>
          </a:bodyPr>
          <a:lstStyle/>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内容の構成</a:t>
            </a:r>
          </a:p>
          <a:p>
            <a:pPr marL="274638" indent="-274638" defTabSz="1149154">
              <a:defRPr/>
            </a:pPr>
            <a:endParaRPr kumimoji="0" lang="ja-JP" altLang="en-US"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知識及び技能</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a:t>
            </a:r>
            <a:endParaRPr kumimoji="0" lang="ja-JP" altLang="en-US"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(1)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言葉の特徴や使い方に関する事項</a:t>
            </a:r>
          </a:p>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(2)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情報の扱い方に関する事項</a:t>
            </a: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(3)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我が国の言語文化に関する事項</a:t>
            </a: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思考力、判断力、表現力等</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a:t>
            </a:r>
          </a:p>
          <a:p>
            <a:pPr marL="274638" indent="-274638" defTabSz="1149154">
              <a:defRPr/>
            </a:pP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Ａ 話すこと・聞くこと</a:t>
            </a: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Ｂ 書くこと</a:t>
            </a: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Ｃ 読むこと</a:t>
            </a:r>
            <a:endParaRPr kumimoji="0" lang="en-US" altLang="ja-JP" sz="2400" kern="0" dirty="0">
              <a:solidFill>
                <a:srgbClr val="000000"/>
              </a:solidFill>
              <a:latin typeface="AR Pゴシック体M" panose="020B0600000000000000" pitchFamily="50" charset="-128"/>
              <a:ea typeface="AR Pゴシック体M" panose="020B0600000000000000" pitchFamily="50" charset="-128"/>
            </a:endParaRPr>
          </a:p>
        </p:txBody>
      </p:sp>
      <p:sp>
        <p:nvSpPr>
          <p:cNvPr id="5" name="テキスト ボックス 4">
            <a:extLst>
              <a:ext uri="{FF2B5EF4-FFF2-40B4-BE49-F238E27FC236}">
                <a16:creationId xmlns:a16="http://schemas.microsoft.com/office/drawing/2014/main" id="{E15C6B58-2958-405E-B968-CADFE591FC7D}"/>
              </a:ext>
            </a:extLst>
          </p:cNvPr>
          <p:cNvSpPr txBox="1"/>
          <p:nvPr/>
        </p:nvSpPr>
        <p:spPr>
          <a:xfrm>
            <a:off x="263354" y="1328684"/>
            <a:ext cx="4608512" cy="3108428"/>
          </a:xfrm>
          <a:prstGeom prst="rect">
            <a:avLst/>
          </a:prstGeom>
          <a:solidFill>
            <a:schemeClr val="bg1"/>
          </a:solidFill>
          <a:ln>
            <a:solidFill>
              <a:schemeClr val="tx1"/>
            </a:solidFill>
          </a:ln>
        </p:spPr>
        <p:txBody>
          <a:bodyPr wrap="square" lIns="91324" tIns="45663" rIns="91324" bIns="45663" rtlCol="0">
            <a:spAutoFit/>
          </a:bodyPr>
          <a:lstStyle/>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（参考 現行の学習指導要領）</a:t>
            </a: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Ａ 話すこと・聞くこと</a:t>
            </a: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Ｂ 書くこと</a:t>
            </a:r>
            <a:endParaRPr kumimoji="0" lang="en-US" altLang="ja-JP" sz="2800" kern="0" dirty="0">
              <a:solidFill>
                <a:srgbClr val="000000"/>
              </a:solidFill>
              <a:latin typeface="AR Pゴシック体M" panose="020B0600000000000000" pitchFamily="50" charset="-128"/>
              <a:ea typeface="AR Pゴシック体M" panose="020B0600000000000000" pitchFamily="50" charset="-128"/>
            </a:endParaRPr>
          </a:p>
          <a:p>
            <a:pPr marL="274638" indent="-274638" defTabSz="1149154">
              <a:defRPr/>
            </a:pP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 </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Ｃ 読むこと</a:t>
            </a:r>
          </a:p>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a:t>
            </a:r>
            <a:r>
              <a:rPr kumimoji="0" lang="en-US" altLang="ja-JP" sz="2800" kern="0" dirty="0">
                <a:solidFill>
                  <a:srgbClr val="000000"/>
                </a:solidFill>
                <a:latin typeface="AR Pゴシック体M" panose="020B0600000000000000" pitchFamily="50" charset="-128"/>
                <a:ea typeface="AR Pゴシック体M" panose="020B0600000000000000" pitchFamily="50" charset="-128"/>
              </a:rPr>
              <a:t>[</a:t>
            </a: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伝統的な言語文化と</a:t>
            </a:r>
          </a:p>
          <a:p>
            <a:pPr marL="274638" indent="-274638" defTabSz="1149154">
              <a:defRPr/>
            </a:pPr>
            <a:r>
              <a:rPr kumimoji="0" lang="ja-JP" altLang="en-US" sz="2800" kern="0" dirty="0">
                <a:solidFill>
                  <a:srgbClr val="000000"/>
                </a:solidFill>
                <a:latin typeface="AR Pゴシック体M" panose="020B0600000000000000" pitchFamily="50" charset="-128"/>
                <a:ea typeface="AR Pゴシック体M" panose="020B0600000000000000" pitchFamily="50" charset="-128"/>
              </a:rPr>
              <a:t>　 </a:t>
            </a:r>
            <a:r>
              <a:rPr kumimoji="0" lang="ja-JP" altLang="en-US" sz="2800" kern="0" spc="-150" dirty="0">
                <a:solidFill>
                  <a:srgbClr val="000000"/>
                </a:solidFill>
                <a:latin typeface="AR Pゴシック体M" panose="020B0600000000000000" pitchFamily="50" charset="-128"/>
                <a:ea typeface="AR Pゴシック体M" panose="020B0600000000000000" pitchFamily="50" charset="-128"/>
              </a:rPr>
              <a:t>国語の特質に関する事項</a:t>
            </a:r>
            <a:r>
              <a:rPr kumimoji="0" lang="en-US" altLang="ja-JP" sz="2800" kern="0" spc="-150" dirty="0">
                <a:solidFill>
                  <a:srgbClr val="000000"/>
                </a:solidFill>
                <a:latin typeface="AR Pゴシック体M" panose="020B0600000000000000" pitchFamily="50" charset="-128"/>
                <a:ea typeface="AR Pゴシック体M" panose="020B0600000000000000" pitchFamily="50" charset="-128"/>
              </a:rPr>
              <a:t>]</a:t>
            </a:r>
            <a:endParaRPr kumimoji="0" lang="en-US" altLang="ja-JP" sz="2400" kern="0" spc="-150" dirty="0">
              <a:solidFill>
                <a:srgbClr val="000000"/>
              </a:solidFill>
              <a:latin typeface="AR Pゴシック体M" panose="020B0600000000000000" pitchFamily="50" charset="-128"/>
              <a:ea typeface="AR Pゴシック体M" panose="020B0600000000000000" pitchFamily="50" charset="-128"/>
            </a:endParaRPr>
          </a:p>
        </p:txBody>
      </p:sp>
      <p:sp>
        <p:nvSpPr>
          <p:cNvPr id="3" name="矢印: 右 2">
            <a:extLst>
              <a:ext uri="{FF2B5EF4-FFF2-40B4-BE49-F238E27FC236}">
                <a16:creationId xmlns:a16="http://schemas.microsoft.com/office/drawing/2014/main" id="{2DC05B10-72FB-4202-A2EC-905FB0335F41}"/>
              </a:ext>
            </a:extLst>
          </p:cNvPr>
          <p:cNvSpPr/>
          <p:nvPr/>
        </p:nvSpPr>
        <p:spPr>
          <a:xfrm>
            <a:off x="4871866" y="2348880"/>
            <a:ext cx="72007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AA0B6DBC-115F-4EE1-BD69-2AA65A694F52}"/>
              </a:ext>
            </a:extLst>
          </p:cNvPr>
          <p:cNvSpPr txBox="1"/>
          <p:nvPr/>
        </p:nvSpPr>
        <p:spPr>
          <a:xfrm>
            <a:off x="272252" y="59313"/>
            <a:ext cx="5535716" cy="1077103"/>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２　具体的な改善事項について</a:t>
            </a:r>
          </a:p>
          <a:p>
            <a:pPr marL="274638" indent="-274638" defTabSz="1149154">
              <a:defRPr/>
            </a:pPr>
            <a:r>
              <a:rPr kumimoji="0" lang="ja-JP" altLang="en-US" sz="3200" kern="0" dirty="0">
                <a:solidFill>
                  <a:schemeClr val="bg1"/>
                </a:solidFill>
                <a:latin typeface="AR Pゴシック体M" panose="020B0600000000000000" pitchFamily="50" charset="-128"/>
                <a:ea typeface="AR Pゴシック体M" panose="020B0600000000000000" pitchFamily="50" charset="-128"/>
              </a:rPr>
              <a:t> （１）　内容の構成の考え方</a:t>
            </a:r>
          </a:p>
        </p:txBody>
      </p:sp>
      <p:sp>
        <p:nvSpPr>
          <p:cNvPr id="7" name="テキスト ボックス 6">
            <a:extLst>
              <a:ext uri="{FF2B5EF4-FFF2-40B4-BE49-F238E27FC236}">
                <a16:creationId xmlns:a16="http://schemas.microsoft.com/office/drawing/2014/main" id="{A897A247-8985-4BBE-ACC8-CA3E453A925E}"/>
              </a:ext>
            </a:extLst>
          </p:cNvPr>
          <p:cNvSpPr txBox="1"/>
          <p:nvPr/>
        </p:nvSpPr>
        <p:spPr>
          <a:xfrm>
            <a:off x="8976320" y="720092"/>
            <a:ext cx="1440160" cy="399994"/>
          </a:xfrm>
          <a:prstGeom prst="rect">
            <a:avLst/>
          </a:prstGeom>
          <a:solidFill>
            <a:schemeClr val="accent1"/>
          </a:solidFill>
          <a:ln>
            <a:solidFill>
              <a:schemeClr val="tx1"/>
            </a:solidFill>
          </a:ln>
        </p:spPr>
        <p:txBody>
          <a:bodyPr wrap="square" lIns="91324" tIns="45663" rIns="91324" bIns="45663" rtlCol="0">
            <a:spAutoFit/>
          </a:bodyPr>
          <a:lstStyle/>
          <a:p>
            <a:pPr marL="274638" indent="-274638" defTabSz="1149154">
              <a:defRPr/>
            </a:pPr>
            <a:r>
              <a:rPr kumimoji="0" lang="ja-JP" altLang="en-US" sz="2000" kern="0" dirty="0">
                <a:solidFill>
                  <a:schemeClr val="bg1"/>
                </a:solidFill>
                <a:latin typeface="AR Pゴシック体M" panose="020B0600000000000000" pitchFamily="50" charset="-128"/>
                <a:ea typeface="AR Pゴシック体M" panose="020B0600000000000000" pitchFamily="50" charset="-128"/>
              </a:rPr>
              <a:t>解説　Ｐ１６</a:t>
            </a:r>
            <a:r>
              <a:rPr kumimoji="0" lang="ja-JP" altLang="en-US" kern="0" dirty="0">
                <a:solidFill>
                  <a:schemeClr val="bg1"/>
                </a:solidFill>
                <a:latin typeface="AR Pゴシック体M" panose="020B0600000000000000" pitchFamily="50" charset="-128"/>
                <a:ea typeface="AR Pゴシック体M" panose="020B0600000000000000" pitchFamily="50" charset="-128"/>
              </a:rPr>
              <a:t>　</a:t>
            </a:r>
          </a:p>
        </p:txBody>
      </p:sp>
    </p:spTree>
    <p:extLst>
      <p:ext uri="{BB962C8B-B14F-4D97-AF65-F5344CB8AC3E}">
        <p14:creationId xmlns:p14="http://schemas.microsoft.com/office/powerpoint/2010/main" val="3737370770"/>
      </p:ext>
    </p:extLst>
  </p:cSld>
  <p:clrMapOvr>
    <a:masterClrMapping/>
  </p:clrMapOvr>
</p:sld>
</file>

<file path=ppt/theme/theme1.xml><?xml version="1.0" encoding="utf-8"?>
<a:theme xmlns:a="http://schemas.openxmlformats.org/drawingml/2006/main" name="スリップストリーム">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スリップストリーム">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スリップストリーム">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3765</TotalTime>
  <Words>1271</Words>
  <Application>Microsoft Office PowerPoint</Application>
  <PresentationFormat>ワイド画面</PresentationFormat>
  <Paragraphs>505</Paragraphs>
  <Slides>19</Slides>
  <Notes>19</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19</vt:i4>
      </vt:variant>
    </vt:vector>
  </HeadingPairs>
  <TitlesOfParts>
    <vt:vector size="32" baseType="lpstr">
      <vt:lpstr>AR Pゴシック体M</vt:lpstr>
      <vt:lpstr>AR P丸ゴシック体M</vt:lpstr>
      <vt:lpstr>AR P教科書体M</vt:lpstr>
      <vt:lpstr>AR丸ゴシック体E</vt:lpstr>
      <vt:lpstr>HGｺﾞｼｯｸM</vt:lpstr>
      <vt:lpstr>Meiryo UI</vt:lpstr>
      <vt:lpstr>ＭＳ Ｐゴシック</vt:lpstr>
      <vt:lpstr>メイリオ</vt:lpstr>
      <vt:lpstr>Calibri</vt:lpstr>
      <vt:lpstr>Georgia</vt:lpstr>
      <vt:lpstr>Trebuchet MS</vt:lpstr>
      <vt:lpstr>Wingdings</vt:lpstr>
      <vt:lpstr>スリップストリーム</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宮崎県庁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川﨑　昌彦</dc:creator>
  <cp:lastModifiedBy>川崎 昌彦</cp:lastModifiedBy>
  <cp:revision>348</cp:revision>
  <cp:lastPrinted>2018-07-30T01:20:54Z</cp:lastPrinted>
  <dcterms:created xsi:type="dcterms:W3CDTF">2016-07-07T01:01:03Z</dcterms:created>
  <dcterms:modified xsi:type="dcterms:W3CDTF">2018-08-10T07:51:01Z</dcterms:modified>
</cp:coreProperties>
</file>