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9" r:id="rId2"/>
    <p:sldId id="361" r:id="rId3"/>
    <p:sldId id="274" r:id="rId4"/>
    <p:sldId id="285" r:id="rId5"/>
    <p:sldId id="289" r:id="rId6"/>
    <p:sldId id="293" r:id="rId7"/>
    <p:sldId id="295" r:id="rId8"/>
    <p:sldId id="298" r:id="rId9"/>
    <p:sldId id="301" r:id="rId10"/>
    <p:sldId id="305" r:id="rId11"/>
    <p:sldId id="363" r:id="rId12"/>
    <p:sldId id="364" r:id="rId13"/>
    <p:sldId id="307" r:id="rId14"/>
    <p:sldId id="365" r:id="rId15"/>
    <p:sldId id="311" r:id="rId16"/>
    <p:sldId id="315" r:id="rId17"/>
    <p:sldId id="317" r:id="rId18"/>
    <p:sldId id="321" r:id="rId19"/>
    <p:sldId id="330" r:id="rId20"/>
    <p:sldId id="334" r:id="rId21"/>
    <p:sldId id="337" r:id="rId22"/>
    <p:sldId id="339" r:id="rId23"/>
    <p:sldId id="343" r:id="rId2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140" autoAdjust="0"/>
  </p:normalViewPr>
  <p:slideViewPr>
    <p:cSldViewPr>
      <p:cViewPr varScale="1">
        <p:scale>
          <a:sx n="75" d="100"/>
          <a:sy n="75" d="100"/>
        </p:scale>
        <p:origin x="-182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D48B3355-6D93-4094-BC8D-EB2F7E252788}" type="datetimeFigureOut">
              <a:rPr kumimoji="1" lang="ja-JP" altLang="en-US" smtClean="0"/>
              <a:t>2018/7/13</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90AF6FC7-F469-4570-845A-CECDD87A57EA}" type="slidenum">
              <a:rPr kumimoji="1" lang="ja-JP" altLang="en-US" smtClean="0"/>
              <a:t>‹#›</a:t>
            </a:fld>
            <a:endParaRPr kumimoji="1" lang="ja-JP" altLang="en-US"/>
          </a:p>
        </p:txBody>
      </p:sp>
    </p:spTree>
    <p:extLst>
      <p:ext uri="{BB962C8B-B14F-4D97-AF65-F5344CB8AC3E}">
        <p14:creationId xmlns:p14="http://schemas.microsoft.com/office/powerpoint/2010/main" val="9316460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ja-JP" altLang="en-US" smtClean="0"/>
              <a:t>マスター タイトルの書式設定</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smtClean="0"/>
              <a:t>マスター タイトルの書式設定</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smtClean="0"/>
              <a:t>マスター タイトルの書式設定</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ja-JP" altLang="en-US" smtClean="0"/>
              <a:t>マスター テキストの書式設定</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smtClean="0"/>
              <a:t>マスター タイトルの書式設定</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F73FE45-7C89-4315-B127-430613BFFB9E}" type="datetimeFigureOut">
              <a:rPr kumimoji="1" lang="ja-JP" altLang="en-US" smtClean="0"/>
              <a:t>2018/7/13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A7710D-140E-4FF9-96F5-DADCFBBD478A}" type="slidenum">
              <a:rPr kumimoji="1" lang="ja-JP" altLang="en-US" smtClean="0"/>
              <a:t>‹#›</a:t>
            </a:fld>
            <a:endParaRPr kumimoji="1" lang="ja-JP"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ja-JP" altLang="en-US" smtClean="0"/>
              <a:t>マスター タイトルの書式設定</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F73FE45-7C89-4315-B127-430613BFFB9E}" type="datetimeFigureOut">
              <a:rPr kumimoji="1" lang="ja-JP" altLang="en-US" smtClean="0"/>
              <a:t>2018/7/13</a:t>
            </a:fld>
            <a:endParaRPr kumimoji="1" lang="ja-JP" alt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kumimoji="1" lang="ja-JP" alt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8CA7710D-140E-4FF9-96F5-DADCFBBD478A}"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kumimoji="1"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971600" y="-27384"/>
            <a:ext cx="7200800" cy="1354217"/>
          </a:xfrm>
          <a:prstGeom prst="rect">
            <a:avLst/>
          </a:prstGeom>
          <a:noFill/>
        </p:spPr>
        <p:txBody>
          <a:bodyPr wrap="square" rtlCol="0">
            <a:spAutoFit/>
          </a:bodyPr>
          <a:lstStyle/>
          <a:p>
            <a:pPr algn="ctr"/>
            <a:r>
              <a:rPr lang="ja-JP" altLang="en-US" sz="3200" i="0" u="none" strike="noStrike" baseline="0" dirty="0" smtClean="0">
                <a:solidFill>
                  <a:srgbClr val="000000"/>
                </a:solidFill>
                <a:latin typeface="ＭＳ Ｐゴシック" panose="020B0600070205080204" pitchFamily="50" charset="-128"/>
                <a:ea typeface="ＭＳ Ｐゴシック" panose="020B0600070205080204" pitchFamily="50" charset="-128"/>
              </a:rPr>
              <a:t>学習指導要領改訂のポイント</a:t>
            </a:r>
            <a:endParaRPr lang="zh-TW" altLang="en-US" sz="3200" i="0" u="none" strike="noStrike" baseline="0" dirty="0" smtClean="0">
              <a:solidFill>
                <a:srgbClr val="000000"/>
              </a:solidFill>
              <a:latin typeface="ＭＳ Ｐゴシック" panose="020B0600070205080204" pitchFamily="50" charset="-128"/>
              <a:ea typeface="ＭＳ Ｐゴシック" panose="020B0600070205080204" pitchFamily="50" charset="-128"/>
            </a:endParaRPr>
          </a:p>
          <a:p>
            <a:pPr algn="ctr">
              <a:lnSpc>
                <a:spcPts val="6000"/>
              </a:lnSpc>
            </a:pPr>
            <a:r>
              <a:rPr lang="en-US" altLang="ja-JP" sz="4000" i="0" u="none" strike="noStrike" baseline="0" dirty="0" smtClean="0">
                <a:solidFill>
                  <a:srgbClr val="000000"/>
                </a:solidFill>
                <a:latin typeface="ＭＳ Ｐゴシック" panose="020B0600070205080204" pitchFamily="50" charset="-128"/>
                <a:ea typeface="ＭＳ Ｐゴシック" panose="020B0600070205080204" pitchFamily="50" charset="-128"/>
              </a:rPr>
              <a:t>【</a:t>
            </a:r>
            <a:r>
              <a:rPr lang="ja-JP" altLang="en-US" sz="4000" i="0" u="none" strike="noStrike" baseline="0" dirty="0" smtClean="0">
                <a:solidFill>
                  <a:srgbClr val="000000"/>
                </a:solidFill>
                <a:latin typeface="ＭＳ Ｐゴシック" panose="020B0600070205080204" pitchFamily="50" charset="-128"/>
                <a:ea typeface="ＭＳ Ｐゴシック" panose="020B0600070205080204" pitchFamily="50" charset="-128"/>
              </a:rPr>
              <a:t>小学校　理科</a:t>
            </a:r>
            <a:r>
              <a:rPr lang="en-US" altLang="ja-JP" sz="4000" i="0" u="none" strike="noStrike" baseline="0" dirty="0" smtClean="0">
                <a:solidFill>
                  <a:srgbClr val="000000"/>
                </a:solidFill>
                <a:latin typeface="ＭＳ Ｐゴシック" panose="020B0600070205080204" pitchFamily="50" charset="-128"/>
                <a:ea typeface="ＭＳ Ｐゴシック" panose="020B0600070205080204" pitchFamily="50" charset="-128"/>
              </a:rPr>
              <a:t>】</a:t>
            </a:r>
            <a:endParaRPr kumimoji="1" lang="ja-JP" altLang="en-US" sz="4000" dirty="0">
              <a:latin typeface="ＭＳ Ｐゴシック" panose="020B0600070205080204" pitchFamily="50" charset="-128"/>
              <a:ea typeface="ＭＳ Ｐゴシック" panose="020B0600070205080204" pitchFamily="50" charset="-128"/>
            </a:endParaRPr>
          </a:p>
        </p:txBody>
      </p:sp>
      <p:sp>
        <p:nvSpPr>
          <p:cNvPr id="7" name="角丸四角形 6"/>
          <p:cNvSpPr/>
          <p:nvPr/>
        </p:nvSpPr>
        <p:spPr>
          <a:xfrm>
            <a:off x="647564" y="1196752"/>
            <a:ext cx="7848872" cy="5472608"/>
          </a:xfrm>
          <a:prstGeom prst="roundRect">
            <a:avLst>
              <a:gd name="adj" fmla="val 3589"/>
            </a:avLst>
          </a:prstGeom>
        </p:spPr>
        <p:style>
          <a:lnRef idx="3">
            <a:schemeClr val="lt1"/>
          </a:lnRef>
          <a:fillRef idx="1">
            <a:schemeClr val="accent1"/>
          </a:fillRef>
          <a:effectRef idx="1">
            <a:schemeClr val="accent1"/>
          </a:effectRef>
          <a:fontRef idx="minor">
            <a:schemeClr val="lt1"/>
          </a:fontRef>
        </p:style>
        <p:txBody>
          <a:bodyPr rtlCol="0" anchor="ctr"/>
          <a:lstStyle/>
          <a:p>
            <a:r>
              <a:rPr lang="ja-JP" altLang="en-US" sz="3200" dirty="0" smtClean="0">
                <a:latin typeface="ＭＳ Ｐゴシック" panose="020B0600070205080204" pitchFamily="50" charset="-128"/>
                <a:ea typeface="ＭＳ Ｐゴシック" panose="020B0600070205080204" pitchFamily="50" charset="-128"/>
              </a:rPr>
              <a:t>　１　 理科の目標について</a:t>
            </a:r>
            <a:endParaRPr lang="en-US" altLang="ja-JP" sz="32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（１）現行学習指導要領の成果と課題</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（２）課題を踏まえた理科の目標の在り方</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（３）理科における</a:t>
            </a:r>
            <a:r>
              <a:rPr lang="en-US" altLang="ja-JP" sz="2800" dirty="0" smtClean="0">
                <a:latin typeface="ＭＳ Ｐゴシック" panose="020B0600070205080204" pitchFamily="50" charset="-128"/>
                <a:ea typeface="ＭＳ Ｐゴシック" panose="020B0600070205080204" pitchFamily="50" charset="-128"/>
              </a:rPr>
              <a:t>｢</a:t>
            </a:r>
            <a:r>
              <a:rPr lang="ja-JP" altLang="en-US" sz="2800" dirty="0" smtClean="0">
                <a:latin typeface="ＭＳ Ｐゴシック" panose="020B0600070205080204" pitchFamily="50" charset="-128"/>
                <a:ea typeface="ＭＳ Ｐゴシック" panose="020B0600070205080204" pitchFamily="50" charset="-128"/>
              </a:rPr>
              <a:t>見方・考え方」</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3200" dirty="0" smtClean="0">
                <a:latin typeface="ＭＳ Ｐゴシック" panose="020B0600070205080204" pitchFamily="50" charset="-128"/>
                <a:ea typeface="ＭＳ Ｐゴシック" panose="020B0600070205080204" pitchFamily="50" charset="-128"/>
              </a:rPr>
              <a:t>　２　具体的な改善事項</a:t>
            </a:r>
            <a:endParaRPr lang="en-US" altLang="ja-JP" sz="32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（１）内容構成の考え方</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（２）内容の改善・充実</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3200" dirty="0" smtClean="0">
                <a:latin typeface="ＭＳ Ｐゴシック" panose="020B0600070205080204" pitchFamily="50" charset="-128"/>
                <a:ea typeface="ＭＳ Ｐゴシック" panose="020B0600070205080204" pitchFamily="50" charset="-128"/>
              </a:rPr>
              <a:t>　３　指導計画の作成と内容の取扱い</a:t>
            </a:r>
            <a:endParaRPr lang="en-US" altLang="ja-JP" sz="32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（１）指導計画作成上の配慮事項</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（２）内容の取扱いについての配慮事項</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（３）その他の配慮事項</a:t>
            </a:r>
            <a:endParaRPr lang="en-US" altLang="ja-JP" sz="2800" dirty="0">
              <a:latin typeface="ＭＳ Ｐゴシック" panose="020B0600070205080204" pitchFamily="50" charset="-128"/>
              <a:ea typeface="ＭＳ Ｐゴシック" panose="020B0600070205080204" pitchFamily="50" charset="-128"/>
            </a:endParaRPr>
          </a:p>
          <a:p>
            <a:r>
              <a:rPr lang="ja-JP" altLang="en-US" sz="3200" dirty="0" smtClean="0">
                <a:latin typeface="ＭＳ Ｐゴシック" panose="020B0600070205080204" pitchFamily="50" charset="-128"/>
                <a:ea typeface="ＭＳ Ｐゴシック" panose="020B0600070205080204" pitchFamily="50" charset="-128"/>
              </a:rPr>
              <a:t>　４　移行措置</a:t>
            </a:r>
            <a:endParaRPr lang="en-US" altLang="ja-JP" sz="32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61835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1520" y="-3555776"/>
            <a:ext cx="8640960" cy="4536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r>
              <a:rPr lang="en-US" altLang="ja-JP" sz="2400" b="1" dirty="0" smtClean="0">
                <a:solidFill>
                  <a:schemeClr val="tx1"/>
                </a:solidFill>
                <a:latin typeface="ＭＳ Ｐゴシック" panose="020B0600070205080204" pitchFamily="50" charset="-128"/>
                <a:ea typeface="ＭＳ Ｐゴシック" panose="020B0600070205080204" pitchFamily="50" charset="-128"/>
              </a:rPr>
              <a:t>(</a:t>
            </a:r>
            <a:r>
              <a:rPr lang="en-US" altLang="ja-JP" sz="2400" b="1" dirty="0">
                <a:solidFill>
                  <a:schemeClr val="tx1"/>
                </a:solidFill>
                <a:latin typeface="ＭＳ Ｐゴシック" panose="020B0600070205080204" pitchFamily="50" charset="-128"/>
                <a:ea typeface="ＭＳ Ｐゴシック" panose="020B0600070205080204" pitchFamily="50" charset="-128"/>
              </a:rPr>
              <a:t>3</a:t>
            </a:r>
            <a:r>
              <a:rPr lang="en-US" altLang="ja-JP" sz="2400" b="1" dirty="0" smtClean="0">
                <a:solidFill>
                  <a:schemeClr val="tx1"/>
                </a:solidFill>
                <a:latin typeface="ＭＳ Ｐゴシック" panose="020B0600070205080204" pitchFamily="50" charset="-128"/>
                <a:ea typeface="ＭＳ Ｐゴシック" panose="020B0600070205080204" pitchFamily="50" charset="-128"/>
              </a:rPr>
              <a:t>)</a:t>
            </a:r>
            <a:r>
              <a:rPr lang="ja-JP" altLang="en-US" sz="2400" b="1" dirty="0">
                <a:solidFill>
                  <a:schemeClr val="tx1"/>
                </a:solidFill>
                <a:latin typeface="ＭＳ Ｐゴシック" panose="020B0600070205080204" pitchFamily="50" charset="-128"/>
                <a:ea typeface="ＭＳ Ｐゴシック" panose="020B0600070205080204" pitchFamily="50" charset="-128"/>
              </a:rPr>
              <a:t> </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自然</a:t>
            </a:r>
            <a:r>
              <a:rPr lang="ja-JP" altLang="en-US" sz="2400" b="1" dirty="0">
                <a:solidFill>
                  <a:schemeClr val="tx1"/>
                </a:solidFill>
                <a:latin typeface="ＭＳ Ｐゴシック" panose="020B0600070205080204" pitchFamily="50" charset="-128"/>
                <a:ea typeface="ＭＳ Ｐゴシック" panose="020B0600070205080204" pitchFamily="50" charset="-128"/>
              </a:rPr>
              <a:t>を愛する心情や主体的に問題解決しようとする</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態度　</a:t>
            </a:r>
            <a:endParaRPr lang="en-US" altLang="ja-JP" sz="2400" b="1"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400" b="1" dirty="0">
                <a:solidFill>
                  <a:schemeClr val="tx1"/>
                </a:solidFill>
                <a:latin typeface="ＭＳ Ｐゴシック" panose="020B0600070205080204" pitchFamily="50" charset="-128"/>
                <a:ea typeface="ＭＳ Ｐゴシック" panose="020B0600070205080204" pitchFamily="50" charset="-128"/>
              </a:rPr>
              <a:t>　</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を</a:t>
            </a:r>
            <a:r>
              <a:rPr lang="ja-JP" altLang="en-US" sz="2400" b="1" dirty="0">
                <a:solidFill>
                  <a:schemeClr val="tx1"/>
                </a:solidFill>
                <a:latin typeface="ＭＳ Ｐゴシック" panose="020B0600070205080204" pitchFamily="50" charset="-128"/>
                <a:ea typeface="ＭＳ Ｐゴシック" panose="020B0600070205080204" pitchFamily="50" charset="-128"/>
              </a:rPr>
              <a:t>養う。 </a:t>
            </a:r>
            <a:endParaRPr kumimoji="1" lang="ja-JP" altLang="en-US" sz="2400" b="1" dirty="0">
              <a:solidFill>
                <a:schemeClr val="tx1"/>
              </a:solidFill>
              <a:latin typeface="ＭＳ Ｐゴシック" panose="020B0600070205080204" pitchFamily="50" charset="-128"/>
              <a:ea typeface="ＭＳ Ｐゴシック" panose="020B0600070205080204" pitchFamily="50" charset="-128"/>
            </a:endParaRPr>
          </a:p>
        </p:txBody>
      </p:sp>
      <p:sp>
        <p:nvSpPr>
          <p:cNvPr id="16" name="角丸四角形 15"/>
          <p:cNvSpPr/>
          <p:nvPr/>
        </p:nvSpPr>
        <p:spPr>
          <a:xfrm>
            <a:off x="417656" y="521535"/>
            <a:ext cx="8330808" cy="954390"/>
          </a:xfrm>
          <a:prstGeom prst="roundRect">
            <a:avLst>
              <a:gd name="adj" fmla="val 17195"/>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367596" y="354690"/>
            <a:ext cx="3456384"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a:latin typeface="ＭＳ Ｐゴシック" panose="020B0600070205080204" pitchFamily="50" charset="-128"/>
                <a:ea typeface="ＭＳ Ｐゴシック" panose="020B0600070205080204" pitchFamily="50" charset="-128"/>
              </a:rPr>
              <a:t>学びに向かう力，人間性等</a:t>
            </a:r>
            <a:endParaRPr kumimoji="1" lang="ja-JP" altLang="en-US" sz="2000" b="1" dirty="0">
              <a:latin typeface="ＭＳ Ｐゴシック" panose="020B0600070205080204" pitchFamily="50" charset="-128"/>
              <a:ea typeface="ＭＳ Ｐゴシック" panose="020B0600070205080204" pitchFamily="50" charset="-128"/>
            </a:endParaRPr>
          </a:p>
        </p:txBody>
      </p:sp>
      <p:cxnSp>
        <p:nvCxnSpPr>
          <p:cNvPr id="9" name="直線コネクタ 8"/>
          <p:cNvCxnSpPr/>
          <p:nvPr/>
        </p:nvCxnSpPr>
        <p:spPr>
          <a:xfrm>
            <a:off x="3491880" y="1113727"/>
            <a:ext cx="485247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下矢印 9"/>
          <p:cNvSpPr/>
          <p:nvPr/>
        </p:nvSpPr>
        <p:spPr>
          <a:xfrm>
            <a:off x="5508104" y="1113727"/>
            <a:ext cx="612068" cy="947121"/>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367596" y="2094185"/>
            <a:ext cx="8450157" cy="3508653"/>
          </a:xfrm>
          <a:prstGeom prst="rect">
            <a:avLst/>
          </a:prstGeom>
        </p:spPr>
        <p:txBody>
          <a:bodyPr wrap="square">
            <a:spAutoFit/>
          </a:bodyPr>
          <a:lstStyle/>
          <a:p>
            <a:r>
              <a:rPr lang="ja-JP" altLang="en-US" sz="2800" dirty="0" smtClean="0">
                <a:latin typeface="ＭＳ Ｐゴシック" panose="020B0600070205080204" pitchFamily="50" charset="-128"/>
                <a:ea typeface="ＭＳ Ｐゴシック" panose="020B0600070205080204" pitchFamily="50" charset="-128"/>
              </a:rPr>
              <a:t>○　生物を愛護する態度，生命を尊重する態度</a:t>
            </a:r>
            <a:endParaRPr lang="en-US" altLang="ja-JP" sz="2800" dirty="0" smtClean="0">
              <a:latin typeface="ＭＳ Ｐゴシック" panose="020B0600070205080204" pitchFamily="50" charset="-128"/>
              <a:ea typeface="ＭＳ Ｐゴシック" panose="020B0600070205080204" pitchFamily="50" charset="-128"/>
            </a:endParaRPr>
          </a:p>
          <a:p>
            <a:endParaRPr lang="en-US" altLang="ja-JP" sz="12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意欲的</a:t>
            </a:r>
            <a:r>
              <a:rPr lang="ja-JP" altLang="en-US" sz="2800" dirty="0">
                <a:latin typeface="ＭＳ Ｐゴシック" panose="020B0600070205080204" pitchFamily="50" charset="-128"/>
                <a:ea typeface="ＭＳ Ｐゴシック" panose="020B0600070205080204" pitchFamily="50" charset="-128"/>
              </a:rPr>
              <a:t>に自然の事物・現象に関わろうとする</a:t>
            </a:r>
            <a:r>
              <a:rPr lang="ja-JP" altLang="en-US" sz="2800" dirty="0" smtClean="0">
                <a:latin typeface="ＭＳ Ｐゴシック" panose="020B0600070205080204" pitchFamily="50" charset="-128"/>
                <a:ea typeface="ＭＳ Ｐゴシック" panose="020B0600070205080204" pitchFamily="50" charset="-128"/>
              </a:rPr>
              <a:t>態度</a:t>
            </a:r>
            <a:endParaRPr lang="en-US" altLang="ja-JP" sz="2800" dirty="0" smtClean="0">
              <a:latin typeface="ＭＳ Ｐゴシック" panose="020B0600070205080204" pitchFamily="50" charset="-128"/>
              <a:ea typeface="ＭＳ Ｐゴシック" panose="020B0600070205080204" pitchFamily="50" charset="-128"/>
            </a:endParaRPr>
          </a:p>
          <a:p>
            <a:endParaRPr lang="en-US" altLang="ja-JP" sz="12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粘り強く</a:t>
            </a:r>
            <a:r>
              <a:rPr lang="ja-JP" altLang="en-US" sz="2800" dirty="0">
                <a:latin typeface="ＭＳ Ｐゴシック" panose="020B0600070205080204" pitchFamily="50" charset="-128"/>
                <a:ea typeface="ＭＳ Ｐゴシック" panose="020B0600070205080204" pitchFamily="50" charset="-128"/>
              </a:rPr>
              <a:t>問題解決しようとする</a:t>
            </a:r>
            <a:r>
              <a:rPr lang="ja-JP" altLang="en-US" sz="2800" dirty="0" smtClean="0">
                <a:latin typeface="ＭＳ Ｐゴシック" panose="020B0600070205080204" pitchFamily="50" charset="-128"/>
                <a:ea typeface="ＭＳ Ｐゴシック" panose="020B0600070205080204" pitchFamily="50" charset="-128"/>
              </a:rPr>
              <a:t>態度</a:t>
            </a:r>
            <a:endParaRPr lang="en-US" altLang="ja-JP" sz="2800" dirty="0" smtClean="0">
              <a:latin typeface="ＭＳ Ｐゴシック" panose="020B0600070205080204" pitchFamily="50" charset="-128"/>
              <a:ea typeface="ＭＳ Ｐゴシック" panose="020B0600070205080204" pitchFamily="50" charset="-128"/>
            </a:endParaRPr>
          </a:p>
          <a:p>
            <a:endParaRPr lang="en-US" altLang="ja-JP" sz="12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他者</a:t>
            </a:r>
            <a:r>
              <a:rPr lang="ja-JP" altLang="en-US" sz="2800" dirty="0">
                <a:latin typeface="ＭＳ Ｐゴシック" panose="020B0600070205080204" pitchFamily="50" charset="-128"/>
                <a:ea typeface="ＭＳ Ｐゴシック" panose="020B0600070205080204" pitchFamily="50" charset="-128"/>
              </a:rPr>
              <a:t>と関わりながら問題解決しようとする</a:t>
            </a:r>
            <a:r>
              <a:rPr lang="ja-JP" altLang="en-US" sz="2800" dirty="0" smtClean="0">
                <a:latin typeface="ＭＳ Ｐゴシック" panose="020B0600070205080204" pitchFamily="50" charset="-128"/>
                <a:ea typeface="ＭＳ Ｐゴシック" panose="020B0600070205080204" pitchFamily="50" charset="-128"/>
              </a:rPr>
              <a:t>態度</a:t>
            </a:r>
            <a:endParaRPr lang="en-US" altLang="ja-JP" sz="2800" dirty="0" smtClean="0">
              <a:latin typeface="ＭＳ Ｐゴシック" panose="020B0600070205080204" pitchFamily="50" charset="-128"/>
              <a:ea typeface="ＭＳ Ｐゴシック" panose="020B0600070205080204" pitchFamily="50" charset="-128"/>
            </a:endParaRPr>
          </a:p>
          <a:p>
            <a:endParaRPr lang="en-US" altLang="ja-JP" sz="12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学んだ</a:t>
            </a:r>
            <a:r>
              <a:rPr lang="ja-JP" altLang="en-US" sz="2800" dirty="0">
                <a:latin typeface="ＭＳ Ｐゴシック" panose="020B0600070205080204" pitchFamily="50" charset="-128"/>
                <a:ea typeface="ＭＳ Ｐゴシック" panose="020B0600070205080204" pitchFamily="50" charset="-128"/>
              </a:rPr>
              <a:t>ことを自然の事物・現象や日常生活に</a:t>
            </a:r>
            <a:r>
              <a:rPr lang="ja-JP" altLang="en-US" sz="2800" dirty="0" smtClean="0">
                <a:latin typeface="ＭＳ Ｐゴシック" panose="020B0600070205080204" pitchFamily="50" charset="-128"/>
                <a:ea typeface="ＭＳ Ｐゴシック" panose="020B0600070205080204" pitchFamily="50" charset="-128"/>
              </a:rPr>
              <a:t>当て</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はめてみよう</a:t>
            </a:r>
            <a:r>
              <a:rPr lang="ja-JP" altLang="en-US" sz="2800" dirty="0">
                <a:latin typeface="ＭＳ Ｐゴシック" panose="020B0600070205080204" pitchFamily="50" charset="-128"/>
                <a:ea typeface="ＭＳ Ｐゴシック" panose="020B0600070205080204" pitchFamily="50" charset="-128"/>
              </a:rPr>
              <a:t>とする態度</a:t>
            </a:r>
          </a:p>
        </p:txBody>
      </p:sp>
      <p:sp>
        <p:nvSpPr>
          <p:cNvPr id="8" name="テキスト ボックス 7"/>
          <p:cNvSpPr txBox="1"/>
          <p:nvPr/>
        </p:nvSpPr>
        <p:spPr>
          <a:xfrm>
            <a:off x="7668344" y="-27384"/>
            <a:ext cx="1475656"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P18</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19</a:t>
            </a:r>
          </a:p>
        </p:txBody>
      </p:sp>
    </p:spTree>
    <p:extLst>
      <p:ext uri="{BB962C8B-B14F-4D97-AF65-F5344CB8AC3E}">
        <p14:creationId xmlns:p14="http://schemas.microsoft.com/office/powerpoint/2010/main" val="3714671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up)">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241147399"/>
              </p:ext>
            </p:extLst>
          </p:nvPr>
        </p:nvGraphicFramePr>
        <p:xfrm>
          <a:off x="235803" y="1772816"/>
          <a:ext cx="8672394" cy="3376834"/>
        </p:xfrm>
        <a:graphic>
          <a:graphicData uri="http://schemas.openxmlformats.org/drawingml/2006/table">
            <a:tbl>
              <a:tblPr firstRow="1" bandRow="1">
                <a:tableStyleId>{1FECB4D8-DB02-4DC6-A0A2-4F2EBAE1DC90}</a:tableStyleId>
              </a:tblPr>
              <a:tblGrid>
                <a:gridCol w="2263682"/>
                <a:gridCol w="2304256"/>
                <a:gridCol w="4104456"/>
              </a:tblGrid>
              <a:tr h="574438">
                <a:tc>
                  <a:txBody>
                    <a:bodyPr/>
                    <a:lstStyle/>
                    <a:p>
                      <a:pPr algn="ctr"/>
                      <a:r>
                        <a:rPr kumimoji="1" lang="ja-JP" altLang="en-US" sz="2400" dirty="0" smtClean="0">
                          <a:solidFill>
                            <a:schemeClr val="tx1"/>
                          </a:solidFill>
                          <a:effectLst/>
                          <a:latin typeface="ＭＳ Ｐゴシック" panose="020B0600070205080204" pitchFamily="50" charset="-128"/>
                          <a:ea typeface="ＭＳ Ｐゴシック" panose="020B0600070205080204" pitchFamily="50" charset="-128"/>
                        </a:rPr>
                        <a:t>領　域</a:t>
                      </a:r>
                      <a:endParaRPr kumimoji="1" lang="ja-JP" altLang="en-US" sz="2400" dirty="0">
                        <a:solidFill>
                          <a:schemeClr val="tx1"/>
                        </a:solidFill>
                        <a:effectLst/>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ctr"/>
                      <a:r>
                        <a:rPr kumimoji="1" lang="ja-JP" altLang="en-US" sz="2000" dirty="0" smtClean="0">
                          <a:solidFill>
                            <a:schemeClr val="tx1"/>
                          </a:solidFill>
                          <a:effectLst/>
                          <a:latin typeface="ＭＳ Ｐゴシック" panose="020B0600070205080204" pitchFamily="50" charset="-128"/>
                          <a:ea typeface="ＭＳ Ｐゴシック" panose="020B0600070205080204" pitchFamily="50" charset="-128"/>
                        </a:rPr>
                        <a:t>主として捉える視点</a:t>
                      </a:r>
                      <a:endParaRPr kumimoji="1" lang="ja-JP" altLang="en-US" sz="2000" dirty="0">
                        <a:solidFill>
                          <a:schemeClr val="tx1"/>
                        </a:solidFill>
                        <a:effectLst/>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smtClean="0">
                          <a:solidFill>
                            <a:schemeClr val="tx1"/>
                          </a:solidFill>
                          <a:effectLst/>
                          <a:latin typeface="ＭＳ Ｐゴシック" panose="020B0600070205080204" pitchFamily="50" charset="-128"/>
                          <a:ea typeface="ＭＳ Ｐゴシック" panose="020B0600070205080204" pitchFamily="50" charset="-128"/>
                        </a:rPr>
                        <a:t>授業での例</a:t>
                      </a: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721706">
                <a:tc>
                  <a:txBody>
                    <a:bodyPr/>
                    <a:lstStyle/>
                    <a:p>
                      <a:pPr algn="ctr"/>
                      <a:r>
                        <a:rPr kumimoji="1" lang="ja-JP" altLang="en-US" sz="2400" spc="0" baseline="0" dirty="0" smtClean="0">
                          <a:latin typeface="ＭＳ Ｐゴシック" panose="020B0600070205080204" pitchFamily="50" charset="-128"/>
                          <a:ea typeface="ＭＳ Ｐゴシック" panose="020B0600070205080204" pitchFamily="50" charset="-128"/>
                        </a:rPr>
                        <a:t>「エネルギー」</a:t>
                      </a:r>
                      <a:endParaRPr kumimoji="1" lang="ja-JP" altLang="en-US" sz="24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ctr"/>
                      <a:r>
                        <a:rPr kumimoji="1" lang="ja-JP" altLang="en-US" sz="2400" dirty="0" smtClean="0">
                          <a:solidFill>
                            <a:srgbClr val="FF0000"/>
                          </a:solidFill>
                          <a:latin typeface="ＭＳ Ｐゴシック" panose="020B0600070205080204" pitchFamily="50" charset="-128"/>
                          <a:ea typeface="ＭＳ Ｐゴシック" panose="020B0600070205080204" pitchFamily="50" charset="-128"/>
                        </a:rPr>
                        <a:t>量的・関係的</a:t>
                      </a:r>
                      <a:endParaRPr kumimoji="1" lang="ja-JP" altLang="en-US" sz="2400" dirty="0">
                        <a:solidFill>
                          <a:srgbClr val="FF0000"/>
                        </a:solidFill>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1800" dirty="0" smtClean="0">
                          <a:latin typeface="ＭＳ Ｐゴシック" panose="020B0600070205080204" pitchFamily="50" charset="-128"/>
                          <a:ea typeface="ＭＳ Ｐゴシック" panose="020B0600070205080204" pitchFamily="50" charset="-128"/>
                        </a:rPr>
                        <a:t>第４学年「電流の働き」</a:t>
                      </a:r>
                    </a:p>
                    <a:p>
                      <a:pPr algn="l"/>
                      <a:r>
                        <a:rPr kumimoji="1" lang="ja-JP" altLang="en-US" sz="1800" dirty="0" smtClean="0">
                          <a:latin typeface="ＭＳ Ｐゴシック" panose="020B0600070205080204" pitchFamily="50" charset="-128"/>
                          <a:ea typeface="ＭＳ Ｐゴシック" panose="020B0600070205080204" pitchFamily="50" charset="-128"/>
                        </a:rPr>
                        <a:t>・乾電池の数と豆電球の明るさとの関係</a:t>
                      </a:r>
                      <a:endParaRPr kumimoji="1" lang="ja-JP" altLang="en-US" sz="24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720080">
                <a:tc>
                  <a:txBody>
                    <a:bodyPr/>
                    <a:lstStyle/>
                    <a:p>
                      <a:pPr algn="ctr"/>
                      <a:r>
                        <a:rPr kumimoji="1" lang="ja-JP" altLang="en-US" sz="2400" dirty="0" smtClean="0">
                          <a:latin typeface="ＭＳ Ｐゴシック" panose="020B0600070205080204" pitchFamily="50" charset="-128"/>
                          <a:ea typeface="ＭＳ Ｐゴシック" panose="020B0600070205080204" pitchFamily="50" charset="-128"/>
                        </a:rPr>
                        <a:t>「</a:t>
                      </a:r>
                      <a:r>
                        <a:rPr kumimoji="1" lang="ja-JP" altLang="en-US" sz="2400" baseline="0" dirty="0" smtClean="0">
                          <a:latin typeface="ＭＳ Ｐゴシック" panose="020B0600070205080204" pitchFamily="50" charset="-128"/>
                          <a:ea typeface="ＭＳ Ｐゴシック" panose="020B0600070205080204" pitchFamily="50" charset="-128"/>
                        </a:rPr>
                        <a:t> </a:t>
                      </a:r>
                      <a:r>
                        <a:rPr kumimoji="1" lang="ja-JP" altLang="en-US" sz="2400" dirty="0" smtClean="0">
                          <a:latin typeface="ＭＳ Ｐゴシック" panose="020B0600070205080204" pitchFamily="50" charset="-128"/>
                          <a:ea typeface="ＭＳ Ｐゴシック" panose="020B0600070205080204" pitchFamily="50" charset="-128"/>
                        </a:rPr>
                        <a:t>粒　子 」</a:t>
                      </a:r>
                      <a:endParaRPr kumimoji="1" lang="en-US" altLang="ja-JP" sz="2400" dirty="0" smtClean="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ctr"/>
                      <a:r>
                        <a:rPr kumimoji="1" lang="ja-JP" altLang="en-US" sz="2400" dirty="0" smtClean="0">
                          <a:solidFill>
                            <a:srgbClr val="FF0000"/>
                          </a:solidFill>
                          <a:latin typeface="ＭＳ Ｐゴシック" panose="020B0600070205080204" pitchFamily="50" charset="-128"/>
                          <a:ea typeface="ＭＳ Ｐゴシック" panose="020B0600070205080204" pitchFamily="50" charset="-128"/>
                        </a:rPr>
                        <a:t>質的・実体的</a:t>
                      </a:r>
                      <a:endParaRPr kumimoji="1" lang="ja-JP" altLang="en-US" sz="2400" dirty="0">
                        <a:solidFill>
                          <a:srgbClr val="FF0000"/>
                        </a:solidFill>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r>
                        <a:rPr lang="ja-JP" altLang="en-US" sz="1800" dirty="0" smtClean="0">
                          <a:latin typeface="ＭＳ Ｐゴシック" panose="020B0600070205080204" pitchFamily="50" charset="-128"/>
                          <a:ea typeface="ＭＳ Ｐゴシック" panose="020B0600070205080204" pitchFamily="50" charset="-128"/>
                        </a:rPr>
                        <a:t>第６学年「燃焼の仕組み」</a:t>
                      </a:r>
                      <a:endParaRPr lang="en-US" altLang="ja-JP" sz="1800" dirty="0" smtClean="0">
                        <a:latin typeface="ＭＳ Ｐゴシック" panose="020B0600070205080204" pitchFamily="50" charset="-128"/>
                        <a:ea typeface="ＭＳ Ｐゴシック" panose="020B0600070205080204" pitchFamily="50" charset="-128"/>
                      </a:endParaRPr>
                    </a:p>
                    <a:p>
                      <a:r>
                        <a:rPr lang="ja-JP" altLang="en-US" sz="1800" dirty="0" smtClean="0">
                          <a:latin typeface="ＭＳ Ｐゴシック" panose="020B0600070205080204" pitchFamily="50" charset="-128"/>
                          <a:ea typeface="ＭＳ Ｐゴシック" panose="020B0600070205080204" pitchFamily="50" charset="-128"/>
                        </a:rPr>
                        <a:t>・ものが燃えるときの気体の変化</a:t>
                      </a:r>
                      <a:endParaRPr kumimoji="1" lang="ja-JP" altLang="en-US" sz="24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712538">
                <a:tc>
                  <a:txBody>
                    <a:bodyPr/>
                    <a:lstStyle/>
                    <a:p>
                      <a:pPr algn="ctr"/>
                      <a:r>
                        <a:rPr kumimoji="1" lang="ja-JP" altLang="en-US" sz="2400" dirty="0" smtClean="0">
                          <a:latin typeface="ＭＳ Ｐゴシック" panose="020B0600070205080204" pitchFamily="50" charset="-128"/>
                          <a:ea typeface="ＭＳ Ｐゴシック" panose="020B0600070205080204" pitchFamily="50" charset="-128"/>
                        </a:rPr>
                        <a:t>「 生　命 」</a:t>
                      </a:r>
                      <a:endParaRPr kumimoji="1" lang="ja-JP" altLang="en-US" sz="24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ctr"/>
                      <a:r>
                        <a:rPr kumimoji="1" lang="ja-JP" altLang="en-US" sz="2400" dirty="0" smtClean="0">
                          <a:solidFill>
                            <a:srgbClr val="FF0000"/>
                          </a:solidFill>
                          <a:latin typeface="ＭＳ Ｐゴシック" panose="020B0600070205080204" pitchFamily="50" charset="-128"/>
                          <a:ea typeface="ＭＳ Ｐゴシック" panose="020B0600070205080204" pitchFamily="50" charset="-128"/>
                        </a:rPr>
                        <a:t>多様性と共通性</a:t>
                      </a:r>
                      <a:endParaRPr kumimoji="1" lang="ja-JP" altLang="en-US" sz="2400" dirty="0">
                        <a:solidFill>
                          <a:srgbClr val="FF0000"/>
                        </a:solidFill>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r>
                        <a:rPr lang="ja-JP" altLang="en-US" sz="1800" dirty="0" smtClean="0">
                          <a:latin typeface="ＭＳ Ｐゴシック" panose="020B0600070205080204" pitchFamily="50" charset="-128"/>
                          <a:ea typeface="ＭＳ Ｐゴシック" panose="020B0600070205080204" pitchFamily="50" charset="-128"/>
                        </a:rPr>
                        <a:t>第３学年「身の回りの生物」</a:t>
                      </a:r>
                      <a:endParaRPr lang="en-US" altLang="ja-JP" sz="1800" dirty="0" smtClean="0">
                        <a:latin typeface="ＭＳ Ｐゴシック" panose="020B0600070205080204" pitchFamily="50" charset="-128"/>
                        <a:ea typeface="ＭＳ Ｐゴシック" panose="020B0600070205080204" pitchFamily="50" charset="-128"/>
                      </a:endParaRPr>
                    </a:p>
                    <a:p>
                      <a:r>
                        <a:rPr lang="ja-JP" altLang="en-US" sz="1800" dirty="0" smtClean="0">
                          <a:latin typeface="ＭＳ Ｐゴシック" panose="020B0600070205080204" pitchFamily="50" charset="-128"/>
                          <a:ea typeface="ＭＳ Ｐゴシック" panose="020B0600070205080204" pitchFamily="50" charset="-128"/>
                        </a:rPr>
                        <a:t>・</a:t>
                      </a:r>
                      <a:r>
                        <a:rPr lang="ja-JP" altLang="en-US" sz="1600" dirty="0" smtClean="0">
                          <a:latin typeface="ＭＳ Ｐゴシック" panose="020B0600070205080204" pitchFamily="50" charset="-128"/>
                          <a:ea typeface="ＭＳ Ｐゴシック" panose="020B0600070205080204" pitchFamily="50" charset="-128"/>
                        </a:rPr>
                        <a:t>昆虫の成長の様子（幼虫→さなぎ→成虫）</a:t>
                      </a:r>
                      <a:r>
                        <a:rPr lang="ja-JP" altLang="en-US" sz="1800" dirty="0" smtClean="0">
                          <a:latin typeface="ＭＳ Ｐゴシック" panose="020B0600070205080204" pitchFamily="50" charset="-128"/>
                          <a:ea typeface="ＭＳ Ｐゴシック" panose="020B0600070205080204" pitchFamily="50" charset="-128"/>
                        </a:rPr>
                        <a:t>　</a:t>
                      </a:r>
                      <a:endParaRPr kumimoji="1" lang="ja-JP" altLang="en-US" sz="18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648072">
                <a:tc>
                  <a:txBody>
                    <a:bodyPr/>
                    <a:lstStyle/>
                    <a:p>
                      <a:pPr algn="ctr"/>
                      <a:r>
                        <a:rPr kumimoji="1" lang="ja-JP" altLang="en-US" sz="2400" dirty="0" smtClean="0">
                          <a:latin typeface="ＭＳ Ｐゴシック" panose="020B0600070205080204" pitchFamily="50" charset="-128"/>
                          <a:ea typeface="ＭＳ Ｐゴシック" panose="020B0600070205080204" pitchFamily="50" charset="-128"/>
                        </a:rPr>
                        <a:t>「 地　球 」</a:t>
                      </a:r>
                      <a:endParaRPr kumimoji="1" lang="en-US" altLang="ja-JP" sz="2400" dirty="0" smtClean="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ctr"/>
                      <a:r>
                        <a:rPr kumimoji="1" lang="ja-JP" altLang="en-US" sz="2400" dirty="0" smtClean="0">
                          <a:solidFill>
                            <a:srgbClr val="FF0000"/>
                          </a:solidFill>
                          <a:latin typeface="ＭＳ Ｐゴシック" panose="020B0600070205080204" pitchFamily="50" charset="-128"/>
                          <a:ea typeface="ＭＳ Ｐゴシック" panose="020B0600070205080204" pitchFamily="50" charset="-128"/>
                        </a:rPr>
                        <a:t>時間的・空間的</a:t>
                      </a:r>
                      <a:endParaRPr kumimoji="1" lang="ja-JP" altLang="en-US" sz="2400" dirty="0">
                        <a:solidFill>
                          <a:srgbClr val="FF0000"/>
                        </a:solidFill>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1800" dirty="0" smtClean="0">
                          <a:latin typeface="ＭＳ Ｐゴシック" panose="020B0600070205080204" pitchFamily="50" charset="-128"/>
                          <a:ea typeface="ＭＳ Ｐゴシック" panose="020B0600070205080204" pitchFamily="50" charset="-128"/>
                        </a:rPr>
                        <a:t>第５学年</a:t>
                      </a:r>
                      <a:r>
                        <a:rPr kumimoji="1" lang="ja-JP" altLang="en-US" sz="1600" dirty="0" smtClean="0">
                          <a:latin typeface="ＭＳ Ｐゴシック" panose="020B0600070205080204" pitchFamily="50" charset="-128"/>
                          <a:ea typeface="ＭＳ Ｐゴシック" panose="020B0600070205080204" pitchFamily="50" charset="-128"/>
                        </a:rPr>
                        <a:t>「流れる水の働きと土地の変化」</a:t>
                      </a:r>
                      <a:endParaRPr kumimoji="1" lang="en-US" altLang="ja-JP" sz="1700" dirty="0" smtClean="0">
                        <a:latin typeface="ＭＳ Ｐゴシック" panose="020B0600070205080204" pitchFamily="50" charset="-128"/>
                        <a:ea typeface="ＭＳ Ｐゴシック" panose="020B0600070205080204" pitchFamily="50" charset="-128"/>
                      </a:endParaRPr>
                    </a:p>
                    <a:p>
                      <a:pPr algn="l"/>
                      <a:r>
                        <a:rPr kumimoji="1" lang="ja-JP" altLang="en-US" sz="1800" dirty="0" smtClean="0">
                          <a:latin typeface="ＭＳ Ｐゴシック" panose="020B0600070205080204" pitchFamily="50" charset="-128"/>
                          <a:ea typeface="ＭＳ Ｐゴシック" panose="020B0600070205080204" pitchFamily="50" charset="-128"/>
                        </a:rPr>
                        <a:t>・上流と下流の石の大きさや形の違い</a:t>
                      </a:r>
                      <a:endParaRPr kumimoji="1" lang="ja-JP" altLang="en-US" sz="24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bl>
          </a:graphicData>
        </a:graphic>
      </p:graphicFrame>
      <p:sp>
        <p:nvSpPr>
          <p:cNvPr id="5" name="角丸四角形 4"/>
          <p:cNvSpPr/>
          <p:nvPr/>
        </p:nvSpPr>
        <p:spPr>
          <a:xfrm>
            <a:off x="251362" y="1052736"/>
            <a:ext cx="8641118" cy="576064"/>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理科を構成する領域ごとの特徴から整理した</a:t>
            </a:r>
            <a:r>
              <a:rPr lang="ja-JP" altLang="en-US" sz="2800" dirty="0">
                <a:solidFill>
                  <a:srgbClr val="FF0000"/>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「見方」</a:t>
            </a:r>
          </a:p>
        </p:txBody>
      </p:sp>
      <p:sp>
        <p:nvSpPr>
          <p:cNvPr id="8" name="正方形/長方形 7"/>
          <p:cNvSpPr/>
          <p:nvPr/>
        </p:nvSpPr>
        <p:spPr>
          <a:xfrm>
            <a:off x="251361" y="5345921"/>
            <a:ext cx="8666182" cy="1323439"/>
          </a:xfrm>
          <a:prstGeom prst="rect">
            <a:avLst/>
          </a:prstGeom>
        </p:spPr>
        <p:txBody>
          <a:bodyPr wrap="square">
            <a:spAutoFit/>
          </a:bodyPr>
          <a:lstStyle/>
          <a:p>
            <a:r>
              <a:rPr lang="en-US" altLang="ja-JP" sz="2000" dirty="0">
                <a:latin typeface="ＭＳ Ｐゴシック" panose="020B0600070205080204" pitchFamily="50" charset="-128"/>
                <a:ea typeface="ＭＳ Ｐゴシック" panose="020B0600070205080204" pitchFamily="50" charset="-128"/>
              </a:rPr>
              <a:t>※</a:t>
            </a:r>
            <a:r>
              <a:rPr lang="ja-JP" altLang="en-US" sz="2000" dirty="0">
                <a:latin typeface="ＭＳ Ｐゴシック" panose="020B0600070205080204" pitchFamily="50" charset="-128"/>
                <a:ea typeface="ＭＳ Ｐゴシック" panose="020B0600070205080204" pitchFamily="50" charset="-128"/>
              </a:rPr>
              <a:t>　これらの特徴的な視点は</a:t>
            </a:r>
            <a:r>
              <a:rPr lang="ja-JP" altLang="en-US" sz="2000" dirty="0">
                <a:solidFill>
                  <a:srgbClr val="FF0000"/>
                </a:solidFill>
                <a:latin typeface="ＭＳ Ｐゴシック" panose="020B0600070205080204" pitchFamily="50" charset="-128"/>
                <a:ea typeface="ＭＳ Ｐゴシック" panose="020B0600070205080204" pitchFamily="50" charset="-128"/>
              </a:rPr>
              <a:t>それぞれ領域固有のものではく</a:t>
            </a:r>
            <a:r>
              <a:rPr lang="ja-JP" altLang="en-US" sz="2000" dirty="0" smtClean="0">
                <a:solidFill>
                  <a:srgbClr val="FF0000"/>
                </a:solidFill>
                <a:latin typeface="ＭＳ Ｐゴシック" panose="020B0600070205080204" pitchFamily="50" charset="-128"/>
                <a:ea typeface="ＭＳ Ｐゴシック" panose="020B0600070205080204" pitchFamily="50" charset="-128"/>
              </a:rPr>
              <a:t>，その</a:t>
            </a:r>
            <a:r>
              <a:rPr lang="ja-JP" altLang="en-US" sz="2000" dirty="0">
                <a:solidFill>
                  <a:srgbClr val="FF0000"/>
                </a:solidFill>
                <a:latin typeface="ＭＳ Ｐゴシック" panose="020B0600070205080204" pitchFamily="50" charset="-128"/>
                <a:ea typeface="ＭＳ Ｐゴシック" panose="020B0600070205080204" pitchFamily="50" charset="-128"/>
              </a:rPr>
              <a:t>強弱はある</a:t>
            </a:r>
            <a:r>
              <a:rPr lang="ja-JP" altLang="en-US" sz="2000" dirty="0" smtClean="0">
                <a:solidFill>
                  <a:srgbClr val="FF0000"/>
                </a:solidFill>
                <a:latin typeface="ＭＳ Ｐゴシック" panose="020B0600070205080204" pitchFamily="50" charset="-128"/>
                <a:ea typeface="ＭＳ Ｐゴシック" panose="020B0600070205080204" pitchFamily="50" charset="-128"/>
              </a:rPr>
              <a:t>ものの</a:t>
            </a:r>
            <a:r>
              <a:rPr lang="ja-JP" altLang="en-US" sz="2000" dirty="0">
                <a:solidFill>
                  <a:srgbClr val="FF0000"/>
                </a:solidFill>
                <a:latin typeface="ＭＳ Ｐゴシック" panose="020B0600070205080204" pitchFamily="50" charset="-128"/>
                <a:ea typeface="ＭＳ Ｐゴシック" panose="020B0600070205080204" pitchFamily="50" charset="-128"/>
              </a:rPr>
              <a:t>，他の領域においても用いられる</a:t>
            </a:r>
            <a:r>
              <a:rPr lang="ja-JP" altLang="en-US" sz="2000" dirty="0" smtClean="0">
                <a:solidFill>
                  <a:srgbClr val="FF0000"/>
                </a:solidFill>
                <a:latin typeface="ＭＳ Ｐゴシック" panose="020B0600070205080204" pitchFamily="50" charset="-128"/>
                <a:ea typeface="ＭＳ Ｐゴシック" panose="020B0600070205080204" pitchFamily="50" charset="-128"/>
              </a:rPr>
              <a:t>視点</a:t>
            </a:r>
            <a:r>
              <a:rPr lang="ja-JP" altLang="en-US" sz="2000" dirty="0">
                <a:solidFill>
                  <a:srgbClr val="FF0000"/>
                </a:solidFill>
                <a:latin typeface="ＭＳ Ｐゴシック" panose="020B0600070205080204" pitchFamily="50" charset="-128"/>
                <a:ea typeface="ＭＳ Ｐゴシック" panose="020B0600070205080204" pitchFamily="50" charset="-128"/>
              </a:rPr>
              <a:t>であること</a:t>
            </a:r>
            <a:r>
              <a:rPr lang="ja-JP" altLang="en-US" sz="2000" dirty="0">
                <a:latin typeface="ＭＳ Ｐゴシック" panose="020B0600070205080204" pitchFamily="50" charset="-128"/>
                <a:ea typeface="ＭＳ Ｐゴシック" panose="020B0600070205080204" pitchFamily="50" charset="-128"/>
              </a:rPr>
              <a:t>や，これら以外にも，理科だけ</a:t>
            </a:r>
            <a:r>
              <a:rPr lang="ja-JP" altLang="en-US" sz="2000" dirty="0" smtClean="0">
                <a:latin typeface="ＭＳ Ｐゴシック" panose="020B0600070205080204" pitchFamily="50" charset="-128"/>
                <a:ea typeface="ＭＳ Ｐゴシック" panose="020B0600070205080204" pitchFamily="50" charset="-128"/>
              </a:rPr>
              <a:t>でなく</a:t>
            </a:r>
            <a:r>
              <a:rPr lang="ja-JP" altLang="en-US" sz="2000" dirty="0">
                <a:latin typeface="ＭＳ Ｐゴシック" panose="020B0600070205080204" pitchFamily="50" charset="-128"/>
                <a:ea typeface="ＭＳ Ｐゴシック" panose="020B0600070205080204" pitchFamily="50" charset="-128"/>
              </a:rPr>
              <a:t>様々</a:t>
            </a:r>
            <a:r>
              <a:rPr lang="ja-JP" altLang="en-US" sz="2000" dirty="0" smtClean="0">
                <a:latin typeface="ＭＳ Ｐゴシック" panose="020B0600070205080204" pitchFamily="50" charset="-128"/>
                <a:ea typeface="ＭＳ Ｐゴシック" panose="020B0600070205080204" pitchFamily="50" charset="-128"/>
              </a:rPr>
              <a:t>な場面</a:t>
            </a:r>
            <a:r>
              <a:rPr lang="ja-JP" altLang="en-US" sz="2000" dirty="0">
                <a:latin typeface="ＭＳ Ｐゴシック" panose="020B0600070205080204" pitchFamily="50" charset="-128"/>
                <a:ea typeface="ＭＳ Ｐゴシック" panose="020B0600070205080204" pitchFamily="50" charset="-128"/>
              </a:rPr>
              <a:t>で用いられる</a:t>
            </a:r>
            <a:r>
              <a:rPr lang="ja-JP" altLang="en-US" sz="2000" dirty="0">
                <a:solidFill>
                  <a:srgbClr val="FF0000"/>
                </a:solidFill>
                <a:latin typeface="ＭＳ Ｐゴシック" panose="020B0600070205080204" pitchFamily="50" charset="-128"/>
                <a:ea typeface="ＭＳ Ｐゴシック" panose="020B0600070205080204" pitchFamily="50" charset="-128"/>
              </a:rPr>
              <a:t>原因と結果</a:t>
            </a:r>
            <a:r>
              <a:rPr lang="ja-JP" altLang="en-US" sz="2000" dirty="0">
                <a:latin typeface="ＭＳ Ｐゴシック" panose="020B0600070205080204" pitchFamily="50" charset="-128"/>
                <a:ea typeface="ＭＳ Ｐゴシック" panose="020B0600070205080204" pitchFamily="50" charset="-128"/>
              </a:rPr>
              <a:t>をはじめとして，</a:t>
            </a:r>
            <a:r>
              <a:rPr lang="ja-JP" altLang="en-US" sz="2000" dirty="0">
                <a:solidFill>
                  <a:srgbClr val="FF0000"/>
                </a:solidFill>
                <a:latin typeface="ＭＳ Ｐゴシック" panose="020B0600070205080204" pitchFamily="50" charset="-128"/>
                <a:ea typeface="ＭＳ Ｐゴシック" panose="020B0600070205080204" pitchFamily="50" charset="-128"/>
              </a:rPr>
              <a:t>部分と全体</a:t>
            </a:r>
            <a:r>
              <a:rPr lang="ja-JP" altLang="en-US" sz="2000" dirty="0" smtClean="0">
                <a:latin typeface="ＭＳ Ｐゴシック" panose="020B0600070205080204" pitchFamily="50" charset="-128"/>
                <a:ea typeface="ＭＳ Ｐゴシック" panose="020B0600070205080204" pitchFamily="50" charset="-128"/>
              </a:rPr>
              <a:t>，</a:t>
            </a:r>
            <a:r>
              <a:rPr lang="ja-JP" altLang="en-US" sz="2000" dirty="0" smtClean="0">
                <a:solidFill>
                  <a:srgbClr val="FF0000"/>
                </a:solidFill>
                <a:latin typeface="ＭＳ Ｐゴシック" panose="020B0600070205080204" pitchFamily="50" charset="-128"/>
                <a:ea typeface="ＭＳ Ｐゴシック" panose="020B0600070205080204" pitchFamily="50" charset="-128"/>
              </a:rPr>
              <a:t>定性</a:t>
            </a:r>
            <a:r>
              <a:rPr lang="ja-JP" altLang="en-US" sz="2000" dirty="0">
                <a:solidFill>
                  <a:srgbClr val="FF0000"/>
                </a:solidFill>
                <a:latin typeface="ＭＳ Ｐゴシック" panose="020B0600070205080204" pitchFamily="50" charset="-128"/>
                <a:ea typeface="ＭＳ Ｐゴシック" panose="020B0600070205080204" pitchFamily="50" charset="-128"/>
              </a:rPr>
              <a:t>と</a:t>
            </a:r>
            <a:r>
              <a:rPr lang="ja-JP" altLang="en-US" sz="2000" dirty="0" smtClean="0">
                <a:solidFill>
                  <a:srgbClr val="FF0000"/>
                </a:solidFill>
                <a:latin typeface="ＭＳ Ｐゴシック" panose="020B0600070205080204" pitchFamily="50" charset="-128"/>
                <a:ea typeface="ＭＳ Ｐゴシック" panose="020B0600070205080204" pitchFamily="50" charset="-128"/>
              </a:rPr>
              <a:t>定量</a:t>
            </a:r>
            <a:r>
              <a:rPr lang="ja-JP" altLang="en-US" sz="2000" dirty="0" smtClean="0">
                <a:latin typeface="ＭＳ Ｐゴシック" panose="020B0600070205080204" pitchFamily="50" charset="-128"/>
                <a:ea typeface="ＭＳ Ｐゴシック" panose="020B0600070205080204" pitchFamily="50" charset="-128"/>
              </a:rPr>
              <a:t>など</a:t>
            </a:r>
            <a:r>
              <a:rPr lang="ja-JP" altLang="en-US" sz="2000" dirty="0">
                <a:latin typeface="ＭＳ Ｐゴシック" panose="020B0600070205080204" pitchFamily="50" charset="-128"/>
                <a:ea typeface="ＭＳ Ｐゴシック" panose="020B0600070205080204" pitchFamily="50" charset="-128"/>
              </a:rPr>
              <a:t>といった視点もあることに留意する必要</a:t>
            </a:r>
            <a:r>
              <a:rPr lang="ja-JP" altLang="en-US" sz="2000" dirty="0" smtClean="0">
                <a:latin typeface="ＭＳ Ｐゴシック" panose="020B0600070205080204" pitchFamily="50" charset="-128"/>
                <a:ea typeface="ＭＳ Ｐゴシック" panose="020B0600070205080204" pitchFamily="50" charset="-128"/>
              </a:rPr>
              <a:t>がある</a:t>
            </a:r>
            <a:r>
              <a:rPr lang="ja-JP" altLang="en-US" sz="2000" dirty="0">
                <a:latin typeface="ＭＳ Ｐゴシック" panose="020B0600070205080204" pitchFamily="50" charset="-128"/>
                <a:ea typeface="ＭＳ Ｐゴシック" panose="020B0600070205080204" pitchFamily="50" charset="-128"/>
              </a:rPr>
              <a:t>。 </a:t>
            </a:r>
          </a:p>
        </p:txBody>
      </p:sp>
      <p:sp>
        <p:nvSpPr>
          <p:cNvPr id="9" name="テキスト ボックス 8"/>
          <p:cNvSpPr txBox="1"/>
          <p:nvPr/>
        </p:nvSpPr>
        <p:spPr>
          <a:xfrm>
            <a:off x="0" y="-3552"/>
            <a:ext cx="9144000" cy="646331"/>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（３）理科における</a:t>
            </a:r>
            <a:r>
              <a:rPr lang="en-US" altLang="ja-JP"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a:t>
            </a:r>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見方・考え方」</a:t>
            </a:r>
          </a:p>
        </p:txBody>
      </p:sp>
      <p:sp>
        <p:nvSpPr>
          <p:cNvPr id="6" name="テキスト ボックス 5"/>
          <p:cNvSpPr txBox="1"/>
          <p:nvPr/>
        </p:nvSpPr>
        <p:spPr>
          <a:xfrm>
            <a:off x="8054510" y="129332"/>
            <a:ext cx="1224136" cy="338554"/>
          </a:xfrm>
          <a:prstGeom prst="rect">
            <a:avLst/>
          </a:prstGeom>
          <a:noFill/>
        </p:spPr>
        <p:txBody>
          <a:bodyPr wrap="square" rtlCol="0">
            <a:spAutoFit/>
          </a:bodyPr>
          <a:lstStyle/>
          <a:p>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解説　</a:t>
            </a:r>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P13</a:t>
            </a:r>
          </a:p>
        </p:txBody>
      </p:sp>
    </p:spTree>
    <p:extLst>
      <p:ext uri="{BB962C8B-B14F-4D97-AF65-F5344CB8AC3E}">
        <p14:creationId xmlns:p14="http://schemas.microsoft.com/office/powerpoint/2010/main" val="328768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628547075"/>
              </p:ext>
            </p:extLst>
          </p:nvPr>
        </p:nvGraphicFramePr>
        <p:xfrm>
          <a:off x="364102" y="908720"/>
          <a:ext cx="8484438" cy="5760640"/>
        </p:xfrm>
        <a:graphic>
          <a:graphicData uri="http://schemas.openxmlformats.org/drawingml/2006/table">
            <a:tbl>
              <a:tblPr firstRow="1" bandRow="1">
                <a:tableStyleId>{1FECB4D8-DB02-4DC6-A0A2-4F2EBAE1DC90}</a:tableStyleId>
              </a:tblPr>
              <a:tblGrid>
                <a:gridCol w="1831634"/>
                <a:gridCol w="6652804"/>
              </a:tblGrid>
              <a:tr h="574438">
                <a:tc>
                  <a:txBody>
                    <a:bodyPr/>
                    <a:lstStyle/>
                    <a:p>
                      <a:pPr algn="ctr"/>
                      <a:r>
                        <a:rPr kumimoji="1" lang="ja-JP" altLang="en-US" sz="2800" dirty="0" smtClean="0">
                          <a:solidFill>
                            <a:schemeClr val="tx1"/>
                          </a:solidFill>
                          <a:effectLst/>
                          <a:latin typeface="ＭＳ Ｐゴシック" panose="020B0600070205080204" pitchFamily="50" charset="-128"/>
                          <a:ea typeface="ＭＳ Ｐゴシック" panose="020B0600070205080204" pitchFamily="50" charset="-128"/>
                        </a:rPr>
                        <a:t>考え方</a:t>
                      </a:r>
                      <a:endParaRPr kumimoji="1" lang="ja-JP" altLang="en-US" sz="2800" dirty="0">
                        <a:solidFill>
                          <a:schemeClr val="tx1"/>
                        </a:solidFill>
                        <a:effectLst/>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ctr"/>
                      <a:r>
                        <a:rPr kumimoji="1" lang="ja-JP" altLang="en-US" sz="2800" dirty="0" smtClean="0">
                          <a:solidFill>
                            <a:schemeClr val="tx1"/>
                          </a:solidFill>
                          <a:effectLst/>
                          <a:latin typeface="ＭＳ Ｐゴシック" panose="020B0600070205080204" pitchFamily="50" charset="-128"/>
                          <a:ea typeface="ＭＳ Ｐゴシック" panose="020B0600070205080204" pitchFamily="50" charset="-128"/>
                        </a:rPr>
                        <a:t>具体的には</a:t>
                      </a:r>
                      <a:r>
                        <a:rPr kumimoji="1" lang="en-US" altLang="ja-JP" sz="2800" dirty="0" smtClean="0">
                          <a:solidFill>
                            <a:schemeClr val="tx1"/>
                          </a:solidFill>
                          <a:effectLst/>
                          <a:latin typeface="ＭＳ Ｐゴシック" panose="020B0600070205080204" pitchFamily="50" charset="-128"/>
                          <a:ea typeface="ＭＳ Ｐゴシック" panose="020B0600070205080204" pitchFamily="50" charset="-128"/>
                        </a:rPr>
                        <a:t>…</a:t>
                      </a:r>
                      <a:endParaRPr kumimoji="1" lang="ja-JP" altLang="en-US" sz="2800" dirty="0">
                        <a:solidFill>
                          <a:schemeClr val="tx1"/>
                        </a:solidFill>
                        <a:effectLst/>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865722">
                <a:tc>
                  <a:txBody>
                    <a:bodyPr/>
                    <a:lstStyle/>
                    <a:p>
                      <a:pPr algn="ctr"/>
                      <a:r>
                        <a:rPr kumimoji="1" lang="ja-JP" altLang="en-US" sz="2400" spc="0" baseline="0" dirty="0" smtClean="0">
                          <a:solidFill>
                            <a:srgbClr val="FF0000"/>
                          </a:solidFill>
                          <a:latin typeface="ＭＳ Ｐゴシック" panose="020B0600070205080204" pitchFamily="50" charset="-128"/>
                          <a:ea typeface="ＭＳ Ｐゴシック" panose="020B0600070205080204" pitchFamily="50" charset="-128"/>
                        </a:rPr>
                        <a:t>「比較」</a:t>
                      </a:r>
                      <a:endParaRPr kumimoji="1" lang="ja-JP" altLang="en-US" sz="2400" dirty="0">
                        <a:solidFill>
                          <a:srgbClr val="FF0000"/>
                        </a:solidFill>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　問題を見いだす際に，自然の事物・現象を比較し，差異点や共通点を明らかにする。</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1224136">
                <a:tc>
                  <a:txBody>
                    <a:bodyPr/>
                    <a:lstStyle/>
                    <a:p>
                      <a:pPr algn="l"/>
                      <a:r>
                        <a:rPr kumimoji="1" lang="ja-JP" altLang="en-US" sz="2400" dirty="0" smtClean="0">
                          <a:solidFill>
                            <a:srgbClr val="FF0000"/>
                          </a:solidFill>
                          <a:latin typeface="ＭＳ Ｐゴシック" panose="020B0600070205080204" pitchFamily="50" charset="-128"/>
                          <a:ea typeface="ＭＳ Ｐゴシック" panose="020B0600070205080204" pitchFamily="50" charset="-128"/>
                        </a:rPr>
                        <a:t>「関係付け」	</a:t>
                      </a:r>
                      <a:endParaRPr kumimoji="1" lang="ja-JP" altLang="en-US" sz="2400" dirty="0">
                        <a:solidFill>
                          <a:srgbClr val="FF0000"/>
                        </a:solidFill>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　予想や仮説を発想する際に，自然の事物・現象と既習の内容や生活経験とを関係付けたり，自然の事物・現象の変化とそれに関わる要因を関係付けたりする。</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1224136">
                <a:tc>
                  <a:txBody>
                    <a:bodyPr/>
                    <a:lstStyle/>
                    <a:p>
                      <a:pPr algn="l"/>
                      <a:r>
                        <a:rPr kumimoji="1" lang="ja-JP" altLang="en-US" sz="2400" dirty="0" smtClean="0">
                          <a:solidFill>
                            <a:srgbClr val="FF0000"/>
                          </a:solidFill>
                          <a:latin typeface="ＭＳ Ｐゴシック" panose="020B0600070205080204" pitchFamily="50" charset="-128"/>
                          <a:ea typeface="ＭＳ Ｐゴシック" panose="020B0600070205080204" pitchFamily="50" charset="-128"/>
                        </a:rPr>
                        <a:t>「条件制御」</a:t>
                      </a:r>
                      <a:endParaRPr kumimoji="1" lang="ja-JP" altLang="en-US" sz="2400" dirty="0">
                        <a:solidFill>
                          <a:srgbClr val="FF0000"/>
                        </a:solidFill>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　解決したい問題について，解決の方法を発想する際に，制御すべき要因と制御しない要因を区別しながら計画的に観察，実験などを行う。</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1872208">
                <a:tc>
                  <a:txBody>
                    <a:bodyPr/>
                    <a:lstStyle/>
                    <a:p>
                      <a:pPr algn="l"/>
                      <a:r>
                        <a:rPr kumimoji="1" lang="ja-JP" altLang="en-US" sz="2400" dirty="0" smtClean="0">
                          <a:solidFill>
                            <a:srgbClr val="FF0000"/>
                          </a:solidFill>
                          <a:latin typeface="ＭＳ Ｐゴシック" panose="020B0600070205080204" pitchFamily="50" charset="-128"/>
                          <a:ea typeface="ＭＳ Ｐゴシック" panose="020B0600070205080204" pitchFamily="50" charset="-128"/>
                        </a:rPr>
                        <a:t>「多面的に</a:t>
                      </a:r>
                      <a:endParaRPr kumimoji="1" lang="en-US" altLang="ja-JP" sz="2400" dirty="0" smtClean="0">
                        <a:solidFill>
                          <a:srgbClr val="FF0000"/>
                        </a:solidFill>
                        <a:latin typeface="ＭＳ Ｐゴシック" panose="020B0600070205080204" pitchFamily="50" charset="-128"/>
                        <a:ea typeface="ＭＳ Ｐゴシック" panose="020B0600070205080204" pitchFamily="50" charset="-128"/>
                      </a:endParaRPr>
                    </a:p>
                    <a:p>
                      <a:pPr algn="l"/>
                      <a:r>
                        <a:rPr kumimoji="1" lang="ja-JP" altLang="en-US" sz="2400" dirty="0" smtClean="0">
                          <a:solidFill>
                            <a:srgbClr val="FF0000"/>
                          </a:solidFill>
                          <a:latin typeface="ＭＳ Ｐゴシック" panose="020B0600070205080204" pitchFamily="50" charset="-128"/>
                          <a:ea typeface="ＭＳ Ｐゴシック" panose="020B0600070205080204" pitchFamily="50" charset="-128"/>
                        </a:rPr>
                        <a:t>　　考える」</a:t>
                      </a:r>
                      <a:endParaRPr kumimoji="1" lang="en-US" altLang="ja-JP" sz="2400" dirty="0" smtClean="0">
                        <a:solidFill>
                          <a:srgbClr val="FF0000"/>
                        </a:solidFill>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　問題解決を行う際に，解決したい問題について互いの予想や仮説を尊重しながら追究したり，観察，実験などの結果を基に，予想や仮説，観察，実験などの方法を振り返り，再検討したり，複数の観察，実験などから得た結果を基に考察をしたりする。</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bl>
          </a:graphicData>
        </a:graphic>
      </p:graphicFrame>
      <p:sp>
        <p:nvSpPr>
          <p:cNvPr id="5" name="角丸四角形 4"/>
          <p:cNvSpPr/>
          <p:nvPr/>
        </p:nvSpPr>
        <p:spPr>
          <a:xfrm>
            <a:off x="352128" y="260648"/>
            <a:ext cx="8450157" cy="576064"/>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ja-JP" altLang="en-US" sz="28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問題解決の過程で用いる</a:t>
            </a:r>
            <a:r>
              <a:rPr lang="ja-JP" altLang="en-US" sz="2800" dirty="0" smtClean="0">
                <a:solidFill>
                  <a:srgbClr val="FF0000"/>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「考え方」</a:t>
            </a:r>
            <a:endParaRPr lang="ja-JP" altLang="en-US" sz="2800" dirty="0">
              <a:solidFill>
                <a:srgbClr val="FF0000"/>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4" name="テキスト ボックス 3"/>
          <p:cNvSpPr txBox="1"/>
          <p:nvPr/>
        </p:nvSpPr>
        <p:spPr>
          <a:xfrm>
            <a:off x="7672536" y="260648"/>
            <a:ext cx="1224136" cy="584775"/>
          </a:xfrm>
          <a:prstGeom prst="rect">
            <a:avLst/>
          </a:prstGeom>
          <a:noFill/>
        </p:spPr>
        <p:txBody>
          <a:bodyPr wrap="square" rtlCol="0">
            <a:spAutoFit/>
          </a:bodyPr>
          <a:lstStyle/>
          <a:p>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解説　</a:t>
            </a:r>
            <a:endPar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endParaRPr>
          </a:p>
          <a:p>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P13</a:t>
            </a:r>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a:t>
            </a:r>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P14</a:t>
            </a:r>
          </a:p>
        </p:txBody>
      </p:sp>
    </p:spTree>
    <p:extLst>
      <p:ext uri="{BB962C8B-B14F-4D97-AF65-F5344CB8AC3E}">
        <p14:creationId xmlns:p14="http://schemas.microsoft.com/office/powerpoint/2010/main" val="33328802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678683669"/>
              </p:ext>
            </p:extLst>
          </p:nvPr>
        </p:nvGraphicFramePr>
        <p:xfrm>
          <a:off x="755576" y="1956246"/>
          <a:ext cx="8136904" cy="1839064"/>
        </p:xfrm>
        <a:graphic>
          <a:graphicData uri="http://schemas.openxmlformats.org/drawingml/2006/table">
            <a:tbl>
              <a:tblPr firstRow="1" bandRow="1">
                <a:tableStyleId>{5DA37D80-6434-44D0-A028-1B22A696006F}</a:tableStyleId>
              </a:tblPr>
              <a:tblGrid>
                <a:gridCol w="720080"/>
                <a:gridCol w="3110314"/>
                <a:gridCol w="864096"/>
                <a:gridCol w="3442414"/>
              </a:tblGrid>
              <a:tr h="432048">
                <a:tc rowSpan="6">
                  <a:txBody>
                    <a:bodyPr/>
                    <a:lstStyle/>
                    <a:p>
                      <a:pPr algn="ctr"/>
                      <a:r>
                        <a:rPr kumimoji="1" lang="ja-JP" altLang="en-US" sz="2400" b="0"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エネルギー</a:t>
                      </a:r>
                      <a:endParaRPr kumimoji="1" lang="ja-JP" altLang="en-US" sz="2400" b="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txBody>
                  <a:tcPr vert="eaVert" anchor="ctr">
                    <a:lnL w="28575" cap="flat" cmpd="sng" algn="ctr">
                      <a:solidFill>
                        <a:schemeClr val="accent1"/>
                      </a:solidFill>
                      <a:prstDash val="solid"/>
                      <a:round/>
                      <a:headEnd type="none" w="med" len="med"/>
                      <a:tailEnd type="none" w="med" len="med"/>
                    </a:lnL>
                    <a:lnR w="28575" cap="flat" cmpd="sng" algn="ctr">
                      <a:solidFill>
                        <a:schemeClr val="bg2"/>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1"/>
                    </a:solidFill>
                  </a:tcPr>
                </a:tc>
                <a:tc rowSpan="2">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エネルギーの捉え方</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chemeClr val="bg2"/>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bg1"/>
                    </a:solidFill>
                  </a:tcPr>
                </a:tc>
                <a:tc rowSpan="6">
                  <a:txBody>
                    <a:bodyPr/>
                    <a:lstStyle/>
                    <a:p>
                      <a:pPr algn="ctr"/>
                      <a:r>
                        <a:rPr kumimoji="1" lang="ja-JP" altLang="en-US" sz="2400" b="0"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粒　子</a:t>
                      </a:r>
                      <a:endParaRPr kumimoji="1" lang="ja-JP" altLang="en-US" sz="2400" b="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txBody>
                  <a:tcPr vert="eaVert"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accent1"/>
                    </a:solidFill>
                  </a:tcPr>
                </a:tc>
                <a:tc>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 粒子の存在</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bg1"/>
                    </a:solidFill>
                  </a:tcPr>
                </a:tc>
              </a:tr>
              <a:tr h="190872">
                <a:tc vMerge="1">
                  <a:txBody>
                    <a:bodyPr/>
                    <a:lstStyle/>
                    <a:p>
                      <a:endParaRPr kumimoji="1" lang="ja-JP" altLang="en-US" dirty="0"/>
                    </a:p>
                  </a:txBody>
                  <a:tcP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tcPr>
                </a:tc>
                <a:tc vMerge="1">
                  <a:txBody>
                    <a:bodyPr/>
                    <a:lstStyle/>
                    <a:p>
                      <a:endParaRPr kumimoji="1" lang="ja-JP" altLang="en-US" sz="2400" b="0" dirty="0">
                        <a:latin typeface="AR Pゴシック体M" panose="020B0600000000000000" pitchFamily="50" charset="-128"/>
                        <a:ea typeface="AR Pゴシック体M" panose="020B0600000000000000" pitchFamily="50" charset="-128"/>
                      </a:endParaRPr>
                    </a:p>
                  </a:txBody>
                  <a:tcPr anchor="ctr">
                    <a:lnL w="28575" cap="flat" cmpd="sng" algn="ctr">
                      <a:solidFill>
                        <a:schemeClr val="bg2"/>
                      </a:solidFill>
                      <a:prstDash val="solid"/>
                      <a:round/>
                      <a:headEnd type="none" w="med" len="med"/>
                      <a:tailEnd type="none" w="med" len="med"/>
                    </a:lnL>
                    <a:lnR w="28575" cap="flat" cmpd="sng" algn="ctr">
                      <a:solidFill>
                        <a:schemeClr val="bg2"/>
                      </a:solidFill>
                      <a:prstDash val="solid"/>
                      <a:round/>
                      <a:headEnd type="none" w="med" len="med"/>
                      <a:tailEnd type="none" w="med" len="med"/>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noFill/>
                  </a:tcPr>
                </a:tc>
                <a:tc vMerge="1">
                  <a:txBody>
                    <a:bodyPr/>
                    <a:lstStyle/>
                    <a:p>
                      <a:endParaRPr kumimoji="1" lang="ja-JP" altLang="en-US" dirty="0"/>
                    </a:p>
                  </a:txBody>
                  <a:tcP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tcPr>
                </a:tc>
                <a:tc rowSpan="2">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 粒子の結合</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bg1"/>
                    </a:solidFill>
                  </a:tcPr>
                </a:tc>
              </a:tr>
              <a:tr h="156553">
                <a:tc vMerge="1">
                  <a:txBody>
                    <a:bodyPr/>
                    <a:lstStyle/>
                    <a:p>
                      <a:endParaRPr kumimoji="1" lang="ja-JP" altLang="en-US"/>
                    </a:p>
                  </a:txBody>
                  <a:tcPr/>
                </a:tc>
                <a:tc rowSpan="2">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エネルギーの変換と保存</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chemeClr val="bg2"/>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r>
              <a:tr h="309736">
                <a:tc vMerge="1">
                  <a:txBody>
                    <a:bodyPr/>
                    <a:lstStyle/>
                    <a:p>
                      <a:endParaRPr kumimoji="1" lang="ja-JP" altLang="en-US" dirty="0"/>
                    </a:p>
                  </a:txBody>
                  <a:tcP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tcPr>
                </a:tc>
                <a:tc vMerge="1">
                  <a:txBody>
                    <a:bodyPr/>
                    <a:lstStyle/>
                    <a:p>
                      <a:endParaRPr kumimoji="1" lang="ja-JP" altLang="en-US" sz="2200" b="0" dirty="0">
                        <a:latin typeface="AR Pゴシック体M" panose="020B0600000000000000" pitchFamily="50" charset="-128"/>
                        <a:ea typeface="AR Pゴシック体M" panose="020B0600000000000000" pitchFamily="50" charset="-128"/>
                      </a:endParaRPr>
                    </a:p>
                  </a:txBody>
                  <a:tcPr anchor="ctr">
                    <a:lnL w="28575" cap="flat" cmpd="sng" algn="ctr">
                      <a:solidFill>
                        <a:schemeClr val="bg2"/>
                      </a:solidFill>
                      <a:prstDash val="solid"/>
                      <a:round/>
                      <a:headEnd type="none" w="med" len="med"/>
                      <a:tailEnd type="none" w="med" len="med"/>
                    </a:lnL>
                    <a:lnR w="28575" cap="flat" cmpd="sng" algn="ctr">
                      <a:solidFill>
                        <a:schemeClr val="bg2"/>
                      </a:solidFill>
                      <a:prstDash val="solid"/>
                      <a:round/>
                      <a:headEnd type="none" w="med" len="med"/>
                      <a:tailEnd type="none" w="med" len="med"/>
                    </a:ln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tcPr>
                </a:tc>
                <a:tc vMerge="1">
                  <a:txBody>
                    <a:bodyPr/>
                    <a:lstStyle/>
                    <a:p>
                      <a:endParaRPr kumimoji="1" lang="ja-JP" altLang="en-US" dirty="0"/>
                    </a:p>
                  </a:txBody>
                  <a:tcPr>
                    <a:lnT w="28575" cap="flat" cmpd="sng" algn="ctr">
                      <a:solidFill>
                        <a:schemeClr val="bg2"/>
                      </a:solidFill>
                      <a:prstDash val="solid"/>
                      <a:round/>
                      <a:headEnd type="none" w="med" len="med"/>
                      <a:tailEnd type="none" w="med" len="med"/>
                    </a:lnT>
                    <a:lnB w="28575" cap="flat" cmpd="sng" algn="ctr">
                      <a:solidFill>
                        <a:schemeClr val="bg2"/>
                      </a:solidFill>
                      <a:prstDash val="solid"/>
                      <a:round/>
                      <a:headEnd type="none" w="med" len="med"/>
                      <a:tailEnd type="none" w="med" len="med"/>
                    </a:lnB>
                  </a:tcPr>
                </a:tc>
                <a:tc rowSpan="2">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 粒子の保存性</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bg1"/>
                    </a:solidFill>
                  </a:tcPr>
                </a:tc>
              </a:tr>
              <a:tr h="194319">
                <a:tc vMerge="1">
                  <a:txBody>
                    <a:bodyPr/>
                    <a:lstStyle/>
                    <a:p>
                      <a:endParaRPr kumimoji="1" lang="ja-JP" altLang="en-US"/>
                    </a:p>
                  </a:txBody>
                  <a:tcPr/>
                </a:tc>
                <a:tc rowSpan="2">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エネルギー資源の有効利用</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chemeClr val="bg2"/>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bg1"/>
                    </a:solidFill>
                  </a:tcPr>
                </a:tc>
                <a:tc vMerge="1">
                  <a:txBody>
                    <a:bodyPr/>
                    <a:lstStyle/>
                    <a:p>
                      <a:endParaRPr kumimoji="1" lang="ja-JP" altLang="en-US"/>
                    </a:p>
                  </a:txBody>
                  <a:tcPr/>
                </a:tc>
                <a:tc vMerge="1">
                  <a:txBody>
                    <a:bodyPr/>
                    <a:lstStyle/>
                    <a:p>
                      <a:endParaRPr kumimoji="1" lang="ja-JP" altLang="en-US"/>
                    </a:p>
                  </a:txBody>
                  <a:tcPr/>
                </a:tc>
              </a:tr>
              <a:tr h="453753">
                <a:tc vMerge="1">
                  <a:txBody>
                    <a:bodyPr/>
                    <a:lstStyle/>
                    <a:p>
                      <a:endParaRPr kumimoji="1" lang="ja-JP" altLang="en-US"/>
                    </a:p>
                  </a:txBody>
                  <a:tcPr/>
                </a:tc>
                <a:tc vMerge="1">
                  <a:txBody>
                    <a:bodyPr/>
                    <a:lstStyle/>
                    <a:p>
                      <a:endParaRPr kumimoji="1" lang="ja-JP" altLang="en-US" sz="2000" b="0" dirty="0">
                        <a:latin typeface="AR Pゴシック体M" panose="020B0600000000000000" pitchFamily="50" charset="-128"/>
                        <a:ea typeface="AR Pゴシック体M" panose="020B0600000000000000" pitchFamily="50" charset="-128"/>
                      </a:endParaRPr>
                    </a:p>
                  </a:txBody>
                  <a:tcPr anchor="ctr">
                    <a:lnL w="28575" cap="flat" cmpd="sng" algn="ctr">
                      <a:solidFill>
                        <a:schemeClr val="bg2"/>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 粒子のもつエネルギー</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solidFill>
                      <a:schemeClr val="bg1"/>
                    </a:solidFill>
                  </a:tcPr>
                </a:tc>
              </a:tr>
            </a:tbl>
          </a:graphicData>
        </a:graphic>
      </p:graphicFrame>
      <p:sp>
        <p:nvSpPr>
          <p:cNvPr id="7" name="角丸四角形 6"/>
          <p:cNvSpPr/>
          <p:nvPr/>
        </p:nvSpPr>
        <p:spPr>
          <a:xfrm>
            <a:off x="395536" y="1308174"/>
            <a:ext cx="3528392" cy="57606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Ａ物質・エネルギー</a:t>
            </a:r>
            <a:endParaRPr kumimoji="1"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cxnSp>
        <p:nvCxnSpPr>
          <p:cNvPr id="10" name="直線矢印コネクタ 9"/>
          <p:cNvCxnSpPr>
            <a:stCxn id="16" idx="1"/>
            <a:endCxn id="18" idx="3"/>
          </p:cNvCxnSpPr>
          <p:nvPr/>
        </p:nvCxnSpPr>
        <p:spPr>
          <a:xfrm flipH="1">
            <a:off x="3779912" y="1478687"/>
            <a:ext cx="1368152" cy="790181"/>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5148064" y="1124744"/>
            <a:ext cx="3744416" cy="707886"/>
          </a:xfrm>
          <a:prstGeom prst="rect">
            <a:avLst/>
          </a:prstGeom>
          <a:noFill/>
        </p:spPr>
        <p:txBody>
          <a:bodyPr wrap="square" rtlCol="0">
            <a:spAutoFit/>
          </a:bodyPr>
          <a:lstStyle/>
          <a:p>
            <a:r>
              <a:rPr kumimoji="1" lang="ja-JP" altLang="en-US" sz="2000" dirty="0" smtClean="0">
                <a:latin typeface="ＭＳ Ｐゴシック" panose="020B0600070205080204" pitchFamily="50" charset="-128"/>
                <a:ea typeface="ＭＳ Ｐゴシック" panose="020B0600070205080204" pitchFamily="50" charset="-128"/>
              </a:rPr>
              <a:t>現行では、</a:t>
            </a:r>
            <a:endParaRPr kumimoji="1" lang="en-US" altLang="ja-JP" sz="2000" dirty="0" smtClean="0">
              <a:latin typeface="ＭＳ Ｐゴシック" panose="020B0600070205080204" pitchFamily="50" charset="-128"/>
              <a:ea typeface="ＭＳ Ｐゴシック" panose="020B0600070205080204" pitchFamily="50" charset="-128"/>
            </a:endParaRPr>
          </a:p>
          <a:p>
            <a:r>
              <a:rPr kumimoji="1" lang="ja-JP" altLang="en-US" sz="2000" dirty="0" smtClean="0">
                <a:latin typeface="ＭＳ Ｐゴシック" panose="020B0600070205080204" pitchFamily="50" charset="-128"/>
                <a:ea typeface="ＭＳ Ｐゴシック" panose="020B0600070205080204" pitchFamily="50" charset="-128"/>
              </a:rPr>
              <a:t>「エネルギーの見方」となっている。</a:t>
            </a:r>
            <a:endParaRPr kumimoji="1" lang="en-US" altLang="ja-JP" sz="2000" dirty="0" smtClean="0">
              <a:latin typeface="ＭＳ Ｐゴシック" panose="020B0600070205080204" pitchFamily="50" charset="-128"/>
              <a:ea typeface="ＭＳ Ｐゴシック" panose="020B0600070205080204" pitchFamily="50" charset="-128"/>
            </a:endParaRPr>
          </a:p>
        </p:txBody>
      </p:sp>
      <p:sp>
        <p:nvSpPr>
          <p:cNvPr id="18" name="角丸四角形 17"/>
          <p:cNvSpPr/>
          <p:nvPr/>
        </p:nvSpPr>
        <p:spPr>
          <a:xfrm>
            <a:off x="1475656" y="2052844"/>
            <a:ext cx="2304256" cy="432048"/>
          </a:xfrm>
          <a:prstGeom prst="roundRect">
            <a:avLst>
              <a:gd name="adj" fmla="val 451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79512" y="98048"/>
            <a:ext cx="8712968" cy="1200329"/>
          </a:xfrm>
          <a:prstGeom prst="rect">
            <a:avLst/>
          </a:prstGeom>
          <a:noFill/>
        </p:spPr>
        <p:txBody>
          <a:bodyPr wrap="square" rtlCol="0">
            <a:spAutoFit/>
          </a:bodyPr>
          <a:lstStyle/>
          <a:p>
            <a:r>
              <a:rPr lang="ja-JP" altLang="en-US" sz="3600" dirty="0">
                <a:latin typeface="ＭＳ Ｐゴシック" panose="020B0600070205080204" pitchFamily="50" charset="-128"/>
                <a:ea typeface="ＭＳ Ｐゴシック" panose="020B0600070205080204" pitchFamily="50" charset="-128"/>
              </a:rPr>
              <a:t>２　具体的な改善事項</a:t>
            </a:r>
            <a:endParaRPr lang="en-US" altLang="ja-JP" sz="3600" dirty="0">
              <a:latin typeface="ＭＳ Ｐゴシック" panose="020B0600070205080204" pitchFamily="50" charset="-128"/>
              <a:ea typeface="ＭＳ Ｐゴシック" panose="020B0600070205080204" pitchFamily="50" charset="-128"/>
            </a:endParaRPr>
          </a:p>
          <a:p>
            <a:r>
              <a:rPr lang="ja-JP" altLang="en-US" sz="3600" dirty="0" smtClean="0">
                <a:latin typeface="ＭＳ Ｐゴシック" panose="020B0600070205080204" pitchFamily="50" charset="-128"/>
                <a:ea typeface="ＭＳ Ｐゴシック" panose="020B0600070205080204" pitchFamily="50" charset="-128"/>
              </a:rPr>
              <a:t>（</a:t>
            </a:r>
            <a:r>
              <a:rPr lang="ja-JP" altLang="en-US" sz="3600" dirty="0">
                <a:latin typeface="ＭＳ Ｐゴシック" panose="020B0600070205080204" pitchFamily="50" charset="-128"/>
                <a:ea typeface="ＭＳ Ｐゴシック" panose="020B0600070205080204" pitchFamily="50" charset="-128"/>
              </a:rPr>
              <a:t>１）内容構成の考え方</a:t>
            </a:r>
            <a:endParaRPr lang="en-US" altLang="ja-JP" sz="3600" dirty="0">
              <a:latin typeface="ＭＳ Ｐゴシック" panose="020B0600070205080204" pitchFamily="50" charset="-128"/>
              <a:ea typeface="ＭＳ Ｐゴシック" panose="020B060007020508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999181069"/>
              </p:ext>
            </p:extLst>
          </p:nvPr>
        </p:nvGraphicFramePr>
        <p:xfrm>
          <a:off x="783907" y="4581376"/>
          <a:ext cx="8136904" cy="1307192"/>
        </p:xfrm>
        <a:graphic>
          <a:graphicData uri="http://schemas.openxmlformats.org/drawingml/2006/table">
            <a:tbl>
              <a:tblPr firstRow="1" bandRow="1">
                <a:tableStyleId>{5DA37D80-6434-44D0-A028-1B22A696006F}</a:tableStyleId>
              </a:tblPr>
              <a:tblGrid>
                <a:gridCol w="720080"/>
                <a:gridCol w="3110314"/>
                <a:gridCol w="753131"/>
                <a:gridCol w="3553379"/>
              </a:tblGrid>
              <a:tr h="432048">
                <a:tc rowSpan="3">
                  <a:txBody>
                    <a:bodyPr/>
                    <a:lstStyle/>
                    <a:p>
                      <a:pPr algn="ctr"/>
                      <a:r>
                        <a:rPr kumimoji="1" lang="ja-JP" altLang="en-US" sz="2400" b="0"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生　命</a:t>
                      </a:r>
                      <a:endParaRPr kumimoji="1" lang="ja-JP" altLang="en-US" sz="2400" b="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txBody>
                  <a:tcPr vert="eaVert" anchor="ctr">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chemeClr val="accent5">
                        <a:lumMod val="75000"/>
                      </a:schemeClr>
                    </a:solidFill>
                  </a:tcPr>
                </a:tc>
                <a:tc>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生物の構造と機能</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chemeClr val="bg1"/>
                    </a:solidFill>
                  </a:tcPr>
                </a:tc>
                <a:tc rowSpan="3">
                  <a:txBody>
                    <a:bodyPr/>
                    <a:lstStyle/>
                    <a:p>
                      <a:pPr algn="ctr"/>
                      <a:r>
                        <a:rPr kumimoji="1" lang="ja-JP" altLang="en-US" sz="2400" b="0"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地　球</a:t>
                      </a:r>
                      <a:endParaRPr kumimoji="1" lang="ja-JP" altLang="en-US" sz="2400" b="0"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txBody>
                  <a:tcPr vert="eaVert" anchor="ctr">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chemeClr val="accent5">
                        <a:lumMod val="75000"/>
                      </a:schemeClr>
                    </a:solidFill>
                  </a:tcPr>
                </a:tc>
                <a:tc>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　地球の内部と地表面の変動</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chemeClr val="bg1"/>
                    </a:solidFill>
                  </a:tcPr>
                </a:tc>
              </a:tr>
              <a:tr h="478904">
                <a:tc vMerge="1">
                  <a:txBody>
                    <a:bodyPr/>
                    <a:lstStyle/>
                    <a:p>
                      <a:endParaRPr kumimoji="1" lang="ja-JP" altLang="en-US"/>
                    </a:p>
                  </a:txBody>
                  <a:tcPr/>
                </a:tc>
                <a:tc>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生命の連続性</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　地球の大気と水の循環</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chemeClr val="bg1"/>
                    </a:solidFill>
                  </a:tcPr>
                </a:tc>
              </a:tr>
              <a:tr h="360040">
                <a:tc vMerge="1">
                  <a:txBody>
                    <a:bodyPr/>
                    <a:lstStyle/>
                    <a:p>
                      <a:endParaRPr kumimoji="1" lang="ja-JP" altLang="en-US"/>
                    </a:p>
                  </a:txBody>
                  <a:tcPr/>
                </a:tc>
                <a:tc>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生物と環境の関わり</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r>
                        <a:rPr kumimoji="1" lang="ja-JP" altLang="en-US" sz="2000" b="0" dirty="0" smtClean="0">
                          <a:latin typeface="ＭＳ Ｐゴシック" panose="020B0600070205080204" pitchFamily="50" charset="-128"/>
                          <a:ea typeface="ＭＳ Ｐゴシック" panose="020B0600070205080204" pitchFamily="50" charset="-128"/>
                        </a:rPr>
                        <a:t>　地球と天体の運動</a:t>
                      </a:r>
                      <a:endParaRPr kumimoji="1" lang="ja-JP" altLang="en-US" sz="2000" b="0" dirty="0">
                        <a:latin typeface="ＭＳ Ｐゴシック" panose="020B0600070205080204" pitchFamily="50" charset="-128"/>
                        <a:ea typeface="ＭＳ Ｐゴシック" panose="020B0600070205080204" pitchFamily="50" charset="-128"/>
                      </a:endParaRPr>
                    </a:p>
                  </a:txBody>
                  <a:tcPr anchor="ctr">
                    <a:lnL w="28575" cap="flat" cmpd="sng" algn="ctr">
                      <a:solidFill>
                        <a:srgbClr val="C00000"/>
                      </a:solidFill>
                      <a:prstDash val="solid"/>
                      <a:round/>
                      <a:headEnd type="none" w="med" len="med"/>
                      <a:tailEnd type="none" w="med" len="med"/>
                    </a:lnL>
                    <a:lnR w="28575" cap="flat" cmpd="sng" algn="ctr">
                      <a:solidFill>
                        <a:srgbClr val="C00000"/>
                      </a:solidFill>
                      <a:prstDash val="solid"/>
                      <a:round/>
                      <a:headEnd type="none" w="med" len="med"/>
                      <a:tailEnd type="none" w="med" len="med"/>
                    </a:lnR>
                    <a:lnT w="28575" cap="flat" cmpd="sng" algn="ctr">
                      <a:solidFill>
                        <a:srgbClr val="C00000"/>
                      </a:solidFill>
                      <a:prstDash val="solid"/>
                      <a:round/>
                      <a:headEnd type="none" w="med" len="med"/>
                      <a:tailEnd type="none" w="med" len="med"/>
                    </a:lnT>
                    <a:lnB w="28575" cap="flat" cmpd="sng" algn="ctr">
                      <a:solidFill>
                        <a:srgbClr val="C00000"/>
                      </a:solidFill>
                      <a:prstDash val="solid"/>
                      <a:round/>
                      <a:headEnd type="none" w="med" len="med"/>
                      <a:tailEnd type="none" w="med" len="med"/>
                    </a:lnB>
                    <a:solidFill>
                      <a:schemeClr val="bg1"/>
                    </a:solidFill>
                  </a:tcPr>
                </a:tc>
              </a:tr>
            </a:tbl>
          </a:graphicData>
        </a:graphic>
      </p:graphicFrame>
      <p:sp>
        <p:nvSpPr>
          <p:cNvPr id="12" name="角丸四角形 11"/>
          <p:cNvSpPr/>
          <p:nvPr/>
        </p:nvSpPr>
        <p:spPr>
          <a:xfrm>
            <a:off x="389360" y="3933056"/>
            <a:ext cx="3528392" cy="576064"/>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ja-JP" altLang="en-US" sz="28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Ｂ生命・地球</a:t>
            </a:r>
            <a:endParaRPr kumimoji="1"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19" name="テキスト ボックス 18"/>
          <p:cNvSpPr txBox="1"/>
          <p:nvPr/>
        </p:nvSpPr>
        <p:spPr>
          <a:xfrm>
            <a:off x="4853620" y="3847470"/>
            <a:ext cx="4290380" cy="707886"/>
          </a:xfrm>
          <a:prstGeom prst="rect">
            <a:avLst/>
          </a:prstGeom>
          <a:noFill/>
        </p:spPr>
        <p:txBody>
          <a:bodyPr wrap="square" rtlCol="0">
            <a:spAutoFit/>
          </a:bodyPr>
          <a:lstStyle/>
          <a:p>
            <a:r>
              <a:rPr kumimoji="1" lang="ja-JP" altLang="en-US" sz="2000" dirty="0" smtClean="0">
                <a:latin typeface="ＭＳ Ｐゴシック" panose="020B0600070205080204" pitchFamily="50" charset="-128"/>
                <a:ea typeface="ＭＳ Ｐゴシック" panose="020B0600070205080204" pitchFamily="50" charset="-128"/>
              </a:rPr>
              <a:t>現行では、</a:t>
            </a:r>
            <a:endParaRPr kumimoji="1" lang="en-US" altLang="ja-JP" sz="2000" dirty="0" smtClean="0">
              <a:latin typeface="ＭＳ Ｐゴシック" panose="020B0600070205080204" pitchFamily="50" charset="-128"/>
              <a:ea typeface="ＭＳ Ｐゴシック" panose="020B0600070205080204" pitchFamily="50" charset="-128"/>
            </a:endParaRPr>
          </a:p>
          <a:p>
            <a:r>
              <a:rPr kumimoji="1" lang="ja-JP" altLang="en-US" sz="2000" dirty="0" smtClean="0">
                <a:latin typeface="ＭＳ Ｐゴシック" panose="020B0600070205080204" pitchFamily="50" charset="-128"/>
                <a:ea typeface="ＭＳ Ｐゴシック" panose="020B0600070205080204" pitchFamily="50" charset="-128"/>
              </a:rPr>
              <a:t>「生物の多様性と共通性」がある。</a:t>
            </a:r>
            <a:endParaRPr kumimoji="1" lang="en-US" altLang="ja-JP" sz="2000" dirty="0" smtClean="0">
              <a:latin typeface="ＭＳ Ｐゴシック" panose="020B0600070205080204" pitchFamily="50" charset="-128"/>
              <a:ea typeface="ＭＳ Ｐゴシック" panose="020B0600070205080204" pitchFamily="50" charset="-128"/>
            </a:endParaRPr>
          </a:p>
        </p:txBody>
      </p:sp>
      <p:cxnSp>
        <p:nvCxnSpPr>
          <p:cNvPr id="17" name="直線矢印コネクタ 16"/>
          <p:cNvCxnSpPr>
            <a:stCxn id="19" idx="1"/>
          </p:cNvCxnSpPr>
          <p:nvPr/>
        </p:nvCxnSpPr>
        <p:spPr>
          <a:xfrm flipH="1">
            <a:off x="4067944" y="4201413"/>
            <a:ext cx="785676" cy="811763"/>
          </a:xfrm>
          <a:prstGeom prst="straightConnector1">
            <a:avLst/>
          </a:prstGeom>
          <a:ln w="762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3059832" y="6150114"/>
            <a:ext cx="5832648" cy="707886"/>
          </a:xfrm>
          <a:prstGeom prst="rect">
            <a:avLst/>
          </a:prstGeom>
          <a:solidFill>
            <a:schemeClr val="bg1"/>
          </a:solidFill>
        </p:spPr>
        <p:txBody>
          <a:bodyPr wrap="square" rtlCol="0">
            <a:spAutoFit/>
          </a:bodyPr>
          <a:lstStyle/>
          <a:p>
            <a:r>
              <a:rPr kumimoji="1" lang="ja-JP" altLang="en-US" sz="2000" dirty="0" smtClean="0">
                <a:latin typeface="ＭＳ Ｐゴシック" panose="020B0600070205080204" pitchFamily="50" charset="-128"/>
                <a:ea typeface="ＭＳ Ｐゴシック" panose="020B0600070205080204" pitchFamily="50" charset="-128"/>
              </a:rPr>
              <a:t>現行では、</a:t>
            </a:r>
            <a:endParaRPr kumimoji="1" lang="en-US" altLang="ja-JP" sz="2000" dirty="0" smtClean="0">
              <a:latin typeface="ＭＳ Ｐゴシック" panose="020B0600070205080204" pitchFamily="50" charset="-128"/>
              <a:ea typeface="ＭＳ Ｐゴシック" panose="020B0600070205080204" pitchFamily="50" charset="-128"/>
            </a:endParaRPr>
          </a:p>
          <a:p>
            <a:r>
              <a:rPr kumimoji="1" lang="ja-JP" altLang="en-US" sz="2000" dirty="0" smtClean="0">
                <a:latin typeface="ＭＳ Ｐゴシック" panose="020B0600070205080204" pitchFamily="50" charset="-128"/>
                <a:ea typeface="ＭＳ Ｐゴシック" panose="020B0600070205080204" pitchFamily="50" charset="-128"/>
              </a:rPr>
              <a:t>「</a:t>
            </a:r>
            <a:r>
              <a:rPr lang="ja-JP" altLang="en-US" sz="2000" dirty="0">
                <a:latin typeface="ＭＳ Ｐゴシック" panose="020B0600070205080204" pitchFamily="50" charset="-128"/>
                <a:ea typeface="ＭＳ Ｐゴシック" panose="020B0600070205080204" pitchFamily="50" charset="-128"/>
              </a:rPr>
              <a:t>地球</a:t>
            </a:r>
            <a:r>
              <a:rPr lang="ja-JP" altLang="en-US" sz="2000" dirty="0" smtClean="0">
                <a:latin typeface="ＭＳ Ｐゴシック" panose="020B0600070205080204" pitchFamily="50" charset="-128"/>
                <a:ea typeface="ＭＳ Ｐゴシック" panose="020B0600070205080204" pitchFamily="50" charset="-128"/>
              </a:rPr>
              <a:t>の内部」「地球の表面」「地球の周辺」となってる。</a:t>
            </a:r>
            <a:endParaRPr kumimoji="1" lang="en-US" altLang="ja-JP" sz="2000" dirty="0" smtClean="0">
              <a:latin typeface="ＭＳ Ｐゴシック" panose="020B0600070205080204" pitchFamily="50" charset="-128"/>
              <a:ea typeface="ＭＳ Ｐゴシック" panose="020B0600070205080204" pitchFamily="50" charset="-128"/>
            </a:endParaRPr>
          </a:p>
        </p:txBody>
      </p:sp>
      <p:sp>
        <p:nvSpPr>
          <p:cNvPr id="29" name="角丸四角形 28"/>
          <p:cNvSpPr/>
          <p:nvPr/>
        </p:nvSpPr>
        <p:spPr>
          <a:xfrm>
            <a:off x="5515080" y="4607294"/>
            <a:ext cx="3240360" cy="1341986"/>
          </a:xfrm>
          <a:prstGeom prst="roundRect">
            <a:avLst>
              <a:gd name="adj" fmla="val 4517"/>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矢印コネクタ 29"/>
          <p:cNvCxnSpPr/>
          <p:nvPr/>
        </p:nvCxnSpPr>
        <p:spPr>
          <a:xfrm flipV="1">
            <a:off x="4460782" y="5278287"/>
            <a:ext cx="1054298" cy="1065971"/>
          </a:xfrm>
          <a:prstGeom prst="straightConnector1">
            <a:avLst/>
          </a:prstGeom>
          <a:ln w="762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8054510" y="64380"/>
            <a:ext cx="1224136" cy="584775"/>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endParaRPr kumimoji="1" lang="en-US" altLang="ja-JP" sz="1600" b="1" dirty="0" smtClean="0">
              <a:latin typeface="ＭＳ Ｐゴシック" panose="020B0600070205080204" pitchFamily="50" charset="-128"/>
              <a:ea typeface="ＭＳ Ｐゴシック" panose="020B0600070205080204" pitchFamily="50" charset="-128"/>
            </a:endParaRPr>
          </a:p>
          <a:p>
            <a:r>
              <a:rPr kumimoji="1" lang="en-US" altLang="ja-JP" sz="1600" b="1" dirty="0" smtClean="0">
                <a:latin typeface="ＭＳ Ｐゴシック" panose="020B0600070205080204" pitchFamily="50" charset="-128"/>
                <a:ea typeface="ＭＳ Ｐゴシック" panose="020B0600070205080204" pitchFamily="50" charset="-128"/>
              </a:rPr>
              <a:t>P22</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P25</a:t>
            </a:r>
          </a:p>
        </p:txBody>
      </p:sp>
    </p:spTree>
    <p:extLst>
      <p:ext uri="{BB962C8B-B14F-4D97-AF65-F5344CB8AC3E}">
        <p14:creationId xmlns:p14="http://schemas.microsoft.com/office/powerpoint/2010/main" val="449668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500"/>
                                        <p:tgtEl>
                                          <p:spTgt spid="1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0"/>
                                        </p:tgtEl>
                                        <p:attrNameLst>
                                          <p:attrName>style.visibility</p:attrName>
                                        </p:attrNameLst>
                                      </p:cBhvr>
                                      <p:to>
                                        <p:strVal val="visible"/>
                                      </p:to>
                                    </p:set>
                                    <p:animEffect transition="in" filter="fade">
                                      <p:cBhvr>
                                        <p:cTn id="26" dur="500"/>
                                        <p:tgtEl>
                                          <p:spTgt spid="30"/>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fade">
                                      <p:cBhvr>
                                        <p:cTn id="29" dur="500"/>
                                        <p:tgtEl>
                                          <p:spTgt spid="2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fade">
                                      <p:cBhvr>
                                        <p:cTn id="3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animBg="1"/>
      <p:bldP spid="19" grpId="0"/>
      <p:bldP spid="24" grpId="0" animBg="1"/>
      <p:bldP spid="2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995" y="1556792"/>
            <a:ext cx="5040560" cy="3269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直線矢印コネクタ 5"/>
          <p:cNvCxnSpPr>
            <a:endCxn id="7" idx="1"/>
          </p:cNvCxnSpPr>
          <p:nvPr/>
        </p:nvCxnSpPr>
        <p:spPr>
          <a:xfrm>
            <a:off x="1475656" y="4572342"/>
            <a:ext cx="1312504" cy="1258838"/>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2788160" y="4861684"/>
            <a:ext cx="3940563" cy="1938992"/>
          </a:xfrm>
          <a:prstGeom prst="rect">
            <a:avLst/>
          </a:prstGeom>
          <a:solidFill>
            <a:schemeClr val="bg1"/>
          </a:solidFill>
          <a:ln w="57150">
            <a:solidFill>
              <a:schemeClr val="accent1"/>
            </a:solidFill>
          </a:ln>
        </p:spPr>
        <p:txBody>
          <a:bodyPr wrap="square" rtlCol="0">
            <a:spAutoFit/>
          </a:bodyPr>
          <a:lstStyle/>
          <a:p>
            <a:r>
              <a:rPr lang="ja-JP" altLang="en-US" sz="2400" dirty="0">
                <a:latin typeface="ＭＳ Ｐゴシック" panose="020B0600070205080204" pitchFamily="50" charset="-128"/>
                <a:ea typeface="ＭＳ Ｐゴシック" panose="020B0600070205080204" pitchFamily="50" charset="-128"/>
              </a:rPr>
              <a:t>・物から音が出たり伝わったりするとき，物は震えていること。</a:t>
            </a:r>
          </a:p>
          <a:p>
            <a:r>
              <a:rPr lang="ja-JP" altLang="en-US" sz="2400" dirty="0">
                <a:latin typeface="ＭＳ Ｐゴシック" panose="020B0600070205080204" pitchFamily="50" charset="-128"/>
                <a:ea typeface="ＭＳ Ｐゴシック" panose="020B0600070205080204" pitchFamily="50" charset="-128"/>
              </a:rPr>
              <a:t>・音の大きさが変わるとき物の震え方が変わること。</a:t>
            </a:r>
            <a:endParaRPr kumimoji="1" lang="en-US" altLang="ja-JP" sz="2400" dirty="0" smtClean="0">
              <a:latin typeface="ＭＳ Ｐゴシック" panose="020B0600070205080204" pitchFamily="50" charset="-128"/>
              <a:ea typeface="ＭＳ Ｐゴシック" panose="020B0600070205080204" pitchFamily="50" charset="-128"/>
            </a:endParaRPr>
          </a:p>
        </p:txBody>
      </p:sp>
      <p:sp>
        <p:nvSpPr>
          <p:cNvPr id="8" name="角丸四角形 7"/>
          <p:cNvSpPr/>
          <p:nvPr/>
        </p:nvSpPr>
        <p:spPr>
          <a:xfrm>
            <a:off x="899592" y="3933056"/>
            <a:ext cx="4248472" cy="639286"/>
          </a:xfrm>
          <a:prstGeom prst="roundRect">
            <a:avLst>
              <a:gd name="adj" fmla="val 451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7698284" y="2852936"/>
            <a:ext cx="1046440" cy="3779067"/>
          </a:xfrm>
          <a:prstGeom prst="rect">
            <a:avLst/>
          </a:prstGeom>
          <a:solidFill>
            <a:schemeClr val="accent1"/>
          </a:solidFill>
        </p:spPr>
        <p:txBody>
          <a:bodyPr vert="eaVert" wrap="square" rtlCol="0">
            <a:spAutoFit/>
          </a:bodyPr>
          <a:lstStyle/>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音の大小は扱うが、</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音の高低は扱わない。</a:t>
            </a:r>
            <a:endParaRPr kumimoji="1" lang="en-US" altLang="ja-JP" sz="2800" dirty="0" smtClean="0">
              <a:solidFill>
                <a:schemeClr val="bg1"/>
              </a:solidFill>
              <a:latin typeface="ＭＳ Ｐゴシック" panose="020B0600070205080204" pitchFamily="50" charset="-128"/>
              <a:ea typeface="ＭＳ Ｐゴシック" panose="020B0600070205080204" pitchFamily="50" charset="-128"/>
            </a:endParaRPr>
          </a:p>
        </p:txBody>
      </p:sp>
      <p:sp>
        <p:nvSpPr>
          <p:cNvPr id="19" name="右矢印 18"/>
          <p:cNvSpPr/>
          <p:nvPr/>
        </p:nvSpPr>
        <p:spPr>
          <a:xfrm>
            <a:off x="6728723" y="5498553"/>
            <a:ext cx="79208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5379555" y="836760"/>
            <a:ext cx="3528392" cy="576064"/>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8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追加した内容</a:t>
            </a:r>
            <a:endParaRPr kumimoji="1"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11" name="円/楕円 10"/>
          <p:cNvSpPr/>
          <p:nvPr/>
        </p:nvSpPr>
        <p:spPr>
          <a:xfrm>
            <a:off x="290477" y="836760"/>
            <a:ext cx="3744416" cy="70181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3600" dirty="0" smtClean="0">
                <a:latin typeface="ＭＳ Ｐゴシック" panose="020B0600070205080204" pitchFamily="50" charset="-128"/>
                <a:ea typeface="ＭＳ Ｐゴシック" panose="020B0600070205080204" pitchFamily="50" charset="-128"/>
              </a:rPr>
              <a:t>エネルギー</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2" name="テキスト ボックス 11"/>
          <p:cNvSpPr txBox="1"/>
          <p:nvPr/>
        </p:nvSpPr>
        <p:spPr>
          <a:xfrm>
            <a:off x="0" y="0"/>
            <a:ext cx="9144000" cy="646331"/>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（２）内容の改善・充実</a:t>
            </a:r>
            <a:endParaRPr lang="en-US" altLang="ja-JP"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7419615" y="1398902"/>
            <a:ext cx="1724452"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P34</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P35</a:t>
            </a:r>
          </a:p>
        </p:txBody>
      </p:sp>
    </p:spTree>
    <p:extLst>
      <p:ext uri="{BB962C8B-B14F-4D97-AF65-F5344CB8AC3E}">
        <p14:creationId xmlns:p14="http://schemas.microsoft.com/office/powerpoint/2010/main" val="197732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7"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091" y="1094780"/>
            <a:ext cx="8058269" cy="2309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角丸四角形 7"/>
          <p:cNvSpPr/>
          <p:nvPr/>
        </p:nvSpPr>
        <p:spPr>
          <a:xfrm>
            <a:off x="1810296" y="1772815"/>
            <a:ext cx="4964359" cy="476771"/>
          </a:xfrm>
          <a:prstGeom prst="roundRect">
            <a:avLst>
              <a:gd name="adj" fmla="val 451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矢印コネクタ 5"/>
          <p:cNvCxnSpPr>
            <a:stCxn id="8" idx="2"/>
          </p:cNvCxnSpPr>
          <p:nvPr/>
        </p:nvCxnSpPr>
        <p:spPr>
          <a:xfrm>
            <a:off x="4292476" y="2249586"/>
            <a:ext cx="1071612" cy="553773"/>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5436096" y="2348880"/>
            <a:ext cx="3384376" cy="2246769"/>
          </a:xfrm>
          <a:prstGeom prst="rect">
            <a:avLst/>
          </a:prstGeom>
          <a:solidFill>
            <a:schemeClr val="accent1"/>
          </a:solidFill>
        </p:spPr>
        <p:txBody>
          <a:bodyPr vert="horz" wrap="square" rtlCol="0">
            <a:spAutoFit/>
          </a:bodyPr>
          <a:lstStyle/>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・第６学年へ移行</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a:solidFill>
                  <a:schemeClr val="bg1"/>
                </a:solidFill>
                <a:latin typeface="ＭＳ Ｐゴシック" panose="020B0600070205080204" pitchFamily="50" charset="-128"/>
                <a:ea typeface="ＭＳ Ｐゴシック" panose="020B0600070205080204" pitchFamily="50" charset="-128"/>
              </a:rPr>
              <a:t>・</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電気を作りだす道具として，手回し発電機，光電池などを扱うものとする。</a:t>
            </a:r>
            <a:endParaRPr kumimoji="1" lang="en-US" altLang="ja-JP" sz="2800" dirty="0" smtClean="0">
              <a:solidFill>
                <a:schemeClr val="bg1"/>
              </a:solidFill>
              <a:latin typeface="ＭＳ Ｐゴシック" panose="020B0600070205080204" pitchFamily="50" charset="-128"/>
              <a:ea typeface="ＭＳ Ｐゴシック" panose="020B0600070205080204" pitchFamily="50" charset="-128"/>
            </a:endParaRPr>
          </a:p>
        </p:txBody>
      </p:sp>
      <p:sp>
        <p:nvSpPr>
          <p:cNvPr id="16" name="角丸四角形 15"/>
          <p:cNvSpPr/>
          <p:nvPr/>
        </p:nvSpPr>
        <p:spPr>
          <a:xfrm>
            <a:off x="4860032" y="260696"/>
            <a:ext cx="4047915" cy="576064"/>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学年間で移行した内容</a:t>
            </a:r>
            <a:endParaRPr kumimoji="1"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9" name="円/楕円 8"/>
          <p:cNvSpPr/>
          <p:nvPr/>
        </p:nvSpPr>
        <p:spPr>
          <a:xfrm>
            <a:off x="291807" y="260696"/>
            <a:ext cx="3744416" cy="70181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3600" dirty="0" smtClean="0">
                <a:latin typeface="ＭＳ Ｐゴシック" panose="020B0600070205080204" pitchFamily="50" charset="-128"/>
                <a:ea typeface="ＭＳ Ｐゴシック" panose="020B0600070205080204" pitchFamily="50" charset="-128"/>
              </a:rPr>
              <a:t>エネルギー</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0" name="角丸四角形 9"/>
          <p:cNvSpPr/>
          <p:nvPr/>
        </p:nvSpPr>
        <p:spPr>
          <a:xfrm>
            <a:off x="683569" y="2570810"/>
            <a:ext cx="2549030" cy="465099"/>
          </a:xfrm>
          <a:prstGeom prst="roundRect">
            <a:avLst>
              <a:gd name="adj" fmla="val 451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矢印コネクタ 10"/>
          <p:cNvCxnSpPr>
            <a:endCxn id="12" idx="0"/>
          </p:cNvCxnSpPr>
          <p:nvPr/>
        </p:nvCxnSpPr>
        <p:spPr>
          <a:xfrm>
            <a:off x="1958084" y="3035909"/>
            <a:ext cx="666795" cy="52989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291807" y="3565801"/>
            <a:ext cx="4666144" cy="1200329"/>
          </a:xfrm>
          <a:prstGeom prst="rect">
            <a:avLst/>
          </a:prstGeom>
          <a:solidFill>
            <a:schemeClr val="bg1"/>
          </a:solidFill>
          <a:ln w="57150">
            <a:solidFill>
              <a:schemeClr val="accent1"/>
            </a:solidFill>
          </a:ln>
        </p:spPr>
        <p:txBody>
          <a:bodyPr wrap="square" rtlCol="0">
            <a:spAutoFit/>
          </a:bodyPr>
          <a:lstStyle/>
          <a:p>
            <a:r>
              <a:rPr lang="ja-JP" altLang="en-US" sz="2400" dirty="0" smtClean="0">
                <a:latin typeface="ＭＳ Ｐゴシック" panose="020B0600070205080204" pitchFamily="50" charset="-128"/>
                <a:ea typeface="ＭＳ Ｐゴシック" panose="020B0600070205080204" pitchFamily="50" charset="-128"/>
              </a:rPr>
              <a:t>現行では、「電熱線の発熱は，その太さによって変わること。」を捉えるようになっている。</a:t>
            </a:r>
            <a:endParaRPr kumimoji="1" lang="en-US" altLang="ja-JP" sz="2400" dirty="0" smtClean="0">
              <a:latin typeface="ＭＳ Ｐゴシック" panose="020B0600070205080204" pitchFamily="50" charset="-128"/>
              <a:ea typeface="ＭＳ Ｐゴシック" panose="020B0600070205080204" pitchFamily="50" charset="-128"/>
            </a:endParaRPr>
          </a:p>
        </p:txBody>
      </p:sp>
      <p:sp>
        <p:nvSpPr>
          <p:cNvPr id="19" name="テキスト ボックス 18"/>
          <p:cNvSpPr txBox="1"/>
          <p:nvPr/>
        </p:nvSpPr>
        <p:spPr>
          <a:xfrm>
            <a:off x="291808" y="5229200"/>
            <a:ext cx="8587534" cy="1384995"/>
          </a:xfrm>
          <a:prstGeom prst="rect">
            <a:avLst/>
          </a:prstGeom>
          <a:solidFill>
            <a:schemeClr val="accent1"/>
          </a:solidFill>
        </p:spPr>
        <p:txBody>
          <a:bodyPr vert="horz" wrap="square" rtlCol="0">
            <a:spAutoFit/>
          </a:bodyPr>
          <a:lstStyle/>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この内容は，中学校第２学年へ移行</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ただし，小学校第６学年では，電気が，光，音，熱，運動などに変換されることは捉えるようにする。</a:t>
            </a:r>
            <a:endParaRPr kumimoji="1" lang="en-US" altLang="ja-JP" sz="2800" dirty="0" smtClean="0">
              <a:solidFill>
                <a:schemeClr val="bg1"/>
              </a:solidFill>
              <a:latin typeface="ＭＳ Ｐゴシック" panose="020B0600070205080204" pitchFamily="50" charset="-128"/>
              <a:ea typeface="ＭＳ Ｐゴシック" panose="020B0600070205080204" pitchFamily="50" charset="-128"/>
            </a:endParaRPr>
          </a:p>
        </p:txBody>
      </p:sp>
      <p:sp>
        <p:nvSpPr>
          <p:cNvPr id="20" name="右矢印 19"/>
          <p:cNvSpPr/>
          <p:nvPr/>
        </p:nvSpPr>
        <p:spPr>
          <a:xfrm rot="5400000">
            <a:off x="2710541" y="4640116"/>
            <a:ext cx="396044"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7156555" y="5615373"/>
            <a:ext cx="727813" cy="612647"/>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7419615" y="790104"/>
            <a:ext cx="1724452"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P82</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P83</a:t>
            </a:r>
          </a:p>
        </p:txBody>
      </p:sp>
    </p:spTree>
    <p:extLst>
      <p:ext uri="{BB962C8B-B14F-4D97-AF65-F5344CB8AC3E}">
        <p14:creationId xmlns:p14="http://schemas.microsoft.com/office/powerpoint/2010/main" val="308852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p:cTn id="7" dur="500" fill="hold"/>
                                        <p:tgtEl>
                                          <p:spTgt spid="2051"/>
                                        </p:tgtEl>
                                        <p:attrNameLst>
                                          <p:attrName>ppt_w</p:attrName>
                                        </p:attrNameLst>
                                      </p:cBhvr>
                                      <p:tavLst>
                                        <p:tav tm="0">
                                          <p:val>
                                            <p:fltVal val="0"/>
                                          </p:val>
                                        </p:tav>
                                        <p:tav tm="100000">
                                          <p:val>
                                            <p:strVal val="#ppt_w"/>
                                          </p:val>
                                        </p:tav>
                                      </p:tavLst>
                                    </p:anim>
                                    <p:anim calcmode="lin" valueType="num">
                                      <p:cBhvr>
                                        <p:cTn id="8" dur="500" fill="hold"/>
                                        <p:tgtEl>
                                          <p:spTgt spid="2051"/>
                                        </p:tgtEl>
                                        <p:attrNameLst>
                                          <p:attrName>ppt_h</p:attrName>
                                        </p:attrNameLst>
                                      </p:cBhvr>
                                      <p:tavLst>
                                        <p:tav tm="0">
                                          <p:val>
                                            <p:fltVal val="0"/>
                                          </p:val>
                                        </p:tav>
                                        <p:tav tm="100000">
                                          <p:val>
                                            <p:strVal val="#ppt_h"/>
                                          </p:val>
                                        </p:tav>
                                      </p:tavLst>
                                    </p:anim>
                                    <p:animEffect transition="in" filter="fade">
                                      <p:cBhvr>
                                        <p:cTn id="9" dur="500"/>
                                        <p:tgtEl>
                                          <p:spTgt spid="2051"/>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fade">
                                      <p:cBhvr>
                                        <p:cTn id="20" dur="5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fade">
                                      <p:cBhvr>
                                        <p:cTn id="36" dur="500"/>
                                        <p:tgtEl>
                                          <p:spTgt spid="1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fade">
                                      <p:cBhvr>
                                        <p:cTn id="4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animBg="1"/>
      <p:bldP spid="10" grpId="0" animBg="1"/>
      <p:bldP spid="12" grpId="0" animBg="1"/>
      <p:bldP spid="19" grpId="0" animBg="1"/>
      <p:bldP spid="20" grpId="0" animBg="1"/>
      <p:bldP spid="2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384991"/>
            <a:ext cx="6552728" cy="31241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角丸四角形 5"/>
          <p:cNvSpPr/>
          <p:nvPr/>
        </p:nvSpPr>
        <p:spPr>
          <a:xfrm>
            <a:off x="1115616" y="1745031"/>
            <a:ext cx="5760640" cy="1008112"/>
          </a:xfrm>
          <a:prstGeom prst="roundRect">
            <a:avLst>
              <a:gd name="adj" fmla="val 451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矢印コネクタ 7"/>
          <p:cNvCxnSpPr/>
          <p:nvPr/>
        </p:nvCxnSpPr>
        <p:spPr>
          <a:xfrm flipH="1">
            <a:off x="5868144" y="2753143"/>
            <a:ext cx="576064" cy="1755977"/>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1218221" y="4592021"/>
            <a:ext cx="7283621" cy="1815882"/>
          </a:xfrm>
          <a:prstGeom prst="rect">
            <a:avLst/>
          </a:prstGeom>
          <a:solidFill>
            <a:schemeClr val="accent1"/>
          </a:solidFill>
        </p:spPr>
        <p:txBody>
          <a:bodyPr vert="horz" wrap="square" rtlCol="0">
            <a:spAutoFit/>
          </a:bodyPr>
          <a:lstStyle/>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・水溶液中では，溶けている物が均一に広がることにも触れること。</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kumimoji="1" lang="en-US" altLang="ja-JP" sz="2800" dirty="0" smtClean="0">
                <a:solidFill>
                  <a:schemeClr val="bg1"/>
                </a:solidFill>
                <a:latin typeface="ＭＳ Ｐゴシック" panose="020B0600070205080204" pitchFamily="50" charset="-128"/>
                <a:ea typeface="ＭＳ Ｐゴシック" panose="020B0600070205080204" pitchFamily="50" charset="-128"/>
              </a:rPr>
              <a:t>※</a:t>
            </a:r>
            <a:r>
              <a:rPr kumimoji="1" lang="ja-JP" altLang="en-US" sz="2800" dirty="0" smtClean="0">
                <a:solidFill>
                  <a:schemeClr val="bg1"/>
                </a:solidFill>
                <a:latin typeface="ＭＳ Ｐゴシック" panose="020B0600070205080204" pitchFamily="50" charset="-128"/>
                <a:ea typeface="ＭＳ Ｐゴシック" panose="020B0600070205080204" pitchFamily="50" charset="-128"/>
              </a:rPr>
              <a:t>　中学校第１学年でも扱う。</a:t>
            </a:r>
            <a:endParaRPr kumimoji="1"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en-US" altLang="ja-JP" sz="2800" dirty="0" smtClean="0">
                <a:solidFill>
                  <a:schemeClr val="bg1"/>
                </a:solidFill>
                <a:latin typeface="ＭＳ Ｐゴシック" panose="020B0600070205080204" pitchFamily="50" charset="-128"/>
                <a:ea typeface="ＭＳ Ｐゴシック" panose="020B0600070205080204" pitchFamily="50" charset="-128"/>
              </a:rPr>
              <a:t>※</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　小学校→現象面、中学校→粒子</a:t>
            </a:r>
            <a:endParaRPr kumimoji="1" lang="en-US" altLang="ja-JP" sz="2800" dirty="0" smtClean="0">
              <a:solidFill>
                <a:schemeClr val="bg1"/>
              </a:solidFill>
              <a:latin typeface="ＭＳ Ｐゴシック" panose="020B0600070205080204" pitchFamily="50" charset="-128"/>
              <a:ea typeface="ＭＳ Ｐゴシック" panose="020B0600070205080204" pitchFamily="50" charset="-128"/>
            </a:endParaRPr>
          </a:p>
        </p:txBody>
      </p:sp>
      <p:sp>
        <p:nvSpPr>
          <p:cNvPr id="10" name="角丸四角形 9"/>
          <p:cNvSpPr/>
          <p:nvPr/>
        </p:nvSpPr>
        <p:spPr>
          <a:xfrm>
            <a:off x="4860032" y="260696"/>
            <a:ext cx="4047915" cy="576064"/>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ja-JP" altLang="en-US" sz="28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中学校から移行</a:t>
            </a:r>
            <a:r>
              <a:rPr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した内容</a:t>
            </a:r>
            <a:endParaRPr kumimoji="1"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12" name="円/楕円 11"/>
          <p:cNvSpPr/>
          <p:nvPr/>
        </p:nvSpPr>
        <p:spPr>
          <a:xfrm>
            <a:off x="214009" y="260696"/>
            <a:ext cx="3744416" cy="701816"/>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3600" dirty="0" smtClean="0">
                <a:latin typeface="ＭＳ Ｐゴシック" panose="020B0600070205080204" pitchFamily="50" charset="-128"/>
                <a:ea typeface="ＭＳ Ｐゴシック" panose="020B0600070205080204" pitchFamily="50" charset="-128"/>
              </a:rPr>
              <a:t>粒　子</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1" name="テキスト ボックス 10"/>
          <p:cNvSpPr txBox="1"/>
          <p:nvPr/>
        </p:nvSpPr>
        <p:spPr>
          <a:xfrm>
            <a:off x="7419615" y="836712"/>
            <a:ext cx="1724452"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P63</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P64</a:t>
            </a:r>
          </a:p>
        </p:txBody>
      </p:sp>
    </p:spTree>
    <p:extLst>
      <p:ext uri="{BB962C8B-B14F-4D97-AF65-F5344CB8AC3E}">
        <p14:creationId xmlns:p14="http://schemas.microsoft.com/office/powerpoint/2010/main" val="21011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500" fill="hold"/>
                                        <p:tgtEl>
                                          <p:spTgt spid="4098"/>
                                        </p:tgtEl>
                                        <p:attrNameLst>
                                          <p:attrName>ppt_w</p:attrName>
                                        </p:attrNameLst>
                                      </p:cBhvr>
                                      <p:tavLst>
                                        <p:tav tm="0">
                                          <p:val>
                                            <p:fltVal val="0"/>
                                          </p:val>
                                        </p:tav>
                                        <p:tav tm="100000">
                                          <p:val>
                                            <p:strVal val="#ppt_w"/>
                                          </p:val>
                                        </p:tav>
                                      </p:tavLst>
                                    </p:anim>
                                    <p:anim calcmode="lin" valueType="num">
                                      <p:cBhvr>
                                        <p:cTn id="8" dur="500" fill="hold"/>
                                        <p:tgtEl>
                                          <p:spTgt spid="4098"/>
                                        </p:tgtEl>
                                        <p:attrNameLst>
                                          <p:attrName>ppt_h</p:attrName>
                                        </p:attrNameLst>
                                      </p:cBhvr>
                                      <p:tavLst>
                                        <p:tav tm="0">
                                          <p:val>
                                            <p:fltVal val="0"/>
                                          </p:val>
                                        </p:tav>
                                        <p:tav tm="100000">
                                          <p:val>
                                            <p:strVal val="#ppt_h"/>
                                          </p:val>
                                        </p:tav>
                                      </p:tavLst>
                                    </p:anim>
                                    <p:animEffect transition="in" filter="fade">
                                      <p:cBhvr>
                                        <p:cTn id="9" dur="5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844" y="1124744"/>
            <a:ext cx="5972526" cy="2520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角丸四角形 7"/>
          <p:cNvSpPr/>
          <p:nvPr/>
        </p:nvSpPr>
        <p:spPr>
          <a:xfrm>
            <a:off x="4860032" y="260696"/>
            <a:ext cx="4047915" cy="576064"/>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学年間で移行した内容</a:t>
            </a:r>
            <a:endParaRPr kumimoji="1"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9" name="角丸四角形 8"/>
          <p:cNvSpPr/>
          <p:nvPr/>
        </p:nvSpPr>
        <p:spPr>
          <a:xfrm>
            <a:off x="484437" y="2132856"/>
            <a:ext cx="5508612" cy="710982"/>
          </a:xfrm>
          <a:prstGeom prst="roundRect">
            <a:avLst>
              <a:gd name="adj" fmla="val 451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p:cNvCxnSpPr/>
          <p:nvPr/>
        </p:nvCxnSpPr>
        <p:spPr>
          <a:xfrm>
            <a:off x="5993049" y="2366020"/>
            <a:ext cx="667183" cy="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6657465" y="1284322"/>
            <a:ext cx="2391731" cy="2288694"/>
          </a:xfrm>
          <a:prstGeom prst="rect">
            <a:avLst/>
          </a:prstGeom>
          <a:solidFill>
            <a:schemeClr val="accent1"/>
          </a:solidFill>
        </p:spPr>
        <p:txBody>
          <a:bodyPr vert="horz" wrap="square" lIns="36000" tIns="36000" rIns="36000" bIns="36000" rtlCol="0">
            <a:spAutoFit/>
          </a:bodyPr>
          <a:lstStyle/>
          <a:p>
            <a:r>
              <a:rPr lang="ja-JP" altLang="en-US" sz="2400" dirty="0">
                <a:solidFill>
                  <a:schemeClr val="bg1"/>
                </a:solidFill>
                <a:latin typeface="ＭＳ Ｐゴシック" panose="020B0600070205080204" pitchFamily="50" charset="-128"/>
                <a:ea typeface="ＭＳ Ｐゴシック" panose="020B0600070205080204" pitchFamily="50" charset="-128"/>
              </a:rPr>
              <a:t>・第６学年へ移行</a:t>
            </a:r>
            <a:endParaRPr lang="en-US" altLang="ja-JP" sz="2400" dirty="0">
              <a:solidFill>
                <a:schemeClr val="bg1"/>
              </a:solidFill>
              <a:latin typeface="ＭＳ Ｐゴシック" panose="020B0600070205080204" pitchFamily="50" charset="-128"/>
              <a:ea typeface="ＭＳ Ｐゴシック" panose="020B0600070205080204" pitchFamily="50" charset="-128"/>
            </a:endParaRPr>
          </a:p>
          <a:p>
            <a:r>
              <a:rPr lang="ja-JP" altLang="en-US" sz="2400" dirty="0" smtClean="0">
                <a:solidFill>
                  <a:schemeClr val="bg1"/>
                </a:solidFill>
                <a:latin typeface="ＭＳ Ｐゴシック" panose="020B0600070205080204" pitchFamily="50" charset="-128"/>
                <a:ea typeface="ＭＳ Ｐゴシック" panose="020B0600070205080204" pitchFamily="50" charset="-128"/>
              </a:rPr>
              <a:t>・水中の小さな生物を観察し，それが魚などの食べ物になっていることに触れること。</a:t>
            </a:r>
            <a:endParaRPr kumimoji="1" lang="en-US" altLang="ja-JP" sz="2400" dirty="0" smtClean="0">
              <a:solidFill>
                <a:schemeClr val="bg1"/>
              </a:solidFill>
              <a:latin typeface="ＭＳ Ｐゴシック" panose="020B0600070205080204" pitchFamily="50" charset="-128"/>
              <a:ea typeface="ＭＳ Ｐゴシック" panose="020B0600070205080204" pitchFamily="50" charset="-128"/>
            </a:endParaRPr>
          </a:p>
        </p:txBody>
      </p:sp>
      <p:sp>
        <p:nvSpPr>
          <p:cNvPr id="12" name="円/楕円 11"/>
          <p:cNvSpPr/>
          <p:nvPr/>
        </p:nvSpPr>
        <p:spPr>
          <a:xfrm>
            <a:off x="179512" y="260696"/>
            <a:ext cx="3744416" cy="701816"/>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ja-JP" altLang="en-US" sz="3600" dirty="0" smtClean="0">
                <a:latin typeface="ＭＳ Ｐゴシック" panose="020B0600070205080204" pitchFamily="50" charset="-128"/>
                <a:ea typeface="ＭＳ Ｐゴシック" panose="020B0600070205080204" pitchFamily="50" charset="-128"/>
              </a:rPr>
              <a:t>生　命</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3" name="角丸四角形 12"/>
          <p:cNvSpPr/>
          <p:nvPr/>
        </p:nvSpPr>
        <p:spPr>
          <a:xfrm>
            <a:off x="495376" y="2920038"/>
            <a:ext cx="1827483" cy="354899"/>
          </a:xfrm>
          <a:prstGeom prst="roundRect">
            <a:avLst>
              <a:gd name="adj" fmla="val 451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a:stCxn id="13" idx="2"/>
          </p:cNvCxnSpPr>
          <p:nvPr/>
        </p:nvCxnSpPr>
        <p:spPr>
          <a:xfrm>
            <a:off x="1409118" y="3274937"/>
            <a:ext cx="409686" cy="64807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252175" y="3953674"/>
            <a:ext cx="8655771" cy="2677656"/>
          </a:xfrm>
          <a:prstGeom prst="rect">
            <a:avLst/>
          </a:prstGeom>
          <a:solidFill>
            <a:schemeClr val="accent1"/>
          </a:solidFill>
        </p:spPr>
        <p:txBody>
          <a:bodyPr vert="horz" wrap="square" rtlCol="0">
            <a:spAutoFit/>
          </a:bodyPr>
          <a:lstStyle/>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　人</a:t>
            </a:r>
            <a:r>
              <a:rPr lang="ja-JP" altLang="en-US" sz="2800" dirty="0">
                <a:solidFill>
                  <a:schemeClr val="bg1"/>
                </a:solidFill>
                <a:latin typeface="ＭＳ Ｐゴシック" panose="020B0600070205080204" pitchFamily="50" charset="-128"/>
                <a:ea typeface="ＭＳ Ｐゴシック" panose="020B0600070205080204" pitchFamily="50" charset="-128"/>
              </a:rPr>
              <a:t>と環境との関わりについて，より妥当な考えをつくりだし，表現するとともに，人は，環境と関わり，工夫して生活していることを捉えるようにする</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　人</a:t>
            </a:r>
            <a:r>
              <a:rPr lang="ja-JP" altLang="en-US" sz="2800" dirty="0">
                <a:solidFill>
                  <a:schemeClr val="bg1"/>
                </a:solidFill>
                <a:latin typeface="ＭＳ Ｐゴシック" panose="020B0600070205080204" pitchFamily="50" charset="-128"/>
                <a:ea typeface="ＭＳ Ｐゴシック" panose="020B0600070205080204" pitchFamily="50" charset="-128"/>
              </a:rPr>
              <a:t>の生活が環境に及ぼす影響</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を少なくする工夫</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　環境</a:t>
            </a:r>
            <a:r>
              <a:rPr lang="ja-JP" altLang="en-US" sz="2800" dirty="0">
                <a:solidFill>
                  <a:schemeClr val="bg1"/>
                </a:solidFill>
                <a:latin typeface="ＭＳ Ｐゴシック" panose="020B0600070205080204" pitchFamily="50" charset="-128"/>
                <a:ea typeface="ＭＳ Ｐゴシック" panose="020B0600070205080204" pitchFamily="50" charset="-128"/>
              </a:rPr>
              <a:t>から人の生活へ及ぼす</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影響を少なく</a:t>
            </a:r>
            <a:r>
              <a:rPr lang="ja-JP" altLang="en-US" sz="2800" dirty="0">
                <a:solidFill>
                  <a:schemeClr val="bg1"/>
                </a:solidFill>
                <a:latin typeface="ＭＳ Ｐゴシック" panose="020B0600070205080204" pitchFamily="50" charset="-128"/>
                <a:ea typeface="ＭＳ Ｐゴシック" panose="020B0600070205080204" pitchFamily="50" charset="-128"/>
              </a:rPr>
              <a:t>する</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工夫</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smtClean="0">
                <a:solidFill>
                  <a:schemeClr val="bg1"/>
                </a:solidFill>
                <a:latin typeface="ＭＳ Ｐゴシック" panose="020B0600070205080204" pitchFamily="50" charset="-128"/>
                <a:ea typeface="ＭＳ Ｐゴシック" panose="020B0600070205080204" pitchFamily="50" charset="-128"/>
              </a:rPr>
              <a:t>・　より</a:t>
            </a:r>
            <a:r>
              <a:rPr lang="ja-JP" altLang="en-US" sz="2800" dirty="0">
                <a:solidFill>
                  <a:schemeClr val="bg1"/>
                </a:solidFill>
                <a:latin typeface="ＭＳ Ｐゴシック" panose="020B0600070205080204" pitchFamily="50" charset="-128"/>
                <a:ea typeface="ＭＳ Ｐゴシック" panose="020B0600070205080204" pitchFamily="50" charset="-128"/>
              </a:rPr>
              <a:t>よい関係をつくりだす工夫</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など</a:t>
            </a:r>
            <a:endParaRPr kumimoji="1" lang="en-US" altLang="ja-JP" sz="2800" dirty="0" smtClean="0">
              <a:solidFill>
                <a:schemeClr val="bg1"/>
              </a:solidFill>
              <a:latin typeface="ＭＳ Ｐゴシック" panose="020B0600070205080204" pitchFamily="50" charset="-128"/>
              <a:ea typeface="ＭＳ Ｐゴシック" panose="020B0600070205080204" pitchFamily="50" charset="-128"/>
            </a:endParaRPr>
          </a:p>
        </p:txBody>
      </p:sp>
      <p:sp>
        <p:nvSpPr>
          <p:cNvPr id="16" name="テキスト ボックス 15"/>
          <p:cNvSpPr txBox="1"/>
          <p:nvPr/>
        </p:nvSpPr>
        <p:spPr>
          <a:xfrm>
            <a:off x="7419615" y="836712"/>
            <a:ext cx="1724452"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P87</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P89</a:t>
            </a:r>
          </a:p>
        </p:txBody>
      </p:sp>
    </p:spTree>
    <p:extLst>
      <p:ext uri="{BB962C8B-B14F-4D97-AF65-F5344CB8AC3E}">
        <p14:creationId xmlns:p14="http://schemas.microsoft.com/office/powerpoint/2010/main" val="90196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500" fill="hold"/>
                                        <p:tgtEl>
                                          <p:spTgt spid="5122"/>
                                        </p:tgtEl>
                                        <p:attrNameLst>
                                          <p:attrName>ppt_w</p:attrName>
                                        </p:attrNameLst>
                                      </p:cBhvr>
                                      <p:tavLst>
                                        <p:tav tm="0">
                                          <p:val>
                                            <p:fltVal val="0"/>
                                          </p:val>
                                        </p:tav>
                                        <p:tav tm="100000">
                                          <p:val>
                                            <p:strVal val="#ppt_w"/>
                                          </p:val>
                                        </p:tav>
                                      </p:tavLst>
                                    </p:anim>
                                    <p:anim calcmode="lin" valueType="num">
                                      <p:cBhvr>
                                        <p:cTn id="8" dur="500" fill="hold"/>
                                        <p:tgtEl>
                                          <p:spTgt spid="5122"/>
                                        </p:tgtEl>
                                        <p:attrNameLst>
                                          <p:attrName>ppt_h</p:attrName>
                                        </p:attrNameLst>
                                      </p:cBhvr>
                                      <p:tavLst>
                                        <p:tav tm="0">
                                          <p:val>
                                            <p:fltVal val="0"/>
                                          </p:val>
                                        </p:tav>
                                        <p:tav tm="100000">
                                          <p:val>
                                            <p:strVal val="#ppt_h"/>
                                          </p:val>
                                        </p:tav>
                                      </p:tavLst>
                                    </p:anim>
                                    <p:animEffect transition="in" filter="fade">
                                      <p:cBhvr>
                                        <p:cTn id="9" dur="500"/>
                                        <p:tgtEl>
                                          <p:spTgt spid="512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500"/>
                                        <p:tgtEl>
                                          <p:spTgt spid="1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556792"/>
            <a:ext cx="7004154" cy="22831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角丸四角形 5"/>
          <p:cNvSpPr/>
          <p:nvPr/>
        </p:nvSpPr>
        <p:spPr>
          <a:xfrm>
            <a:off x="5379555" y="260696"/>
            <a:ext cx="3528392" cy="576064"/>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8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追加した内容</a:t>
            </a:r>
            <a:endParaRPr kumimoji="1" lang="ja-JP" altLang="en-US" sz="28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cxnSp>
        <p:nvCxnSpPr>
          <p:cNvPr id="8" name="直線矢印コネクタ 7"/>
          <p:cNvCxnSpPr/>
          <p:nvPr/>
        </p:nvCxnSpPr>
        <p:spPr>
          <a:xfrm>
            <a:off x="1187624" y="3356992"/>
            <a:ext cx="216024" cy="61117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3968164"/>
            <a:ext cx="3940563" cy="1938992"/>
          </a:xfrm>
          <a:prstGeom prst="rect">
            <a:avLst/>
          </a:prstGeom>
          <a:solidFill>
            <a:schemeClr val="bg1"/>
          </a:solidFill>
          <a:ln w="57150">
            <a:solidFill>
              <a:schemeClr val="accent1"/>
            </a:solidFill>
          </a:ln>
        </p:spPr>
        <p:txBody>
          <a:bodyPr wrap="square" rtlCol="0">
            <a:spAutoFit/>
          </a:bodyPr>
          <a:lstStyle/>
          <a:p>
            <a:r>
              <a:rPr lang="ja-JP" altLang="en-US" sz="2400" dirty="0" smtClean="0">
                <a:latin typeface="ＭＳ Ｐゴシック" panose="020B0600070205080204" pitchFamily="50" charset="-128"/>
                <a:ea typeface="ＭＳ Ｐゴシック" panose="020B0600070205080204" pitchFamily="50" charset="-128"/>
              </a:rPr>
              <a:t>・水</a:t>
            </a:r>
            <a:r>
              <a:rPr lang="ja-JP" altLang="en-US" sz="2400" dirty="0">
                <a:latin typeface="ＭＳ Ｐゴシック" panose="020B0600070205080204" pitchFamily="50" charset="-128"/>
                <a:ea typeface="ＭＳ Ｐゴシック" panose="020B0600070205080204" pitchFamily="50" charset="-128"/>
              </a:rPr>
              <a:t>は，高い場所から低い場所へと流れて集まる</a:t>
            </a:r>
            <a:r>
              <a:rPr lang="ja-JP" altLang="en-US" sz="2400" dirty="0" smtClean="0">
                <a:latin typeface="ＭＳ Ｐゴシック" panose="020B0600070205080204" pitchFamily="50" charset="-128"/>
                <a:ea typeface="ＭＳ Ｐゴシック" panose="020B0600070205080204" pitchFamily="50" charset="-128"/>
              </a:rPr>
              <a:t>こと。</a:t>
            </a:r>
            <a:endParaRPr lang="en-US" altLang="ja-JP" sz="2400" dirty="0" smtClean="0">
              <a:latin typeface="ＭＳ Ｐゴシック" panose="020B0600070205080204" pitchFamily="50" charset="-128"/>
              <a:ea typeface="ＭＳ Ｐゴシック" panose="020B0600070205080204" pitchFamily="50" charset="-128"/>
            </a:endParaRPr>
          </a:p>
          <a:p>
            <a:r>
              <a:rPr lang="ja-JP" altLang="en-US" sz="2400" dirty="0">
                <a:latin typeface="ＭＳ Ｐゴシック" panose="020B0600070205080204" pitchFamily="50" charset="-128"/>
                <a:ea typeface="ＭＳ Ｐゴシック" panose="020B0600070205080204" pitchFamily="50" charset="-128"/>
              </a:rPr>
              <a:t>・</a:t>
            </a:r>
            <a:r>
              <a:rPr lang="ja-JP" altLang="en-US" sz="2400" dirty="0" smtClean="0">
                <a:latin typeface="ＭＳ Ｐゴシック" panose="020B0600070205080204" pitchFamily="50" charset="-128"/>
                <a:ea typeface="ＭＳ Ｐゴシック" panose="020B0600070205080204" pitchFamily="50" charset="-128"/>
              </a:rPr>
              <a:t>水</a:t>
            </a:r>
            <a:r>
              <a:rPr lang="ja-JP" altLang="en-US" sz="2400" dirty="0">
                <a:latin typeface="ＭＳ Ｐゴシック" panose="020B0600070205080204" pitchFamily="50" charset="-128"/>
                <a:ea typeface="ＭＳ Ｐゴシック" panose="020B0600070205080204" pitchFamily="50" charset="-128"/>
              </a:rPr>
              <a:t>のしみ込み方は，土の粒の大きさによって違いがあること。</a:t>
            </a:r>
            <a:endParaRPr kumimoji="1" lang="en-US" altLang="ja-JP" sz="2400" dirty="0" smtClean="0">
              <a:latin typeface="ＭＳ Ｐゴシック" panose="020B0600070205080204" pitchFamily="50" charset="-128"/>
              <a:ea typeface="ＭＳ Ｐゴシック" panose="020B0600070205080204" pitchFamily="50" charset="-128"/>
            </a:endParaRPr>
          </a:p>
        </p:txBody>
      </p:sp>
      <p:sp>
        <p:nvSpPr>
          <p:cNvPr id="10" name="角丸四角形 9"/>
          <p:cNvSpPr/>
          <p:nvPr/>
        </p:nvSpPr>
        <p:spPr>
          <a:xfrm>
            <a:off x="683568" y="1844824"/>
            <a:ext cx="6264696" cy="1512168"/>
          </a:xfrm>
          <a:prstGeom prst="roundRect">
            <a:avLst>
              <a:gd name="adj" fmla="val 451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4608470" y="3933056"/>
            <a:ext cx="4428025" cy="2677656"/>
          </a:xfrm>
          <a:prstGeom prst="rect">
            <a:avLst/>
          </a:prstGeom>
          <a:solidFill>
            <a:schemeClr val="accent1"/>
          </a:solidFill>
        </p:spPr>
        <p:txBody>
          <a:bodyPr vert="horz" wrap="square" rtlCol="0">
            <a:spAutoFit/>
          </a:bodyPr>
          <a:lstStyle/>
          <a:p>
            <a:r>
              <a:rPr lang="en-US" altLang="ja-JP" sz="2800" dirty="0">
                <a:solidFill>
                  <a:schemeClr val="bg1"/>
                </a:solidFill>
                <a:latin typeface="ＭＳ Ｐゴシック" panose="020B0600070205080204" pitchFamily="50" charset="-128"/>
                <a:ea typeface="ＭＳ Ｐゴシック" panose="020B0600070205080204" pitchFamily="50" charset="-128"/>
              </a:rPr>
              <a:t>※</a:t>
            </a:r>
            <a:r>
              <a:rPr lang="ja-JP" altLang="en-US" sz="2800" dirty="0">
                <a:solidFill>
                  <a:schemeClr val="bg1"/>
                </a:solidFill>
                <a:latin typeface="ＭＳ Ｐゴシック" panose="020B0600070205080204" pitchFamily="50" charset="-128"/>
                <a:ea typeface="ＭＳ Ｐゴシック" panose="020B0600070205080204" pitchFamily="50" charset="-128"/>
              </a:rPr>
              <a:t>　内容の系統性に配慮し</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a:solidFill>
                  <a:schemeClr val="bg1"/>
                </a:solidFill>
                <a:latin typeface="ＭＳ Ｐゴシック" panose="020B0600070205080204" pitchFamily="50" charset="-128"/>
                <a:ea typeface="ＭＳ Ｐゴシック" panose="020B0600070205080204" pitchFamily="50" charset="-128"/>
              </a:rPr>
              <a:t>　</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新設</a:t>
            </a:r>
            <a:r>
              <a:rPr lang="ja-JP" altLang="en-US" sz="2800" dirty="0">
                <a:solidFill>
                  <a:schemeClr val="bg1"/>
                </a:solidFill>
                <a:latin typeface="ＭＳ Ｐゴシック" panose="020B0600070205080204" pitchFamily="50" charset="-128"/>
                <a:ea typeface="ＭＳ Ｐゴシック" panose="020B0600070205080204" pitchFamily="50" charset="-128"/>
              </a:rPr>
              <a:t>されたものである。</a:t>
            </a:r>
          </a:p>
          <a:p>
            <a:r>
              <a:rPr lang="en-US" altLang="ja-JP" sz="2800" dirty="0">
                <a:solidFill>
                  <a:schemeClr val="bg1"/>
                </a:solidFill>
                <a:latin typeface="ＭＳ Ｐゴシック" panose="020B0600070205080204" pitchFamily="50" charset="-128"/>
                <a:ea typeface="ＭＳ Ｐゴシック" panose="020B0600070205080204" pitchFamily="50" charset="-128"/>
              </a:rPr>
              <a:t>※</a:t>
            </a:r>
            <a:r>
              <a:rPr lang="ja-JP" altLang="en-US" sz="2800" dirty="0">
                <a:solidFill>
                  <a:schemeClr val="bg1"/>
                </a:solidFill>
                <a:latin typeface="ＭＳ Ｐゴシック" panose="020B0600070205080204" pitchFamily="50" charset="-128"/>
                <a:ea typeface="ＭＳ Ｐゴシック" panose="020B0600070205080204" pitchFamily="50" charset="-128"/>
              </a:rPr>
              <a:t>　第４学年では，身近な</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地</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a:solidFill>
                  <a:schemeClr val="bg1"/>
                </a:solidFill>
                <a:latin typeface="ＭＳ Ｐゴシック" panose="020B0600070205080204" pitchFamily="50" charset="-128"/>
                <a:ea typeface="ＭＳ Ｐゴシック" panose="020B0600070205080204" pitchFamily="50" charset="-128"/>
              </a:rPr>
              <a:t>　</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面</a:t>
            </a:r>
            <a:r>
              <a:rPr lang="ja-JP" altLang="en-US" sz="2800" dirty="0">
                <a:solidFill>
                  <a:schemeClr val="bg1"/>
                </a:solidFill>
                <a:latin typeface="ＭＳ Ｐゴシック" panose="020B0600070205080204" pitchFamily="50" charset="-128"/>
                <a:ea typeface="ＭＳ Ｐゴシック" panose="020B0600070205080204" pitchFamily="50" charset="-128"/>
              </a:rPr>
              <a:t>を流れる雨水を取り扱う。</a:t>
            </a:r>
          </a:p>
          <a:p>
            <a:r>
              <a:rPr lang="en-US" altLang="ja-JP" sz="2800" dirty="0">
                <a:solidFill>
                  <a:schemeClr val="bg1"/>
                </a:solidFill>
                <a:latin typeface="ＭＳ Ｐゴシック" panose="020B0600070205080204" pitchFamily="50" charset="-128"/>
                <a:ea typeface="ＭＳ Ｐゴシック" panose="020B0600070205080204" pitchFamily="50" charset="-128"/>
              </a:rPr>
              <a:t>※</a:t>
            </a:r>
            <a:r>
              <a:rPr lang="ja-JP" altLang="en-US" sz="2800" dirty="0">
                <a:solidFill>
                  <a:schemeClr val="bg1"/>
                </a:solidFill>
                <a:latin typeface="ＭＳ Ｐゴシック" panose="020B0600070205080204" pitchFamily="50" charset="-128"/>
                <a:ea typeface="ＭＳ Ｐゴシック" panose="020B0600070205080204" pitchFamily="50" charset="-128"/>
              </a:rPr>
              <a:t>　防災，自然災害との</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関</a:t>
            </a:r>
            <a:endParaRPr lang="en-US" altLang="ja-JP" sz="2800" dirty="0" smtClean="0">
              <a:solidFill>
                <a:schemeClr val="bg1"/>
              </a:solidFill>
              <a:latin typeface="ＭＳ Ｐゴシック" panose="020B0600070205080204" pitchFamily="50" charset="-128"/>
              <a:ea typeface="ＭＳ Ｐゴシック" panose="020B0600070205080204" pitchFamily="50" charset="-128"/>
            </a:endParaRPr>
          </a:p>
          <a:p>
            <a:r>
              <a:rPr lang="ja-JP" altLang="en-US" sz="2800" dirty="0">
                <a:solidFill>
                  <a:schemeClr val="bg1"/>
                </a:solidFill>
                <a:latin typeface="ＭＳ Ｐゴシック" panose="020B0600070205080204" pitchFamily="50" charset="-128"/>
                <a:ea typeface="ＭＳ Ｐゴシック" panose="020B0600070205080204" pitchFamily="50" charset="-128"/>
              </a:rPr>
              <a:t>　</a:t>
            </a:r>
            <a:r>
              <a:rPr lang="ja-JP" altLang="en-US" sz="2800" dirty="0" smtClean="0">
                <a:solidFill>
                  <a:schemeClr val="bg1"/>
                </a:solidFill>
                <a:latin typeface="ＭＳ Ｐゴシック" panose="020B0600070205080204" pitchFamily="50" charset="-128"/>
                <a:ea typeface="ＭＳ Ｐゴシック" panose="020B0600070205080204" pitchFamily="50" charset="-128"/>
              </a:rPr>
              <a:t>連</a:t>
            </a:r>
            <a:r>
              <a:rPr lang="ja-JP" altLang="en-US" sz="2800" dirty="0">
                <a:solidFill>
                  <a:schemeClr val="bg1"/>
                </a:solidFill>
                <a:latin typeface="ＭＳ Ｐゴシック" panose="020B0600070205080204" pitchFamily="50" charset="-128"/>
                <a:ea typeface="ＭＳ Ｐゴシック" panose="020B0600070205080204" pitchFamily="50" charset="-128"/>
              </a:rPr>
              <a:t>を図ることが考えられる。　</a:t>
            </a:r>
            <a:endParaRPr kumimoji="1" lang="en-US" altLang="ja-JP" sz="2800" dirty="0" smtClean="0">
              <a:solidFill>
                <a:schemeClr val="bg1"/>
              </a:solidFill>
              <a:latin typeface="ＭＳ Ｐゴシック" panose="020B0600070205080204" pitchFamily="50" charset="-128"/>
              <a:ea typeface="ＭＳ Ｐゴシック" panose="020B0600070205080204" pitchFamily="50" charset="-128"/>
            </a:endParaRPr>
          </a:p>
        </p:txBody>
      </p:sp>
      <p:sp>
        <p:nvSpPr>
          <p:cNvPr id="12" name="円/楕円 11"/>
          <p:cNvSpPr/>
          <p:nvPr/>
        </p:nvSpPr>
        <p:spPr>
          <a:xfrm>
            <a:off x="323528" y="260696"/>
            <a:ext cx="3744416" cy="701816"/>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ja-JP" altLang="en-US" sz="3600" dirty="0" smtClean="0">
                <a:latin typeface="ＭＳ Ｐゴシック" panose="020B0600070205080204" pitchFamily="50" charset="-128"/>
                <a:ea typeface="ＭＳ Ｐゴシック" panose="020B0600070205080204" pitchFamily="50" charset="-128"/>
              </a:rPr>
              <a:t>地　球</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7419615" y="836712"/>
            <a:ext cx="1724452"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P56</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P57</a:t>
            </a:r>
          </a:p>
        </p:txBody>
      </p:sp>
    </p:spTree>
    <p:extLst>
      <p:ext uri="{BB962C8B-B14F-4D97-AF65-F5344CB8AC3E}">
        <p14:creationId xmlns:p14="http://schemas.microsoft.com/office/powerpoint/2010/main" val="1461375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500" fill="hold"/>
                                        <p:tgtEl>
                                          <p:spTgt spid="7170"/>
                                        </p:tgtEl>
                                        <p:attrNameLst>
                                          <p:attrName>ppt_w</p:attrName>
                                        </p:attrNameLst>
                                      </p:cBhvr>
                                      <p:tavLst>
                                        <p:tav tm="0">
                                          <p:val>
                                            <p:fltVal val="0"/>
                                          </p:val>
                                        </p:tav>
                                        <p:tav tm="100000">
                                          <p:val>
                                            <p:strVal val="#ppt_w"/>
                                          </p:val>
                                        </p:tav>
                                      </p:tavLst>
                                    </p:anim>
                                    <p:anim calcmode="lin" valueType="num">
                                      <p:cBhvr>
                                        <p:cTn id="8" dur="500" fill="hold"/>
                                        <p:tgtEl>
                                          <p:spTgt spid="7170"/>
                                        </p:tgtEl>
                                        <p:attrNameLst>
                                          <p:attrName>ppt_h</p:attrName>
                                        </p:attrNameLst>
                                      </p:cBhvr>
                                      <p:tavLst>
                                        <p:tav tm="0">
                                          <p:val>
                                            <p:fltVal val="0"/>
                                          </p:val>
                                        </p:tav>
                                        <p:tav tm="100000">
                                          <p:val>
                                            <p:strVal val="#ppt_h"/>
                                          </p:val>
                                        </p:tav>
                                      </p:tavLst>
                                    </p:anim>
                                    <p:animEffect transition="in" filter="fade">
                                      <p:cBhvr>
                                        <p:cTn id="9" dur="500"/>
                                        <p:tgtEl>
                                          <p:spTgt spid="717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23528" y="1200229"/>
            <a:ext cx="8712968" cy="51810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①　主体的</a:t>
            </a:r>
            <a:r>
              <a:rPr lang="ja-JP" altLang="en-US" sz="2400" dirty="0">
                <a:solidFill>
                  <a:schemeClr val="tx1"/>
                </a:solidFill>
                <a:latin typeface="ＭＳ Ｐゴシック" panose="020B0600070205080204" pitchFamily="50" charset="-128"/>
                <a:ea typeface="ＭＳ Ｐゴシック" panose="020B0600070205080204" pitchFamily="50" charset="-128"/>
              </a:rPr>
              <a:t>・対話的で深い学びの実現に向けてた授業改善</a:t>
            </a: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　単元</a:t>
            </a:r>
            <a:r>
              <a:rPr lang="ja-JP" altLang="en-US" sz="2200" dirty="0">
                <a:solidFill>
                  <a:schemeClr val="tx1"/>
                </a:solidFill>
                <a:latin typeface="ＭＳ Ｐゴシック" panose="020B0600070205080204" pitchFamily="50" charset="-128"/>
                <a:ea typeface="ＭＳ Ｐゴシック" panose="020B0600070205080204" pitchFamily="50" charset="-128"/>
              </a:rPr>
              <a:t>など内容や時間のまとまりを見通して，その中で</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育む資質</a:t>
            </a:r>
            <a:r>
              <a:rPr lang="ja-JP" altLang="en-US" sz="2200" dirty="0">
                <a:solidFill>
                  <a:schemeClr val="tx1"/>
                </a:solidFill>
                <a:latin typeface="ＭＳ Ｐゴシック" panose="020B0600070205080204" pitchFamily="50" charset="-128"/>
                <a:ea typeface="ＭＳ Ｐゴシック" panose="020B0600070205080204" pitchFamily="50" charset="-128"/>
              </a:rPr>
              <a:t>・</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能力　</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の育成</a:t>
            </a:r>
            <a:r>
              <a:rPr lang="ja-JP" altLang="en-US" sz="2200" dirty="0">
                <a:solidFill>
                  <a:schemeClr val="tx1"/>
                </a:solidFill>
                <a:latin typeface="ＭＳ Ｐゴシック" panose="020B0600070205080204" pitchFamily="50" charset="-128"/>
                <a:ea typeface="ＭＳ Ｐゴシック" panose="020B0600070205080204" pitchFamily="50" charset="-128"/>
              </a:rPr>
              <a:t>に向けて，児童の主体的・対話的で深い</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学びの</a:t>
            </a:r>
            <a:r>
              <a:rPr lang="ja-JP" altLang="en-US" sz="2200" dirty="0">
                <a:solidFill>
                  <a:schemeClr val="tx1"/>
                </a:solidFill>
                <a:latin typeface="ＭＳ Ｐゴシック" panose="020B0600070205080204" pitchFamily="50" charset="-128"/>
                <a:ea typeface="ＭＳ Ｐゴシック" panose="020B0600070205080204" pitchFamily="50" charset="-128"/>
              </a:rPr>
              <a:t>実現を図るよう</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に</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する</a:t>
            </a:r>
            <a:r>
              <a:rPr lang="ja-JP" altLang="en-US" sz="2200" dirty="0">
                <a:solidFill>
                  <a:schemeClr val="tx1"/>
                </a:solidFill>
                <a:latin typeface="ＭＳ Ｐゴシック" panose="020B0600070205080204" pitchFamily="50" charset="-128"/>
                <a:ea typeface="ＭＳ Ｐゴシック" panose="020B0600070205080204" pitchFamily="50" charset="-128"/>
              </a:rPr>
              <a:t>こと</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a:solidFill>
                  <a:schemeClr val="tx1"/>
                </a:solidFill>
                <a:latin typeface="ＭＳ Ｐゴシック" panose="020B0600070205080204" pitchFamily="50" charset="-128"/>
                <a:ea typeface="ＭＳ Ｐゴシック" panose="020B0600070205080204" pitchFamily="50" charset="-128"/>
              </a:rPr>
              <a:t>②　問題解決の力の育成</a:t>
            </a: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各学年</a:t>
            </a:r>
            <a:r>
              <a:rPr lang="ja-JP" altLang="en-US" sz="2200" dirty="0">
                <a:solidFill>
                  <a:schemeClr val="tx1"/>
                </a:solidFill>
                <a:latin typeface="ＭＳ Ｐゴシック" panose="020B0600070205080204" pitchFamily="50" charset="-128"/>
                <a:ea typeface="ＭＳ Ｐゴシック" panose="020B0600070205080204" pitchFamily="50" charset="-128"/>
              </a:rPr>
              <a:t>で育成を目指す思考力，判断力，表現力等に</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ついては</a:t>
            </a:r>
            <a:r>
              <a:rPr lang="ja-JP" altLang="en-US" sz="2200" dirty="0">
                <a:solidFill>
                  <a:schemeClr val="tx1"/>
                </a:solidFill>
                <a:latin typeface="ＭＳ Ｐゴシック" panose="020B0600070205080204" pitchFamily="50" charset="-128"/>
                <a:ea typeface="ＭＳ Ｐゴシック" panose="020B0600070205080204" pitchFamily="50" charset="-128"/>
              </a:rPr>
              <a:t>，</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当該</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学年</a:t>
            </a:r>
            <a:r>
              <a:rPr lang="ja-JP" altLang="en-US" sz="2200" dirty="0">
                <a:solidFill>
                  <a:schemeClr val="tx1"/>
                </a:solidFill>
                <a:latin typeface="ＭＳ Ｐゴシック" panose="020B0600070205080204" pitchFamily="50" charset="-128"/>
                <a:ea typeface="ＭＳ Ｐゴシック" panose="020B0600070205080204" pitchFamily="50" charset="-128"/>
              </a:rPr>
              <a:t>において育成することを目指す力のうち，主</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なもの</a:t>
            </a:r>
            <a:r>
              <a:rPr lang="ja-JP" altLang="en-US" sz="2200" dirty="0">
                <a:solidFill>
                  <a:schemeClr val="tx1"/>
                </a:solidFill>
                <a:latin typeface="ＭＳ Ｐゴシック" panose="020B0600070205080204" pitchFamily="50" charset="-128"/>
                <a:ea typeface="ＭＳ Ｐゴシック" panose="020B0600070205080204" pitchFamily="50" charset="-128"/>
              </a:rPr>
              <a:t>を示したもの</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であ</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り，</a:t>
            </a:r>
            <a:r>
              <a:rPr lang="ja-JP" altLang="en-US" sz="2200" dirty="0">
                <a:solidFill>
                  <a:schemeClr val="tx1"/>
                </a:solidFill>
                <a:latin typeface="ＭＳ Ｐゴシック" panose="020B0600070205080204" pitchFamily="50" charset="-128"/>
                <a:ea typeface="ＭＳ Ｐゴシック" panose="020B0600070205080204" pitchFamily="50" charset="-128"/>
              </a:rPr>
              <a:t>実際の指導にあたっては，他の</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学年で</a:t>
            </a:r>
            <a:r>
              <a:rPr lang="ja-JP" altLang="en-US" sz="2200" dirty="0">
                <a:solidFill>
                  <a:schemeClr val="tx1"/>
                </a:solidFill>
                <a:latin typeface="ＭＳ Ｐゴシック" panose="020B0600070205080204" pitchFamily="50" charset="-128"/>
                <a:ea typeface="ＭＳ Ｐゴシック" panose="020B0600070205080204" pitchFamily="50" charset="-128"/>
              </a:rPr>
              <a:t>揚げている力の育成にも</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十分</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配慮</a:t>
            </a:r>
            <a:r>
              <a:rPr lang="ja-JP" altLang="en-US" sz="2200" dirty="0">
                <a:solidFill>
                  <a:schemeClr val="tx1"/>
                </a:solidFill>
                <a:latin typeface="ＭＳ Ｐゴシック" panose="020B0600070205080204" pitchFamily="50" charset="-128"/>
                <a:ea typeface="ＭＳ Ｐゴシック" panose="020B0600070205080204" pitchFamily="50" charset="-128"/>
              </a:rPr>
              <a:t>すること。</a:t>
            </a:r>
          </a:p>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③</a:t>
            </a:r>
            <a:r>
              <a:rPr lang="ja-JP" altLang="en-US" sz="2400" dirty="0">
                <a:solidFill>
                  <a:schemeClr val="tx1"/>
                </a:solidFill>
                <a:latin typeface="ＭＳ Ｐゴシック" panose="020B0600070205080204" pitchFamily="50" charset="-128"/>
                <a:ea typeface="ＭＳ Ｐゴシック" panose="020B0600070205080204" pitchFamily="50" charset="-128"/>
              </a:rPr>
              <a:t>　</a:t>
            </a:r>
            <a:r>
              <a:rPr lang="ja-JP" altLang="en-US" sz="2400" dirty="0" smtClean="0">
                <a:solidFill>
                  <a:schemeClr val="tx1"/>
                </a:solidFill>
                <a:latin typeface="ＭＳ Ｐゴシック" panose="020B0600070205080204" pitchFamily="50" charset="-128"/>
                <a:ea typeface="ＭＳ Ｐゴシック" panose="020B0600070205080204" pitchFamily="50" charset="-128"/>
              </a:rPr>
              <a:t>障がいの</a:t>
            </a:r>
            <a:r>
              <a:rPr lang="ja-JP" altLang="en-US" sz="2400" dirty="0">
                <a:solidFill>
                  <a:schemeClr val="tx1"/>
                </a:solidFill>
                <a:latin typeface="ＭＳ Ｐゴシック" panose="020B0600070205080204" pitchFamily="50" charset="-128"/>
                <a:ea typeface="ＭＳ Ｐゴシック" panose="020B0600070205080204" pitchFamily="50" charset="-128"/>
              </a:rPr>
              <a:t>ある児童への指導</a:t>
            </a: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障がいの</a:t>
            </a:r>
            <a:r>
              <a:rPr lang="ja-JP" altLang="en-US" sz="2200" dirty="0">
                <a:solidFill>
                  <a:schemeClr val="tx1"/>
                </a:solidFill>
                <a:latin typeface="ＭＳ Ｐゴシック" panose="020B0600070205080204" pitchFamily="50" charset="-128"/>
                <a:ea typeface="ＭＳ Ｐゴシック" panose="020B0600070205080204" pitchFamily="50" charset="-128"/>
              </a:rPr>
              <a:t>ある児童などについては，学習活動を行う場合に</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生じる困難</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err="1" smtClean="0">
                <a:solidFill>
                  <a:schemeClr val="tx1"/>
                </a:solidFill>
                <a:latin typeface="ＭＳ Ｐゴシック" panose="020B0600070205080204" pitchFamily="50" charset="-128"/>
                <a:ea typeface="ＭＳ Ｐゴシック" panose="020B0600070205080204" pitchFamily="50" charset="-128"/>
              </a:rPr>
              <a:t>さに</a:t>
            </a:r>
            <a:r>
              <a:rPr lang="ja-JP" altLang="en-US" sz="2200" dirty="0">
                <a:solidFill>
                  <a:schemeClr val="tx1"/>
                </a:solidFill>
                <a:latin typeface="ＭＳ Ｐゴシック" panose="020B0600070205080204" pitchFamily="50" charset="-128"/>
                <a:ea typeface="ＭＳ Ｐゴシック" panose="020B0600070205080204" pitchFamily="50" charset="-128"/>
              </a:rPr>
              <a:t>応じた指導内容や指導方法の工夫を計画的，</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組織的</a:t>
            </a:r>
            <a:r>
              <a:rPr lang="ja-JP" altLang="en-US" sz="2200" dirty="0">
                <a:solidFill>
                  <a:schemeClr val="tx1"/>
                </a:solidFill>
                <a:latin typeface="ＭＳ Ｐゴシック" panose="020B0600070205080204" pitchFamily="50" charset="-128"/>
                <a:ea typeface="ＭＳ Ｐゴシック" panose="020B0600070205080204" pitchFamily="50" charset="-128"/>
              </a:rPr>
              <a:t>に行うこと。</a:t>
            </a:r>
          </a:p>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④</a:t>
            </a:r>
            <a:r>
              <a:rPr lang="ja-JP" altLang="en-US" sz="2400" dirty="0">
                <a:solidFill>
                  <a:schemeClr val="tx1"/>
                </a:solidFill>
                <a:latin typeface="ＭＳ Ｐゴシック" panose="020B0600070205080204" pitchFamily="50" charset="-128"/>
                <a:ea typeface="ＭＳ Ｐゴシック" panose="020B0600070205080204" pitchFamily="50" charset="-128"/>
              </a:rPr>
              <a:t>　道徳科などとの関連</a:t>
            </a: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第１章</a:t>
            </a:r>
            <a:r>
              <a:rPr lang="ja-JP" altLang="en-US" sz="2200" dirty="0">
                <a:solidFill>
                  <a:schemeClr val="tx1"/>
                </a:solidFill>
                <a:latin typeface="ＭＳ Ｐゴシック" panose="020B0600070205080204" pitchFamily="50" charset="-128"/>
                <a:ea typeface="ＭＳ Ｐゴシック" panose="020B0600070205080204" pitchFamily="50" charset="-128"/>
              </a:rPr>
              <a:t>総則の第１の２の</a:t>
            </a:r>
            <a:r>
              <a:rPr lang="en-US" altLang="ja-JP" sz="2200" dirty="0">
                <a:solidFill>
                  <a:schemeClr val="tx1"/>
                </a:solidFill>
                <a:latin typeface="ＭＳ Ｐゴシック" panose="020B0600070205080204" pitchFamily="50" charset="-128"/>
                <a:ea typeface="ＭＳ Ｐゴシック" panose="020B0600070205080204" pitchFamily="50" charset="-128"/>
              </a:rPr>
              <a:t>(2)</a:t>
            </a:r>
            <a:r>
              <a:rPr lang="ja-JP" altLang="en-US" sz="2200" dirty="0">
                <a:solidFill>
                  <a:schemeClr val="tx1"/>
                </a:solidFill>
                <a:latin typeface="ＭＳ Ｐゴシック" panose="020B0600070205080204" pitchFamily="50" charset="-128"/>
                <a:ea typeface="ＭＳ Ｐゴシック" panose="020B0600070205080204" pitchFamily="50" charset="-128"/>
              </a:rPr>
              <a:t>に示す道徳教育の目標に基づき</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，道徳科な</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err="1" smtClean="0">
                <a:solidFill>
                  <a:schemeClr val="tx1"/>
                </a:solidFill>
                <a:latin typeface="ＭＳ Ｐゴシック" panose="020B0600070205080204" pitchFamily="50" charset="-128"/>
                <a:ea typeface="ＭＳ Ｐゴシック" panose="020B0600070205080204" pitchFamily="50" charset="-128"/>
              </a:rPr>
              <a:t>ど</a:t>
            </a:r>
            <a:r>
              <a:rPr lang="ja-JP" altLang="en-US" sz="2200" dirty="0">
                <a:solidFill>
                  <a:schemeClr val="tx1"/>
                </a:solidFill>
                <a:latin typeface="ＭＳ Ｐゴシック" panose="020B0600070205080204" pitchFamily="50" charset="-128"/>
                <a:ea typeface="ＭＳ Ｐゴシック" panose="020B0600070205080204" pitchFamily="50" charset="-128"/>
              </a:rPr>
              <a:t>との関連を考慮しながら，第３章特別の教科</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道徳の</a:t>
            </a:r>
            <a:r>
              <a:rPr lang="ja-JP" altLang="en-US" sz="2200" dirty="0">
                <a:solidFill>
                  <a:schemeClr val="tx1"/>
                </a:solidFill>
                <a:latin typeface="ＭＳ Ｐゴシック" panose="020B0600070205080204" pitchFamily="50" charset="-128"/>
                <a:ea typeface="ＭＳ Ｐゴシック" panose="020B0600070205080204" pitchFamily="50" charset="-128"/>
              </a:rPr>
              <a:t>第２に示す内容</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に　</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smtClean="0">
                <a:solidFill>
                  <a:schemeClr val="tx1"/>
                </a:solidFill>
                <a:latin typeface="ＭＳ Ｐゴシック" panose="020B0600070205080204" pitchFamily="50" charset="-128"/>
                <a:ea typeface="ＭＳ Ｐゴシック" panose="020B0600070205080204" pitchFamily="50" charset="-128"/>
              </a:rPr>
              <a:t>　ついて</a:t>
            </a:r>
            <a:r>
              <a:rPr lang="ja-JP" altLang="en-US" sz="2200" dirty="0">
                <a:solidFill>
                  <a:schemeClr val="tx1"/>
                </a:solidFill>
                <a:latin typeface="ＭＳ Ｐゴシック" panose="020B0600070205080204" pitchFamily="50" charset="-128"/>
                <a:ea typeface="ＭＳ Ｐゴシック" panose="020B0600070205080204" pitchFamily="50" charset="-128"/>
              </a:rPr>
              <a:t>，理科の特性に応じて適切な</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指導を</a:t>
            </a:r>
            <a:r>
              <a:rPr lang="ja-JP" altLang="en-US" sz="2200" dirty="0">
                <a:solidFill>
                  <a:schemeClr val="tx1"/>
                </a:solidFill>
                <a:latin typeface="ＭＳ Ｐゴシック" panose="020B0600070205080204" pitchFamily="50" charset="-128"/>
                <a:ea typeface="ＭＳ Ｐゴシック" panose="020B0600070205080204" pitchFamily="50" charset="-128"/>
              </a:rPr>
              <a:t>すること。</a:t>
            </a:r>
          </a:p>
          <a:p>
            <a:endParaRPr lang="en-US" altLang="ja-JP" sz="20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8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AR Pゴシック体M" panose="020B0600000000000000" pitchFamily="50" charset="-128"/>
              <a:ea typeface="AR Pゴシック体M" panose="020B0600000000000000" pitchFamily="50" charset="-128"/>
            </a:endParaRPr>
          </a:p>
          <a:p>
            <a:endParaRPr kumimoji="1" lang="ja-JP" altLang="en-US" sz="2400" dirty="0">
              <a:solidFill>
                <a:schemeClr val="tx1"/>
              </a:solidFill>
              <a:latin typeface="AR Pゴシック体M" panose="020B0600000000000000" pitchFamily="50" charset="-128"/>
              <a:ea typeface="AR Pゴシック体M" panose="020B0600000000000000" pitchFamily="50" charset="-128"/>
            </a:endParaRPr>
          </a:p>
        </p:txBody>
      </p:sp>
      <p:sp>
        <p:nvSpPr>
          <p:cNvPr id="6" name="テキスト ボックス 5"/>
          <p:cNvSpPr txBox="1"/>
          <p:nvPr/>
        </p:nvSpPr>
        <p:spPr>
          <a:xfrm>
            <a:off x="0" y="-28952"/>
            <a:ext cx="9144000" cy="1200329"/>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３　指導計画の作成と内容の取扱い</a:t>
            </a:r>
            <a:endParaRPr lang="en-US" altLang="ja-JP"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r>
              <a:rPr lang="ja-JP" altLang="en-US" sz="36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a:t>
            </a:r>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１）指導計画作成上の配慮事項</a:t>
            </a:r>
            <a:endParaRPr lang="en-US" altLang="ja-JP"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5" name="テキスト ボックス 4"/>
          <p:cNvSpPr txBox="1"/>
          <p:nvPr/>
        </p:nvSpPr>
        <p:spPr>
          <a:xfrm>
            <a:off x="7943180" y="611977"/>
            <a:ext cx="1224136" cy="584775"/>
          </a:xfrm>
          <a:prstGeom prst="rect">
            <a:avLst/>
          </a:prstGeom>
          <a:noFill/>
        </p:spPr>
        <p:txBody>
          <a:bodyPr wrap="square" rtlCol="0">
            <a:spAutoFit/>
          </a:bodyPr>
          <a:lstStyle/>
          <a:p>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解説　</a:t>
            </a:r>
            <a:endPar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endParaRPr>
          </a:p>
          <a:p>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P94</a:t>
            </a:r>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a:t>
            </a:r>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P98</a:t>
            </a:r>
          </a:p>
        </p:txBody>
      </p:sp>
    </p:spTree>
    <p:extLst>
      <p:ext uri="{BB962C8B-B14F-4D97-AF65-F5344CB8AC3E}">
        <p14:creationId xmlns:p14="http://schemas.microsoft.com/office/powerpoint/2010/main" val="1518677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21780" y="1196752"/>
            <a:ext cx="8803487" cy="3293094"/>
          </a:xfrm>
          <a:prstGeom prst="rect">
            <a:avLst/>
          </a:prstGeom>
          <a:solidFill>
            <a:schemeClr val="bg1"/>
          </a:solidFill>
          <a:ln>
            <a:solidFill>
              <a:schemeClr val="tx1"/>
            </a:solidFill>
          </a:ln>
        </p:spPr>
        <p:txBody>
          <a:bodyPr wrap="square" lIns="91324" tIns="45663" rIns="91324" bIns="45663" rtlCol="0">
            <a:spAutoFit/>
          </a:bodyPr>
          <a:lstStyle/>
          <a:p>
            <a:pPr marL="274638" lvl="0" indent="-274638" defTabSz="1149154">
              <a:defRPr/>
            </a:pPr>
            <a:r>
              <a:rPr kumimoji="0" lang="en-US" altLang="ja-JP" sz="2400" kern="0" dirty="0" smtClean="0">
                <a:solidFill>
                  <a:srgbClr val="000000"/>
                </a:solidFill>
                <a:latin typeface="ＭＳ Ｐゴシック" panose="020B0600070205080204" pitchFamily="50" charset="-128"/>
                <a:ea typeface="ＭＳ Ｐゴシック" panose="020B0600070205080204" pitchFamily="50" charset="-128"/>
              </a:rPr>
              <a:t>【</a:t>
            </a:r>
            <a:r>
              <a:rPr kumimoji="0" lang="ja-JP" altLang="en-US" sz="2400" kern="0" dirty="0" smtClean="0">
                <a:solidFill>
                  <a:srgbClr val="000000"/>
                </a:solidFill>
                <a:latin typeface="ＭＳ Ｐゴシック" panose="020B0600070205080204" pitchFamily="50" charset="-128"/>
                <a:ea typeface="ＭＳ Ｐゴシック" panose="020B0600070205080204" pitchFamily="50" charset="-128"/>
              </a:rPr>
              <a:t>成果</a:t>
            </a:r>
            <a:r>
              <a:rPr kumimoji="0" lang="en-US" altLang="ja-JP" sz="2400" kern="0" dirty="0" smtClean="0">
                <a:solidFill>
                  <a:srgbClr val="000000"/>
                </a:solidFill>
                <a:latin typeface="ＭＳ Ｐゴシック" panose="020B0600070205080204" pitchFamily="50" charset="-128"/>
                <a:ea typeface="ＭＳ Ｐゴシック" panose="020B0600070205080204" pitchFamily="50" charset="-128"/>
              </a:rPr>
              <a:t>】</a:t>
            </a:r>
          </a:p>
          <a:p>
            <a:pPr marL="274638" lvl="0" indent="-274638" defTabSz="1149154">
              <a:defRPr/>
            </a:pPr>
            <a:r>
              <a:rPr kumimoji="0" lang="ja-JP" altLang="en-US" sz="2000" kern="0" dirty="0" smtClean="0">
                <a:solidFill>
                  <a:srgbClr val="000000"/>
                </a:solidFill>
                <a:latin typeface="ＭＳ Ｐゴシック" panose="020B0600070205080204" pitchFamily="50" charset="-128"/>
                <a:ea typeface="ＭＳ Ｐゴシック" panose="020B0600070205080204" pitchFamily="50" charset="-128"/>
              </a:rPr>
              <a:t>○　平成２４年（２０１２年）に実施されたＰＩＳＡ調査では、科学的リテラシーの平均得点は、国際的に見ると高い。</a:t>
            </a:r>
            <a:endParaRPr kumimoji="0" lang="en-US" altLang="ja-JP" sz="2000" kern="0" dirty="0" smtClean="0">
              <a:solidFill>
                <a:srgbClr val="000000"/>
              </a:solidFill>
              <a:latin typeface="ＭＳ Ｐゴシック" panose="020B0600070205080204" pitchFamily="50" charset="-128"/>
              <a:ea typeface="ＭＳ Ｐゴシック" panose="020B0600070205080204" pitchFamily="50" charset="-128"/>
            </a:endParaRPr>
          </a:p>
          <a:p>
            <a:pPr marL="274638" indent="-274638" defTabSz="1149154">
              <a:defRPr/>
            </a:pPr>
            <a:r>
              <a:rPr kumimoji="0" lang="ja-JP" altLang="en-US" sz="2000" kern="0" dirty="0" smtClean="0">
                <a:solidFill>
                  <a:srgbClr val="000000"/>
                </a:solidFill>
                <a:latin typeface="ＭＳ Ｐゴシック" panose="020B0600070205080204" pitchFamily="50" charset="-128"/>
                <a:ea typeface="ＭＳ Ｐゴシック" panose="020B0600070205080204" pitchFamily="50" charset="-128"/>
              </a:rPr>
              <a:t>○</a:t>
            </a:r>
            <a:r>
              <a:rPr kumimoji="0" lang="ja-JP" altLang="en-US" sz="2000" kern="0" dirty="0">
                <a:solidFill>
                  <a:srgbClr val="000000"/>
                </a:solidFill>
                <a:latin typeface="ＭＳ Ｐゴシック" panose="020B0600070205080204" pitchFamily="50" charset="-128"/>
                <a:ea typeface="ＭＳ Ｐゴシック" panose="020B0600070205080204" pitchFamily="50" charset="-128"/>
              </a:rPr>
              <a:t>　</a:t>
            </a:r>
            <a:r>
              <a:rPr kumimoji="0" lang="en-US" altLang="ja-JP" sz="2000" kern="0" dirty="0" smtClean="0">
                <a:solidFill>
                  <a:srgbClr val="000000"/>
                </a:solidFill>
                <a:latin typeface="ＭＳ Ｐゴシック" panose="020B0600070205080204" pitchFamily="50" charset="-128"/>
                <a:ea typeface="ＭＳ Ｐゴシック" panose="020B0600070205080204" pitchFamily="50" charset="-128"/>
              </a:rPr>
              <a:t>TIMSS</a:t>
            </a:r>
            <a:r>
              <a:rPr kumimoji="0" lang="ja-JP" altLang="en-US" sz="2000" kern="0" dirty="0" smtClean="0">
                <a:solidFill>
                  <a:srgbClr val="000000"/>
                </a:solidFill>
                <a:latin typeface="ＭＳ Ｐゴシック" panose="020B0600070205080204" pitchFamily="50" charset="-128"/>
                <a:ea typeface="ＭＳ Ｐゴシック" panose="020B0600070205080204" pitchFamily="50" charset="-128"/>
              </a:rPr>
              <a:t>２０１５では、１９９５年以降の調査において、最も良好な結果になっている。</a:t>
            </a:r>
            <a:endParaRPr kumimoji="0" lang="en-US" altLang="ja-JP" sz="2000" kern="0" dirty="0" smtClean="0">
              <a:solidFill>
                <a:srgbClr val="000000"/>
              </a:solidFill>
              <a:latin typeface="ＭＳ Ｐゴシック" panose="020B0600070205080204" pitchFamily="50" charset="-128"/>
              <a:ea typeface="ＭＳ Ｐゴシック" panose="020B0600070205080204" pitchFamily="50" charset="-128"/>
            </a:endParaRPr>
          </a:p>
          <a:p>
            <a:pPr marL="274638" indent="-274638" defTabSz="1149154">
              <a:defRPr/>
            </a:pPr>
            <a:r>
              <a:rPr kumimoji="0" lang="en-US" altLang="ja-JP" sz="2400" kern="0" dirty="0" smtClean="0">
                <a:solidFill>
                  <a:srgbClr val="000000"/>
                </a:solidFill>
                <a:latin typeface="ＭＳ Ｐゴシック" panose="020B0600070205080204" pitchFamily="50" charset="-128"/>
                <a:ea typeface="ＭＳ Ｐゴシック" panose="020B0600070205080204" pitchFamily="50" charset="-128"/>
              </a:rPr>
              <a:t>【</a:t>
            </a:r>
            <a:r>
              <a:rPr kumimoji="0" lang="ja-JP" altLang="en-US" sz="2400" kern="0" dirty="0" smtClean="0">
                <a:solidFill>
                  <a:srgbClr val="000000"/>
                </a:solidFill>
                <a:latin typeface="ＭＳ Ｐゴシック" panose="020B0600070205080204" pitchFamily="50" charset="-128"/>
                <a:ea typeface="ＭＳ Ｐゴシック" panose="020B0600070205080204" pitchFamily="50" charset="-128"/>
              </a:rPr>
              <a:t>課題</a:t>
            </a:r>
            <a:r>
              <a:rPr kumimoji="0" lang="en-US" altLang="ja-JP" sz="2400" kern="0" dirty="0" smtClean="0">
                <a:solidFill>
                  <a:srgbClr val="000000"/>
                </a:solidFill>
                <a:latin typeface="ＭＳ Ｐゴシック" panose="020B0600070205080204" pitchFamily="50" charset="-128"/>
                <a:ea typeface="ＭＳ Ｐゴシック" panose="020B0600070205080204" pitchFamily="50" charset="-128"/>
              </a:rPr>
              <a:t>】</a:t>
            </a:r>
          </a:p>
          <a:p>
            <a:pPr marL="274638" indent="-274638" defTabSz="1149154">
              <a:defRPr/>
            </a:pPr>
            <a:r>
              <a:rPr kumimoji="0" lang="ja-JP" altLang="en-US" sz="2000" kern="0" dirty="0" smtClean="0">
                <a:solidFill>
                  <a:srgbClr val="000000"/>
                </a:solidFill>
                <a:latin typeface="ＭＳ Ｐゴシック" panose="020B0600070205080204" pitchFamily="50" charset="-128"/>
                <a:ea typeface="ＭＳ Ｐゴシック" panose="020B0600070205080204" pitchFamily="50" charset="-128"/>
              </a:rPr>
              <a:t>●　</a:t>
            </a:r>
            <a:r>
              <a:rPr kumimoji="0" lang="en-US" altLang="ja-JP" sz="2000" kern="0" dirty="0">
                <a:solidFill>
                  <a:srgbClr val="000000"/>
                </a:solidFill>
                <a:latin typeface="ＭＳ Ｐゴシック" panose="020B0600070205080204" pitchFamily="50" charset="-128"/>
                <a:ea typeface="ＭＳ Ｐゴシック" panose="020B0600070205080204" pitchFamily="50" charset="-128"/>
              </a:rPr>
              <a:t> TIMSS</a:t>
            </a:r>
            <a:r>
              <a:rPr kumimoji="0" lang="ja-JP" altLang="en-US" sz="2000" kern="0" dirty="0">
                <a:solidFill>
                  <a:srgbClr val="000000"/>
                </a:solidFill>
                <a:latin typeface="ＭＳ Ｐゴシック" panose="020B0600070205080204" pitchFamily="50" charset="-128"/>
                <a:ea typeface="ＭＳ Ｐゴシック" panose="020B0600070205080204" pitchFamily="50" charset="-128"/>
              </a:rPr>
              <a:t>２０１５では</a:t>
            </a:r>
            <a:r>
              <a:rPr kumimoji="0" lang="ja-JP" altLang="en-US" sz="2000" kern="0" dirty="0" smtClean="0">
                <a:solidFill>
                  <a:srgbClr val="000000"/>
                </a:solidFill>
                <a:latin typeface="ＭＳ Ｐゴシック" panose="020B0600070205080204" pitchFamily="50" charset="-128"/>
                <a:ea typeface="ＭＳ Ｐゴシック" panose="020B0600070205080204" pitchFamily="50" charset="-128"/>
              </a:rPr>
              <a:t>、理科を学ぶことに対する関心・意欲や意義・有用性について、諸外国に比べると肯定的な回答の割合が低い状況にある。</a:t>
            </a:r>
            <a:endParaRPr kumimoji="0" lang="en-US" altLang="ja-JP" sz="2000" kern="0" dirty="0" smtClean="0">
              <a:solidFill>
                <a:srgbClr val="000000"/>
              </a:solidFill>
              <a:latin typeface="ＭＳ Ｐゴシック" panose="020B0600070205080204" pitchFamily="50" charset="-128"/>
              <a:ea typeface="ＭＳ Ｐゴシック" panose="020B0600070205080204" pitchFamily="50" charset="-128"/>
            </a:endParaRPr>
          </a:p>
          <a:p>
            <a:pPr marL="274638" indent="-274638" defTabSz="1149154">
              <a:defRPr/>
            </a:pPr>
            <a:r>
              <a:rPr kumimoji="0" lang="ja-JP" altLang="en-US" sz="2000" kern="0" dirty="0" smtClean="0">
                <a:solidFill>
                  <a:srgbClr val="000000"/>
                </a:solidFill>
                <a:latin typeface="ＭＳ Ｐゴシック" panose="020B0600070205080204" pitchFamily="50" charset="-128"/>
                <a:ea typeface="ＭＳ Ｐゴシック" panose="020B0600070205080204" pitchFamily="50" charset="-128"/>
              </a:rPr>
              <a:t>●　小・中学校ともに、「観察・実験の結果などを整理・分析した上で、解釈・考察し、説明すること」などの資質・能力に課題が見られる。</a:t>
            </a:r>
            <a:endParaRPr kumimoji="0" lang="ja-JP" altLang="en-US" sz="2000" kern="0" dirty="0">
              <a:solidFill>
                <a:srgbClr val="000000"/>
              </a:solidFill>
              <a:latin typeface="ＭＳ Ｐゴシック" panose="020B0600070205080204" pitchFamily="50" charset="-128"/>
              <a:ea typeface="ＭＳ Ｐゴシック" panose="020B0600070205080204" pitchFamily="50" charset="-128"/>
            </a:endParaRPr>
          </a:p>
        </p:txBody>
      </p:sp>
      <p:sp>
        <p:nvSpPr>
          <p:cNvPr id="8" name="テキスト ボックス 7"/>
          <p:cNvSpPr txBox="1"/>
          <p:nvPr/>
        </p:nvSpPr>
        <p:spPr>
          <a:xfrm>
            <a:off x="0" y="-28952"/>
            <a:ext cx="9144000" cy="1200329"/>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１　 理科の目標について</a:t>
            </a:r>
            <a:endParaRPr lang="en-US" altLang="ja-JP"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r>
              <a:rPr lang="ja-JP" altLang="en-US" sz="36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（１）現行学習指導要領の成果と課題</a:t>
            </a:r>
            <a:endParaRPr lang="en-US" altLang="ja-JP"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4" name="テキスト ボックス 3"/>
          <p:cNvSpPr txBox="1"/>
          <p:nvPr/>
        </p:nvSpPr>
        <p:spPr>
          <a:xfrm>
            <a:off x="207740" y="4802491"/>
            <a:ext cx="8803487" cy="1938877"/>
          </a:xfrm>
          <a:prstGeom prst="rect">
            <a:avLst/>
          </a:prstGeom>
          <a:solidFill>
            <a:schemeClr val="accent1"/>
          </a:solidFill>
          <a:ln>
            <a:solidFill>
              <a:schemeClr val="tx1"/>
            </a:solidFill>
          </a:ln>
        </p:spPr>
        <p:txBody>
          <a:bodyPr wrap="square" lIns="91324" tIns="45663" rIns="91324" bIns="45663" rtlCol="0">
            <a:spAutoFit/>
          </a:bodyPr>
          <a:lstStyle/>
          <a:p>
            <a:pPr marL="274638" lvl="0" indent="-274638" defTabSz="1149154">
              <a:defRPr/>
            </a:pPr>
            <a:r>
              <a:rPr kumimoji="0" lang="en-US" altLang="ja-JP" sz="2400" kern="0" dirty="0" smtClean="0">
                <a:solidFill>
                  <a:schemeClr val="bg1"/>
                </a:solidFill>
                <a:latin typeface="ＭＳ Ｐゴシック" panose="020B0600070205080204" pitchFamily="50" charset="-128"/>
                <a:ea typeface="ＭＳ Ｐゴシック" panose="020B0600070205080204" pitchFamily="50" charset="-128"/>
              </a:rPr>
              <a:t>【</a:t>
            </a:r>
            <a:r>
              <a:rPr kumimoji="0" lang="ja-JP" altLang="en-US" sz="2400" kern="0" dirty="0" smtClean="0">
                <a:solidFill>
                  <a:schemeClr val="bg1"/>
                </a:solidFill>
                <a:latin typeface="ＭＳ Ｐゴシック" panose="020B0600070205080204" pitchFamily="50" charset="-128"/>
                <a:ea typeface="ＭＳ Ｐゴシック" panose="020B0600070205080204" pitchFamily="50" charset="-128"/>
              </a:rPr>
              <a:t>課題を踏まえた理科の目標の在り方</a:t>
            </a:r>
            <a:r>
              <a:rPr kumimoji="0" lang="en-US" altLang="ja-JP" sz="2400" kern="0" dirty="0" smtClean="0">
                <a:solidFill>
                  <a:schemeClr val="bg1"/>
                </a:solidFill>
                <a:latin typeface="ＭＳ Ｐゴシック" panose="020B0600070205080204" pitchFamily="50" charset="-128"/>
                <a:ea typeface="ＭＳ Ｐゴシック" panose="020B0600070205080204" pitchFamily="50" charset="-128"/>
              </a:rPr>
              <a:t>】</a:t>
            </a:r>
          </a:p>
          <a:p>
            <a:pPr marL="274638" lvl="0" indent="-274638" defTabSz="1149154">
              <a:defRPr/>
            </a:pPr>
            <a:r>
              <a:rPr kumimoji="0" lang="ja-JP" altLang="en-US" sz="2400" kern="0" dirty="0" smtClean="0">
                <a:solidFill>
                  <a:schemeClr val="bg1"/>
                </a:solidFill>
                <a:latin typeface="ＭＳ Ｐゴシック" panose="020B0600070205080204" pitchFamily="50" charset="-128"/>
                <a:ea typeface="ＭＳ Ｐゴシック" panose="020B0600070205080204" pitchFamily="50" charset="-128"/>
              </a:rPr>
              <a:t>☆　小学校</a:t>
            </a:r>
            <a:r>
              <a:rPr kumimoji="0" lang="en-US" altLang="ja-JP" sz="2400" kern="0" dirty="0" smtClean="0">
                <a:solidFill>
                  <a:schemeClr val="bg1"/>
                </a:solidFill>
                <a:latin typeface="ＭＳ Ｐゴシック" panose="020B0600070205080204" pitchFamily="50" charset="-128"/>
                <a:ea typeface="ＭＳ Ｐゴシック" panose="020B0600070205080204" pitchFamily="50" charset="-128"/>
              </a:rPr>
              <a:t>､</a:t>
            </a:r>
            <a:r>
              <a:rPr kumimoji="0" lang="ja-JP" altLang="en-US" sz="2400" kern="0" dirty="0" smtClean="0">
                <a:solidFill>
                  <a:schemeClr val="bg1"/>
                </a:solidFill>
                <a:latin typeface="ＭＳ Ｐゴシック" panose="020B0600070205080204" pitchFamily="50" charset="-128"/>
                <a:ea typeface="ＭＳ Ｐゴシック" panose="020B0600070205080204" pitchFamily="50" charset="-128"/>
              </a:rPr>
              <a:t>中学校</a:t>
            </a:r>
            <a:r>
              <a:rPr kumimoji="0" lang="en-US" altLang="ja-JP" sz="2400" kern="0" dirty="0" smtClean="0">
                <a:solidFill>
                  <a:schemeClr val="bg1"/>
                </a:solidFill>
                <a:latin typeface="ＭＳ Ｐゴシック" panose="020B0600070205080204" pitchFamily="50" charset="-128"/>
                <a:ea typeface="ＭＳ Ｐゴシック" panose="020B0600070205080204" pitchFamily="50" charset="-128"/>
              </a:rPr>
              <a:t>､</a:t>
            </a:r>
            <a:r>
              <a:rPr kumimoji="0" lang="ja-JP" altLang="en-US" sz="2400" kern="0" dirty="0" smtClean="0">
                <a:solidFill>
                  <a:schemeClr val="bg1"/>
                </a:solidFill>
                <a:latin typeface="ＭＳ Ｐゴシック" panose="020B0600070205080204" pitchFamily="50" charset="-128"/>
                <a:ea typeface="ＭＳ Ｐゴシック" panose="020B0600070205080204" pitchFamily="50" charset="-128"/>
              </a:rPr>
              <a:t>高等学校それぞれの学校段階において</a:t>
            </a:r>
            <a:r>
              <a:rPr kumimoji="0" lang="en-US" altLang="ja-JP" sz="2400" kern="0" dirty="0" smtClean="0">
                <a:solidFill>
                  <a:schemeClr val="bg1"/>
                </a:solidFill>
                <a:latin typeface="ＭＳ Ｐゴシック" panose="020B0600070205080204" pitchFamily="50" charset="-128"/>
                <a:ea typeface="ＭＳ Ｐゴシック" panose="020B0600070205080204" pitchFamily="50" charset="-128"/>
              </a:rPr>
              <a:t>､</a:t>
            </a:r>
            <a:r>
              <a:rPr kumimoji="0" lang="ja-JP" altLang="en-US" sz="2400" kern="0" dirty="0" smtClean="0">
                <a:solidFill>
                  <a:schemeClr val="bg1"/>
                </a:solidFill>
                <a:latin typeface="ＭＳ Ｐゴシック" panose="020B0600070205080204" pitchFamily="50" charset="-128"/>
                <a:ea typeface="ＭＳ Ｐゴシック" panose="020B0600070205080204" pitchFamily="50" charset="-128"/>
              </a:rPr>
              <a:t>理科</a:t>
            </a:r>
            <a:r>
              <a:rPr kumimoji="0" lang="ja-JP" altLang="en-US" sz="2400" kern="0" dirty="0">
                <a:solidFill>
                  <a:schemeClr val="bg1"/>
                </a:solidFill>
                <a:latin typeface="ＭＳ Ｐゴシック" panose="020B0600070205080204" pitchFamily="50" charset="-128"/>
                <a:ea typeface="ＭＳ Ｐゴシック" panose="020B0600070205080204" pitchFamily="50" charset="-128"/>
              </a:rPr>
              <a:t>の学習を</a:t>
            </a:r>
            <a:r>
              <a:rPr kumimoji="0" lang="ja-JP" altLang="en-US" sz="2400" kern="0" dirty="0" smtClean="0">
                <a:solidFill>
                  <a:schemeClr val="bg1"/>
                </a:solidFill>
                <a:latin typeface="ＭＳ Ｐゴシック" panose="020B0600070205080204" pitchFamily="50" charset="-128"/>
                <a:ea typeface="ＭＳ Ｐゴシック" panose="020B0600070205080204" pitchFamily="50" charset="-128"/>
              </a:rPr>
              <a:t>通じて育成を目指す資質・能力の全体像を明確化する。</a:t>
            </a:r>
            <a:endParaRPr kumimoji="0" lang="en-US" altLang="ja-JP" sz="2400" kern="0" dirty="0" smtClean="0">
              <a:solidFill>
                <a:schemeClr val="bg1"/>
              </a:solidFill>
              <a:latin typeface="ＭＳ Ｐゴシック" panose="020B0600070205080204" pitchFamily="50" charset="-128"/>
              <a:ea typeface="ＭＳ Ｐゴシック" panose="020B0600070205080204" pitchFamily="50" charset="-128"/>
            </a:endParaRPr>
          </a:p>
          <a:p>
            <a:pPr marL="274638" lvl="0" indent="-274638" defTabSz="1149154">
              <a:defRPr/>
            </a:pPr>
            <a:r>
              <a:rPr kumimoji="0" lang="ja-JP" altLang="en-US" sz="2400" kern="0" dirty="0" smtClean="0">
                <a:solidFill>
                  <a:schemeClr val="bg1"/>
                </a:solidFill>
                <a:latin typeface="ＭＳ Ｐゴシック" panose="020B0600070205080204" pitchFamily="50" charset="-128"/>
                <a:ea typeface="ＭＳ Ｐゴシック" panose="020B0600070205080204" pitchFamily="50" charset="-128"/>
              </a:rPr>
              <a:t>☆　資質・能力を育むために必要な学びの過程についての考え方を示す。</a:t>
            </a:r>
            <a:endParaRPr kumimoji="0" lang="ja-JP" altLang="en-US" sz="2400" kern="0" dirty="0">
              <a:solidFill>
                <a:schemeClr val="bg1"/>
              </a:solidFill>
              <a:latin typeface="ＭＳ Ｐゴシック" panose="020B0600070205080204" pitchFamily="50" charset="-128"/>
              <a:ea typeface="ＭＳ Ｐゴシック" panose="020B0600070205080204" pitchFamily="50" charset="-128"/>
            </a:endParaRPr>
          </a:p>
        </p:txBody>
      </p:sp>
      <p:sp>
        <p:nvSpPr>
          <p:cNvPr id="2" name="下矢印 1"/>
          <p:cNvSpPr/>
          <p:nvPr/>
        </p:nvSpPr>
        <p:spPr>
          <a:xfrm>
            <a:off x="4023256" y="4408546"/>
            <a:ext cx="1152128" cy="460614"/>
          </a:xfrm>
          <a:prstGeom prst="down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628319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1520" y="617379"/>
            <a:ext cx="8640960" cy="61239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t" anchorCtr="0"/>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①　言語活動の充実</a:t>
            </a:r>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7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②</a:t>
            </a:r>
            <a:r>
              <a:rPr lang="ja-JP" altLang="en-US" sz="2400" dirty="0">
                <a:solidFill>
                  <a:schemeClr val="tx1"/>
                </a:solidFill>
                <a:latin typeface="ＭＳ Ｐゴシック" panose="020B0600070205080204" pitchFamily="50" charset="-128"/>
                <a:ea typeface="ＭＳ Ｐゴシック" panose="020B0600070205080204" pitchFamily="50" charset="-128"/>
              </a:rPr>
              <a:t>　コンピュータや情報通信ネットワークなどの</a:t>
            </a:r>
            <a:r>
              <a:rPr lang="ja-JP" altLang="en-US" sz="2400" dirty="0" smtClean="0">
                <a:solidFill>
                  <a:schemeClr val="tx1"/>
                </a:solidFill>
                <a:latin typeface="ＭＳ Ｐゴシック" panose="020B0600070205080204" pitchFamily="50" charset="-128"/>
                <a:ea typeface="ＭＳ Ｐゴシック" panose="020B0600070205080204" pitchFamily="50" charset="-128"/>
              </a:rPr>
              <a:t>活用</a:t>
            </a:r>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0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③</a:t>
            </a:r>
            <a:r>
              <a:rPr lang="ja-JP" altLang="en-US" sz="2400" dirty="0">
                <a:solidFill>
                  <a:schemeClr val="tx1"/>
                </a:solidFill>
                <a:latin typeface="ＭＳ Ｐゴシック" panose="020B0600070205080204" pitchFamily="50" charset="-128"/>
                <a:ea typeface="ＭＳ Ｐゴシック" panose="020B0600070205080204" pitchFamily="50" charset="-128"/>
              </a:rPr>
              <a:t>　体験的な学習活動の充実</a:t>
            </a:r>
          </a:p>
          <a:p>
            <a:endParaRPr lang="ja-JP" altLang="en-US" sz="2400" dirty="0">
              <a:solidFill>
                <a:schemeClr val="tx1"/>
              </a:solidFill>
              <a:latin typeface="ＭＳ Ｐゴシック" panose="020B0600070205080204" pitchFamily="50" charset="-128"/>
              <a:ea typeface="ＭＳ Ｐゴシック" panose="020B0600070205080204" pitchFamily="50" charset="-128"/>
            </a:endParaRPr>
          </a:p>
          <a:p>
            <a:endParaRPr lang="ja-JP" altLang="en-US" sz="2400" dirty="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a:solidFill>
                  <a:schemeClr val="tx1"/>
                </a:solidFill>
                <a:latin typeface="ＭＳ Ｐゴシック" panose="020B0600070205080204" pitchFamily="50" charset="-128"/>
                <a:ea typeface="ＭＳ Ｐゴシック" panose="020B0600070205080204" pitchFamily="50" charset="-128"/>
              </a:rPr>
              <a:t>　</a:t>
            </a:r>
            <a:endParaRPr kumimoji="1" lang="ja-JP" altLang="en-US"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5" name="テキスト ボックス 4"/>
          <p:cNvSpPr txBox="1"/>
          <p:nvPr/>
        </p:nvSpPr>
        <p:spPr>
          <a:xfrm>
            <a:off x="743062" y="1052736"/>
            <a:ext cx="8221426" cy="1446550"/>
          </a:xfrm>
          <a:prstGeom prst="rect">
            <a:avLst/>
          </a:prstGeom>
          <a:solidFill>
            <a:schemeClr val="bg1"/>
          </a:solidFill>
          <a:ln w="28575">
            <a:solidFill>
              <a:schemeClr val="accent1"/>
            </a:solidFill>
          </a:ln>
        </p:spPr>
        <p:txBody>
          <a:bodyPr wrap="square" rtlCol="0">
            <a:spAutoFit/>
          </a:bodyPr>
          <a:lstStyle/>
          <a:p>
            <a:r>
              <a:rPr lang="ja-JP" altLang="en-US" sz="2200" dirty="0" smtClean="0">
                <a:latin typeface="ＭＳ Ｐゴシック" panose="020B0600070205080204" pitchFamily="50" charset="-128"/>
                <a:ea typeface="ＭＳ Ｐゴシック" panose="020B0600070205080204" pitchFamily="50" charset="-128"/>
              </a:rPr>
              <a:t>　問題</a:t>
            </a:r>
            <a:r>
              <a:rPr lang="ja-JP" altLang="en-US" sz="2200" dirty="0">
                <a:latin typeface="ＭＳ Ｐゴシック" panose="020B0600070205080204" pitchFamily="50" charset="-128"/>
                <a:ea typeface="ＭＳ Ｐゴシック" panose="020B0600070205080204" pitchFamily="50" charset="-128"/>
              </a:rPr>
              <a:t>を見出し，予想や仮説，観察，実験などの方法について考えたり学習活動，観察，実験の結果を整理し考察する学習活動，科学的な言葉や概念を使用して考えたり説明したりする学習活動などを重視することによって，言語活動が充実するようにすること。</a:t>
            </a:r>
          </a:p>
        </p:txBody>
      </p:sp>
      <p:sp>
        <p:nvSpPr>
          <p:cNvPr id="6" name="テキスト ボックス 5"/>
          <p:cNvSpPr txBox="1"/>
          <p:nvPr/>
        </p:nvSpPr>
        <p:spPr>
          <a:xfrm>
            <a:off x="0" y="-28952"/>
            <a:ext cx="9144000" cy="646331"/>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（２）内容の取扱いについての配慮事項</a:t>
            </a:r>
          </a:p>
        </p:txBody>
      </p:sp>
      <p:sp>
        <p:nvSpPr>
          <p:cNvPr id="7" name="テキスト ボックス 6"/>
          <p:cNvSpPr txBox="1"/>
          <p:nvPr/>
        </p:nvSpPr>
        <p:spPr>
          <a:xfrm>
            <a:off x="775358" y="3025631"/>
            <a:ext cx="8221426" cy="769441"/>
          </a:xfrm>
          <a:prstGeom prst="rect">
            <a:avLst/>
          </a:prstGeom>
          <a:solidFill>
            <a:schemeClr val="bg1"/>
          </a:solidFill>
          <a:ln w="28575">
            <a:solidFill>
              <a:schemeClr val="accent1"/>
            </a:solidFill>
          </a:ln>
        </p:spPr>
        <p:txBody>
          <a:bodyPr wrap="square" rtlCol="0">
            <a:spAutoFit/>
          </a:bodyPr>
          <a:lstStyle/>
          <a:p>
            <a:r>
              <a:rPr lang="ja-JP" altLang="en-US" sz="2200" dirty="0" smtClean="0">
                <a:latin typeface="ＭＳ Ｐゴシック" panose="020B0600070205080204" pitchFamily="50" charset="-128"/>
                <a:ea typeface="ＭＳ Ｐゴシック" panose="020B0600070205080204" pitchFamily="50" charset="-128"/>
              </a:rPr>
              <a:t>　観察，実験などの指導に</a:t>
            </a:r>
            <a:r>
              <a:rPr lang="ja-JP" altLang="en-US" sz="2200" dirty="0">
                <a:latin typeface="ＭＳ Ｐゴシック" panose="020B0600070205080204" pitchFamily="50" charset="-128"/>
                <a:ea typeface="ＭＳ Ｐゴシック" panose="020B0600070205080204" pitchFamily="50" charset="-128"/>
              </a:rPr>
              <a:t>当たって</a:t>
            </a:r>
            <a:r>
              <a:rPr lang="ja-JP" altLang="en-US" sz="2200" dirty="0" smtClean="0">
                <a:latin typeface="ＭＳ Ｐゴシック" panose="020B0600070205080204" pitchFamily="50" charset="-128"/>
                <a:ea typeface="ＭＳ Ｐゴシック" panose="020B0600070205080204" pitchFamily="50" charset="-128"/>
              </a:rPr>
              <a:t>は，指導内容に応じてコンピュータや情報通信ネットワークなどを適切に活用できるようにすること。</a:t>
            </a:r>
            <a:endParaRPr lang="ja-JP" altLang="en-US" sz="2200" dirty="0">
              <a:latin typeface="ＭＳ Ｐゴシック" panose="020B0600070205080204" pitchFamily="50" charset="-128"/>
              <a:ea typeface="ＭＳ Ｐゴシック" panose="020B0600070205080204" pitchFamily="50" charset="-128"/>
            </a:endParaRPr>
          </a:p>
        </p:txBody>
      </p:sp>
      <p:sp>
        <p:nvSpPr>
          <p:cNvPr id="8" name="テキスト ボックス 7"/>
          <p:cNvSpPr txBox="1"/>
          <p:nvPr/>
        </p:nvSpPr>
        <p:spPr>
          <a:xfrm>
            <a:off x="765114" y="3795072"/>
            <a:ext cx="8221425" cy="1580808"/>
          </a:xfrm>
          <a:prstGeom prst="rect">
            <a:avLst/>
          </a:prstGeom>
          <a:noFill/>
        </p:spPr>
        <p:txBody>
          <a:bodyPr wrap="square" lIns="36000" tIns="36000" rIns="36000" bIns="36000" rtlCol="0">
            <a:spAutoFit/>
          </a:bodyPr>
          <a:lstStyle/>
          <a:p>
            <a:r>
              <a:rPr kumimoji="1" lang="ja-JP" altLang="en-US" sz="2200" dirty="0" smtClean="0">
                <a:latin typeface="ＭＳ Ｐゴシック" panose="020B0600070205080204" pitchFamily="50" charset="-128"/>
                <a:ea typeface="ＭＳ Ｐゴシック" panose="020B0600070205080204" pitchFamily="50" charset="-128"/>
              </a:rPr>
              <a:t>　理科において，これらの学習を行う場合には，児童への負担に配慮しながら，</a:t>
            </a:r>
            <a:r>
              <a:rPr kumimoji="1" lang="ja-JP" altLang="en-US" sz="2200" b="1" dirty="0" smtClean="0">
                <a:solidFill>
                  <a:srgbClr val="FF0000"/>
                </a:solidFill>
                <a:latin typeface="ＭＳ Ｐゴシック" panose="020B0600070205080204" pitchFamily="50" charset="-128"/>
                <a:ea typeface="ＭＳ Ｐゴシック" panose="020B0600070205080204" pitchFamily="50" charset="-128"/>
              </a:rPr>
              <a:t>学習上の必要性や学習内容との関連付けを考えて</a:t>
            </a:r>
            <a:r>
              <a:rPr kumimoji="1" lang="ja-JP" altLang="en-US" sz="2200" dirty="0" smtClean="0">
                <a:latin typeface="ＭＳ Ｐゴシック" panose="020B0600070205080204" pitchFamily="50" charset="-128"/>
                <a:ea typeface="ＭＳ Ｐゴシック" panose="020B0600070205080204" pitchFamily="50" charset="-128"/>
              </a:rPr>
              <a:t>、プログラミング教育を行う単元を位置付けることが大切である。</a:t>
            </a:r>
            <a:endParaRPr kumimoji="1" lang="en-US" altLang="ja-JP" sz="2200" dirty="0" smtClean="0">
              <a:latin typeface="ＭＳ Ｐゴシック" panose="020B0600070205080204" pitchFamily="50" charset="-128"/>
              <a:ea typeface="ＭＳ Ｐゴシック" panose="020B0600070205080204" pitchFamily="50" charset="-128"/>
            </a:endParaRPr>
          </a:p>
          <a:p>
            <a:r>
              <a:rPr lang="ja-JP" altLang="en-US" sz="1600" b="1" dirty="0" smtClean="0">
                <a:latin typeface="ＭＳ Ｐゴシック" panose="020B0600070205080204" pitchFamily="50" charset="-128"/>
                <a:ea typeface="ＭＳ Ｐゴシック" panose="020B0600070205080204" pitchFamily="50" charset="-128"/>
              </a:rPr>
              <a:t>例：身の回りには電気の性質やはたらきを利用した道具があること等をプログラミングを</a:t>
            </a:r>
            <a:r>
              <a:rPr lang="ja-JP" altLang="en-US" sz="1600" b="1" dirty="0" smtClean="0">
                <a:latin typeface="ＭＳ Ｐゴシック" panose="020B0600070205080204" pitchFamily="50" charset="-128"/>
                <a:ea typeface="ＭＳ Ｐゴシック" panose="020B0600070205080204" pitchFamily="50" charset="-128"/>
              </a:rPr>
              <a:t>通して</a:t>
            </a:r>
            <a:endParaRPr lang="en-US" altLang="ja-JP" sz="1600" b="1" dirty="0" smtClean="0">
              <a:latin typeface="ＭＳ Ｐゴシック" panose="020B0600070205080204" pitchFamily="50" charset="-128"/>
              <a:ea typeface="ＭＳ Ｐゴシック" panose="020B0600070205080204" pitchFamily="50" charset="-128"/>
            </a:endParaRPr>
          </a:p>
          <a:p>
            <a:r>
              <a:rPr lang="ja-JP" altLang="en-US" sz="1600" b="1" dirty="0">
                <a:latin typeface="ＭＳ Ｐゴシック" panose="020B0600070205080204" pitchFamily="50" charset="-128"/>
                <a:ea typeface="ＭＳ Ｐゴシック" panose="020B0600070205080204" pitchFamily="50" charset="-128"/>
              </a:rPr>
              <a:t>　</a:t>
            </a:r>
            <a:r>
              <a:rPr lang="ja-JP" altLang="en-US" sz="1600" b="1" dirty="0" smtClean="0">
                <a:latin typeface="ＭＳ Ｐゴシック" panose="020B0600070205080204" pitchFamily="50" charset="-128"/>
                <a:ea typeface="ＭＳ Ｐゴシック" panose="020B0600070205080204" pitchFamily="50" charset="-128"/>
              </a:rPr>
              <a:t>　 </a:t>
            </a:r>
            <a:r>
              <a:rPr lang="ja-JP" altLang="en-US" sz="1600" b="1" dirty="0" smtClean="0">
                <a:latin typeface="ＭＳ Ｐゴシック" panose="020B0600070205080204" pitchFamily="50" charset="-128"/>
                <a:ea typeface="ＭＳ Ｐゴシック" panose="020B0600070205080204" pitchFamily="50" charset="-128"/>
              </a:rPr>
              <a:t>学習</a:t>
            </a:r>
            <a:r>
              <a:rPr lang="ja-JP" altLang="en-US" sz="1600" b="1" dirty="0" smtClean="0">
                <a:latin typeface="ＭＳ Ｐゴシック" panose="020B0600070205080204" pitchFamily="50" charset="-128"/>
                <a:ea typeface="ＭＳ Ｐゴシック" panose="020B0600070205080204" pitchFamily="50" charset="-128"/>
              </a:rPr>
              <a:t>する</a:t>
            </a:r>
            <a:r>
              <a:rPr lang="ja-JP" altLang="en-US" sz="1600" b="1" dirty="0" smtClean="0">
                <a:latin typeface="ＭＳ Ｐゴシック" panose="020B0600070205080204" pitchFamily="50" charset="-128"/>
                <a:ea typeface="ＭＳ Ｐゴシック" panose="020B0600070205080204" pitchFamily="50" charset="-128"/>
              </a:rPr>
              <a:t>場面（第６学年</a:t>
            </a:r>
            <a:r>
              <a:rPr lang="ja-JP" altLang="en-US" sz="1600" b="1" dirty="0" smtClean="0">
                <a:latin typeface="ＭＳ Ｐゴシック" panose="020B0600070205080204" pitchFamily="50" charset="-128"/>
                <a:ea typeface="ＭＳ Ｐゴシック" panose="020B0600070205080204" pitchFamily="50" charset="-128"/>
              </a:rPr>
              <a:t>）</a:t>
            </a:r>
            <a:endParaRPr kumimoji="1" lang="ja-JP" altLang="en-US" sz="2400" b="1" dirty="0">
              <a:latin typeface="ＭＳ Ｐゴシック" panose="020B0600070205080204" pitchFamily="50" charset="-128"/>
              <a:ea typeface="ＭＳ Ｐゴシック" panose="020B0600070205080204" pitchFamily="50" charset="-128"/>
            </a:endParaRPr>
          </a:p>
        </p:txBody>
      </p:sp>
      <p:sp>
        <p:nvSpPr>
          <p:cNvPr id="9" name="テキスト ボックス 8"/>
          <p:cNvSpPr txBox="1"/>
          <p:nvPr/>
        </p:nvSpPr>
        <p:spPr>
          <a:xfrm>
            <a:off x="765114" y="5692680"/>
            <a:ext cx="8199374" cy="1107996"/>
          </a:xfrm>
          <a:prstGeom prst="rect">
            <a:avLst/>
          </a:prstGeom>
          <a:solidFill>
            <a:schemeClr val="bg1"/>
          </a:solidFill>
          <a:ln w="28575">
            <a:solidFill>
              <a:schemeClr val="accent1"/>
            </a:solidFill>
          </a:ln>
        </p:spPr>
        <p:txBody>
          <a:bodyPr wrap="square" rtlCol="0">
            <a:spAutoFit/>
          </a:bodyPr>
          <a:lstStyle/>
          <a:p>
            <a:r>
              <a:rPr lang="ja-JP" altLang="en-US" sz="2200" dirty="0" smtClean="0">
                <a:latin typeface="ＭＳ Ｐゴシック" panose="020B0600070205080204" pitchFamily="50" charset="-128"/>
                <a:ea typeface="ＭＳ Ｐゴシック" panose="020B0600070205080204" pitchFamily="50" charset="-128"/>
              </a:rPr>
              <a:t>　生物，天気，川，土地などの指導にあたっては，野外に出掛け地球の自然に親しむ活動や体験的な活動を多く取り入れるとともに，生命を尊重し，自然環境の保全に寄与する態度を養うようにすること。</a:t>
            </a:r>
            <a:endParaRPr lang="ja-JP" altLang="en-US" sz="2200" dirty="0">
              <a:latin typeface="ＭＳ Ｐゴシック" panose="020B0600070205080204" pitchFamily="50" charset="-128"/>
              <a:ea typeface="ＭＳ Ｐゴシック" panose="020B0600070205080204" pitchFamily="50" charset="-128"/>
            </a:endParaRPr>
          </a:p>
        </p:txBody>
      </p:sp>
      <p:sp>
        <p:nvSpPr>
          <p:cNvPr id="10" name="テキスト ボックス 9"/>
          <p:cNvSpPr txBox="1"/>
          <p:nvPr/>
        </p:nvSpPr>
        <p:spPr>
          <a:xfrm>
            <a:off x="7956376" y="44624"/>
            <a:ext cx="1224136" cy="584775"/>
          </a:xfrm>
          <a:prstGeom prst="rect">
            <a:avLst/>
          </a:prstGeom>
          <a:noFill/>
        </p:spPr>
        <p:txBody>
          <a:bodyPr wrap="square" rtlCol="0">
            <a:spAutoFit/>
          </a:bodyPr>
          <a:lstStyle/>
          <a:p>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解説　</a:t>
            </a:r>
            <a:endPar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endParaRPr>
          </a:p>
          <a:p>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P98</a:t>
            </a:r>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a:t>
            </a:r>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P103</a:t>
            </a:r>
          </a:p>
        </p:txBody>
      </p:sp>
    </p:spTree>
    <p:extLst>
      <p:ext uri="{BB962C8B-B14F-4D97-AF65-F5344CB8AC3E}">
        <p14:creationId xmlns:p14="http://schemas.microsoft.com/office/powerpoint/2010/main" val="31745819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26957" y="229859"/>
            <a:ext cx="8737531" cy="19407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t" anchorCtr="0"/>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④　自然災害との関連</a:t>
            </a:r>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a:solidFill>
                  <a:schemeClr val="tx1"/>
                </a:solidFill>
                <a:latin typeface="ＭＳ Ｐゴシック" panose="020B0600070205080204" pitchFamily="50" charset="-128"/>
                <a:ea typeface="ＭＳ Ｐゴシック" panose="020B0600070205080204" pitchFamily="50" charset="-128"/>
              </a:rPr>
              <a:t>⑤　主体的な問題解決の活動の充実，日常生活や他教科等</a:t>
            </a:r>
            <a:r>
              <a:rPr lang="ja-JP" altLang="en-US" sz="2400" dirty="0" smtClean="0">
                <a:solidFill>
                  <a:schemeClr val="tx1"/>
                </a:solidFill>
                <a:latin typeface="ＭＳ Ｐゴシック" panose="020B0600070205080204" pitchFamily="50" charset="-128"/>
                <a:ea typeface="ＭＳ Ｐゴシック" panose="020B0600070205080204" pitchFamily="50" charset="-128"/>
              </a:rPr>
              <a:t>との</a:t>
            </a:r>
            <a:endParaRPr lang="en-US" altLang="ja-JP" sz="24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a:solidFill>
                  <a:schemeClr val="tx1"/>
                </a:solidFill>
                <a:latin typeface="ＭＳ Ｐゴシック" panose="020B0600070205080204" pitchFamily="50" charset="-128"/>
                <a:ea typeface="ＭＳ Ｐゴシック" panose="020B0600070205080204" pitchFamily="50" charset="-128"/>
              </a:rPr>
              <a:t>　</a:t>
            </a:r>
            <a:r>
              <a:rPr lang="ja-JP" altLang="en-US" sz="2400" dirty="0" smtClean="0">
                <a:solidFill>
                  <a:schemeClr val="tx1"/>
                </a:solidFill>
                <a:latin typeface="ＭＳ Ｐゴシック" panose="020B0600070205080204" pitchFamily="50" charset="-128"/>
                <a:ea typeface="ＭＳ Ｐゴシック" panose="020B0600070205080204" pitchFamily="50" charset="-128"/>
              </a:rPr>
              <a:t>関連</a:t>
            </a:r>
            <a:r>
              <a:rPr lang="ja-JP" altLang="en-US" sz="2400" dirty="0">
                <a:solidFill>
                  <a:schemeClr val="tx1"/>
                </a:solidFill>
                <a:latin typeface="ＭＳ Ｐゴシック" panose="020B0600070205080204" pitchFamily="50" charset="-128"/>
                <a:ea typeface="ＭＳ Ｐゴシック" panose="020B0600070205080204" pitchFamily="50" charset="-128"/>
              </a:rPr>
              <a:t>など</a:t>
            </a:r>
          </a:p>
          <a:p>
            <a:endParaRPr lang="ja-JP" altLang="en-US" sz="24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a:solidFill>
                  <a:schemeClr val="tx1"/>
                </a:solidFill>
                <a:latin typeface="ＭＳ Ｐゴシック" panose="020B0600070205080204" pitchFamily="50" charset="-128"/>
                <a:ea typeface="ＭＳ Ｐゴシック" panose="020B0600070205080204" pitchFamily="50" charset="-128"/>
              </a:rPr>
              <a:t>　</a:t>
            </a:r>
            <a:endParaRPr kumimoji="1" lang="ja-JP" altLang="en-US"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5" name="テキスト ボックス 4"/>
          <p:cNvSpPr txBox="1"/>
          <p:nvPr/>
        </p:nvSpPr>
        <p:spPr>
          <a:xfrm>
            <a:off x="683568" y="692696"/>
            <a:ext cx="8280920" cy="749812"/>
          </a:xfrm>
          <a:prstGeom prst="rect">
            <a:avLst/>
          </a:prstGeom>
          <a:solidFill>
            <a:schemeClr val="bg1"/>
          </a:solidFill>
          <a:ln w="28575">
            <a:solidFill>
              <a:schemeClr val="accent1"/>
            </a:solidFill>
          </a:ln>
        </p:spPr>
        <p:txBody>
          <a:bodyPr wrap="square" lIns="36000" tIns="36000" rIns="36000" bIns="36000" rtlCol="0">
            <a:spAutoFit/>
          </a:bodyPr>
          <a:lstStyle/>
          <a:p>
            <a:r>
              <a:rPr lang="ja-JP" altLang="en-US" sz="2200" dirty="0" smtClean="0">
                <a:latin typeface="ＭＳ Ｐゴシック" panose="020B0600070205080204" pitchFamily="50" charset="-128"/>
                <a:ea typeface="ＭＳ Ｐゴシック" panose="020B0600070205080204" pitchFamily="50" charset="-128"/>
              </a:rPr>
              <a:t>　天気，川，土地などの指導にあたっては，災害に関する基礎的な理解が図れるようにすること。</a:t>
            </a:r>
            <a:endParaRPr lang="ja-JP" altLang="en-US" sz="2200" dirty="0">
              <a:latin typeface="ＭＳ Ｐゴシック" panose="020B0600070205080204" pitchFamily="50" charset="-128"/>
              <a:ea typeface="ＭＳ Ｐゴシック" panose="020B0600070205080204" pitchFamily="50" charset="-128"/>
            </a:endParaRPr>
          </a:p>
        </p:txBody>
      </p:sp>
      <p:sp>
        <p:nvSpPr>
          <p:cNvPr id="6" name="テキスト ボックス 5"/>
          <p:cNvSpPr txBox="1"/>
          <p:nvPr/>
        </p:nvSpPr>
        <p:spPr>
          <a:xfrm>
            <a:off x="683569" y="1570433"/>
            <a:ext cx="8280920" cy="1107996"/>
          </a:xfrm>
          <a:prstGeom prst="rect">
            <a:avLst/>
          </a:prstGeom>
          <a:noFill/>
        </p:spPr>
        <p:txBody>
          <a:bodyPr wrap="square" rtlCol="0">
            <a:spAutoFit/>
          </a:bodyPr>
          <a:lstStyle/>
          <a:p>
            <a:r>
              <a:rPr kumimoji="1" lang="ja-JP" altLang="en-US" sz="2200" dirty="0" smtClean="0">
                <a:latin typeface="ＭＳ Ｐゴシック" panose="020B0600070205080204" pitchFamily="50" charset="-128"/>
                <a:ea typeface="ＭＳ Ｐゴシック" panose="020B0600070205080204" pitchFamily="50" charset="-128"/>
              </a:rPr>
              <a:t>　理解において，</a:t>
            </a:r>
            <a:r>
              <a:rPr kumimoji="1" lang="ja-JP" altLang="en-US" sz="2200" b="1" dirty="0" smtClean="0">
                <a:solidFill>
                  <a:srgbClr val="FF0000"/>
                </a:solidFill>
                <a:latin typeface="ＭＳ Ｐゴシック" panose="020B0600070205080204" pitchFamily="50" charset="-128"/>
                <a:ea typeface="ＭＳ Ｐゴシック" panose="020B0600070205080204" pitchFamily="50" charset="-128"/>
              </a:rPr>
              <a:t>自然の事物・現象の働きや規則性などを理解することが大切</a:t>
            </a:r>
            <a:r>
              <a:rPr kumimoji="1" lang="ja-JP" altLang="en-US" sz="2200" dirty="0" smtClean="0">
                <a:latin typeface="ＭＳ Ｐゴシック" panose="020B0600070205080204" pitchFamily="50" charset="-128"/>
                <a:ea typeface="ＭＳ Ｐゴシック" panose="020B0600070205080204" pitchFamily="50" charset="-128"/>
              </a:rPr>
              <a:t>であり、そのことが自然災害に適切に対応することにつながると考えられる。</a:t>
            </a:r>
            <a:endParaRPr kumimoji="1" lang="ja-JP" altLang="en-US" sz="2200" dirty="0">
              <a:latin typeface="ＭＳ Ｐゴシック" panose="020B0600070205080204" pitchFamily="50" charset="-128"/>
              <a:ea typeface="ＭＳ Ｐゴシック" panose="020B0600070205080204" pitchFamily="50" charset="-128"/>
            </a:endParaRPr>
          </a:p>
        </p:txBody>
      </p:sp>
      <p:sp>
        <p:nvSpPr>
          <p:cNvPr id="11" name="テキスト ボックス 10"/>
          <p:cNvSpPr txBox="1"/>
          <p:nvPr/>
        </p:nvSpPr>
        <p:spPr>
          <a:xfrm>
            <a:off x="689942" y="3664764"/>
            <a:ext cx="8274546" cy="1088366"/>
          </a:xfrm>
          <a:prstGeom prst="rect">
            <a:avLst/>
          </a:prstGeom>
          <a:solidFill>
            <a:schemeClr val="bg1"/>
          </a:solidFill>
          <a:ln w="28575">
            <a:solidFill>
              <a:schemeClr val="accent1"/>
            </a:solidFill>
          </a:ln>
        </p:spPr>
        <p:txBody>
          <a:bodyPr wrap="square" lIns="36000" tIns="36000" rIns="36000" bIns="36000" rtlCol="0">
            <a:spAutoFit/>
          </a:bodyPr>
          <a:lstStyle/>
          <a:p>
            <a:r>
              <a:rPr lang="ja-JP" altLang="en-US" sz="2200" dirty="0" smtClean="0">
                <a:latin typeface="ＭＳ Ｐゴシック" panose="020B0600070205080204" pitchFamily="50" charset="-128"/>
                <a:ea typeface="ＭＳ Ｐゴシック" panose="020B0600070205080204" pitchFamily="50" charset="-128"/>
              </a:rPr>
              <a:t>　個々の児童が主体的に問題解決の活動を進めるとともに，日常生活や他教科等との関連を図った学習活動，目的を設定し，計測して制御するという考え方に基づいた学習活動が充実するようにすること。</a:t>
            </a:r>
            <a:endParaRPr lang="ja-JP" altLang="en-US" sz="2200" dirty="0">
              <a:latin typeface="ＭＳ Ｐゴシック" panose="020B0600070205080204" pitchFamily="50" charset="-128"/>
              <a:ea typeface="ＭＳ Ｐゴシック" panose="020B0600070205080204" pitchFamily="50" charset="-128"/>
            </a:endParaRPr>
          </a:p>
        </p:txBody>
      </p:sp>
      <p:sp>
        <p:nvSpPr>
          <p:cNvPr id="14" name="テキスト ボックス 13"/>
          <p:cNvSpPr txBox="1"/>
          <p:nvPr/>
        </p:nvSpPr>
        <p:spPr>
          <a:xfrm>
            <a:off x="683568" y="4720952"/>
            <a:ext cx="8280920" cy="1446550"/>
          </a:xfrm>
          <a:prstGeom prst="rect">
            <a:avLst/>
          </a:prstGeom>
          <a:noFill/>
        </p:spPr>
        <p:txBody>
          <a:bodyPr wrap="square" rtlCol="0">
            <a:spAutoFit/>
          </a:bodyPr>
          <a:lstStyle/>
          <a:p>
            <a:r>
              <a:rPr kumimoji="1" lang="en-US" altLang="ja-JP" sz="2200" dirty="0" smtClean="0">
                <a:latin typeface="ＭＳ Ｐゴシック" panose="020B0600070205080204" pitchFamily="50" charset="-128"/>
                <a:ea typeface="ＭＳ Ｐゴシック" panose="020B0600070205080204" pitchFamily="50" charset="-128"/>
              </a:rPr>
              <a:t>【</a:t>
            </a:r>
            <a:r>
              <a:rPr kumimoji="1" lang="ja-JP" altLang="en-US" sz="2200" dirty="0" smtClean="0">
                <a:latin typeface="ＭＳ Ｐゴシック" panose="020B0600070205080204" pitchFamily="50" charset="-128"/>
                <a:ea typeface="ＭＳ Ｐゴシック" panose="020B0600070205080204" pitchFamily="50" charset="-128"/>
              </a:rPr>
              <a:t>ものづくりの活動の充実</a:t>
            </a:r>
            <a:r>
              <a:rPr kumimoji="1" lang="en-US" altLang="ja-JP" sz="2200" dirty="0" smtClean="0">
                <a:latin typeface="ＭＳ Ｐゴシック" panose="020B0600070205080204" pitchFamily="50" charset="-128"/>
                <a:ea typeface="ＭＳ Ｐゴシック" panose="020B0600070205080204" pitchFamily="50" charset="-128"/>
              </a:rPr>
              <a:t>】</a:t>
            </a:r>
          </a:p>
          <a:p>
            <a:r>
              <a:rPr kumimoji="1" lang="ja-JP" altLang="en-US" sz="2200" dirty="0" smtClean="0">
                <a:latin typeface="ＭＳ Ｐゴシック" panose="020B0600070205080204" pitchFamily="50" charset="-128"/>
                <a:ea typeface="ＭＳ Ｐゴシック" panose="020B0600070205080204" pitchFamily="50" charset="-128"/>
              </a:rPr>
              <a:t>　児童が明確な目的を設定し，その</a:t>
            </a:r>
            <a:r>
              <a:rPr kumimoji="1" lang="ja-JP" altLang="en-US" sz="2200" b="1" dirty="0" smtClean="0">
                <a:solidFill>
                  <a:srgbClr val="FF0000"/>
                </a:solidFill>
                <a:latin typeface="ＭＳ Ｐゴシック" panose="020B0600070205080204" pitchFamily="50" charset="-128"/>
                <a:ea typeface="ＭＳ Ｐゴシック" panose="020B0600070205080204" pitchFamily="50" charset="-128"/>
              </a:rPr>
              <a:t>目的を達成するためのものづくり</a:t>
            </a:r>
            <a:r>
              <a:rPr kumimoji="1" lang="ja-JP" altLang="en-US" sz="2200" dirty="0" smtClean="0">
                <a:latin typeface="ＭＳ Ｐゴシック" panose="020B0600070205080204" pitchFamily="50" charset="-128"/>
                <a:ea typeface="ＭＳ Ｐゴシック" panose="020B0600070205080204" pitchFamily="50" charset="-128"/>
              </a:rPr>
              <a:t>を行い，設定した目的を達成できているかを振り返り，修正するといったものづくりの活動を充実させることが考えられる。</a:t>
            </a:r>
            <a:endParaRPr kumimoji="1" lang="ja-JP" altLang="en-US" sz="22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2484028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70744" y="485633"/>
            <a:ext cx="8640960" cy="19407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t" anchorCtr="0"/>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⑥　博物館や科学学習センターなどとの連携</a:t>
            </a:r>
          </a:p>
          <a:p>
            <a:r>
              <a:rPr lang="ja-JP" altLang="en-US" sz="2400" dirty="0">
                <a:solidFill>
                  <a:schemeClr val="tx1"/>
                </a:solidFill>
                <a:latin typeface="ＭＳ Ｐゴシック" panose="020B0600070205080204" pitchFamily="50" charset="-128"/>
                <a:ea typeface="ＭＳ Ｐゴシック" panose="020B0600070205080204" pitchFamily="50" charset="-128"/>
              </a:rPr>
              <a:t>　</a:t>
            </a:r>
            <a:endParaRPr kumimoji="1" lang="ja-JP" altLang="en-US"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5" name="テキスト ボックス 4"/>
          <p:cNvSpPr txBox="1"/>
          <p:nvPr/>
        </p:nvSpPr>
        <p:spPr>
          <a:xfrm>
            <a:off x="841938" y="1040503"/>
            <a:ext cx="8005402" cy="769441"/>
          </a:xfrm>
          <a:prstGeom prst="rect">
            <a:avLst/>
          </a:prstGeom>
          <a:solidFill>
            <a:schemeClr val="bg1"/>
          </a:solidFill>
          <a:ln w="28575">
            <a:solidFill>
              <a:schemeClr val="accent1"/>
            </a:solidFill>
          </a:ln>
        </p:spPr>
        <p:txBody>
          <a:bodyPr wrap="square" rtlCol="0">
            <a:spAutoFit/>
          </a:bodyPr>
          <a:lstStyle/>
          <a:p>
            <a:r>
              <a:rPr lang="ja-JP" altLang="en-US" sz="2200" dirty="0" smtClean="0">
                <a:latin typeface="ＭＳ Ｐゴシック" panose="020B0600070205080204" pitchFamily="50" charset="-128"/>
                <a:ea typeface="ＭＳ Ｐゴシック" panose="020B0600070205080204" pitchFamily="50" charset="-128"/>
              </a:rPr>
              <a:t>　博物館や科学学習センターなどと連携，協力を図りながら，それらを積極的に活用すること。</a:t>
            </a:r>
            <a:endParaRPr lang="ja-JP" altLang="en-US" sz="2200" dirty="0">
              <a:latin typeface="ＭＳ Ｐゴシック" panose="020B0600070205080204" pitchFamily="50" charset="-128"/>
              <a:ea typeface="ＭＳ Ｐゴシック" panose="020B0600070205080204" pitchFamily="50" charset="-128"/>
            </a:endParaRPr>
          </a:p>
        </p:txBody>
      </p:sp>
      <p:sp>
        <p:nvSpPr>
          <p:cNvPr id="6" name="テキスト ボックス 5"/>
          <p:cNvSpPr txBox="1"/>
          <p:nvPr/>
        </p:nvSpPr>
        <p:spPr>
          <a:xfrm>
            <a:off x="841939" y="1916832"/>
            <a:ext cx="8005401" cy="769441"/>
          </a:xfrm>
          <a:prstGeom prst="rect">
            <a:avLst/>
          </a:prstGeom>
          <a:noFill/>
        </p:spPr>
        <p:txBody>
          <a:bodyPr wrap="square" rtlCol="0">
            <a:spAutoFit/>
          </a:bodyPr>
          <a:lstStyle/>
          <a:p>
            <a:r>
              <a:rPr kumimoji="1" lang="ja-JP" altLang="en-US" sz="2200" dirty="0" smtClean="0">
                <a:latin typeface="ＭＳ Ｐゴシック" panose="020B0600070205080204" pitchFamily="50" charset="-128"/>
                <a:ea typeface="ＭＳ Ｐゴシック" panose="020B0600070205080204" pitchFamily="50" charset="-128"/>
              </a:rPr>
              <a:t>　学芸員などとの事前打ち合わせなどを行い，育成を目指す資質・能力を</a:t>
            </a:r>
            <a:r>
              <a:rPr lang="ja-JP" altLang="en-US" sz="2200" dirty="0">
                <a:latin typeface="ＭＳ Ｐゴシック" panose="020B0600070205080204" pitchFamily="50" charset="-128"/>
                <a:ea typeface="ＭＳ Ｐゴシック" panose="020B0600070205080204" pitchFamily="50" charset="-128"/>
              </a:rPr>
              <a:t>共有</a:t>
            </a:r>
            <a:r>
              <a:rPr lang="ja-JP" altLang="en-US" sz="2200" dirty="0" smtClean="0">
                <a:latin typeface="ＭＳ Ｐゴシック" panose="020B0600070205080204" pitchFamily="50" charset="-128"/>
                <a:ea typeface="ＭＳ Ｐゴシック" panose="020B0600070205080204" pitchFamily="50" charset="-128"/>
              </a:rPr>
              <a:t>し，指導の充実を図ることが大切である。</a:t>
            </a:r>
            <a:endParaRPr kumimoji="1" lang="ja-JP" altLang="en-US" sz="2200" dirty="0">
              <a:latin typeface="ＭＳ Ｐゴシック" panose="020B0600070205080204" pitchFamily="50" charset="-128"/>
              <a:ea typeface="ＭＳ Ｐゴシック" panose="020B0600070205080204" pitchFamily="50" charset="-128"/>
            </a:endParaRPr>
          </a:p>
        </p:txBody>
      </p:sp>
      <p:sp>
        <p:nvSpPr>
          <p:cNvPr id="7" name="正方形/長方形 6"/>
          <p:cNvSpPr/>
          <p:nvPr/>
        </p:nvSpPr>
        <p:spPr>
          <a:xfrm>
            <a:off x="224508" y="4440589"/>
            <a:ext cx="8640960" cy="15806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t" anchorCtr="0"/>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　事故防止，薬品などの管理</a:t>
            </a:r>
            <a:endParaRPr lang="en-US" altLang="ja-JP" sz="2400" dirty="0">
              <a:solidFill>
                <a:schemeClr val="tx1"/>
              </a:solidFill>
              <a:latin typeface="ＭＳ Ｐゴシック" panose="020B0600070205080204" pitchFamily="50" charset="-128"/>
              <a:ea typeface="ＭＳ Ｐゴシック" panose="020B0600070205080204" pitchFamily="50" charset="-128"/>
            </a:endParaRPr>
          </a:p>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　観察，実験などの指導に当たっては，事故防止に十分</a:t>
            </a:r>
            <a:r>
              <a:rPr lang="ja-JP" altLang="en-US" sz="2200" dirty="0" err="1" smtClean="0">
                <a:solidFill>
                  <a:schemeClr val="tx1"/>
                </a:solidFill>
                <a:latin typeface="ＭＳ Ｐゴシック" panose="020B0600070205080204" pitchFamily="50" charset="-128"/>
                <a:ea typeface="ＭＳ Ｐゴシック" panose="020B0600070205080204" pitchFamily="50" charset="-128"/>
              </a:rPr>
              <a:t>留意す</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ること。また，環境整備に十分配慮するとともに，使用薬品につい</a:t>
            </a:r>
            <a:endParaRPr lang="en-US" altLang="ja-JP" sz="22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200" dirty="0">
                <a:solidFill>
                  <a:schemeClr val="tx1"/>
                </a:solidFill>
                <a:latin typeface="ＭＳ Ｐゴシック" panose="020B0600070205080204" pitchFamily="50" charset="-128"/>
                <a:ea typeface="ＭＳ Ｐゴシック" panose="020B0600070205080204" pitchFamily="50" charset="-128"/>
              </a:rPr>
              <a:t>　</a:t>
            </a:r>
            <a:r>
              <a:rPr lang="ja-JP" altLang="en-US" sz="2200" dirty="0" err="1" smtClean="0">
                <a:solidFill>
                  <a:schemeClr val="tx1"/>
                </a:solidFill>
                <a:latin typeface="ＭＳ Ｐゴシック" panose="020B0600070205080204" pitchFamily="50" charset="-128"/>
                <a:ea typeface="ＭＳ Ｐゴシック" panose="020B0600070205080204" pitchFamily="50" charset="-128"/>
              </a:rPr>
              <a:t>ても</a:t>
            </a:r>
            <a:r>
              <a:rPr lang="ja-JP" altLang="en-US" sz="2200" dirty="0" smtClean="0">
                <a:solidFill>
                  <a:schemeClr val="tx1"/>
                </a:solidFill>
                <a:latin typeface="ＭＳ Ｐゴシック" panose="020B0600070205080204" pitchFamily="50" charset="-128"/>
                <a:ea typeface="ＭＳ Ｐゴシック" panose="020B0600070205080204" pitchFamily="50" charset="-128"/>
              </a:rPr>
              <a:t>適切な措置をとるよう配慮すること。</a:t>
            </a:r>
            <a:endParaRPr kumimoji="1" lang="ja-JP" altLang="en-US" sz="2200" dirty="0">
              <a:solidFill>
                <a:schemeClr val="tx1"/>
              </a:solidFill>
              <a:latin typeface="ＭＳ Ｐゴシック" panose="020B0600070205080204" pitchFamily="50" charset="-128"/>
              <a:ea typeface="ＭＳ Ｐゴシック" panose="020B0600070205080204" pitchFamily="50" charset="-128"/>
            </a:endParaRPr>
          </a:p>
        </p:txBody>
      </p:sp>
      <p:sp>
        <p:nvSpPr>
          <p:cNvPr id="8" name="テキスト ボックス 7"/>
          <p:cNvSpPr txBox="1"/>
          <p:nvPr/>
        </p:nvSpPr>
        <p:spPr>
          <a:xfrm>
            <a:off x="-18752" y="3576493"/>
            <a:ext cx="9162752" cy="646331"/>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（３）その他の配慮事項</a:t>
            </a:r>
          </a:p>
        </p:txBody>
      </p:sp>
      <p:sp>
        <p:nvSpPr>
          <p:cNvPr id="9" name="テキスト ボックス 8"/>
          <p:cNvSpPr txBox="1"/>
          <p:nvPr/>
        </p:nvSpPr>
        <p:spPr>
          <a:xfrm>
            <a:off x="7884368" y="3738518"/>
            <a:ext cx="1224136" cy="338554"/>
          </a:xfrm>
          <a:prstGeom prst="rect">
            <a:avLst/>
          </a:prstGeom>
          <a:noFill/>
        </p:spPr>
        <p:txBody>
          <a:bodyPr wrap="square" rtlCol="0">
            <a:spAutoFit/>
          </a:bodyPr>
          <a:lstStyle/>
          <a:p>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解説　</a:t>
            </a:r>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P103</a:t>
            </a:r>
          </a:p>
        </p:txBody>
      </p:sp>
    </p:spTree>
    <p:extLst>
      <p:ext uri="{BB962C8B-B14F-4D97-AF65-F5344CB8AC3E}">
        <p14:creationId xmlns:p14="http://schemas.microsoft.com/office/powerpoint/2010/main" val="34727635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506667" y="1124744"/>
            <a:ext cx="8130667" cy="432048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nchorCtr="0"/>
          <a:lstStyle/>
          <a:p>
            <a:r>
              <a:rPr lang="ja-JP" altLang="en-US" sz="2800" dirty="0" smtClean="0">
                <a:solidFill>
                  <a:schemeClr val="tx1"/>
                </a:solidFill>
                <a:latin typeface="ＭＳ Ｐゴシック" panose="020B0600070205080204" pitchFamily="50" charset="-128"/>
                <a:ea typeface="ＭＳ Ｐゴシック" panose="020B0600070205080204" pitchFamily="50" charset="-128"/>
              </a:rPr>
              <a:t>○　平成</a:t>
            </a:r>
            <a:r>
              <a:rPr lang="en-US" altLang="ja-JP" sz="2800" dirty="0">
                <a:solidFill>
                  <a:schemeClr val="tx1"/>
                </a:solidFill>
                <a:latin typeface="ＭＳ Ｐゴシック" panose="020B0600070205080204" pitchFamily="50" charset="-128"/>
                <a:ea typeface="ＭＳ Ｐゴシック" panose="020B0600070205080204" pitchFamily="50" charset="-128"/>
              </a:rPr>
              <a:t>30</a:t>
            </a:r>
            <a:r>
              <a:rPr lang="ja-JP" altLang="en-US" sz="2800" dirty="0">
                <a:solidFill>
                  <a:schemeClr val="tx1"/>
                </a:solidFill>
                <a:latin typeface="ＭＳ Ｐゴシック" panose="020B0600070205080204" pitchFamily="50" charset="-128"/>
                <a:ea typeface="ＭＳ Ｐゴシック" panose="020B0600070205080204" pitchFamily="50" charset="-128"/>
              </a:rPr>
              <a:t>年度及び平成</a:t>
            </a:r>
            <a:r>
              <a:rPr lang="en-US" altLang="ja-JP" sz="2800" dirty="0">
                <a:solidFill>
                  <a:schemeClr val="tx1"/>
                </a:solidFill>
                <a:latin typeface="ＭＳ Ｐゴシック" panose="020B0600070205080204" pitchFamily="50" charset="-128"/>
                <a:ea typeface="ＭＳ Ｐゴシック" panose="020B0600070205080204" pitchFamily="50" charset="-128"/>
              </a:rPr>
              <a:t>31</a:t>
            </a:r>
            <a:r>
              <a:rPr lang="ja-JP" altLang="en-US" sz="2800" dirty="0">
                <a:solidFill>
                  <a:schemeClr val="tx1"/>
                </a:solidFill>
                <a:latin typeface="ＭＳ Ｐゴシック" panose="020B0600070205080204" pitchFamily="50" charset="-128"/>
                <a:ea typeface="ＭＳ Ｐゴシック" panose="020B0600070205080204" pitchFamily="50" charset="-128"/>
              </a:rPr>
              <a:t>年度の第４学年の</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光電</a:t>
            </a:r>
            <a:endParaRPr lang="en-US" altLang="ja-JP" sz="28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800" dirty="0">
                <a:solidFill>
                  <a:schemeClr val="tx1"/>
                </a:solidFill>
                <a:latin typeface="ＭＳ Ｐゴシック" panose="020B0600070205080204" pitchFamily="50" charset="-128"/>
                <a:ea typeface="ＭＳ Ｐゴシック" panose="020B0600070205080204" pitchFamily="50" charset="-128"/>
              </a:rPr>
              <a:t>　</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池</a:t>
            </a:r>
            <a:r>
              <a:rPr lang="ja-JP" altLang="en-US" sz="2800" dirty="0">
                <a:solidFill>
                  <a:schemeClr val="tx1"/>
                </a:solidFill>
                <a:latin typeface="ＭＳ Ｐゴシック" panose="020B0600070205080204" pitchFamily="50" charset="-128"/>
                <a:ea typeface="ＭＳ Ｐゴシック" panose="020B0600070205080204" pitchFamily="50" charset="-128"/>
              </a:rPr>
              <a:t>の働き</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r>
              <a:rPr lang="ja-JP" altLang="en-US" sz="2800" dirty="0">
                <a:solidFill>
                  <a:schemeClr val="tx1"/>
                </a:solidFill>
                <a:latin typeface="ＭＳ Ｐゴシック" panose="020B0600070205080204" pitchFamily="50" charset="-128"/>
                <a:ea typeface="ＭＳ Ｐゴシック" panose="020B0600070205080204" pitchFamily="50" charset="-128"/>
              </a:rPr>
              <a:t>について省略する</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　</a:t>
            </a:r>
            <a:endParaRPr lang="en-US" altLang="ja-JP" sz="28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800" dirty="0">
                <a:solidFill>
                  <a:schemeClr val="tx1"/>
                </a:solidFill>
                <a:latin typeface="ＭＳ Ｐゴシック" panose="020B0600070205080204" pitchFamily="50" charset="-128"/>
                <a:ea typeface="ＭＳ Ｐゴシック" panose="020B0600070205080204" pitchFamily="50" charset="-128"/>
              </a:rPr>
              <a:t>　</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　　　　　　　　　　　　　  →</a:t>
            </a:r>
            <a:r>
              <a:rPr lang="en-US" altLang="ja-JP" sz="28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2800" dirty="0">
                <a:solidFill>
                  <a:schemeClr val="tx1"/>
                </a:solidFill>
                <a:latin typeface="ＭＳ Ｐゴシック" panose="020B0600070205080204" pitchFamily="50" charset="-128"/>
                <a:ea typeface="ＭＳ Ｐゴシック" panose="020B0600070205080204" pitchFamily="50" charset="-128"/>
              </a:rPr>
              <a:t>第６学年で指導</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p>
          <a:p>
            <a:endParaRPr lang="en-US" altLang="ja-JP" sz="28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800" dirty="0" smtClean="0">
                <a:solidFill>
                  <a:schemeClr val="tx1"/>
                </a:solidFill>
                <a:latin typeface="ＭＳ Ｐゴシック" panose="020B0600070205080204" pitchFamily="50" charset="-128"/>
                <a:ea typeface="ＭＳ Ｐゴシック" panose="020B0600070205080204" pitchFamily="50" charset="-128"/>
              </a:rPr>
              <a:t>○　平成</a:t>
            </a:r>
            <a:r>
              <a:rPr lang="en-US" altLang="ja-JP" sz="2800" dirty="0">
                <a:solidFill>
                  <a:schemeClr val="tx1"/>
                </a:solidFill>
                <a:latin typeface="ＭＳ Ｐゴシック" panose="020B0600070205080204" pitchFamily="50" charset="-128"/>
                <a:ea typeface="ＭＳ Ｐゴシック" panose="020B0600070205080204" pitchFamily="50" charset="-128"/>
              </a:rPr>
              <a:t>31</a:t>
            </a:r>
            <a:r>
              <a:rPr lang="ja-JP" altLang="en-US" sz="2800" dirty="0">
                <a:solidFill>
                  <a:schemeClr val="tx1"/>
                </a:solidFill>
                <a:latin typeface="ＭＳ Ｐゴシック" panose="020B0600070205080204" pitchFamily="50" charset="-128"/>
                <a:ea typeface="ＭＳ Ｐゴシック" panose="020B0600070205080204" pitchFamily="50" charset="-128"/>
              </a:rPr>
              <a:t>年度の第５学年の</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r>
              <a:rPr lang="ja-JP" altLang="en-US" sz="2800" dirty="0">
                <a:solidFill>
                  <a:schemeClr val="tx1"/>
                </a:solidFill>
                <a:latin typeface="ＭＳ Ｐゴシック" panose="020B0600070205080204" pitchFamily="50" charset="-128"/>
                <a:ea typeface="ＭＳ Ｐゴシック" panose="020B0600070205080204" pitchFamily="50" charset="-128"/>
              </a:rPr>
              <a:t>水中の小さな生物</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を</a:t>
            </a:r>
            <a:endParaRPr lang="en-US" altLang="ja-JP" sz="28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800" dirty="0">
                <a:solidFill>
                  <a:schemeClr val="tx1"/>
                </a:solidFill>
                <a:latin typeface="ＭＳ Ｐゴシック" panose="020B0600070205080204" pitchFamily="50" charset="-128"/>
                <a:ea typeface="ＭＳ Ｐゴシック" panose="020B0600070205080204" pitchFamily="50" charset="-128"/>
              </a:rPr>
              <a:t>　</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省略</a:t>
            </a:r>
            <a:r>
              <a:rPr lang="ja-JP" altLang="en-US" sz="2800" dirty="0">
                <a:solidFill>
                  <a:schemeClr val="tx1"/>
                </a:solidFill>
                <a:latin typeface="ＭＳ Ｐゴシック" panose="020B0600070205080204" pitchFamily="50" charset="-128"/>
                <a:ea typeface="ＭＳ Ｐゴシック" panose="020B0600070205080204" pitchFamily="50" charset="-128"/>
              </a:rPr>
              <a:t>する</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　　　　　　　　　→</a:t>
            </a:r>
            <a:r>
              <a:rPr lang="en-US" altLang="ja-JP" sz="28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2800" dirty="0">
                <a:solidFill>
                  <a:schemeClr val="tx1"/>
                </a:solidFill>
                <a:latin typeface="ＭＳ Ｐゴシック" panose="020B0600070205080204" pitchFamily="50" charset="-128"/>
                <a:ea typeface="ＭＳ Ｐゴシック" panose="020B0600070205080204" pitchFamily="50" charset="-128"/>
              </a:rPr>
              <a:t>第６学年で指導</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p>
          <a:p>
            <a:endParaRPr lang="en-US" altLang="ja-JP" sz="28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800" dirty="0" smtClean="0">
                <a:solidFill>
                  <a:schemeClr val="tx1"/>
                </a:solidFill>
                <a:latin typeface="ＭＳ Ｐゴシック" panose="020B0600070205080204" pitchFamily="50" charset="-128"/>
                <a:ea typeface="ＭＳ Ｐゴシック" panose="020B0600070205080204" pitchFamily="50" charset="-128"/>
              </a:rPr>
              <a:t>○　平成</a:t>
            </a:r>
            <a:r>
              <a:rPr lang="en-US" altLang="ja-JP" sz="2800" dirty="0">
                <a:solidFill>
                  <a:schemeClr val="tx1"/>
                </a:solidFill>
                <a:latin typeface="ＭＳ Ｐゴシック" panose="020B0600070205080204" pitchFamily="50" charset="-128"/>
                <a:ea typeface="ＭＳ Ｐゴシック" panose="020B0600070205080204" pitchFamily="50" charset="-128"/>
              </a:rPr>
              <a:t>31</a:t>
            </a:r>
            <a:r>
              <a:rPr lang="ja-JP" altLang="en-US" sz="2800" dirty="0">
                <a:solidFill>
                  <a:schemeClr val="tx1"/>
                </a:solidFill>
                <a:latin typeface="ＭＳ Ｐゴシック" panose="020B0600070205080204" pitchFamily="50" charset="-128"/>
                <a:ea typeface="ＭＳ Ｐゴシック" panose="020B0600070205080204" pitchFamily="50" charset="-128"/>
              </a:rPr>
              <a:t>年度の第６学年の</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r>
              <a:rPr lang="ja-JP" altLang="en-US" sz="2800" dirty="0">
                <a:solidFill>
                  <a:schemeClr val="tx1"/>
                </a:solidFill>
                <a:latin typeface="ＭＳ Ｐゴシック" panose="020B0600070205080204" pitchFamily="50" charset="-128"/>
                <a:ea typeface="ＭＳ Ｐゴシック" panose="020B0600070205080204" pitchFamily="50" charset="-128"/>
              </a:rPr>
              <a:t>電気による発熱</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r>
              <a:rPr lang="ja-JP" altLang="en-US" sz="2800" dirty="0">
                <a:solidFill>
                  <a:schemeClr val="tx1"/>
                </a:solidFill>
                <a:latin typeface="ＭＳ Ｐゴシック" panose="020B0600070205080204" pitchFamily="50" charset="-128"/>
                <a:ea typeface="ＭＳ Ｐゴシック" panose="020B0600070205080204" pitchFamily="50" charset="-128"/>
              </a:rPr>
              <a:t>を</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省</a:t>
            </a:r>
            <a:endParaRPr lang="en-US" altLang="ja-JP" sz="2800"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800" dirty="0">
                <a:solidFill>
                  <a:schemeClr val="tx1"/>
                </a:solidFill>
                <a:latin typeface="ＭＳ Ｐゴシック" panose="020B0600070205080204" pitchFamily="50" charset="-128"/>
                <a:ea typeface="ＭＳ Ｐゴシック" panose="020B0600070205080204" pitchFamily="50" charset="-128"/>
              </a:rPr>
              <a:t>　</a:t>
            </a:r>
            <a:r>
              <a:rPr lang="ja-JP" altLang="en-US" sz="2800" dirty="0" smtClean="0">
                <a:solidFill>
                  <a:schemeClr val="tx1"/>
                </a:solidFill>
                <a:latin typeface="ＭＳ Ｐゴシック" panose="020B0600070205080204" pitchFamily="50" charset="-128"/>
                <a:ea typeface="ＭＳ Ｐゴシック" panose="020B0600070205080204" pitchFamily="50" charset="-128"/>
              </a:rPr>
              <a:t>略する。　　　　　　　→</a:t>
            </a:r>
            <a:r>
              <a:rPr lang="en-US" altLang="ja-JP" sz="28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2800" dirty="0">
                <a:solidFill>
                  <a:schemeClr val="tx1"/>
                </a:solidFill>
                <a:latin typeface="ＭＳ Ｐゴシック" panose="020B0600070205080204" pitchFamily="50" charset="-128"/>
                <a:ea typeface="ＭＳ Ｐゴシック" panose="020B0600070205080204" pitchFamily="50" charset="-128"/>
              </a:rPr>
              <a:t>中学校第２学年で指導</a:t>
            </a:r>
            <a:r>
              <a:rPr lang="en-US" altLang="ja-JP" sz="2800" dirty="0">
                <a:solidFill>
                  <a:schemeClr val="tx1"/>
                </a:solidFill>
                <a:latin typeface="ＭＳ Ｐゴシック" panose="020B0600070205080204" pitchFamily="50" charset="-128"/>
                <a:ea typeface="ＭＳ Ｐゴシック" panose="020B0600070205080204" pitchFamily="50" charset="-128"/>
              </a:rPr>
              <a:t>】</a:t>
            </a:r>
          </a:p>
        </p:txBody>
      </p:sp>
      <p:sp>
        <p:nvSpPr>
          <p:cNvPr id="5" name="テキスト ボックス 4"/>
          <p:cNvSpPr txBox="1"/>
          <p:nvPr/>
        </p:nvSpPr>
        <p:spPr>
          <a:xfrm>
            <a:off x="-24556" y="0"/>
            <a:ext cx="9162752" cy="646331"/>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４　移行措置</a:t>
            </a:r>
          </a:p>
        </p:txBody>
      </p:sp>
    </p:spTree>
    <p:extLst>
      <p:ext uri="{BB962C8B-B14F-4D97-AF65-F5344CB8AC3E}">
        <p14:creationId xmlns:p14="http://schemas.microsoft.com/office/powerpoint/2010/main" val="7206895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9756576" y="1388965"/>
            <a:ext cx="8640960" cy="4536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r>
              <a:rPr lang="ja-JP" altLang="en-US" sz="2000" dirty="0" smtClean="0">
                <a:solidFill>
                  <a:schemeClr val="tx1"/>
                </a:solidFill>
                <a:latin typeface="ＭＳ 明朝" panose="02020609040205080304" pitchFamily="17" charset="-128"/>
                <a:ea typeface="ＭＳ 明朝" panose="02020609040205080304" pitchFamily="17" charset="-128"/>
              </a:rPr>
              <a:t>　</a:t>
            </a:r>
            <a:endParaRPr lang="en-US" altLang="ja-JP" sz="32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000" b="1" dirty="0" smtClean="0">
              <a:solidFill>
                <a:schemeClr val="tx1"/>
              </a:solidFill>
              <a:latin typeface="+mn-ea"/>
            </a:endParaRPr>
          </a:p>
          <a:p>
            <a:endParaRPr lang="en-US" altLang="ja-JP" sz="2000" b="1" dirty="0" smtClean="0">
              <a:solidFill>
                <a:schemeClr val="tx1"/>
              </a:solidFill>
              <a:latin typeface="+mn-ea"/>
            </a:endParaRPr>
          </a:p>
          <a:p>
            <a:endParaRPr lang="en-US" altLang="ja-JP" sz="3600" b="1" dirty="0" smtClean="0">
              <a:solidFill>
                <a:schemeClr val="tx1"/>
              </a:solidFill>
              <a:latin typeface="+mn-ea"/>
            </a:endParaRPr>
          </a:p>
          <a:p>
            <a:endParaRPr lang="en-US" altLang="ja-JP" sz="3600" b="1" dirty="0" smtClean="0">
              <a:solidFill>
                <a:schemeClr val="tx1"/>
              </a:solidFill>
              <a:latin typeface="+mn-ea"/>
            </a:endParaRPr>
          </a:p>
        </p:txBody>
      </p:sp>
      <p:grpSp>
        <p:nvGrpSpPr>
          <p:cNvPr id="9" name="グループ化 8"/>
          <p:cNvGrpSpPr/>
          <p:nvPr/>
        </p:nvGrpSpPr>
        <p:grpSpPr>
          <a:xfrm>
            <a:off x="251520" y="985839"/>
            <a:ext cx="8646866" cy="5395489"/>
            <a:chOff x="251520" y="193751"/>
            <a:chExt cx="8646866" cy="5395489"/>
          </a:xfrm>
        </p:grpSpPr>
        <p:sp>
          <p:nvSpPr>
            <p:cNvPr id="3" name="角丸四角形 2"/>
            <p:cNvSpPr/>
            <p:nvPr/>
          </p:nvSpPr>
          <p:spPr>
            <a:xfrm>
              <a:off x="251520" y="692697"/>
              <a:ext cx="8640960" cy="1296144"/>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000" b="1" dirty="0" smtClean="0">
                <a:solidFill>
                  <a:schemeClr val="tx1"/>
                </a:solidFill>
                <a:latin typeface="AR P丸ゴシック体M" panose="020F0600000000000000" pitchFamily="50" charset="-128"/>
                <a:ea typeface="AR P丸ゴシック体M" panose="020F0600000000000000" pitchFamily="50" charset="-128"/>
              </a:endParaRPr>
            </a:p>
            <a:p>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　自然</a:t>
              </a:r>
              <a:r>
                <a:rPr lang="ja-JP" altLang="en-US" sz="2000" b="1" dirty="0">
                  <a:solidFill>
                    <a:schemeClr val="tx1"/>
                  </a:solidFill>
                  <a:latin typeface="ＭＳ Ｐゴシック" panose="020B0600070205080204" pitchFamily="50" charset="-128"/>
                  <a:ea typeface="ＭＳ Ｐゴシック" panose="020B0600070205080204" pitchFamily="50" charset="-128"/>
                </a:rPr>
                <a:t>に</a:t>
              </a:r>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親しみ，理科の</a:t>
              </a:r>
              <a:r>
                <a:rPr lang="ja-JP" altLang="en-US" sz="2000" b="1" dirty="0">
                  <a:solidFill>
                    <a:schemeClr val="tx1"/>
                  </a:solidFill>
                  <a:latin typeface="ＭＳ Ｐゴシック" panose="020B0600070205080204" pitchFamily="50" charset="-128"/>
                  <a:ea typeface="ＭＳ Ｐゴシック" panose="020B0600070205080204" pitchFamily="50" charset="-128"/>
                </a:rPr>
                <a:t>見方・考え方を</a:t>
              </a:r>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働かせ，見通し</a:t>
              </a:r>
              <a:r>
                <a:rPr lang="ja-JP" altLang="en-US" sz="2000" b="1" dirty="0">
                  <a:solidFill>
                    <a:schemeClr val="tx1"/>
                  </a:solidFill>
                  <a:latin typeface="ＭＳ Ｐゴシック" panose="020B0600070205080204" pitchFamily="50" charset="-128"/>
                  <a:ea typeface="ＭＳ Ｐゴシック" panose="020B0600070205080204" pitchFamily="50" charset="-128"/>
                </a:rPr>
                <a:t>をもって観察</a:t>
              </a:r>
              <a:r>
                <a:rPr lang="en-US" altLang="ja-JP" sz="2000" b="1" dirty="0">
                  <a:solidFill>
                    <a:schemeClr val="tx1"/>
                  </a:solidFill>
                  <a:latin typeface="ＭＳ Ｐゴシック" panose="020B0600070205080204" pitchFamily="50" charset="-128"/>
                  <a:ea typeface="ＭＳ Ｐゴシック" panose="020B0600070205080204" pitchFamily="50" charset="-128"/>
                </a:rPr>
                <a:t>,</a:t>
              </a:r>
              <a:r>
                <a:rPr lang="ja-JP" altLang="en-US" sz="2000" b="1" dirty="0">
                  <a:solidFill>
                    <a:schemeClr val="tx1"/>
                  </a:solidFill>
                  <a:latin typeface="ＭＳ Ｐゴシック" panose="020B0600070205080204" pitchFamily="50" charset="-128"/>
                  <a:ea typeface="ＭＳ Ｐゴシック" panose="020B0600070205080204" pitchFamily="50" charset="-128"/>
                </a:rPr>
                <a:t>実験を行うことなどを</a:t>
              </a:r>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通して，自然</a:t>
              </a:r>
              <a:r>
                <a:rPr lang="ja-JP" altLang="en-US" sz="2000" b="1" dirty="0">
                  <a:solidFill>
                    <a:schemeClr val="tx1"/>
                  </a:solidFill>
                  <a:latin typeface="ＭＳ Ｐゴシック" panose="020B0600070205080204" pitchFamily="50" charset="-128"/>
                  <a:ea typeface="ＭＳ Ｐゴシック" panose="020B0600070205080204" pitchFamily="50" charset="-128"/>
                </a:rPr>
                <a:t>の事物・現象についての問題を科学的に解決するために必要な資質・能力を次のとおり育成することを目指す</a:t>
              </a:r>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5" name="角丸四角形 4"/>
            <p:cNvSpPr/>
            <p:nvPr/>
          </p:nvSpPr>
          <p:spPr>
            <a:xfrm>
              <a:off x="971600" y="193751"/>
              <a:ext cx="7200800" cy="792088"/>
            </a:xfrm>
            <a:prstGeom prst="roundRect">
              <a:avLst>
                <a:gd name="adj" fmla="val 3191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2400" b="1" dirty="0" smtClean="0">
                  <a:latin typeface="ＭＳ Ｐゴシック" panose="020B0600070205080204" pitchFamily="50" charset="-128"/>
                  <a:ea typeface="ＭＳ Ｐゴシック" panose="020B0600070205080204" pitchFamily="50" charset="-128"/>
                </a:rPr>
                <a:t>柱書（学びのプロセス）</a:t>
              </a:r>
              <a:endParaRPr kumimoji="1" lang="en-US" altLang="ja-JP" sz="2400" b="1" dirty="0" smtClean="0">
                <a:latin typeface="ＭＳ Ｐゴシック" panose="020B0600070205080204" pitchFamily="50" charset="-128"/>
                <a:ea typeface="ＭＳ Ｐゴシック" panose="020B0600070205080204" pitchFamily="50" charset="-128"/>
              </a:endParaRPr>
            </a:p>
            <a:p>
              <a:pPr algn="ctr"/>
              <a:r>
                <a:rPr lang="ja-JP" altLang="en-US" sz="2000" b="1" dirty="0">
                  <a:latin typeface="ＭＳ Ｐゴシック" panose="020B0600070205080204" pitchFamily="50" charset="-128"/>
                  <a:ea typeface="ＭＳ Ｐゴシック" panose="020B0600070205080204" pitchFamily="50" charset="-128"/>
                </a:rPr>
                <a:t>どのような学習の過程を通して資質・能力を育成するのか</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7" name="角丸四角形 6"/>
            <p:cNvSpPr/>
            <p:nvPr/>
          </p:nvSpPr>
          <p:spPr>
            <a:xfrm>
              <a:off x="257426" y="2348880"/>
              <a:ext cx="8640960" cy="3240360"/>
            </a:xfrm>
            <a:prstGeom prst="roundRect">
              <a:avLst>
                <a:gd name="adj" fmla="val 4739"/>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977506" y="2060848"/>
              <a:ext cx="7200800" cy="576064"/>
            </a:xfrm>
            <a:prstGeom prst="roundRect">
              <a:avLst>
                <a:gd name="adj" fmla="val 3191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ja-JP" altLang="en-US" sz="2400" b="1" dirty="0" smtClean="0">
                  <a:latin typeface="ＭＳ Ｐゴシック" panose="020B0600070205080204" pitchFamily="50" charset="-128"/>
                  <a:ea typeface="ＭＳ Ｐゴシック" panose="020B0600070205080204" pitchFamily="50" charset="-128"/>
                </a:rPr>
                <a:t>育成を目指す資質・能力</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14" name="角丸四角形 13"/>
            <p:cNvSpPr/>
            <p:nvPr/>
          </p:nvSpPr>
          <p:spPr>
            <a:xfrm>
              <a:off x="417656" y="2922443"/>
              <a:ext cx="8330808" cy="866597"/>
            </a:xfrm>
            <a:prstGeom prst="roundRect">
              <a:avLst>
                <a:gd name="adj" fmla="val 1488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400" b="1" dirty="0" smtClean="0">
                <a:solidFill>
                  <a:schemeClr val="tx1"/>
                </a:solidFill>
                <a:latin typeface="AR P丸ゴシック体M" panose="020F0600000000000000" pitchFamily="50" charset="-128"/>
                <a:ea typeface="AR P丸ゴシック体M" panose="020F0600000000000000" pitchFamily="50" charset="-128"/>
              </a:endParaRPr>
            </a:p>
            <a:p>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a:t>
              </a:r>
              <a:r>
                <a:rPr lang="en-US" altLang="ja-JP" sz="2000" b="1" dirty="0">
                  <a:solidFill>
                    <a:schemeClr val="tx1"/>
                  </a:solidFill>
                  <a:latin typeface="ＭＳ Ｐゴシック" panose="020B0600070205080204" pitchFamily="50" charset="-128"/>
                  <a:ea typeface="ＭＳ Ｐゴシック" panose="020B0600070205080204" pitchFamily="50" charset="-128"/>
                </a:rPr>
                <a:t>1)</a:t>
              </a:r>
              <a:r>
                <a:rPr lang="ja-JP" altLang="en-US" sz="2000" b="1" dirty="0">
                  <a:solidFill>
                    <a:schemeClr val="tx1"/>
                  </a:solidFill>
                  <a:latin typeface="ＭＳ Ｐゴシック" panose="020B0600070205080204" pitchFamily="50" charset="-128"/>
                  <a:ea typeface="ＭＳ Ｐゴシック" panose="020B0600070205080204" pitchFamily="50" charset="-128"/>
                </a:rPr>
                <a:t> 自然の事物・現象についての理解を図り，観察，実験などに関する</a:t>
              </a:r>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基本</a:t>
              </a:r>
              <a:endParaRPr lang="en-US" altLang="ja-JP" sz="2000" b="1"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000" b="1" dirty="0">
                  <a:solidFill>
                    <a:schemeClr val="tx1"/>
                  </a:solidFill>
                  <a:latin typeface="ＭＳ Ｐゴシック" panose="020B0600070205080204" pitchFamily="50" charset="-128"/>
                  <a:ea typeface="ＭＳ Ｐゴシック" panose="020B0600070205080204" pitchFamily="50" charset="-128"/>
                </a:rPr>
                <a:t>　</a:t>
              </a:r>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的</a:t>
              </a:r>
              <a:r>
                <a:rPr lang="ja-JP" altLang="en-US" sz="2000" b="1" dirty="0">
                  <a:solidFill>
                    <a:schemeClr val="tx1"/>
                  </a:solidFill>
                  <a:latin typeface="ＭＳ Ｐゴシック" panose="020B0600070205080204" pitchFamily="50" charset="-128"/>
                  <a:ea typeface="ＭＳ Ｐゴシック" panose="020B0600070205080204" pitchFamily="50" charset="-128"/>
                </a:rPr>
                <a:t>な技能を身に付けるようにする。</a:t>
              </a:r>
              <a:endParaRPr lang="en-US" altLang="ja-JP" sz="2000" b="1" dirty="0">
                <a:solidFill>
                  <a:schemeClr val="tx1"/>
                </a:solidFill>
                <a:latin typeface="ＭＳ Ｐゴシック" panose="020B0600070205080204" pitchFamily="50" charset="-128"/>
                <a:ea typeface="ＭＳ Ｐゴシック" panose="020B0600070205080204" pitchFamily="50" charset="-128"/>
              </a:endParaRPr>
            </a:p>
          </p:txBody>
        </p:sp>
        <p:sp>
          <p:nvSpPr>
            <p:cNvPr id="10" name="角丸四角形 9"/>
            <p:cNvSpPr/>
            <p:nvPr/>
          </p:nvSpPr>
          <p:spPr>
            <a:xfrm>
              <a:off x="356579" y="2686886"/>
              <a:ext cx="1872208"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smtClean="0">
                  <a:latin typeface="ＭＳ Ｐゴシック" panose="020B0600070205080204" pitchFamily="50" charset="-128"/>
                  <a:ea typeface="ＭＳ Ｐゴシック" panose="020B0600070205080204" pitchFamily="50" charset="-128"/>
                </a:rPr>
                <a:t>知識</a:t>
              </a:r>
              <a:r>
                <a:rPr lang="ja-JP" altLang="en-US" sz="2000" b="1" dirty="0">
                  <a:latin typeface="ＭＳ Ｐゴシック" panose="020B0600070205080204" pitchFamily="50" charset="-128"/>
                  <a:ea typeface="ＭＳ Ｐゴシック" panose="020B0600070205080204" pitchFamily="50" charset="-128"/>
                </a:rPr>
                <a:t>及び</a:t>
              </a:r>
              <a:r>
                <a:rPr lang="ja-JP" altLang="en-US" sz="2000" b="1" dirty="0" smtClean="0">
                  <a:latin typeface="ＭＳ Ｐゴシック" panose="020B0600070205080204" pitchFamily="50" charset="-128"/>
                  <a:ea typeface="ＭＳ Ｐゴシック" panose="020B0600070205080204" pitchFamily="50" charset="-128"/>
                </a:rPr>
                <a:t>技能</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15" name="角丸四角形 14"/>
            <p:cNvSpPr/>
            <p:nvPr/>
          </p:nvSpPr>
          <p:spPr>
            <a:xfrm>
              <a:off x="417656" y="4049906"/>
              <a:ext cx="8330808" cy="577427"/>
            </a:xfrm>
            <a:prstGeom prst="roundRect">
              <a:avLst>
                <a:gd name="adj" fmla="val 20375"/>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b="1" dirty="0" smtClean="0">
                <a:solidFill>
                  <a:schemeClr val="tx1"/>
                </a:solidFill>
                <a:latin typeface="AR P丸ゴシック体M" panose="020F0600000000000000" pitchFamily="50" charset="-128"/>
                <a:ea typeface="AR P丸ゴシック体M" panose="020F0600000000000000" pitchFamily="50" charset="-128"/>
              </a:endParaRPr>
            </a:p>
            <a:p>
              <a:r>
                <a:rPr lang="en-US" altLang="ja-JP" sz="2000" b="1" dirty="0" smtClean="0">
                  <a:solidFill>
                    <a:schemeClr val="tx1"/>
                  </a:solidFill>
                  <a:latin typeface="ＭＳ Ｐゴシック" panose="020B0600070205080204" pitchFamily="50" charset="-128"/>
                  <a:ea typeface="ＭＳ Ｐゴシック" panose="020B0600070205080204" pitchFamily="50" charset="-128"/>
                </a:rPr>
                <a:t>(</a:t>
              </a:r>
              <a:r>
                <a:rPr lang="en-US" altLang="ja-JP" sz="2000" b="1" dirty="0">
                  <a:solidFill>
                    <a:schemeClr val="tx1"/>
                  </a:solidFill>
                  <a:latin typeface="ＭＳ Ｐゴシック" panose="020B0600070205080204" pitchFamily="50" charset="-128"/>
                  <a:ea typeface="ＭＳ Ｐゴシック" panose="020B0600070205080204" pitchFamily="50" charset="-128"/>
                </a:rPr>
                <a:t>2)</a:t>
              </a:r>
              <a:r>
                <a:rPr lang="ja-JP" altLang="en-US" sz="2000" b="1" dirty="0">
                  <a:solidFill>
                    <a:schemeClr val="tx1"/>
                  </a:solidFill>
                  <a:latin typeface="ＭＳ Ｐゴシック" panose="020B0600070205080204" pitchFamily="50" charset="-128"/>
                  <a:ea typeface="ＭＳ Ｐゴシック" panose="020B0600070205080204" pitchFamily="50" charset="-128"/>
                </a:rPr>
                <a:t>　観察，実験などを行い，問題解決の力を養う。</a:t>
              </a:r>
              <a:endParaRPr lang="en-US" altLang="ja-JP" sz="2000" b="1" dirty="0">
                <a:solidFill>
                  <a:schemeClr val="tx1"/>
                </a:solidFill>
                <a:latin typeface="ＭＳ Ｐゴシック" panose="020B0600070205080204" pitchFamily="50" charset="-128"/>
                <a:ea typeface="ＭＳ Ｐゴシック" panose="020B0600070205080204" pitchFamily="50" charset="-128"/>
              </a:endParaRPr>
            </a:p>
          </p:txBody>
        </p:sp>
        <p:sp>
          <p:nvSpPr>
            <p:cNvPr id="16" name="角丸四角形 15"/>
            <p:cNvSpPr/>
            <p:nvPr/>
          </p:nvSpPr>
          <p:spPr>
            <a:xfrm>
              <a:off x="417656" y="4878926"/>
              <a:ext cx="8330808" cy="570158"/>
            </a:xfrm>
            <a:prstGeom prst="roundRect">
              <a:avLst>
                <a:gd name="adj" fmla="val 17195"/>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b="1" dirty="0" smtClean="0">
                <a:solidFill>
                  <a:schemeClr val="tx1"/>
                </a:solidFill>
                <a:latin typeface="AR P丸ゴシック体M" panose="020F0600000000000000" pitchFamily="50" charset="-128"/>
                <a:ea typeface="AR P丸ゴシック体M" panose="020F0600000000000000" pitchFamily="50" charset="-128"/>
              </a:endParaRPr>
            </a:p>
            <a:p>
              <a:r>
                <a:rPr lang="en-US" altLang="ja-JP" sz="2000" b="1" dirty="0" smtClean="0">
                  <a:solidFill>
                    <a:schemeClr val="tx1"/>
                  </a:solidFill>
                  <a:latin typeface="ＭＳ Ｐゴシック" panose="020B0600070205080204" pitchFamily="50" charset="-128"/>
                  <a:ea typeface="ＭＳ Ｐゴシック" panose="020B0600070205080204" pitchFamily="50" charset="-128"/>
                </a:rPr>
                <a:t>(</a:t>
              </a:r>
              <a:r>
                <a:rPr lang="en-US" altLang="ja-JP" sz="2000" b="1" dirty="0">
                  <a:solidFill>
                    <a:schemeClr val="tx1"/>
                  </a:solidFill>
                  <a:latin typeface="ＭＳ Ｐゴシック" panose="020B0600070205080204" pitchFamily="50" charset="-128"/>
                  <a:ea typeface="ＭＳ Ｐゴシック" panose="020B0600070205080204" pitchFamily="50" charset="-128"/>
                </a:rPr>
                <a:t>3)</a:t>
              </a:r>
              <a:r>
                <a:rPr lang="ja-JP" altLang="en-US" sz="2000" b="1" dirty="0">
                  <a:solidFill>
                    <a:schemeClr val="tx1"/>
                  </a:solidFill>
                  <a:latin typeface="ＭＳ Ｐゴシック" panose="020B0600070205080204" pitchFamily="50" charset="-128"/>
                  <a:ea typeface="ＭＳ Ｐゴシック" panose="020B0600070205080204" pitchFamily="50" charset="-128"/>
                </a:rPr>
                <a:t> 自然を愛する心情や主体的に問題解決しようとする</a:t>
              </a:r>
              <a:r>
                <a:rPr lang="ja-JP" altLang="en-US" sz="2000" b="1" dirty="0" smtClean="0">
                  <a:solidFill>
                    <a:schemeClr val="tx1"/>
                  </a:solidFill>
                  <a:latin typeface="ＭＳ Ｐゴシック" panose="020B0600070205080204" pitchFamily="50" charset="-128"/>
                  <a:ea typeface="ＭＳ Ｐゴシック" panose="020B0600070205080204" pitchFamily="50" charset="-128"/>
                </a:rPr>
                <a:t>態度を</a:t>
              </a:r>
              <a:r>
                <a:rPr lang="ja-JP" altLang="en-US" sz="2000" b="1" dirty="0">
                  <a:solidFill>
                    <a:schemeClr val="tx1"/>
                  </a:solidFill>
                  <a:latin typeface="ＭＳ Ｐゴシック" panose="020B0600070205080204" pitchFamily="50" charset="-128"/>
                  <a:ea typeface="ＭＳ Ｐゴシック" panose="020B0600070205080204" pitchFamily="50" charset="-128"/>
                </a:rPr>
                <a:t>養う。 </a:t>
              </a:r>
            </a:p>
          </p:txBody>
        </p:sp>
        <p:sp>
          <p:nvSpPr>
            <p:cNvPr id="12" name="角丸四角形 11"/>
            <p:cNvSpPr/>
            <p:nvPr/>
          </p:nvSpPr>
          <p:spPr>
            <a:xfrm>
              <a:off x="367596" y="3891125"/>
              <a:ext cx="3456384"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a:latin typeface="ＭＳ Ｐゴシック" panose="020B0600070205080204" pitchFamily="50" charset="-128"/>
                  <a:ea typeface="ＭＳ Ｐゴシック" panose="020B0600070205080204" pitchFamily="50" charset="-128"/>
                </a:rPr>
                <a:t>思考力，判断力，表現力等</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13" name="角丸四角形 12"/>
            <p:cNvSpPr/>
            <p:nvPr/>
          </p:nvSpPr>
          <p:spPr>
            <a:xfrm>
              <a:off x="367596" y="4712081"/>
              <a:ext cx="3456384"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a:latin typeface="ＭＳ Ｐゴシック" panose="020B0600070205080204" pitchFamily="50" charset="-128"/>
                  <a:ea typeface="ＭＳ Ｐゴシック" panose="020B0600070205080204" pitchFamily="50" charset="-128"/>
                </a:rPr>
                <a:t>学びに向かう力，人間性等</a:t>
              </a:r>
              <a:endParaRPr kumimoji="1" lang="ja-JP" altLang="en-US" sz="2000" b="1" dirty="0">
                <a:latin typeface="ＭＳ Ｐゴシック" panose="020B0600070205080204" pitchFamily="50" charset="-128"/>
                <a:ea typeface="ＭＳ Ｐゴシック" panose="020B0600070205080204" pitchFamily="50" charset="-128"/>
              </a:endParaRPr>
            </a:p>
          </p:txBody>
        </p:sp>
      </p:grpSp>
      <p:sp>
        <p:nvSpPr>
          <p:cNvPr id="17" name="テキスト ボックス 16"/>
          <p:cNvSpPr txBox="1"/>
          <p:nvPr/>
        </p:nvSpPr>
        <p:spPr>
          <a:xfrm>
            <a:off x="0" y="11805"/>
            <a:ext cx="9144000" cy="646331"/>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r>
              <a:rPr lang="ja-JP" altLang="en-US"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（２）課題を踏まえた理科の目標の在り方</a:t>
            </a:r>
            <a:endParaRPr lang="en-US" altLang="ja-JP" sz="3600" dirty="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4" name="テキスト ボックス 3"/>
          <p:cNvSpPr txBox="1"/>
          <p:nvPr/>
        </p:nvSpPr>
        <p:spPr>
          <a:xfrm>
            <a:off x="8054510" y="64380"/>
            <a:ext cx="1224136" cy="584775"/>
          </a:xfrm>
          <a:prstGeom prst="rect">
            <a:avLst/>
          </a:prstGeom>
          <a:noFill/>
        </p:spPr>
        <p:txBody>
          <a:bodyPr wrap="square" rtlCol="0">
            <a:spAutoFit/>
          </a:bodyPr>
          <a:lstStyle/>
          <a:p>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解説　</a:t>
            </a:r>
            <a:endPar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endParaRPr>
          </a:p>
          <a:p>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P12</a:t>
            </a:r>
            <a:r>
              <a:rPr kumimoji="1" lang="ja-JP" altLang="en-US" sz="1600" b="1" dirty="0" smtClean="0">
                <a:solidFill>
                  <a:schemeClr val="bg1"/>
                </a:solidFill>
                <a:latin typeface="ＭＳ Ｐゴシック" panose="020B0600070205080204" pitchFamily="50" charset="-128"/>
                <a:ea typeface="ＭＳ Ｐゴシック" panose="020B0600070205080204" pitchFamily="50" charset="-128"/>
              </a:rPr>
              <a:t>～</a:t>
            </a:r>
            <a:r>
              <a:rPr kumimoji="1" lang="en-US" altLang="ja-JP" sz="1600" b="1" dirty="0" smtClean="0">
                <a:solidFill>
                  <a:schemeClr val="bg1"/>
                </a:solidFill>
                <a:latin typeface="ＭＳ Ｐゴシック" panose="020B0600070205080204" pitchFamily="50" charset="-128"/>
                <a:ea typeface="ＭＳ Ｐゴシック" panose="020B0600070205080204" pitchFamily="50" charset="-128"/>
              </a:rPr>
              <a:t>P19</a:t>
            </a:r>
          </a:p>
        </p:txBody>
      </p:sp>
    </p:spTree>
    <p:extLst>
      <p:ext uri="{BB962C8B-B14F-4D97-AF65-F5344CB8AC3E}">
        <p14:creationId xmlns:p14="http://schemas.microsoft.com/office/powerpoint/2010/main" val="3858039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1520" y="1512724"/>
            <a:ext cx="8640960" cy="4536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自然</a:t>
            </a:r>
            <a:r>
              <a:rPr lang="ja-JP" altLang="en-US" sz="2400" b="1" dirty="0">
                <a:solidFill>
                  <a:schemeClr val="tx1"/>
                </a:solidFill>
                <a:latin typeface="ＭＳ Ｐゴシック" panose="020B0600070205080204" pitchFamily="50" charset="-128"/>
                <a:ea typeface="ＭＳ Ｐゴシック" panose="020B0600070205080204" pitchFamily="50" charset="-128"/>
              </a:rPr>
              <a:t>に親しみ，理科の見方・考え方を働かせ，見通しをもって観察，実験を行うことなどを通して，自然の事物・現象についての問題を科学的に解決するために必要な資質・能力を次のとおり育成することを目指す</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2400" b="1"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32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p:txBody>
      </p:sp>
      <p:sp>
        <p:nvSpPr>
          <p:cNvPr id="3" name="角丸四角形 2"/>
          <p:cNvSpPr/>
          <p:nvPr/>
        </p:nvSpPr>
        <p:spPr>
          <a:xfrm>
            <a:off x="251520" y="842618"/>
            <a:ext cx="8640960" cy="1633355"/>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1169039" y="193751"/>
            <a:ext cx="6805922" cy="792088"/>
          </a:xfrm>
          <a:prstGeom prst="roundRect">
            <a:avLst>
              <a:gd name="adj" fmla="val 3191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2400" b="1" dirty="0" smtClean="0">
                <a:latin typeface="ＭＳ Ｐゴシック" panose="020B0600070205080204" pitchFamily="50" charset="-128"/>
                <a:ea typeface="ＭＳ Ｐゴシック" panose="020B0600070205080204" pitchFamily="50" charset="-128"/>
              </a:rPr>
              <a:t>柱書（学びのプロセス）</a:t>
            </a:r>
            <a:endParaRPr kumimoji="1" lang="en-US" altLang="ja-JP" sz="2400" b="1" dirty="0" smtClean="0">
              <a:latin typeface="ＭＳ Ｐゴシック" panose="020B0600070205080204" pitchFamily="50" charset="-128"/>
              <a:ea typeface="ＭＳ Ｐゴシック" panose="020B0600070205080204" pitchFamily="50" charset="-128"/>
            </a:endParaRPr>
          </a:p>
          <a:p>
            <a:pPr algn="ctr"/>
            <a:r>
              <a:rPr lang="ja-JP" altLang="en-US" sz="2000" b="1" dirty="0">
                <a:latin typeface="ＭＳ Ｐゴシック" panose="020B0600070205080204" pitchFamily="50" charset="-128"/>
                <a:ea typeface="ＭＳ Ｐゴシック" panose="020B0600070205080204" pitchFamily="50" charset="-128"/>
              </a:rPr>
              <a:t>どのような学習の過程を通して資質・能力を育成するのか</a:t>
            </a:r>
            <a:endParaRPr kumimoji="1" lang="ja-JP" altLang="en-US" sz="2000" b="1" dirty="0">
              <a:latin typeface="ＭＳ Ｐゴシック" panose="020B0600070205080204" pitchFamily="50" charset="-128"/>
              <a:ea typeface="ＭＳ Ｐゴシック" panose="020B0600070205080204" pitchFamily="50" charset="-128"/>
            </a:endParaRPr>
          </a:p>
        </p:txBody>
      </p:sp>
      <p:cxnSp>
        <p:nvCxnSpPr>
          <p:cNvPr id="6" name="直線コネクタ 5"/>
          <p:cNvCxnSpPr/>
          <p:nvPr/>
        </p:nvCxnSpPr>
        <p:spPr>
          <a:xfrm>
            <a:off x="539552" y="1340768"/>
            <a:ext cx="230425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34322" y="2770412"/>
            <a:ext cx="8352928" cy="3539430"/>
          </a:xfrm>
          <a:prstGeom prst="rect">
            <a:avLst/>
          </a:prstGeom>
          <a:noFill/>
        </p:spPr>
        <p:txBody>
          <a:bodyPr wrap="square" rtlCol="0">
            <a:spAutoFit/>
          </a:bodyPr>
          <a:lstStyle/>
          <a:p>
            <a:r>
              <a:rPr lang="ja-JP" altLang="en-US" sz="2800" dirty="0" smtClean="0">
                <a:latin typeface="ＭＳ Ｐゴシック" panose="020B0600070205080204" pitchFamily="50" charset="-128"/>
                <a:ea typeface="ＭＳ Ｐゴシック" panose="020B0600070205080204" pitchFamily="50" charset="-128"/>
              </a:rPr>
              <a:t>単</a:t>
            </a:r>
            <a:r>
              <a:rPr lang="ja-JP" altLang="en-US" sz="2800" dirty="0">
                <a:latin typeface="ＭＳ Ｐゴシック" panose="020B0600070205080204" pitchFamily="50" charset="-128"/>
                <a:ea typeface="ＭＳ Ｐゴシック" panose="020B0600070205080204" pitchFamily="50" charset="-128"/>
              </a:rPr>
              <a:t>に自然に触れたり，慣れ親しんだりするということだけではない</a:t>
            </a:r>
            <a:r>
              <a:rPr lang="ja-JP" altLang="en-US" sz="2800" dirty="0" smtClean="0">
                <a:latin typeface="ＭＳ Ｐゴシック" panose="020B0600070205080204" pitchFamily="50" charset="-128"/>
                <a:ea typeface="ＭＳ Ｐゴシック" panose="020B0600070205080204" pitchFamily="50" charset="-128"/>
              </a:rPr>
              <a:t>。</a:t>
            </a:r>
            <a:endParaRPr lang="en-US" altLang="ja-JP" sz="2800" dirty="0" smtClean="0">
              <a:latin typeface="ＭＳ Ｐゴシック" panose="020B0600070205080204" pitchFamily="50" charset="-128"/>
              <a:ea typeface="ＭＳ Ｐゴシック" panose="020B0600070205080204" pitchFamily="50" charset="-128"/>
            </a:endParaRPr>
          </a:p>
          <a:p>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関心</a:t>
            </a:r>
            <a:r>
              <a:rPr lang="ja-JP" altLang="en-US" sz="2800" dirty="0">
                <a:latin typeface="ＭＳ Ｐゴシック" panose="020B0600070205080204" pitchFamily="50" charset="-128"/>
                <a:ea typeface="ＭＳ Ｐゴシック" panose="020B0600070205080204" pitchFamily="50" charset="-128"/>
              </a:rPr>
              <a:t>や意欲をもって対象と</a:t>
            </a:r>
            <a:r>
              <a:rPr lang="ja-JP" altLang="en-US" sz="2800" dirty="0" smtClean="0">
                <a:latin typeface="ＭＳ Ｐゴシック" panose="020B0600070205080204" pitchFamily="50" charset="-128"/>
                <a:ea typeface="ＭＳ Ｐゴシック" panose="020B0600070205080204" pitchFamily="50" charset="-128"/>
              </a:rPr>
              <a:t>関わる。</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自ら</a:t>
            </a:r>
            <a:r>
              <a:rPr lang="ja-JP" altLang="en-US" sz="2800" dirty="0">
                <a:latin typeface="ＭＳ Ｐゴシック" panose="020B0600070205080204" pitchFamily="50" charset="-128"/>
                <a:ea typeface="ＭＳ Ｐゴシック" panose="020B0600070205080204" pitchFamily="50" charset="-128"/>
              </a:rPr>
              <a:t>問題を</a:t>
            </a:r>
            <a:r>
              <a:rPr lang="ja-JP" altLang="en-US" sz="2800" dirty="0" smtClean="0">
                <a:latin typeface="ＭＳ Ｐゴシック" panose="020B0600070205080204" pitchFamily="50" charset="-128"/>
                <a:ea typeface="ＭＳ Ｐゴシック" panose="020B0600070205080204" pitchFamily="50" charset="-128"/>
              </a:rPr>
              <a:t>見いだす。</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それ</a:t>
            </a:r>
            <a:r>
              <a:rPr lang="ja-JP" altLang="en-US" sz="2800" dirty="0">
                <a:latin typeface="ＭＳ Ｐゴシック" panose="020B0600070205080204" pitchFamily="50" charset="-128"/>
                <a:ea typeface="ＭＳ Ｐゴシック" panose="020B0600070205080204" pitchFamily="50" charset="-128"/>
              </a:rPr>
              <a:t>を追究していく活動を</a:t>
            </a:r>
            <a:r>
              <a:rPr lang="ja-JP" altLang="en-US" sz="2800" dirty="0" smtClean="0">
                <a:latin typeface="ＭＳ Ｐゴシック" panose="020B0600070205080204" pitchFamily="50" charset="-128"/>
                <a:ea typeface="ＭＳ Ｐゴシック" panose="020B0600070205080204" pitchFamily="50" charset="-128"/>
              </a:rPr>
              <a:t>行う。</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新たな</a:t>
            </a:r>
            <a:r>
              <a:rPr lang="ja-JP" altLang="en-US" sz="2800" dirty="0">
                <a:latin typeface="ＭＳ Ｐゴシック" panose="020B0600070205080204" pitchFamily="50" charset="-128"/>
                <a:ea typeface="ＭＳ Ｐゴシック" panose="020B0600070205080204" pitchFamily="50" charset="-128"/>
              </a:rPr>
              <a:t>問題を</a:t>
            </a:r>
            <a:r>
              <a:rPr lang="ja-JP" altLang="en-US" sz="2800" dirty="0" smtClean="0">
                <a:latin typeface="ＭＳ Ｐゴシック" panose="020B0600070205080204" pitchFamily="50" charset="-128"/>
                <a:ea typeface="ＭＳ Ｐゴシック" panose="020B0600070205080204" pitchFamily="50" charset="-128"/>
              </a:rPr>
              <a:t>見いだす。</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繰り返し</a:t>
            </a:r>
            <a:r>
              <a:rPr lang="ja-JP" altLang="en-US" sz="2800" dirty="0">
                <a:latin typeface="ＭＳ Ｐゴシック" panose="020B0600070205080204" pitchFamily="50" charset="-128"/>
                <a:ea typeface="ＭＳ Ｐゴシック" panose="020B0600070205080204" pitchFamily="50" charset="-128"/>
              </a:rPr>
              <a:t>自然の事物・現象に関わって</a:t>
            </a:r>
            <a:r>
              <a:rPr lang="ja-JP" altLang="en-US" sz="2800" dirty="0" smtClean="0">
                <a:latin typeface="ＭＳ Ｐゴシック" panose="020B0600070205080204" pitchFamily="50" charset="-128"/>
                <a:ea typeface="ＭＳ Ｐゴシック" panose="020B0600070205080204" pitchFamily="50" charset="-128"/>
              </a:rPr>
              <a:t>いく。</a:t>
            </a:r>
            <a:endParaRPr kumimoji="1" lang="ja-JP" altLang="en-US" sz="2800" dirty="0">
              <a:latin typeface="ＭＳ Ｐゴシック" panose="020B0600070205080204" pitchFamily="50" charset="-128"/>
              <a:ea typeface="ＭＳ Ｐゴシック" panose="020B0600070205080204" pitchFamily="50" charset="-128"/>
            </a:endParaRPr>
          </a:p>
        </p:txBody>
      </p:sp>
      <p:sp>
        <p:nvSpPr>
          <p:cNvPr id="4" name="右中かっこ 3"/>
          <p:cNvSpPr/>
          <p:nvPr/>
        </p:nvSpPr>
        <p:spPr>
          <a:xfrm>
            <a:off x="7380311" y="4077072"/>
            <a:ext cx="397211" cy="2088232"/>
          </a:xfrm>
          <a:prstGeom prst="rightBrace">
            <a:avLst>
              <a:gd name="adj1" fmla="val 26183"/>
              <a:gd name="adj2" fmla="val 50000"/>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角丸四角形 6"/>
          <p:cNvSpPr/>
          <p:nvPr/>
        </p:nvSpPr>
        <p:spPr>
          <a:xfrm>
            <a:off x="7956376" y="3645024"/>
            <a:ext cx="1008112" cy="2664818"/>
          </a:xfrm>
          <a:prstGeom prst="roundRect">
            <a:avLst/>
          </a:prstGeom>
        </p:spPr>
        <p:style>
          <a:lnRef idx="1">
            <a:schemeClr val="accent1"/>
          </a:lnRef>
          <a:fillRef idx="3">
            <a:schemeClr val="accent1"/>
          </a:fillRef>
          <a:effectRef idx="2">
            <a:schemeClr val="accent1"/>
          </a:effectRef>
          <a:fontRef idx="minor">
            <a:schemeClr val="lt1"/>
          </a:fontRef>
        </p:style>
        <p:txBody>
          <a:bodyPr vert="eaVert" rtlCol="0" anchor="ctr"/>
          <a:lstStyle/>
          <a:p>
            <a:pPr algn="ctr"/>
            <a:r>
              <a:rPr lang="ja-JP" altLang="en-US" sz="2800" dirty="0">
                <a:latin typeface="ＭＳ Ｐゴシック" panose="020B0600070205080204" pitchFamily="50" charset="-128"/>
                <a:ea typeface="ＭＳ Ｐゴシック" panose="020B0600070205080204" pitchFamily="50" charset="-128"/>
              </a:rPr>
              <a:t>意図的な</a:t>
            </a:r>
            <a:r>
              <a:rPr lang="ja-JP" altLang="en-US" sz="2800" dirty="0" smtClean="0">
                <a:latin typeface="ＭＳ Ｐゴシック" panose="020B0600070205080204" pitchFamily="50" charset="-128"/>
                <a:ea typeface="ＭＳ Ｐゴシック" panose="020B0600070205080204" pitchFamily="50" charset="-128"/>
              </a:rPr>
              <a:t>活動</a:t>
            </a:r>
            <a:endParaRPr lang="en-US" altLang="ja-JP" sz="2800" dirty="0" smtClean="0">
              <a:latin typeface="ＭＳ Ｐゴシック" panose="020B0600070205080204" pitchFamily="50" charset="-128"/>
              <a:ea typeface="ＭＳ Ｐゴシック" panose="020B0600070205080204" pitchFamily="50" charset="-128"/>
            </a:endParaRPr>
          </a:p>
          <a:p>
            <a:pPr algn="ctr"/>
            <a:r>
              <a:rPr lang="ja-JP" altLang="en-US" sz="2800" dirty="0" smtClean="0">
                <a:latin typeface="ＭＳ Ｐゴシック" panose="020B0600070205080204" pitchFamily="50" charset="-128"/>
                <a:ea typeface="ＭＳ Ｐゴシック" panose="020B0600070205080204" pitchFamily="50" charset="-128"/>
              </a:rPr>
              <a:t>の場の工夫</a:t>
            </a:r>
            <a:endParaRPr kumimoji="1" lang="ja-JP" altLang="en-US" sz="2800" dirty="0">
              <a:latin typeface="ＭＳ Ｐゴシック" panose="020B0600070205080204" pitchFamily="50" charset="-128"/>
              <a:ea typeface="ＭＳ Ｐゴシック" panose="020B0600070205080204" pitchFamily="50" charset="-128"/>
            </a:endParaRPr>
          </a:p>
        </p:txBody>
      </p:sp>
      <p:cxnSp>
        <p:nvCxnSpPr>
          <p:cNvPr id="11" name="直線矢印コネクタ 10"/>
          <p:cNvCxnSpPr/>
          <p:nvPr/>
        </p:nvCxnSpPr>
        <p:spPr>
          <a:xfrm>
            <a:off x="1310432" y="1327541"/>
            <a:ext cx="0" cy="1584176"/>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8028384" y="-27384"/>
            <a:ext cx="1115616" cy="584775"/>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endParaRPr kumimoji="1" lang="en-US" altLang="ja-JP" sz="1600" b="1" dirty="0" smtClean="0">
              <a:latin typeface="ＭＳ Ｐゴシック" panose="020B0600070205080204" pitchFamily="50" charset="-128"/>
              <a:ea typeface="ＭＳ Ｐゴシック" panose="020B0600070205080204" pitchFamily="50" charset="-128"/>
            </a:endParaRPr>
          </a:p>
          <a:p>
            <a:r>
              <a:rPr kumimoji="1" lang="en-US" altLang="ja-JP" sz="1600" b="1" dirty="0" smtClean="0">
                <a:latin typeface="ＭＳ Ｐゴシック" panose="020B0600070205080204" pitchFamily="50" charset="-128"/>
                <a:ea typeface="ＭＳ Ｐゴシック" panose="020B0600070205080204" pitchFamily="50" charset="-128"/>
              </a:rPr>
              <a:t>P12</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P13</a:t>
            </a:r>
          </a:p>
        </p:txBody>
      </p:sp>
    </p:spTree>
    <p:extLst>
      <p:ext uri="{BB962C8B-B14F-4D97-AF65-F5344CB8AC3E}">
        <p14:creationId xmlns:p14="http://schemas.microsoft.com/office/powerpoint/2010/main" val="260189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1"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up)">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1520" y="1512724"/>
            <a:ext cx="8640960" cy="4536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自然</a:t>
            </a:r>
            <a:r>
              <a:rPr lang="ja-JP" altLang="en-US" sz="2400" b="1" dirty="0">
                <a:solidFill>
                  <a:schemeClr val="tx1"/>
                </a:solidFill>
                <a:latin typeface="ＭＳ Ｐゴシック" panose="020B0600070205080204" pitchFamily="50" charset="-128"/>
                <a:ea typeface="ＭＳ Ｐゴシック" panose="020B0600070205080204" pitchFamily="50" charset="-128"/>
              </a:rPr>
              <a:t>に親しみ，理科の見方・考え方を働かせ，見通しをもって観察，実験を行うことなどを通して，自然の事物・現象についての問題を科学的に解決するために必要な資質・能力を次のとおり育成することを目指す</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2400" b="1"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32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p:txBody>
      </p:sp>
      <p:sp>
        <p:nvSpPr>
          <p:cNvPr id="3" name="角丸四角形 2"/>
          <p:cNvSpPr/>
          <p:nvPr/>
        </p:nvSpPr>
        <p:spPr>
          <a:xfrm>
            <a:off x="251520" y="842618"/>
            <a:ext cx="8640960" cy="1633355"/>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p:cNvCxnSpPr/>
          <p:nvPr/>
        </p:nvCxnSpPr>
        <p:spPr>
          <a:xfrm>
            <a:off x="2483768" y="1340768"/>
            <a:ext cx="4248472"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309718" y="5229200"/>
            <a:ext cx="8575358" cy="1384995"/>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ja-JP" altLang="en-US" sz="28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「理科の見方・考え方」とは</a:t>
            </a:r>
            <a:r>
              <a:rPr lang="en-US" altLang="ja-JP" sz="28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a:t>
            </a:r>
          </a:p>
          <a:p>
            <a:r>
              <a:rPr lang="ja-JP" altLang="en-US" sz="28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a:t>
            </a:r>
            <a:r>
              <a:rPr lang="ja-JP" altLang="en-US" sz="2800" b="1"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資質</a:t>
            </a:r>
            <a:r>
              <a:rPr lang="ja-JP" altLang="en-US" sz="28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・能力を育成する過程で児童が</a:t>
            </a:r>
            <a:r>
              <a:rPr lang="ja-JP" altLang="en-US" sz="2800" b="1"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働かせる</a:t>
            </a:r>
            <a:endParaRPr lang="en-US" altLang="ja-JP" sz="2800" b="1"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r>
              <a:rPr lang="ja-JP" altLang="en-US" sz="28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a:t>
            </a:r>
            <a:r>
              <a:rPr lang="ja-JP" altLang="en-US" sz="2800" b="1"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「物事を捉える</a:t>
            </a:r>
            <a:r>
              <a:rPr lang="ja-JP" altLang="en-US" sz="28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視点や考え方」で</a:t>
            </a:r>
            <a:r>
              <a:rPr lang="ja-JP" altLang="en-US" sz="2800" b="1" dirty="0" smtClean="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ある。</a:t>
            </a:r>
            <a:endParaRPr lang="ja-JP" altLang="en-US" sz="2800" b="1" dirty="0">
              <a:solidFill>
                <a:schemeClr val="bg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sp>
        <p:nvSpPr>
          <p:cNvPr id="9" name="テキスト ボックス 8"/>
          <p:cNvSpPr txBox="1"/>
          <p:nvPr/>
        </p:nvSpPr>
        <p:spPr>
          <a:xfrm>
            <a:off x="388132" y="2708920"/>
            <a:ext cx="8424936" cy="954107"/>
          </a:xfrm>
          <a:prstGeom prst="rect">
            <a:avLst/>
          </a:prstGeom>
          <a:noFill/>
        </p:spPr>
        <p:txBody>
          <a:bodyPr wrap="square" rtlCol="0">
            <a:spAutoFit/>
          </a:bodyPr>
          <a:lstStyle/>
          <a:p>
            <a:r>
              <a:rPr kumimoji="1" lang="ja-JP" altLang="en-US" sz="2800" dirty="0" smtClean="0">
                <a:latin typeface="ＭＳ Ｐゴシック" panose="020B0600070205080204" pitchFamily="50" charset="-128"/>
                <a:ea typeface="ＭＳ Ｐゴシック" panose="020B0600070205080204" pitchFamily="50" charset="-128"/>
              </a:rPr>
              <a:t>従来の「科学的な見方や考え方」と「理科における見方・考え方」を整理する必要がある。</a:t>
            </a:r>
            <a:endParaRPr kumimoji="1" lang="ja-JP" altLang="en-US" sz="2800" dirty="0">
              <a:latin typeface="ＭＳ Ｐゴシック" panose="020B0600070205080204" pitchFamily="50" charset="-128"/>
              <a:ea typeface="ＭＳ Ｐゴシック" panose="020B0600070205080204" pitchFamily="50" charset="-128"/>
            </a:endParaRPr>
          </a:p>
        </p:txBody>
      </p:sp>
      <p:sp>
        <p:nvSpPr>
          <p:cNvPr id="11" name="テキスト ボックス 10"/>
          <p:cNvSpPr txBox="1"/>
          <p:nvPr/>
        </p:nvSpPr>
        <p:spPr>
          <a:xfrm>
            <a:off x="316124" y="3663027"/>
            <a:ext cx="8568952" cy="138499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ja-JP" altLang="en-US" sz="2800" b="1" dirty="0">
                <a:solidFill>
                  <a:schemeClr val="tx1"/>
                </a:solidFill>
                <a:latin typeface="ＭＳ Ｐゴシック" panose="020B0600070205080204" pitchFamily="50" charset="-128"/>
                <a:ea typeface="ＭＳ Ｐゴシック" panose="020B0600070205080204" pitchFamily="50" charset="-128"/>
              </a:rPr>
              <a:t>従来，「科学的な見方や考え方」を育成することを重要な目標として位置付け，資質・能力を包括するものとして示してきた</a:t>
            </a:r>
            <a:r>
              <a:rPr lang="ja-JP" altLang="en-US" sz="2800" b="1"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2000" b="1" dirty="0">
              <a:solidFill>
                <a:schemeClr val="tx1"/>
              </a:solidFill>
              <a:latin typeface="ＭＳ Ｐゴシック" panose="020B0600070205080204" pitchFamily="50" charset="-128"/>
              <a:ea typeface="ＭＳ Ｐゴシック" panose="020B0600070205080204" pitchFamily="50" charset="-128"/>
            </a:endParaRPr>
          </a:p>
        </p:txBody>
      </p:sp>
      <p:cxnSp>
        <p:nvCxnSpPr>
          <p:cNvPr id="13" name="直線矢印コネクタ 12"/>
          <p:cNvCxnSpPr/>
          <p:nvPr/>
        </p:nvCxnSpPr>
        <p:spPr>
          <a:xfrm>
            <a:off x="4932040" y="1352414"/>
            <a:ext cx="0" cy="150052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角丸四角形 9"/>
          <p:cNvSpPr/>
          <p:nvPr/>
        </p:nvSpPr>
        <p:spPr>
          <a:xfrm>
            <a:off x="1169039" y="193751"/>
            <a:ext cx="6805922" cy="792088"/>
          </a:xfrm>
          <a:prstGeom prst="roundRect">
            <a:avLst>
              <a:gd name="adj" fmla="val 3191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2400" b="1" dirty="0" smtClean="0">
                <a:latin typeface="ＭＳ Ｐゴシック" panose="020B0600070205080204" pitchFamily="50" charset="-128"/>
                <a:ea typeface="ＭＳ Ｐゴシック" panose="020B0600070205080204" pitchFamily="50" charset="-128"/>
              </a:rPr>
              <a:t>柱書（学びのプロセス）</a:t>
            </a:r>
            <a:endParaRPr kumimoji="1" lang="en-US" altLang="ja-JP" sz="2400" b="1" dirty="0" smtClean="0">
              <a:latin typeface="ＭＳ Ｐゴシック" panose="020B0600070205080204" pitchFamily="50" charset="-128"/>
              <a:ea typeface="ＭＳ Ｐゴシック" panose="020B0600070205080204" pitchFamily="50" charset="-128"/>
            </a:endParaRPr>
          </a:p>
          <a:p>
            <a:pPr algn="ctr"/>
            <a:r>
              <a:rPr lang="ja-JP" altLang="en-US" sz="2000" b="1" dirty="0">
                <a:latin typeface="ＭＳ Ｐゴシック" panose="020B0600070205080204" pitchFamily="50" charset="-128"/>
                <a:ea typeface="ＭＳ Ｐゴシック" panose="020B0600070205080204" pitchFamily="50" charset="-128"/>
              </a:rPr>
              <a:t>どのような学習の過程を通して資質・能力を育成するのか</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14" name="テキスト ボックス 13"/>
          <p:cNvSpPr txBox="1"/>
          <p:nvPr/>
        </p:nvSpPr>
        <p:spPr>
          <a:xfrm>
            <a:off x="8028384" y="-27384"/>
            <a:ext cx="1115616" cy="584775"/>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endParaRPr kumimoji="1" lang="en-US" altLang="ja-JP" sz="1600" b="1" dirty="0" smtClean="0">
              <a:latin typeface="ＭＳ Ｐゴシック" panose="020B0600070205080204" pitchFamily="50" charset="-128"/>
              <a:ea typeface="ＭＳ Ｐゴシック" panose="020B0600070205080204" pitchFamily="50" charset="-128"/>
            </a:endParaRPr>
          </a:p>
          <a:p>
            <a:r>
              <a:rPr kumimoji="1" lang="en-US" altLang="ja-JP" sz="1600" b="1" dirty="0" smtClean="0">
                <a:latin typeface="ＭＳ Ｐゴシック" panose="020B0600070205080204" pitchFamily="50" charset="-128"/>
                <a:ea typeface="ＭＳ Ｐゴシック" panose="020B0600070205080204" pitchFamily="50" charset="-128"/>
              </a:rPr>
              <a:t>P13</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P14</a:t>
            </a:r>
          </a:p>
        </p:txBody>
      </p:sp>
    </p:spTree>
    <p:extLst>
      <p:ext uri="{BB962C8B-B14F-4D97-AF65-F5344CB8AC3E}">
        <p14:creationId xmlns:p14="http://schemas.microsoft.com/office/powerpoint/2010/main" val="131263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up)">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1520" y="1512724"/>
            <a:ext cx="8640960" cy="4536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自然</a:t>
            </a:r>
            <a:r>
              <a:rPr lang="ja-JP" altLang="en-US" sz="2400" b="1" dirty="0">
                <a:solidFill>
                  <a:schemeClr val="tx1"/>
                </a:solidFill>
                <a:latin typeface="ＭＳ Ｐゴシック" panose="020B0600070205080204" pitchFamily="50" charset="-128"/>
                <a:ea typeface="ＭＳ Ｐゴシック" panose="020B0600070205080204" pitchFamily="50" charset="-128"/>
              </a:rPr>
              <a:t>に親しみ，理科の見方・考え方を働かせ，見通しをもって観察，実験を行うことなどを通して，自然の事物・現象についての問題を科学的に解決するために必要な資質・能力を次のとおり育成することを目指す</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2400" b="1"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32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p:txBody>
      </p:sp>
      <p:sp>
        <p:nvSpPr>
          <p:cNvPr id="3" name="角丸四角形 2"/>
          <p:cNvSpPr/>
          <p:nvPr/>
        </p:nvSpPr>
        <p:spPr>
          <a:xfrm>
            <a:off x="251520" y="842618"/>
            <a:ext cx="8640960" cy="1633355"/>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p:cNvCxnSpPr/>
          <p:nvPr/>
        </p:nvCxnSpPr>
        <p:spPr>
          <a:xfrm>
            <a:off x="428449" y="1725397"/>
            <a:ext cx="4431583"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51520" y="3068960"/>
            <a:ext cx="8712968" cy="3539430"/>
          </a:xfrm>
          <a:prstGeom prst="rect">
            <a:avLst/>
          </a:prstGeom>
          <a:noFill/>
        </p:spPr>
        <p:txBody>
          <a:bodyPr wrap="square" rtlCol="0">
            <a:spAutoFit/>
          </a:bodyPr>
          <a:lstStyle/>
          <a:p>
            <a:r>
              <a:rPr lang="ja-JP" altLang="en-US" sz="2800" dirty="0" smtClean="0">
                <a:latin typeface="ＭＳ Ｐゴシック" panose="020B0600070205080204" pitchFamily="50" charset="-128"/>
                <a:ea typeface="ＭＳ Ｐゴシック" panose="020B0600070205080204" pitchFamily="50" charset="-128"/>
              </a:rPr>
              <a:t>「見通しをもつ」ことの意義</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　自ら</a:t>
            </a:r>
            <a:r>
              <a:rPr lang="ja-JP" altLang="en-US" sz="2800" dirty="0">
                <a:latin typeface="ＭＳ Ｐゴシック" panose="020B0600070205080204" pitchFamily="50" charset="-128"/>
                <a:ea typeface="ＭＳ Ｐゴシック" panose="020B0600070205080204" pitchFamily="50" charset="-128"/>
              </a:rPr>
              <a:t>の活動としての認識をもつことに</a:t>
            </a:r>
            <a:r>
              <a:rPr lang="ja-JP" altLang="en-US" sz="2800" dirty="0" smtClean="0">
                <a:latin typeface="ＭＳ Ｐゴシック" panose="020B0600070205080204" pitchFamily="50" charset="-128"/>
                <a:ea typeface="ＭＳ Ｐゴシック" panose="020B0600070205080204" pitchFamily="50" charset="-128"/>
              </a:rPr>
              <a:t>なり，観察，　</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　実験が，児童</a:t>
            </a:r>
            <a:r>
              <a:rPr lang="ja-JP" altLang="en-US" sz="2800" dirty="0">
                <a:latin typeface="ＭＳ Ｐゴシック" panose="020B0600070205080204" pitchFamily="50" charset="-128"/>
                <a:ea typeface="ＭＳ Ｐゴシック" panose="020B0600070205080204" pitchFamily="50" charset="-128"/>
              </a:rPr>
              <a:t>自らの主体的な問題解決の活動と</a:t>
            </a:r>
            <a:r>
              <a:rPr lang="ja-JP" altLang="en-US" sz="2800" dirty="0" smtClean="0">
                <a:latin typeface="ＭＳ Ｐゴシック" panose="020B0600070205080204" pitchFamily="50" charset="-128"/>
                <a:ea typeface="ＭＳ Ｐゴシック" panose="020B0600070205080204" pitchFamily="50" charset="-128"/>
              </a:rPr>
              <a:t>なる。</a:t>
            </a:r>
            <a:endParaRPr lang="en-US" altLang="ja-JP" sz="2800" dirty="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a:t>
            </a:r>
            <a:r>
              <a:rPr lang="ja-JP" altLang="en-US" sz="2800" dirty="0">
                <a:latin typeface="ＭＳ Ｐゴシック" panose="020B0600070205080204" pitchFamily="50" charset="-128"/>
                <a:ea typeface="ＭＳ Ｐゴシック" panose="020B0600070205080204" pitchFamily="50" charset="-128"/>
              </a:rPr>
              <a:t>　自らの考えを大切にしながらも，他者の考えや</a:t>
            </a:r>
            <a:r>
              <a:rPr lang="ja-JP" altLang="en-US" sz="2800" dirty="0" smtClean="0">
                <a:latin typeface="ＭＳ Ｐゴシック" panose="020B0600070205080204" pitchFamily="50" charset="-128"/>
                <a:ea typeface="ＭＳ Ｐゴシック" panose="020B0600070205080204" pitchFamily="50" charset="-128"/>
              </a:rPr>
              <a:t>意</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　見</a:t>
            </a:r>
            <a:r>
              <a:rPr lang="ja-JP" altLang="en-US" sz="2800" dirty="0">
                <a:latin typeface="ＭＳ Ｐゴシック" panose="020B0600070205080204" pitchFamily="50" charset="-128"/>
                <a:ea typeface="ＭＳ Ｐゴシック" panose="020B0600070205080204" pitchFamily="50" charset="-128"/>
              </a:rPr>
              <a:t>を受け入れ，様々な視点から自らの考えを柔軟</a:t>
            </a:r>
            <a:r>
              <a:rPr lang="ja-JP" altLang="en-US" sz="2800" dirty="0" smtClean="0">
                <a:latin typeface="ＭＳ Ｐゴシック" panose="020B0600070205080204" pitchFamily="50" charset="-128"/>
                <a:ea typeface="ＭＳ Ｐゴシック" panose="020B0600070205080204" pitchFamily="50" charset="-128"/>
              </a:rPr>
              <a:t>に</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　見直し</a:t>
            </a:r>
            <a:r>
              <a:rPr lang="ja-JP" altLang="en-US" sz="2800" dirty="0">
                <a:latin typeface="ＭＳ Ｐゴシック" panose="020B0600070205080204" pitchFamily="50" charset="-128"/>
                <a:ea typeface="ＭＳ Ｐゴシック" panose="020B0600070205080204" pitchFamily="50" charset="-128"/>
              </a:rPr>
              <a:t>，その妥当性を検討する態度を身に付ける</a:t>
            </a:r>
            <a:r>
              <a:rPr lang="ja-JP" altLang="en-US" sz="2800" dirty="0" err="1" smtClean="0">
                <a:latin typeface="ＭＳ Ｐゴシック" panose="020B0600070205080204" pitchFamily="50" charset="-128"/>
                <a:ea typeface="ＭＳ Ｐゴシック" panose="020B0600070205080204" pitchFamily="50" charset="-128"/>
              </a:rPr>
              <a:t>こ</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　とになる。</a:t>
            </a:r>
            <a:endParaRPr kumimoji="1" lang="ja-JP" altLang="en-US" sz="2800" dirty="0">
              <a:latin typeface="ＭＳ Ｐゴシック" panose="020B0600070205080204" pitchFamily="50" charset="-128"/>
              <a:ea typeface="ＭＳ Ｐゴシック" panose="020B0600070205080204" pitchFamily="50" charset="-128"/>
            </a:endParaRPr>
          </a:p>
        </p:txBody>
      </p:sp>
      <p:cxnSp>
        <p:nvCxnSpPr>
          <p:cNvPr id="12" name="直線コネクタ 11"/>
          <p:cNvCxnSpPr/>
          <p:nvPr/>
        </p:nvCxnSpPr>
        <p:spPr>
          <a:xfrm>
            <a:off x="6621137" y="1342332"/>
            <a:ext cx="1911303"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3432572" y="1738097"/>
            <a:ext cx="0" cy="1343563"/>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角丸四角形 8"/>
          <p:cNvSpPr/>
          <p:nvPr/>
        </p:nvSpPr>
        <p:spPr>
          <a:xfrm>
            <a:off x="1169039" y="193751"/>
            <a:ext cx="6805922" cy="792088"/>
          </a:xfrm>
          <a:prstGeom prst="roundRect">
            <a:avLst>
              <a:gd name="adj" fmla="val 3191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2400" b="1" dirty="0" smtClean="0">
                <a:latin typeface="ＭＳ Ｐゴシック" panose="020B0600070205080204" pitchFamily="50" charset="-128"/>
                <a:ea typeface="ＭＳ Ｐゴシック" panose="020B0600070205080204" pitchFamily="50" charset="-128"/>
              </a:rPr>
              <a:t>柱書（学びのプロセス）</a:t>
            </a:r>
            <a:endParaRPr kumimoji="1" lang="en-US" altLang="ja-JP" sz="2400" b="1" dirty="0" smtClean="0">
              <a:latin typeface="ＭＳ Ｐゴシック" panose="020B0600070205080204" pitchFamily="50" charset="-128"/>
              <a:ea typeface="ＭＳ Ｐゴシック" panose="020B0600070205080204" pitchFamily="50" charset="-128"/>
            </a:endParaRPr>
          </a:p>
          <a:p>
            <a:pPr algn="ctr"/>
            <a:r>
              <a:rPr lang="ja-JP" altLang="en-US" sz="2000" b="1" dirty="0">
                <a:latin typeface="ＭＳ Ｐゴシック" panose="020B0600070205080204" pitchFamily="50" charset="-128"/>
                <a:ea typeface="ＭＳ Ｐゴシック" panose="020B0600070205080204" pitchFamily="50" charset="-128"/>
              </a:rPr>
              <a:t>どのような学習の過程を通して資質・能力を育成するのか</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10" name="テキスト ボックス 9"/>
          <p:cNvSpPr txBox="1"/>
          <p:nvPr/>
        </p:nvSpPr>
        <p:spPr>
          <a:xfrm>
            <a:off x="8028384" y="-27384"/>
            <a:ext cx="1115616" cy="584775"/>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endParaRPr kumimoji="1" lang="en-US" altLang="ja-JP" sz="1600" b="1" dirty="0" smtClean="0">
              <a:latin typeface="ＭＳ Ｐゴシック" panose="020B0600070205080204" pitchFamily="50" charset="-128"/>
              <a:ea typeface="ＭＳ Ｐゴシック" panose="020B0600070205080204" pitchFamily="50" charset="-128"/>
            </a:endParaRPr>
          </a:p>
          <a:p>
            <a:r>
              <a:rPr kumimoji="1" lang="en-US" altLang="ja-JP" sz="1600" b="1" dirty="0" smtClean="0">
                <a:latin typeface="ＭＳ Ｐゴシック" panose="020B0600070205080204" pitchFamily="50" charset="-128"/>
                <a:ea typeface="ＭＳ Ｐゴシック" panose="020B0600070205080204" pitchFamily="50" charset="-128"/>
              </a:rPr>
              <a:t>P14</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P16</a:t>
            </a:r>
          </a:p>
        </p:txBody>
      </p:sp>
    </p:spTree>
    <p:extLst>
      <p:ext uri="{BB962C8B-B14F-4D97-AF65-F5344CB8AC3E}">
        <p14:creationId xmlns:p14="http://schemas.microsoft.com/office/powerpoint/2010/main" val="3859533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par>
                                <p:cTn id="11" presetID="22" presetClass="entr" presetSubtype="1"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up)">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1520" y="1512724"/>
            <a:ext cx="8640960" cy="4536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r>
              <a:rPr lang="ja-JP" altLang="en-US" sz="2400" dirty="0" smtClean="0">
                <a:solidFill>
                  <a:schemeClr val="tx1"/>
                </a:solidFill>
                <a:latin typeface="ＭＳ Ｐゴシック" panose="020B0600070205080204" pitchFamily="50" charset="-128"/>
                <a:ea typeface="ＭＳ Ｐゴシック" panose="020B0600070205080204" pitchFamily="50" charset="-128"/>
              </a:rPr>
              <a:t>　</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自然</a:t>
            </a:r>
            <a:r>
              <a:rPr lang="ja-JP" altLang="en-US" sz="2400" b="1" dirty="0">
                <a:solidFill>
                  <a:schemeClr val="tx1"/>
                </a:solidFill>
                <a:latin typeface="ＭＳ Ｐゴシック" panose="020B0600070205080204" pitchFamily="50" charset="-128"/>
                <a:ea typeface="ＭＳ Ｐゴシック" panose="020B0600070205080204" pitchFamily="50" charset="-128"/>
              </a:rPr>
              <a:t>に親しみ，理科の見方・考え方を働かせ，見通しをもって観察，実験を行うことなどを通して，自然の事物・現象についての問題を科学的に解決するために必要な資質・能力を次のとおり育成することを目指す</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2400" b="1"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3200" dirty="0" smtClean="0">
              <a:solidFill>
                <a:schemeClr val="tx1"/>
              </a:solidFill>
              <a:latin typeface="ＭＳ Ｐゴシック" panose="020B0600070205080204" pitchFamily="50" charset="-128"/>
              <a:ea typeface="ＭＳ Ｐゴシック" panose="020B0600070205080204" pitchFamily="50"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p:txBody>
      </p:sp>
      <p:sp>
        <p:nvSpPr>
          <p:cNvPr id="3" name="角丸四角形 2"/>
          <p:cNvSpPr/>
          <p:nvPr/>
        </p:nvSpPr>
        <p:spPr>
          <a:xfrm>
            <a:off x="251520" y="842618"/>
            <a:ext cx="8640960" cy="1633355"/>
          </a:xfrm>
          <a:prstGeom prst="roundRect">
            <a:avLst>
              <a:gd name="adj" fmla="val 11771"/>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p:cNvCxnSpPr/>
          <p:nvPr/>
        </p:nvCxnSpPr>
        <p:spPr>
          <a:xfrm>
            <a:off x="428448" y="2093899"/>
            <a:ext cx="327945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51520" y="3068960"/>
            <a:ext cx="8712968" cy="3662541"/>
          </a:xfrm>
          <a:prstGeom prst="rect">
            <a:avLst/>
          </a:prstGeom>
          <a:noFill/>
        </p:spPr>
        <p:txBody>
          <a:bodyPr wrap="square" rtlCol="0">
            <a:spAutoFit/>
          </a:bodyPr>
          <a:lstStyle/>
          <a:p>
            <a:r>
              <a:rPr lang="ja-JP" altLang="en-US" sz="2800" dirty="0" smtClean="0">
                <a:latin typeface="ＭＳ Ｐゴシック" panose="020B0600070205080204" pitchFamily="50" charset="-128"/>
                <a:ea typeface="ＭＳ Ｐゴシック" panose="020B0600070205080204" pitchFamily="50" charset="-128"/>
              </a:rPr>
              <a:t>「</a:t>
            </a:r>
            <a:r>
              <a:rPr lang="ja-JP" altLang="en-US" sz="2800" dirty="0">
                <a:latin typeface="ＭＳ Ｐゴシック" panose="020B0600070205080204" pitchFamily="50" charset="-128"/>
                <a:ea typeface="ＭＳ Ｐゴシック" panose="020B0600070205080204" pitchFamily="50" charset="-128"/>
              </a:rPr>
              <a:t>問題を科学的に解決</a:t>
            </a:r>
            <a:r>
              <a:rPr lang="ja-JP" altLang="en-US" sz="2800" dirty="0" smtClean="0">
                <a:latin typeface="ＭＳ Ｐゴシック" panose="020B0600070205080204" pitchFamily="50" charset="-128"/>
                <a:ea typeface="ＭＳ Ｐゴシック" panose="020B0600070205080204" pitchFamily="50" charset="-128"/>
              </a:rPr>
              <a:t>する」ということは</a:t>
            </a:r>
            <a:r>
              <a:rPr lang="en-US" altLang="ja-JP" sz="2800" dirty="0" smtClean="0">
                <a:latin typeface="ＭＳ Ｐゴシック" panose="020B0600070205080204" pitchFamily="50" charset="-128"/>
                <a:ea typeface="ＭＳ Ｐゴシック" panose="020B0600070205080204" pitchFamily="50" charset="-128"/>
              </a:rPr>
              <a:t>…</a:t>
            </a: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　自然</a:t>
            </a:r>
            <a:r>
              <a:rPr lang="ja-JP" altLang="en-US" sz="2800" dirty="0">
                <a:latin typeface="ＭＳ Ｐゴシック" panose="020B0600070205080204" pitchFamily="50" charset="-128"/>
                <a:ea typeface="ＭＳ Ｐゴシック" panose="020B0600070205080204" pitchFamily="50" charset="-128"/>
              </a:rPr>
              <a:t>の事物・現象についての問題を，実証性，</a:t>
            </a:r>
            <a:r>
              <a:rPr lang="ja-JP" altLang="en-US" sz="2800" dirty="0" smtClean="0">
                <a:latin typeface="ＭＳ Ｐゴシック" panose="020B0600070205080204" pitchFamily="50" charset="-128"/>
                <a:ea typeface="ＭＳ Ｐゴシック" panose="020B0600070205080204" pitchFamily="50" charset="-128"/>
              </a:rPr>
              <a:t>再</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　現性</a:t>
            </a:r>
            <a:r>
              <a:rPr lang="ja-JP" altLang="en-US" sz="2800" dirty="0">
                <a:latin typeface="ＭＳ Ｐゴシック" panose="020B0600070205080204" pitchFamily="50" charset="-128"/>
                <a:ea typeface="ＭＳ Ｐゴシック" panose="020B0600070205080204" pitchFamily="50" charset="-128"/>
              </a:rPr>
              <a:t>，客観性などといった条件を検討する手続き</a:t>
            </a:r>
            <a:r>
              <a:rPr lang="ja-JP" altLang="en-US" sz="2800" dirty="0" smtClean="0">
                <a:latin typeface="ＭＳ Ｐゴシック" panose="020B0600070205080204" pitchFamily="50" charset="-128"/>
                <a:ea typeface="ＭＳ Ｐゴシック" panose="020B0600070205080204" pitchFamily="50" charset="-128"/>
              </a:rPr>
              <a:t>を</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　重視</a:t>
            </a:r>
            <a:r>
              <a:rPr lang="ja-JP" altLang="en-US" sz="2800" dirty="0">
                <a:latin typeface="ＭＳ Ｐゴシック" panose="020B0600070205080204" pitchFamily="50" charset="-128"/>
                <a:ea typeface="ＭＳ Ｐゴシック" panose="020B0600070205080204" pitchFamily="50" charset="-128"/>
              </a:rPr>
              <a:t>しながら解決していくという</a:t>
            </a:r>
            <a:r>
              <a:rPr lang="ja-JP" altLang="en-US" sz="2800" dirty="0" smtClean="0">
                <a:latin typeface="ＭＳ Ｐゴシック" panose="020B0600070205080204" pitchFamily="50" charset="-128"/>
                <a:ea typeface="ＭＳ Ｐゴシック" panose="020B0600070205080204" pitchFamily="50" charset="-128"/>
              </a:rPr>
              <a:t>こと</a:t>
            </a:r>
            <a:endParaRPr lang="en-US" altLang="ja-JP" sz="2800" dirty="0" smtClean="0">
              <a:latin typeface="ＭＳ Ｐゴシック" panose="020B0600070205080204" pitchFamily="50" charset="-128"/>
              <a:ea typeface="ＭＳ Ｐゴシック" panose="020B0600070205080204" pitchFamily="50" charset="-128"/>
            </a:endParaRPr>
          </a:p>
          <a:p>
            <a:endParaRPr lang="en-US" altLang="ja-JP" sz="3600" dirty="0" smtClean="0">
              <a:latin typeface="ＭＳ Ｐゴシック" panose="020B0600070205080204" pitchFamily="50" charset="-128"/>
              <a:ea typeface="ＭＳ Ｐゴシック" panose="020B0600070205080204" pitchFamily="50" charset="-128"/>
            </a:endParaRPr>
          </a:p>
          <a:p>
            <a:pPr algn="ctr"/>
            <a:r>
              <a:rPr lang="ja-JP" altLang="en-US" sz="2800" dirty="0" smtClean="0">
                <a:latin typeface="ＭＳ Ｐゴシック" panose="020B0600070205080204" pitchFamily="50" charset="-128"/>
                <a:ea typeface="ＭＳ Ｐゴシック" panose="020B0600070205080204" pitchFamily="50" charset="-128"/>
              </a:rPr>
              <a:t>主体的</a:t>
            </a:r>
            <a:r>
              <a:rPr lang="ja-JP" altLang="en-US" sz="2800" dirty="0">
                <a:latin typeface="ＭＳ Ｐゴシック" panose="020B0600070205080204" pitchFamily="50" charset="-128"/>
                <a:ea typeface="ＭＳ Ｐゴシック" panose="020B0600070205080204" pitchFamily="50" charset="-128"/>
              </a:rPr>
              <a:t>で対話的な学びが欠かせない</a:t>
            </a:r>
            <a:r>
              <a:rPr lang="ja-JP" altLang="en-US" sz="2800" dirty="0" smtClean="0">
                <a:latin typeface="ＭＳ Ｐゴシック" panose="020B0600070205080204" pitchFamily="50" charset="-128"/>
                <a:ea typeface="ＭＳ Ｐゴシック" panose="020B0600070205080204" pitchFamily="50" charset="-128"/>
              </a:rPr>
              <a:t>。</a:t>
            </a:r>
            <a:endParaRPr lang="en-US" altLang="ja-JP" sz="2800" dirty="0" smtClean="0">
              <a:latin typeface="ＭＳ Ｐゴシック" panose="020B0600070205080204" pitchFamily="50" charset="-128"/>
              <a:ea typeface="ＭＳ Ｐゴシック" panose="020B0600070205080204" pitchFamily="50" charset="-128"/>
            </a:endParaRPr>
          </a:p>
          <a:p>
            <a:endParaRPr lang="en-US" altLang="ja-JP" sz="2800" dirty="0">
              <a:latin typeface="AR P丸ゴシック体E" panose="020F0900000000000000" pitchFamily="50" charset="-128"/>
              <a:ea typeface="AR P丸ゴシック体E" panose="020F0900000000000000" pitchFamily="50" charset="-128"/>
            </a:endParaRPr>
          </a:p>
          <a:p>
            <a:endParaRPr kumimoji="1" lang="ja-JP" altLang="en-US" sz="2800" dirty="0">
              <a:latin typeface="AR P丸ゴシック体E" panose="020F0900000000000000" pitchFamily="50" charset="-128"/>
              <a:ea typeface="AR P丸ゴシック体E" panose="020F0900000000000000" pitchFamily="50" charset="-128"/>
            </a:endParaRPr>
          </a:p>
        </p:txBody>
      </p:sp>
      <p:cxnSp>
        <p:nvCxnSpPr>
          <p:cNvPr id="12" name="直線コネクタ 11"/>
          <p:cNvCxnSpPr/>
          <p:nvPr/>
        </p:nvCxnSpPr>
        <p:spPr>
          <a:xfrm>
            <a:off x="4932040" y="1727037"/>
            <a:ext cx="3816424"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下矢印 12"/>
          <p:cNvSpPr/>
          <p:nvPr/>
        </p:nvSpPr>
        <p:spPr>
          <a:xfrm rot="10800000">
            <a:off x="4211960" y="4838675"/>
            <a:ext cx="720080"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コネクタ 13"/>
          <p:cNvCxnSpPr/>
          <p:nvPr/>
        </p:nvCxnSpPr>
        <p:spPr>
          <a:xfrm>
            <a:off x="827584" y="4398155"/>
            <a:ext cx="2149838"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6804248" y="3988141"/>
            <a:ext cx="1645782"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1902503" y="2119629"/>
            <a:ext cx="0" cy="1021339"/>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角丸四角形 16"/>
          <p:cNvSpPr/>
          <p:nvPr/>
        </p:nvSpPr>
        <p:spPr>
          <a:xfrm>
            <a:off x="1169039" y="193751"/>
            <a:ext cx="6805922" cy="792088"/>
          </a:xfrm>
          <a:prstGeom prst="roundRect">
            <a:avLst>
              <a:gd name="adj" fmla="val 3191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2400" b="1" dirty="0" smtClean="0">
                <a:latin typeface="ＭＳ Ｐゴシック" panose="020B0600070205080204" pitchFamily="50" charset="-128"/>
                <a:ea typeface="ＭＳ Ｐゴシック" panose="020B0600070205080204" pitchFamily="50" charset="-128"/>
              </a:rPr>
              <a:t>柱書（学びのプロセス）</a:t>
            </a:r>
            <a:endParaRPr kumimoji="1" lang="en-US" altLang="ja-JP" sz="2400" b="1" dirty="0" smtClean="0">
              <a:latin typeface="ＭＳ Ｐゴシック" panose="020B0600070205080204" pitchFamily="50" charset="-128"/>
              <a:ea typeface="ＭＳ Ｐゴシック" panose="020B0600070205080204" pitchFamily="50" charset="-128"/>
            </a:endParaRPr>
          </a:p>
          <a:p>
            <a:pPr algn="ctr"/>
            <a:r>
              <a:rPr lang="ja-JP" altLang="en-US" sz="2000" b="1" dirty="0">
                <a:latin typeface="ＭＳ Ｐゴシック" panose="020B0600070205080204" pitchFamily="50" charset="-128"/>
                <a:ea typeface="ＭＳ Ｐゴシック" panose="020B0600070205080204" pitchFamily="50" charset="-128"/>
              </a:rPr>
              <a:t>どのような学習の過程を通して資質・能力を育成するのか</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18" name="テキスト ボックス 17"/>
          <p:cNvSpPr txBox="1"/>
          <p:nvPr/>
        </p:nvSpPr>
        <p:spPr>
          <a:xfrm>
            <a:off x="8028384" y="-27384"/>
            <a:ext cx="1115616"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P16</a:t>
            </a:r>
          </a:p>
        </p:txBody>
      </p:sp>
    </p:spTree>
    <p:extLst>
      <p:ext uri="{BB962C8B-B14F-4D97-AF65-F5344CB8AC3E}">
        <p14:creationId xmlns:p14="http://schemas.microsoft.com/office/powerpoint/2010/main" val="204398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par>
                                <p:cTn id="11" presetID="22" presetClass="entr" presetSubtype="1"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up)">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childTnLst>
                                </p:cTn>
                              </p:par>
                              <p:par>
                                <p:cTn id="22" presetID="10" presetClass="entr" presetSubtype="0"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500"/>
                                        <p:tgtEl>
                                          <p:spTgt spid="1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1520" y="-483259"/>
            <a:ext cx="8640960" cy="4536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r>
              <a:rPr lang="ja-JP" altLang="en-US" sz="2400" dirty="0" smtClean="0">
                <a:solidFill>
                  <a:schemeClr val="tx1"/>
                </a:solidFill>
                <a:latin typeface="ＭＳ 明朝" panose="02020609040205080304" pitchFamily="17" charset="-128"/>
                <a:ea typeface="ＭＳ 明朝" panose="02020609040205080304" pitchFamily="17" charset="-128"/>
              </a:rPr>
              <a:t>　</a:t>
            </a:r>
            <a:endParaRPr lang="en-US" altLang="ja-JP" sz="32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smtClean="0">
              <a:solidFill>
                <a:schemeClr val="tx1"/>
              </a:solidFill>
              <a:latin typeface="ＭＳ 明朝" panose="02020609040205080304" pitchFamily="17" charset="-128"/>
              <a:ea typeface="ＭＳ 明朝" panose="02020609040205080304" pitchFamily="17" charset="-128"/>
            </a:endParaRPr>
          </a:p>
          <a:p>
            <a:endParaRPr lang="en-US" altLang="ja-JP" sz="2400" dirty="0">
              <a:solidFill>
                <a:schemeClr val="tx1"/>
              </a:solidFill>
              <a:latin typeface="ＭＳ 明朝" panose="02020609040205080304" pitchFamily="17" charset="-128"/>
              <a:ea typeface="ＭＳ 明朝" panose="02020609040205080304" pitchFamily="17" charset="-128"/>
            </a:endParaRPr>
          </a:p>
          <a:p>
            <a:r>
              <a:rPr lang="en-US" altLang="ja-JP" sz="2400" b="1" dirty="0" smtClean="0">
                <a:solidFill>
                  <a:schemeClr val="tx1"/>
                </a:solidFill>
                <a:latin typeface="ＭＳ Ｐゴシック" panose="020B0600070205080204" pitchFamily="50" charset="-128"/>
                <a:ea typeface="ＭＳ Ｐゴシック" panose="020B0600070205080204" pitchFamily="50" charset="-128"/>
              </a:rPr>
              <a:t>(1)</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 自然</a:t>
            </a:r>
            <a:r>
              <a:rPr lang="ja-JP" altLang="en-US" sz="2400" b="1" dirty="0">
                <a:solidFill>
                  <a:schemeClr val="tx1"/>
                </a:solidFill>
                <a:latin typeface="ＭＳ Ｐゴシック" panose="020B0600070205080204" pitchFamily="50" charset="-128"/>
                <a:ea typeface="ＭＳ Ｐゴシック" panose="020B0600070205080204" pitchFamily="50" charset="-128"/>
              </a:rPr>
              <a:t>の事物・現象についての理解を図り，観察</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，実験</a:t>
            </a:r>
            <a:endParaRPr lang="en-US" altLang="ja-JP" sz="2400" b="1" dirty="0" smtClean="0">
              <a:solidFill>
                <a:schemeClr val="tx1"/>
              </a:solidFill>
              <a:latin typeface="ＭＳ Ｐゴシック" panose="020B0600070205080204" pitchFamily="50" charset="-128"/>
              <a:ea typeface="ＭＳ Ｐゴシック" panose="020B0600070205080204" pitchFamily="50" charset="-128"/>
            </a:endParaRPr>
          </a:p>
          <a:p>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　などに</a:t>
            </a:r>
            <a:r>
              <a:rPr lang="ja-JP" altLang="en-US" sz="2400" b="1" dirty="0">
                <a:solidFill>
                  <a:schemeClr val="tx1"/>
                </a:solidFill>
                <a:latin typeface="ＭＳ Ｐゴシック" panose="020B0600070205080204" pitchFamily="50" charset="-128"/>
                <a:ea typeface="ＭＳ Ｐゴシック" panose="020B0600070205080204" pitchFamily="50" charset="-128"/>
              </a:rPr>
              <a:t>関する基本的な技能を身に付けるようにする</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2400" b="1" dirty="0" smtClean="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2400" b="1" dirty="0" smtClean="0">
              <a:solidFill>
                <a:schemeClr val="tx1"/>
              </a:solidFill>
              <a:latin typeface="+mn-ea"/>
            </a:endParaRPr>
          </a:p>
        </p:txBody>
      </p:sp>
      <p:sp>
        <p:nvSpPr>
          <p:cNvPr id="14" name="角丸四角形 13"/>
          <p:cNvSpPr/>
          <p:nvPr/>
        </p:nvSpPr>
        <p:spPr>
          <a:xfrm>
            <a:off x="417656" y="1671899"/>
            <a:ext cx="8330808" cy="954390"/>
          </a:xfrm>
          <a:prstGeom prst="roundRect">
            <a:avLst>
              <a:gd name="adj" fmla="val 14887"/>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2400" dirty="0" smtClean="0">
              <a:solidFill>
                <a:schemeClr val="tx1"/>
              </a:solidFill>
              <a:latin typeface="+mn-ea"/>
            </a:endParaRPr>
          </a:p>
          <a:p>
            <a:endParaRPr lang="ja-JP" altLang="en-US" sz="2400" dirty="0">
              <a:solidFill>
                <a:schemeClr val="tx1"/>
              </a:solidFill>
              <a:latin typeface="+mn-ea"/>
            </a:endParaRPr>
          </a:p>
        </p:txBody>
      </p:sp>
      <p:sp>
        <p:nvSpPr>
          <p:cNvPr id="10" name="角丸四角形 9"/>
          <p:cNvSpPr/>
          <p:nvPr/>
        </p:nvSpPr>
        <p:spPr>
          <a:xfrm>
            <a:off x="356579" y="1376249"/>
            <a:ext cx="1872208"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smtClean="0">
                <a:latin typeface="ＭＳ Ｐゴシック" panose="020B0600070205080204" pitchFamily="50" charset="-128"/>
                <a:ea typeface="ＭＳ Ｐゴシック" panose="020B0600070205080204" pitchFamily="50" charset="-128"/>
              </a:rPr>
              <a:t>知識</a:t>
            </a:r>
            <a:r>
              <a:rPr lang="ja-JP" altLang="en-US" sz="2000" b="1" dirty="0">
                <a:latin typeface="ＭＳ Ｐゴシック" panose="020B0600070205080204" pitchFamily="50" charset="-128"/>
                <a:ea typeface="ＭＳ Ｐゴシック" panose="020B0600070205080204" pitchFamily="50" charset="-128"/>
              </a:rPr>
              <a:t>及び</a:t>
            </a:r>
            <a:r>
              <a:rPr lang="ja-JP" altLang="en-US" sz="2000" b="1" dirty="0" smtClean="0">
                <a:latin typeface="ＭＳ Ｐゴシック" panose="020B0600070205080204" pitchFamily="50" charset="-128"/>
                <a:ea typeface="ＭＳ Ｐゴシック" panose="020B0600070205080204" pitchFamily="50" charset="-128"/>
              </a:rPr>
              <a:t>技能</a:t>
            </a:r>
            <a:endParaRPr kumimoji="1" lang="ja-JP" altLang="en-US" sz="2000" b="1" dirty="0">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3203848" y="3792832"/>
            <a:ext cx="5688632" cy="2000548"/>
          </a:xfrm>
          <a:prstGeom prst="rect">
            <a:avLst/>
          </a:prstGeom>
          <a:noFill/>
          <a:ln w="28575">
            <a:solidFill>
              <a:srgbClr val="FF0000"/>
            </a:solidFill>
          </a:ln>
        </p:spPr>
        <p:txBody>
          <a:bodyPr wrap="square" rtlCol="0">
            <a:spAutoFit/>
          </a:bodyPr>
          <a:lstStyle/>
          <a:p>
            <a:r>
              <a:rPr lang="ja-JP" altLang="en-US" sz="2800" dirty="0" smtClean="0">
                <a:latin typeface="ＭＳ Ｐゴシック" panose="020B0600070205080204" pitchFamily="50" charset="-128"/>
                <a:ea typeface="ＭＳ Ｐゴシック" panose="020B0600070205080204" pitchFamily="50" charset="-128"/>
              </a:rPr>
              <a:t>○　器具</a:t>
            </a:r>
            <a:r>
              <a:rPr lang="ja-JP" altLang="en-US" sz="2800" dirty="0">
                <a:latin typeface="ＭＳ Ｐゴシック" panose="020B0600070205080204" pitchFamily="50" charset="-128"/>
                <a:ea typeface="ＭＳ Ｐゴシック" panose="020B0600070205080204" pitchFamily="50" charset="-128"/>
              </a:rPr>
              <a:t>や機器などを目的に</a:t>
            </a:r>
            <a:r>
              <a:rPr lang="ja-JP" altLang="en-US" sz="2800" dirty="0" smtClean="0">
                <a:latin typeface="ＭＳ Ｐゴシック" panose="020B0600070205080204" pitchFamily="50" charset="-128"/>
                <a:ea typeface="ＭＳ Ｐゴシック" panose="020B0600070205080204" pitchFamily="50" charset="-128"/>
              </a:rPr>
              <a:t>応じて</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工夫</a:t>
            </a:r>
            <a:r>
              <a:rPr lang="ja-JP" altLang="en-US" sz="2800" dirty="0">
                <a:latin typeface="ＭＳ Ｐゴシック" panose="020B0600070205080204" pitchFamily="50" charset="-128"/>
                <a:ea typeface="ＭＳ Ｐゴシック" panose="020B0600070205080204" pitchFamily="50" charset="-128"/>
              </a:rPr>
              <a:t>して</a:t>
            </a:r>
            <a:r>
              <a:rPr lang="ja-JP" altLang="en-US" sz="2800" dirty="0" smtClean="0">
                <a:latin typeface="ＭＳ Ｐゴシック" panose="020B0600070205080204" pitchFamily="50" charset="-128"/>
                <a:ea typeface="ＭＳ Ｐゴシック" panose="020B0600070205080204" pitchFamily="50" charset="-128"/>
              </a:rPr>
              <a:t>扱うこと</a:t>
            </a:r>
            <a:endParaRPr lang="en-US" altLang="ja-JP" sz="2800" dirty="0" smtClean="0">
              <a:latin typeface="ＭＳ Ｐゴシック" panose="020B0600070205080204" pitchFamily="50" charset="-128"/>
              <a:ea typeface="ＭＳ Ｐゴシック" panose="020B0600070205080204" pitchFamily="50" charset="-128"/>
            </a:endParaRPr>
          </a:p>
          <a:p>
            <a:endParaRPr lang="en-US" altLang="ja-JP" sz="12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観察</a:t>
            </a:r>
            <a:r>
              <a:rPr lang="ja-JP" altLang="en-US" sz="2800" dirty="0">
                <a:latin typeface="ＭＳ Ｐゴシック" panose="020B0600070205080204" pitchFamily="50" charset="-128"/>
                <a:ea typeface="ＭＳ Ｐゴシック" panose="020B0600070205080204" pitchFamily="50" charset="-128"/>
              </a:rPr>
              <a:t>，実験の過程やそこから</a:t>
            </a:r>
            <a:r>
              <a:rPr lang="ja-JP" altLang="en-US" sz="2800" dirty="0" smtClean="0">
                <a:latin typeface="ＭＳ Ｐゴシック" panose="020B0600070205080204" pitchFamily="50" charset="-128"/>
                <a:ea typeface="ＭＳ Ｐゴシック" panose="020B0600070205080204" pitchFamily="50" charset="-128"/>
              </a:rPr>
              <a:t>得</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ら</a:t>
            </a:r>
            <a:r>
              <a:rPr lang="ja-JP" altLang="en-US" sz="2800" dirty="0" err="1" smtClean="0">
                <a:latin typeface="ＭＳ Ｐゴシック" panose="020B0600070205080204" pitchFamily="50" charset="-128"/>
                <a:ea typeface="ＭＳ Ｐゴシック" panose="020B0600070205080204" pitchFamily="50" charset="-128"/>
              </a:rPr>
              <a:t>れた</a:t>
            </a:r>
            <a:r>
              <a:rPr lang="ja-JP" altLang="en-US" sz="2800" dirty="0">
                <a:latin typeface="ＭＳ Ｐゴシック" panose="020B0600070205080204" pitchFamily="50" charset="-128"/>
                <a:ea typeface="ＭＳ Ｐゴシック" panose="020B0600070205080204" pitchFamily="50" charset="-128"/>
              </a:rPr>
              <a:t>結果を適切</a:t>
            </a:r>
            <a:r>
              <a:rPr lang="ja-JP" altLang="en-US" sz="2800" dirty="0" smtClean="0">
                <a:latin typeface="ＭＳ Ｐゴシック" panose="020B0600070205080204" pitchFamily="50" charset="-128"/>
                <a:ea typeface="ＭＳ Ｐゴシック" panose="020B0600070205080204" pitchFamily="50" charset="-128"/>
              </a:rPr>
              <a:t>に記録</a:t>
            </a:r>
            <a:r>
              <a:rPr lang="ja-JP" altLang="en-US" sz="2800" dirty="0">
                <a:latin typeface="ＭＳ Ｐゴシック" panose="020B0600070205080204" pitchFamily="50" charset="-128"/>
                <a:ea typeface="ＭＳ Ｐゴシック" panose="020B0600070205080204" pitchFamily="50" charset="-128"/>
              </a:rPr>
              <a:t>すること</a:t>
            </a:r>
            <a:endParaRPr kumimoji="1" lang="ja-JP" altLang="en-US" sz="2800" dirty="0">
              <a:latin typeface="ＭＳ Ｐゴシック" panose="020B0600070205080204" pitchFamily="50" charset="-128"/>
              <a:ea typeface="ＭＳ Ｐゴシック" panose="020B0600070205080204" pitchFamily="50" charset="-128"/>
            </a:endParaRPr>
          </a:p>
        </p:txBody>
      </p:sp>
      <p:sp>
        <p:nvSpPr>
          <p:cNvPr id="15" name="円/楕円 14"/>
          <p:cNvSpPr/>
          <p:nvPr/>
        </p:nvSpPr>
        <p:spPr>
          <a:xfrm>
            <a:off x="2235643" y="2037021"/>
            <a:ext cx="2160240" cy="648072"/>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矢印コネクタ 15"/>
          <p:cNvCxnSpPr>
            <a:stCxn id="15" idx="4"/>
          </p:cNvCxnSpPr>
          <p:nvPr/>
        </p:nvCxnSpPr>
        <p:spPr>
          <a:xfrm>
            <a:off x="3315763" y="2685093"/>
            <a:ext cx="803105" cy="1107739"/>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535360" y="2095337"/>
            <a:ext cx="864096" cy="612647"/>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矢印コネクタ 17"/>
          <p:cNvCxnSpPr/>
          <p:nvPr/>
        </p:nvCxnSpPr>
        <p:spPr>
          <a:xfrm>
            <a:off x="1021936" y="2707984"/>
            <a:ext cx="0" cy="2171257"/>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356579" y="4996333"/>
            <a:ext cx="2631245" cy="1384995"/>
          </a:xfrm>
          <a:prstGeom prst="rect">
            <a:avLst/>
          </a:prstGeom>
          <a:noFill/>
          <a:ln w="28575">
            <a:solidFill>
              <a:srgbClr val="FF0000"/>
            </a:solidFill>
          </a:ln>
        </p:spPr>
        <p:txBody>
          <a:bodyPr wrap="square" rtlCol="0">
            <a:spAutoFit/>
          </a:bodyPr>
          <a:lstStyle/>
          <a:p>
            <a:r>
              <a:rPr lang="ja-JP" altLang="en-US" sz="2800" dirty="0" smtClean="0">
                <a:latin typeface="ＭＳ Ｐゴシック" panose="020B0600070205080204" pitchFamily="50" charset="-128"/>
                <a:ea typeface="ＭＳ Ｐゴシック" panose="020B0600070205080204" pitchFamily="50" charset="-128"/>
              </a:rPr>
              <a:t>○</a:t>
            </a:r>
            <a:r>
              <a:rPr lang="ja-JP" altLang="en-US" sz="2800" dirty="0">
                <a:latin typeface="ＭＳ Ｐゴシック" panose="020B0600070205080204" pitchFamily="50" charset="-128"/>
                <a:ea typeface="ＭＳ Ｐゴシック" panose="020B0600070205080204" pitchFamily="50" charset="-128"/>
              </a:rPr>
              <a:t>　</a:t>
            </a:r>
            <a:r>
              <a:rPr lang="ja-JP" altLang="en-US" sz="2800" dirty="0" smtClean="0">
                <a:latin typeface="ＭＳ Ｐゴシック" panose="020B0600070205080204" pitchFamily="50" charset="-128"/>
                <a:ea typeface="ＭＳ Ｐゴシック" panose="020B0600070205080204" pitchFamily="50" charset="-128"/>
              </a:rPr>
              <a:t>ものづくり</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栽培</a:t>
            </a:r>
            <a:endParaRPr lang="en-US" altLang="ja-JP" sz="2800" dirty="0" smtClean="0">
              <a:latin typeface="ＭＳ Ｐゴシック" panose="020B0600070205080204" pitchFamily="50" charset="-128"/>
              <a:ea typeface="ＭＳ Ｐゴシック" panose="020B0600070205080204" pitchFamily="50" charset="-128"/>
            </a:endParaRPr>
          </a:p>
          <a:p>
            <a:r>
              <a:rPr lang="ja-JP" altLang="en-US" sz="2800" dirty="0" smtClean="0">
                <a:latin typeface="ＭＳ Ｐゴシック" panose="020B0600070205080204" pitchFamily="50" charset="-128"/>
                <a:ea typeface="ＭＳ Ｐゴシック" panose="020B0600070205080204" pitchFamily="50" charset="-128"/>
              </a:rPr>
              <a:t>○　飼育</a:t>
            </a:r>
            <a:endParaRPr kumimoji="1" lang="ja-JP" altLang="en-US" sz="2800" dirty="0">
              <a:latin typeface="ＭＳ Ｐゴシック" panose="020B0600070205080204" pitchFamily="50" charset="-128"/>
              <a:ea typeface="ＭＳ Ｐゴシック" panose="020B0600070205080204" pitchFamily="50" charset="-128"/>
            </a:endParaRPr>
          </a:p>
        </p:txBody>
      </p:sp>
      <p:sp>
        <p:nvSpPr>
          <p:cNvPr id="11" name="角丸四角形 10"/>
          <p:cNvSpPr/>
          <p:nvPr/>
        </p:nvSpPr>
        <p:spPr>
          <a:xfrm>
            <a:off x="957083" y="332656"/>
            <a:ext cx="7200800" cy="576064"/>
          </a:xfrm>
          <a:prstGeom prst="roundRect">
            <a:avLst>
              <a:gd name="adj" fmla="val 3191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ja-JP" altLang="en-US" sz="2800" b="1" dirty="0" smtClean="0">
                <a:latin typeface="ＭＳ Ｐゴシック" panose="020B0600070205080204" pitchFamily="50" charset="-128"/>
                <a:ea typeface="ＭＳ Ｐゴシック" panose="020B0600070205080204" pitchFamily="50" charset="-128"/>
              </a:rPr>
              <a:t>育成を目指す資質・能力</a:t>
            </a:r>
            <a:endParaRPr kumimoji="1" lang="ja-JP" altLang="en-US" sz="2400" b="1" dirty="0">
              <a:latin typeface="ＭＳ Ｐゴシック" panose="020B0600070205080204" pitchFamily="50" charset="-128"/>
              <a:ea typeface="ＭＳ Ｐゴシック" panose="020B0600070205080204" pitchFamily="50" charset="-128"/>
            </a:endParaRPr>
          </a:p>
        </p:txBody>
      </p:sp>
      <p:sp>
        <p:nvSpPr>
          <p:cNvPr id="12" name="テキスト ボックス 11"/>
          <p:cNvSpPr txBox="1"/>
          <p:nvPr/>
        </p:nvSpPr>
        <p:spPr>
          <a:xfrm>
            <a:off x="8028384" y="-27384"/>
            <a:ext cx="1115616"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P17</a:t>
            </a:r>
          </a:p>
        </p:txBody>
      </p:sp>
    </p:spTree>
    <p:extLst>
      <p:ext uri="{BB962C8B-B14F-4D97-AF65-F5344CB8AC3E}">
        <p14:creationId xmlns:p14="http://schemas.microsoft.com/office/powerpoint/2010/main" val="2647719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fade">
                                      <p:cBhvr>
                                        <p:cTn id="20" dur="500"/>
                                        <p:tgtEl>
                                          <p:spTgt spid="17"/>
                                        </p:tgtEl>
                                      </p:cBhvr>
                                    </p:animEffect>
                                  </p:childTnLst>
                                </p:cTn>
                              </p:par>
                              <p:par>
                                <p:cTn id="21" presetID="10" presetClass="entr" presetSubtype="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17" grpId="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1520" y="-3055912"/>
            <a:ext cx="8640960" cy="4536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lstStyle/>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endParaRPr lang="en-US" altLang="ja-JP" sz="2400" b="1" dirty="0">
              <a:solidFill>
                <a:schemeClr val="tx1"/>
              </a:solidFill>
              <a:latin typeface="+mn-ea"/>
            </a:endParaRPr>
          </a:p>
          <a:p>
            <a:endParaRPr lang="en-US" altLang="ja-JP" sz="2400" b="1" dirty="0" smtClean="0">
              <a:solidFill>
                <a:schemeClr val="tx1"/>
              </a:solidFill>
              <a:latin typeface="+mn-ea"/>
            </a:endParaRPr>
          </a:p>
          <a:p>
            <a:endParaRPr lang="en-US" altLang="ja-JP" sz="2400" b="1" dirty="0">
              <a:solidFill>
                <a:schemeClr val="tx1"/>
              </a:solidFill>
              <a:latin typeface="+mn-ea"/>
            </a:endParaRPr>
          </a:p>
          <a:p>
            <a:r>
              <a:rPr lang="en-US" altLang="ja-JP" sz="2400" b="1" dirty="0" smtClean="0">
                <a:solidFill>
                  <a:schemeClr val="tx1"/>
                </a:solidFill>
                <a:latin typeface="ＭＳ Ｐゴシック" panose="020B0600070205080204" pitchFamily="50" charset="-128"/>
                <a:ea typeface="ＭＳ Ｐゴシック" panose="020B0600070205080204" pitchFamily="50" charset="-128"/>
              </a:rPr>
              <a:t>(</a:t>
            </a:r>
            <a:r>
              <a:rPr lang="en-US" altLang="ja-JP" sz="2400" b="1" dirty="0">
                <a:solidFill>
                  <a:schemeClr val="tx1"/>
                </a:solidFill>
                <a:latin typeface="ＭＳ Ｐゴシック" panose="020B0600070205080204" pitchFamily="50" charset="-128"/>
                <a:ea typeface="ＭＳ Ｐゴシック" panose="020B0600070205080204" pitchFamily="50" charset="-128"/>
              </a:rPr>
              <a:t>2</a:t>
            </a:r>
            <a:r>
              <a:rPr lang="en-US" altLang="ja-JP" sz="2400" b="1" dirty="0" smtClean="0">
                <a:solidFill>
                  <a:schemeClr val="tx1"/>
                </a:solidFill>
                <a:latin typeface="ＭＳ Ｐゴシック" panose="020B0600070205080204" pitchFamily="50" charset="-128"/>
                <a:ea typeface="ＭＳ Ｐゴシック" panose="020B0600070205080204" pitchFamily="50" charset="-128"/>
              </a:rPr>
              <a:t>)</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　観察</a:t>
            </a:r>
            <a:r>
              <a:rPr lang="ja-JP" altLang="en-US" sz="2400" b="1" dirty="0">
                <a:solidFill>
                  <a:schemeClr val="tx1"/>
                </a:solidFill>
                <a:latin typeface="ＭＳ Ｐゴシック" panose="020B0600070205080204" pitchFamily="50" charset="-128"/>
                <a:ea typeface="ＭＳ Ｐゴシック" panose="020B0600070205080204" pitchFamily="50" charset="-128"/>
              </a:rPr>
              <a:t>，実験などを行い，問題解決の力を養う</a:t>
            </a:r>
            <a:r>
              <a:rPr lang="ja-JP" altLang="en-US" sz="2400" b="1"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2400" b="1" dirty="0" smtClean="0">
              <a:solidFill>
                <a:schemeClr val="tx1"/>
              </a:solidFill>
              <a:latin typeface="ＭＳ Ｐゴシック" panose="020B0600070205080204" pitchFamily="50" charset="-128"/>
              <a:ea typeface="ＭＳ Ｐゴシック" panose="020B0600070205080204" pitchFamily="50" charset="-128"/>
            </a:endParaRPr>
          </a:p>
        </p:txBody>
      </p:sp>
      <p:sp>
        <p:nvSpPr>
          <p:cNvPr id="15" name="角丸四角形 14"/>
          <p:cNvSpPr/>
          <p:nvPr/>
        </p:nvSpPr>
        <p:spPr>
          <a:xfrm>
            <a:off x="417656" y="275413"/>
            <a:ext cx="8330808" cy="666358"/>
          </a:xfrm>
          <a:prstGeom prst="roundRect">
            <a:avLst>
              <a:gd name="adj" fmla="val 20375"/>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367596" y="116632"/>
            <a:ext cx="3456384" cy="382074"/>
          </a:xfrm>
          <a:prstGeom prst="roundRect">
            <a:avLst>
              <a:gd name="adj" fmla="val 496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2000" b="1" dirty="0">
                <a:latin typeface="ＭＳ Ｐゴシック" panose="020B0600070205080204" pitchFamily="50" charset="-128"/>
                <a:ea typeface="ＭＳ Ｐゴシック" panose="020B0600070205080204" pitchFamily="50" charset="-128"/>
              </a:rPr>
              <a:t>思考力，判断力，表現力等</a:t>
            </a:r>
            <a:endParaRPr kumimoji="1" lang="ja-JP" altLang="en-US" sz="2000" b="1" dirty="0">
              <a:latin typeface="ＭＳ Ｐゴシック" panose="020B0600070205080204" pitchFamily="50" charset="-128"/>
              <a:ea typeface="ＭＳ Ｐゴシック" panose="020B060007020508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623239855"/>
              </p:ext>
            </p:extLst>
          </p:nvPr>
        </p:nvGraphicFramePr>
        <p:xfrm>
          <a:off x="1825222" y="1081694"/>
          <a:ext cx="7160226" cy="3810000"/>
        </p:xfrm>
        <a:graphic>
          <a:graphicData uri="http://schemas.openxmlformats.org/drawingml/2006/table">
            <a:tbl>
              <a:tblPr firstRow="1" bandRow="1">
                <a:tableStyleId>{1FECB4D8-DB02-4DC6-A0A2-4F2EBAE1DC90}</a:tableStyleId>
              </a:tblPr>
              <a:tblGrid>
                <a:gridCol w="1008112"/>
                <a:gridCol w="4682393"/>
                <a:gridCol w="1469721"/>
              </a:tblGrid>
              <a:tr h="574438">
                <a:tc>
                  <a:txBody>
                    <a:bodyPr/>
                    <a:lstStyle/>
                    <a:p>
                      <a:pPr algn="ctr"/>
                      <a:r>
                        <a:rPr kumimoji="1" lang="ja-JP" altLang="en-US" sz="2400" dirty="0" smtClean="0">
                          <a:solidFill>
                            <a:schemeClr val="tx1"/>
                          </a:solidFill>
                          <a:effectLst/>
                          <a:latin typeface="ＭＳ Ｐゴシック" panose="020B0600070205080204" pitchFamily="50" charset="-128"/>
                          <a:ea typeface="ＭＳ Ｐゴシック" panose="020B0600070205080204" pitchFamily="50" charset="-128"/>
                        </a:rPr>
                        <a:t>学年</a:t>
                      </a:r>
                      <a:endParaRPr kumimoji="1" lang="ja-JP" altLang="en-US" sz="2400" dirty="0">
                        <a:solidFill>
                          <a:schemeClr val="tx1"/>
                        </a:solidFill>
                        <a:effectLst/>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ctr"/>
                      <a:r>
                        <a:rPr kumimoji="1" lang="ja-JP" altLang="en-US" sz="2400" dirty="0" smtClean="0">
                          <a:solidFill>
                            <a:schemeClr val="tx1"/>
                          </a:solidFill>
                          <a:effectLst/>
                          <a:latin typeface="ＭＳ Ｐゴシック" panose="020B0600070205080204" pitchFamily="50" charset="-128"/>
                          <a:ea typeface="ＭＳ Ｐゴシック" panose="020B0600070205080204" pitchFamily="50" charset="-128"/>
                        </a:rPr>
                        <a:t>学年を通して育成を目指す</a:t>
                      </a:r>
                      <a:endParaRPr kumimoji="1" lang="en-US" altLang="ja-JP" sz="2400" dirty="0" smtClean="0">
                        <a:solidFill>
                          <a:schemeClr val="tx1"/>
                        </a:solidFill>
                        <a:effectLst/>
                        <a:latin typeface="ＭＳ Ｐゴシック" panose="020B0600070205080204" pitchFamily="50" charset="-128"/>
                        <a:ea typeface="ＭＳ Ｐゴシック" panose="020B0600070205080204" pitchFamily="50" charset="-128"/>
                      </a:endParaRPr>
                    </a:p>
                    <a:p>
                      <a:pPr algn="ctr"/>
                      <a:r>
                        <a:rPr kumimoji="1" lang="ja-JP" altLang="en-US" sz="2400" dirty="0" smtClean="0">
                          <a:solidFill>
                            <a:schemeClr val="tx1"/>
                          </a:solidFill>
                          <a:effectLst/>
                          <a:latin typeface="ＭＳ Ｐゴシック" panose="020B0600070205080204" pitchFamily="50" charset="-128"/>
                          <a:ea typeface="ＭＳ Ｐゴシック" panose="020B0600070205080204" pitchFamily="50" charset="-128"/>
                        </a:rPr>
                        <a:t>主な問題解決の力</a:t>
                      </a:r>
                      <a:endParaRPr kumimoji="1" lang="ja-JP" altLang="en-US" sz="2400" dirty="0">
                        <a:solidFill>
                          <a:schemeClr val="tx1"/>
                        </a:solidFill>
                        <a:effectLst/>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ctr"/>
                      <a:r>
                        <a:rPr kumimoji="1" lang="ja-JP" altLang="en-US" sz="2400" dirty="0" smtClean="0">
                          <a:solidFill>
                            <a:schemeClr val="tx1"/>
                          </a:solidFill>
                          <a:effectLst/>
                          <a:latin typeface="ＭＳ Ｐゴシック" panose="020B0600070205080204" pitchFamily="50" charset="-128"/>
                          <a:ea typeface="ＭＳ Ｐゴシック" panose="020B0600070205080204" pitchFamily="50" charset="-128"/>
                        </a:rPr>
                        <a:t>考え方</a:t>
                      </a:r>
                      <a:endParaRPr kumimoji="1" lang="ja-JP" altLang="en-US" sz="2400" dirty="0">
                        <a:solidFill>
                          <a:schemeClr val="tx1"/>
                        </a:solidFill>
                        <a:effectLst/>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649698">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３学年</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000" dirty="0" smtClean="0">
                          <a:latin typeface="ＭＳ Ｐゴシック" panose="020B0600070205080204" pitchFamily="50" charset="-128"/>
                          <a:ea typeface="ＭＳ Ｐゴシック" panose="020B0600070205080204" pitchFamily="50" charset="-128"/>
                        </a:rPr>
                        <a:t>主に差異点や共通点を基に，</a:t>
                      </a:r>
                      <a:endParaRPr kumimoji="1" lang="en-US" altLang="ja-JP" sz="2000" dirty="0" smtClean="0">
                        <a:latin typeface="ＭＳ Ｐゴシック" panose="020B0600070205080204" pitchFamily="50" charset="-128"/>
                        <a:ea typeface="ＭＳ Ｐゴシック" panose="020B0600070205080204" pitchFamily="50" charset="-128"/>
                      </a:endParaRPr>
                    </a:p>
                    <a:p>
                      <a:pPr algn="l"/>
                      <a:r>
                        <a:rPr kumimoji="1" lang="ja-JP" altLang="en-US" sz="2000" dirty="0" smtClean="0">
                          <a:latin typeface="ＭＳ Ｐゴシック" panose="020B0600070205080204" pitchFamily="50" charset="-128"/>
                          <a:ea typeface="ＭＳ Ｐゴシック" panose="020B0600070205080204" pitchFamily="50" charset="-128"/>
                        </a:rPr>
                        <a:t>　　　　　　　　　</a:t>
                      </a:r>
                      <a:r>
                        <a:rPr kumimoji="1" lang="ja-JP" altLang="en-US" sz="2000" baseline="0" dirty="0" smtClean="0">
                          <a:latin typeface="ＭＳ Ｐゴシック" panose="020B0600070205080204" pitchFamily="50" charset="-128"/>
                          <a:ea typeface="ＭＳ Ｐゴシック" panose="020B0600070205080204" pitchFamily="50" charset="-128"/>
                        </a:rPr>
                        <a:t>   </a:t>
                      </a:r>
                      <a:r>
                        <a:rPr kumimoji="1" lang="ja-JP" altLang="en-US" sz="2000" dirty="0" smtClean="0">
                          <a:latin typeface="ＭＳ Ｐゴシック" panose="020B0600070205080204" pitchFamily="50" charset="-128"/>
                          <a:ea typeface="ＭＳ Ｐゴシック" panose="020B0600070205080204" pitchFamily="50" charset="-128"/>
                        </a:rPr>
                        <a:t>問題を見いだす力</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比較</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648072">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４学年</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主に既習の内容や生活経験を基に，</a:t>
                      </a:r>
                      <a:endParaRPr kumimoji="1" lang="en-US" altLang="ja-JP" sz="2200" dirty="0" smtClean="0">
                        <a:latin typeface="ＭＳ Ｐゴシック" panose="020B0600070205080204" pitchFamily="50" charset="-128"/>
                        <a:ea typeface="ＭＳ Ｐゴシック" panose="020B0600070205080204" pitchFamily="50" charset="-128"/>
                      </a:endParaRPr>
                    </a:p>
                    <a:p>
                      <a:pPr algn="l"/>
                      <a:r>
                        <a:rPr kumimoji="1" lang="ja-JP" altLang="en-US" sz="2200" dirty="0" smtClean="0">
                          <a:latin typeface="ＭＳ Ｐゴシック" panose="020B0600070205080204" pitchFamily="50" charset="-128"/>
                          <a:ea typeface="ＭＳ Ｐゴシック" panose="020B0600070205080204" pitchFamily="50" charset="-128"/>
                        </a:rPr>
                        <a:t>根拠のある予想や仮説を発想する力</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関係付け</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648072">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５学年</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主に予想や仮説を基に，</a:t>
                      </a:r>
                      <a:endParaRPr kumimoji="1" lang="en-US" altLang="ja-JP" sz="2200" dirty="0" smtClean="0">
                        <a:latin typeface="ＭＳ Ｐゴシック" panose="020B0600070205080204" pitchFamily="50" charset="-128"/>
                        <a:ea typeface="ＭＳ Ｐゴシック" panose="020B0600070205080204" pitchFamily="50" charset="-128"/>
                      </a:endParaRPr>
                    </a:p>
                    <a:p>
                      <a:pPr algn="l"/>
                      <a:r>
                        <a:rPr kumimoji="1" lang="ja-JP" altLang="en-US" sz="2200" dirty="0" smtClean="0">
                          <a:latin typeface="ＭＳ Ｐゴシック" panose="020B0600070205080204" pitchFamily="50" charset="-128"/>
                          <a:ea typeface="ＭＳ Ｐゴシック" panose="020B0600070205080204" pitchFamily="50" charset="-128"/>
                        </a:rPr>
                        <a:t>　　　　　 解決の方法を発想する力</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条件制御</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r h="648072">
                <a:tc>
                  <a:txBody>
                    <a:bodyPr/>
                    <a:lstStyle/>
                    <a:p>
                      <a:pPr algn="l"/>
                      <a:r>
                        <a:rPr kumimoji="1" lang="en-US" altLang="ja-JP" sz="2200" dirty="0" smtClean="0">
                          <a:latin typeface="ＭＳ Ｐゴシック" panose="020B0600070205080204" pitchFamily="50" charset="-128"/>
                          <a:ea typeface="ＭＳ Ｐゴシック" panose="020B0600070205080204" pitchFamily="50" charset="-128"/>
                        </a:rPr>
                        <a:t>6</a:t>
                      </a:r>
                      <a:r>
                        <a:rPr kumimoji="1" lang="ja-JP" altLang="en-US" sz="2200" dirty="0" smtClean="0">
                          <a:latin typeface="ＭＳ Ｐゴシック" panose="020B0600070205080204" pitchFamily="50" charset="-128"/>
                          <a:ea typeface="ＭＳ Ｐゴシック" panose="020B0600070205080204" pitchFamily="50" charset="-128"/>
                        </a:rPr>
                        <a:t>学年</a:t>
                      </a:r>
                      <a:endParaRPr kumimoji="1" lang="en-US" altLang="ja-JP" sz="2200" dirty="0" smtClean="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主により妥当な考えをつくりだす力</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多面的に</a:t>
                      </a:r>
                      <a:endParaRPr kumimoji="1" lang="en-US" altLang="ja-JP" sz="2200" dirty="0" smtClean="0">
                        <a:latin typeface="ＭＳ Ｐゴシック" panose="020B0600070205080204" pitchFamily="50" charset="-128"/>
                        <a:ea typeface="ＭＳ Ｐゴシック" panose="020B0600070205080204" pitchFamily="50" charset="-128"/>
                      </a:endParaRPr>
                    </a:p>
                    <a:p>
                      <a:pPr algn="l"/>
                      <a:r>
                        <a:rPr kumimoji="1" lang="ja-JP" altLang="en-US" sz="2200" dirty="0" smtClean="0">
                          <a:latin typeface="ＭＳ Ｐゴシック" panose="020B0600070205080204" pitchFamily="50" charset="-128"/>
                          <a:ea typeface="ＭＳ Ｐゴシック" panose="020B0600070205080204" pitchFamily="50" charset="-128"/>
                        </a:rPr>
                        <a:t>考える</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rgbClr val="00B050"/>
                      </a:solidFill>
                      <a:prstDash val="solid"/>
                      <a:round/>
                      <a:headEnd type="none" w="med" len="med"/>
                      <a:tailEnd type="none" w="med" len="med"/>
                    </a:lnL>
                    <a:lnR w="38100" cap="flat" cmpd="sng" algn="ctr">
                      <a:solidFill>
                        <a:srgbClr val="00B050"/>
                      </a:solidFill>
                      <a:prstDash val="solid"/>
                      <a:round/>
                      <a:headEnd type="none" w="med" len="med"/>
                      <a:tailEnd type="none" w="med" len="med"/>
                    </a:lnR>
                    <a:lnT w="38100" cap="flat" cmpd="sng" algn="ctr">
                      <a:solidFill>
                        <a:srgbClr val="00B050"/>
                      </a:solidFill>
                      <a:prstDash val="solid"/>
                      <a:round/>
                      <a:headEnd type="none" w="med" len="med"/>
                      <a:tailEnd type="none" w="med" len="med"/>
                    </a:lnT>
                    <a:lnB w="38100" cap="flat" cmpd="sng" algn="ctr">
                      <a:solidFill>
                        <a:srgbClr val="00B050"/>
                      </a:solidFill>
                      <a:prstDash val="solid"/>
                      <a:round/>
                      <a:headEnd type="none" w="med" len="med"/>
                      <a:tailEnd type="none" w="med" len="med"/>
                    </a:lnB>
                  </a:tcPr>
                </a:tc>
              </a:tr>
            </a:tbl>
          </a:graphicData>
        </a:graphic>
      </p:graphicFrame>
      <p:cxnSp>
        <p:nvCxnSpPr>
          <p:cNvPr id="13" name="直線コネクタ 12"/>
          <p:cNvCxnSpPr/>
          <p:nvPr/>
        </p:nvCxnSpPr>
        <p:spPr>
          <a:xfrm>
            <a:off x="4001842" y="869763"/>
            <a:ext cx="193831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251520" y="5016723"/>
            <a:ext cx="8712968" cy="923330"/>
          </a:xfrm>
          <a:prstGeom prst="rect">
            <a:avLst/>
          </a:prstGeom>
          <a:ln w="57150">
            <a:solidFill>
              <a:srgbClr val="FF0000"/>
            </a:solidFill>
          </a:ln>
        </p:spPr>
        <p:txBody>
          <a:bodyPr wrap="square">
            <a:spAutoFit/>
          </a:bodyPr>
          <a:lstStyle/>
          <a:p>
            <a:r>
              <a:rPr lang="en-US" altLang="ja-JP" sz="1600" dirty="0" smtClean="0">
                <a:latin typeface="ＭＳ Ｐゴシック" panose="020B0600070205080204" pitchFamily="50" charset="-128"/>
                <a:ea typeface="ＭＳ Ｐゴシック" panose="020B0600070205080204" pitchFamily="50" charset="-128"/>
              </a:rPr>
              <a:t>【</a:t>
            </a:r>
            <a:r>
              <a:rPr lang="ja-JP" altLang="en-US" dirty="0" smtClean="0">
                <a:latin typeface="ＭＳ Ｐゴシック" panose="020B0600070205080204" pitchFamily="50" charset="-128"/>
                <a:ea typeface="ＭＳ Ｐゴシック" panose="020B0600070205080204" pitchFamily="50" charset="-128"/>
              </a:rPr>
              <a:t>例</a:t>
            </a:r>
            <a:r>
              <a:rPr lang="en-US" altLang="ja-JP" dirty="0" smtClean="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　</a:t>
            </a:r>
            <a:r>
              <a:rPr lang="ja-JP" altLang="en-US" dirty="0" smtClean="0">
                <a:latin typeface="ＭＳ Ｐゴシック" panose="020B0600070205080204" pitchFamily="50" charset="-128"/>
                <a:ea typeface="ＭＳ Ｐゴシック" panose="020B0600070205080204" pitchFamily="50" charset="-128"/>
              </a:rPr>
              <a:t>第６学年　</a:t>
            </a:r>
            <a:r>
              <a:rPr lang="ja-JP" altLang="en-US" dirty="0">
                <a:latin typeface="ＭＳ Ｐゴシック" panose="020B0600070205080204" pitchFamily="50" charset="-128"/>
                <a:ea typeface="ＭＳ Ｐゴシック" panose="020B0600070205080204" pitchFamily="50" charset="-128"/>
              </a:rPr>
              <a:t>「塩酸とアルミニウムの</a:t>
            </a:r>
            <a:r>
              <a:rPr lang="ja-JP" altLang="en-US" dirty="0" smtClean="0">
                <a:latin typeface="ＭＳ Ｐゴシック" panose="020B0600070205080204" pitchFamily="50" charset="-128"/>
                <a:ea typeface="ＭＳ Ｐゴシック" panose="020B0600070205080204" pitchFamily="50" charset="-128"/>
              </a:rPr>
              <a:t>反応」</a:t>
            </a:r>
            <a:endParaRPr lang="en-US" altLang="ja-JP" dirty="0" smtClean="0">
              <a:latin typeface="ＭＳ Ｐゴシック" panose="020B0600070205080204" pitchFamily="50" charset="-128"/>
              <a:ea typeface="ＭＳ Ｐゴシック" panose="020B0600070205080204" pitchFamily="50" charset="-128"/>
            </a:endParaRPr>
          </a:p>
          <a:p>
            <a:r>
              <a:rPr lang="ja-JP" altLang="en-US" dirty="0" smtClean="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　</a:t>
            </a:r>
            <a:r>
              <a:rPr lang="ja-JP" altLang="en-US" dirty="0" smtClean="0">
                <a:latin typeface="ＭＳ Ｐゴシック" panose="020B0600070205080204" pitchFamily="50" charset="-128"/>
                <a:ea typeface="ＭＳ Ｐゴシック" panose="020B0600070205080204" pitchFamily="50" charset="-128"/>
              </a:rPr>
              <a:t>重さの変化，電流を通すか，磁石に付くか，水に溶けるか，塩酸との反応は？</a:t>
            </a:r>
            <a:endParaRPr lang="en-US" altLang="ja-JP" dirty="0" smtClean="0">
              <a:latin typeface="ＭＳ Ｐゴシック" panose="020B0600070205080204" pitchFamily="50" charset="-128"/>
              <a:ea typeface="ＭＳ Ｐゴシック" panose="020B0600070205080204" pitchFamily="50" charset="-128"/>
            </a:endParaRPr>
          </a:p>
          <a:p>
            <a:r>
              <a:rPr lang="ja-JP" altLang="en-US" dirty="0" smtClean="0">
                <a:latin typeface="ＭＳ Ｐゴシック" panose="020B0600070205080204" pitchFamily="50" charset="-128"/>
                <a:ea typeface="ＭＳ Ｐゴシック" panose="020B0600070205080204" pitchFamily="50" charset="-128"/>
              </a:rPr>
              <a:t>　→反応後は，本当にアルミニウムなのか。　多面的に考え、より妥当な考えをつくりだす。</a:t>
            </a:r>
            <a:endParaRPr lang="en-US" altLang="ja-JP" dirty="0" smtClean="0">
              <a:latin typeface="ＭＳ Ｐゴシック" panose="020B0600070205080204" pitchFamily="50" charset="-128"/>
              <a:ea typeface="ＭＳ Ｐゴシック" panose="020B0600070205080204" pitchFamily="50" charset="-128"/>
            </a:endParaRPr>
          </a:p>
        </p:txBody>
      </p:sp>
      <p:cxnSp>
        <p:nvCxnSpPr>
          <p:cNvPr id="19" name="直線矢印コネクタ 18"/>
          <p:cNvCxnSpPr/>
          <p:nvPr/>
        </p:nvCxnSpPr>
        <p:spPr>
          <a:xfrm flipH="1">
            <a:off x="8100392" y="4928968"/>
            <a:ext cx="288032" cy="54942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4" name="表 13"/>
          <p:cNvGraphicFramePr>
            <a:graphicFrameLocks noGrp="1"/>
          </p:cNvGraphicFramePr>
          <p:nvPr>
            <p:extLst>
              <p:ext uri="{D42A27DB-BD31-4B8C-83A1-F6EECF244321}">
                <p14:modId xmlns:p14="http://schemas.microsoft.com/office/powerpoint/2010/main" val="3358593025"/>
              </p:ext>
            </p:extLst>
          </p:nvPr>
        </p:nvGraphicFramePr>
        <p:xfrm>
          <a:off x="179512" y="1090191"/>
          <a:ext cx="1512168" cy="3778969"/>
        </p:xfrm>
        <a:graphic>
          <a:graphicData uri="http://schemas.openxmlformats.org/drawingml/2006/table">
            <a:tbl>
              <a:tblPr firstRow="1" bandRow="1">
                <a:tableStyleId>{B301B821-A1FF-4177-AEE7-76D212191A09}</a:tableStyleId>
              </a:tblPr>
              <a:tblGrid>
                <a:gridCol w="1512168"/>
              </a:tblGrid>
              <a:tr h="826641">
                <a:tc>
                  <a:txBody>
                    <a:bodyPr/>
                    <a:lstStyle/>
                    <a:p>
                      <a:pPr algn="ctr"/>
                      <a:r>
                        <a:rPr kumimoji="1" lang="ja-JP" altLang="en-US" sz="16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現行</a:t>
                      </a:r>
                      <a:endParaRPr kumimoji="1" lang="en-US" altLang="ja-JP" sz="16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a:r>
                        <a:rPr kumimoji="1" lang="ja-JP" altLang="en-US" sz="16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問題解決の</a:t>
                      </a:r>
                      <a:endParaRPr kumimoji="1" lang="en-US" altLang="ja-JP" sz="16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algn="ctr"/>
                      <a:r>
                        <a:rPr kumimoji="1" lang="ja-JP" altLang="en-US" sz="16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能力</a:t>
                      </a:r>
                      <a:endParaRPr kumimoji="1" lang="en-US" altLang="ja-JP" sz="1600" dirty="0" smtClean="0">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r>
              <a:tr h="648072">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比較</a:t>
                      </a:r>
                      <a:r>
                        <a:rPr kumimoji="1" lang="ja-JP" altLang="en-US" sz="1600" dirty="0" smtClean="0">
                          <a:latin typeface="ＭＳ Ｐゴシック" panose="020B0600070205080204" pitchFamily="50" charset="-128"/>
                          <a:ea typeface="ＭＳ Ｐゴシック" panose="020B0600070205080204" pitchFamily="50" charset="-128"/>
                        </a:rPr>
                        <a:t>しながら調べる</a:t>
                      </a:r>
                      <a:endParaRPr kumimoji="1" lang="ja-JP" altLang="en-US" sz="2000" dirty="0">
                        <a:latin typeface="ＭＳ Ｐゴシック" panose="020B0600070205080204" pitchFamily="50" charset="-128"/>
                        <a:ea typeface="ＭＳ Ｐゴシック" panose="020B0600070205080204" pitchFamily="50" charset="-128"/>
                      </a:endParaRP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r>
              <a:tr h="769600">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関係付け</a:t>
                      </a:r>
                      <a:r>
                        <a:rPr kumimoji="1" lang="ja-JP" altLang="en-US" sz="1600" dirty="0" smtClean="0">
                          <a:latin typeface="ＭＳ Ｐゴシック" panose="020B0600070205080204" pitchFamily="50" charset="-128"/>
                          <a:ea typeface="ＭＳ Ｐゴシック" panose="020B0600070205080204" pitchFamily="50" charset="-128"/>
                        </a:rPr>
                        <a:t>ながら調べる</a:t>
                      </a:r>
                      <a:endParaRPr kumimoji="1" lang="ja-JP" altLang="en-US" sz="2200" dirty="0">
                        <a:latin typeface="ＭＳ Ｐゴシック" panose="020B0600070205080204" pitchFamily="50" charset="-128"/>
                        <a:ea typeface="ＭＳ Ｐゴシック" panose="020B0600070205080204" pitchFamily="50" charset="-128"/>
                      </a:endParaRP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r>
              <a:tr h="792088">
                <a:tc>
                  <a:txBody>
                    <a:bodyPr/>
                    <a:lstStyle/>
                    <a:p>
                      <a:pPr algn="l"/>
                      <a:r>
                        <a:rPr kumimoji="1" lang="ja-JP" altLang="en-US" sz="2200" dirty="0" smtClean="0">
                          <a:latin typeface="ＭＳ Ｐゴシック" panose="020B0600070205080204" pitchFamily="50" charset="-128"/>
                          <a:ea typeface="ＭＳ Ｐゴシック" panose="020B0600070205080204" pitchFamily="50" charset="-128"/>
                        </a:rPr>
                        <a:t>条件制御</a:t>
                      </a:r>
                      <a:r>
                        <a:rPr kumimoji="1" lang="ja-JP" altLang="en-US" sz="1600" dirty="0" smtClean="0">
                          <a:latin typeface="ＭＳ Ｐゴシック" panose="020B0600070205080204" pitchFamily="50" charset="-128"/>
                          <a:ea typeface="ＭＳ Ｐゴシック" panose="020B0600070205080204" pitchFamily="50" charset="-128"/>
                        </a:rPr>
                        <a:t>しながら調べる</a:t>
                      </a:r>
                      <a:endParaRPr kumimoji="1" lang="ja-JP" altLang="en-US" sz="1600" dirty="0">
                        <a:latin typeface="ＭＳ Ｐゴシック" panose="020B0600070205080204" pitchFamily="50" charset="-128"/>
                        <a:ea typeface="ＭＳ Ｐゴシック" panose="020B0600070205080204" pitchFamily="50" charset="-128"/>
                      </a:endParaRP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r>
              <a:tr h="72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200" dirty="0" smtClean="0">
                          <a:latin typeface="ＭＳ Ｐゴシック" panose="020B0600070205080204" pitchFamily="50" charset="-128"/>
                          <a:ea typeface="ＭＳ Ｐゴシック" panose="020B0600070205080204" pitchFamily="50" charset="-128"/>
                        </a:rPr>
                        <a:t>推論</a:t>
                      </a:r>
                      <a:r>
                        <a:rPr kumimoji="1" lang="ja-JP" altLang="en-US" sz="1600" dirty="0" smtClean="0">
                          <a:latin typeface="ＭＳ Ｐゴシック" panose="020B0600070205080204" pitchFamily="50" charset="-128"/>
                          <a:ea typeface="ＭＳ Ｐゴシック" panose="020B0600070205080204" pitchFamily="50" charset="-128"/>
                        </a:rPr>
                        <a:t>しながら調べる</a:t>
                      </a:r>
                    </a:p>
                  </a:txBody>
                  <a:tcPr anchor="ctr">
                    <a:lnL w="38100" cap="flat" cmpd="sng" algn="ctr">
                      <a:solidFill>
                        <a:schemeClr val="accent1"/>
                      </a:solidFill>
                      <a:prstDash val="solid"/>
                      <a:round/>
                      <a:headEnd type="none" w="med" len="med"/>
                      <a:tailEnd type="none" w="med" len="med"/>
                    </a:lnL>
                    <a:lnR w="38100" cap="flat" cmpd="sng" algn="ctr">
                      <a:solidFill>
                        <a:schemeClr val="accent1"/>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38100" cap="flat" cmpd="sng" algn="ctr">
                      <a:solidFill>
                        <a:schemeClr val="accent1"/>
                      </a:solidFill>
                      <a:prstDash val="solid"/>
                      <a:round/>
                      <a:headEnd type="none" w="med" len="med"/>
                      <a:tailEnd type="none" w="med" len="med"/>
                    </a:lnB>
                  </a:tcPr>
                </a:tc>
              </a:tr>
            </a:tbl>
          </a:graphicData>
        </a:graphic>
      </p:graphicFrame>
      <p:sp>
        <p:nvSpPr>
          <p:cNvPr id="5" name="角丸四角形 4"/>
          <p:cNvSpPr/>
          <p:nvPr/>
        </p:nvSpPr>
        <p:spPr>
          <a:xfrm>
            <a:off x="1835696" y="4102472"/>
            <a:ext cx="7143204" cy="792088"/>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240532" y="6016287"/>
            <a:ext cx="8712968" cy="830997"/>
          </a:xfrm>
          <a:prstGeom prst="rect">
            <a:avLst/>
          </a:prstGeom>
          <a:ln w="57150">
            <a:noFill/>
          </a:ln>
        </p:spPr>
        <p:txBody>
          <a:bodyPr wrap="square">
            <a:spAutoFit/>
          </a:bodyPr>
          <a:lstStyle/>
          <a:p>
            <a:r>
              <a:rPr lang="en-US" altLang="ja-JP" sz="1600" dirty="0">
                <a:latin typeface="ＭＳ Ｐゴシック" panose="020B0600070205080204" pitchFamily="50" charset="-128"/>
                <a:ea typeface="ＭＳ Ｐゴシック" panose="020B0600070205080204" pitchFamily="50" charset="-128"/>
              </a:rPr>
              <a:t>※</a:t>
            </a:r>
            <a:r>
              <a:rPr lang="ja-JP" altLang="en-US" sz="1600" dirty="0">
                <a:latin typeface="ＭＳ Ｐゴシック" panose="020B0600070205080204" pitchFamily="50" charset="-128"/>
                <a:ea typeface="ＭＳ Ｐゴシック" panose="020B0600070205080204" pitchFamily="50" charset="-128"/>
              </a:rPr>
              <a:t>　その学年で中心的に育成するものであるが</a:t>
            </a:r>
            <a:r>
              <a:rPr lang="en-US" altLang="ja-JP" sz="1600" dirty="0">
                <a:latin typeface="ＭＳ Ｐゴシック" panose="020B0600070205080204" pitchFamily="50" charset="-128"/>
                <a:ea typeface="ＭＳ Ｐゴシック" panose="020B0600070205080204" pitchFamily="50" charset="-128"/>
              </a:rPr>
              <a:t>…</a:t>
            </a:r>
          </a:p>
          <a:p>
            <a:r>
              <a:rPr lang="ja-JP" altLang="en-US" sz="1600" dirty="0">
                <a:latin typeface="ＭＳ Ｐゴシック" panose="020B0600070205080204" pitchFamily="50" charset="-128"/>
                <a:ea typeface="ＭＳ Ｐゴシック" panose="020B0600070205080204" pitchFamily="50" charset="-128"/>
              </a:rPr>
              <a:t>　○　</a:t>
            </a:r>
            <a:r>
              <a:rPr lang="ja-JP" altLang="en-US" sz="1600" dirty="0">
                <a:solidFill>
                  <a:srgbClr val="FF0000"/>
                </a:solidFill>
                <a:latin typeface="ＭＳ Ｐゴシック" panose="020B0600070205080204" pitchFamily="50" charset="-128"/>
                <a:ea typeface="ＭＳ Ｐゴシック" panose="020B0600070205080204" pitchFamily="50" charset="-128"/>
              </a:rPr>
              <a:t>他の学年で掲げている問題解決の力の育成についても十分に</a:t>
            </a:r>
            <a:r>
              <a:rPr lang="ja-JP" altLang="en-US" sz="1600" dirty="0" smtClean="0">
                <a:solidFill>
                  <a:srgbClr val="FF0000"/>
                </a:solidFill>
                <a:latin typeface="ＭＳ Ｐゴシック" panose="020B0600070205080204" pitchFamily="50" charset="-128"/>
                <a:ea typeface="ＭＳ Ｐゴシック" panose="020B0600070205080204" pitchFamily="50" charset="-128"/>
              </a:rPr>
              <a:t>配慮する。</a:t>
            </a:r>
            <a:endParaRPr lang="en-US" altLang="ja-JP" sz="1600" dirty="0">
              <a:solidFill>
                <a:srgbClr val="FF0000"/>
              </a:solidFill>
              <a:latin typeface="ＭＳ Ｐゴシック" panose="020B0600070205080204" pitchFamily="50" charset="-128"/>
              <a:ea typeface="ＭＳ Ｐゴシック" panose="020B0600070205080204" pitchFamily="50" charset="-128"/>
            </a:endParaRPr>
          </a:p>
          <a:p>
            <a:r>
              <a:rPr lang="ja-JP" altLang="en-US" sz="1600" dirty="0">
                <a:latin typeface="ＭＳ Ｐゴシック" panose="020B0600070205080204" pitchFamily="50" charset="-128"/>
                <a:ea typeface="ＭＳ Ｐゴシック" panose="020B0600070205080204" pitchFamily="50" charset="-128"/>
              </a:rPr>
              <a:t>　○　</a:t>
            </a:r>
            <a:r>
              <a:rPr lang="ja-JP" altLang="en-US" sz="1600" dirty="0">
                <a:solidFill>
                  <a:srgbClr val="FF0000"/>
                </a:solidFill>
                <a:latin typeface="ＭＳ Ｐゴシック" panose="020B0600070205080204" pitchFamily="50" charset="-128"/>
                <a:ea typeface="ＭＳ Ｐゴシック" panose="020B0600070205080204" pitchFamily="50" charset="-128"/>
              </a:rPr>
              <a:t>内容区分や単元の特性によって扱い方が異なる。　</a:t>
            </a:r>
          </a:p>
        </p:txBody>
      </p:sp>
      <p:sp>
        <p:nvSpPr>
          <p:cNvPr id="16" name="テキスト ボックス 15"/>
          <p:cNvSpPr txBox="1"/>
          <p:nvPr/>
        </p:nvSpPr>
        <p:spPr>
          <a:xfrm>
            <a:off x="7668344" y="-27384"/>
            <a:ext cx="1475656" cy="338554"/>
          </a:xfrm>
          <a:prstGeom prst="rect">
            <a:avLst/>
          </a:prstGeom>
          <a:noFill/>
        </p:spPr>
        <p:txBody>
          <a:bodyPr wrap="square" rtlCol="0">
            <a:spAutoFit/>
          </a:bodyPr>
          <a:lstStyle/>
          <a:p>
            <a:r>
              <a:rPr kumimoji="1" lang="ja-JP" altLang="en-US" sz="1600" b="1" dirty="0" smtClean="0">
                <a:latin typeface="ＭＳ Ｐゴシック" panose="020B0600070205080204" pitchFamily="50" charset="-128"/>
                <a:ea typeface="ＭＳ Ｐゴシック" panose="020B0600070205080204" pitchFamily="50" charset="-128"/>
              </a:rPr>
              <a:t>解説　</a:t>
            </a:r>
            <a:r>
              <a:rPr kumimoji="1" lang="en-US" altLang="ja-JP" sz="1600" b="1" dirty="0" smtClean="0">
                <a:latin typeface="ＭＳ Ｐゴシック" panose="020B0600070205080204" pitchFamily="50" charset="-128"/>
                <a:ea typeface="ＭＳ Ｐゴシック" panose="020B0600070205080204" pitchFamily="50" charset="-128"/>
              </a:rPr>
              <a:t>P17</a:t>
            </a:r>
            <a:r>
              <a:rPr kumimoji="1" lang="ja-JP" altLang="en-US" sz="1600" b="1" dirty="0" smtClean="0">
                <a:latin typeface="ＭＳ Ｐゴシック" panose="020B0600070205080204" pitchFamily="50" charset="-128"/>
                <a:ea typeface="ＭＳ Ｐゴシック" panose="020B0600070205080204" pitchFamily="50" charset="-128"/>
              </a:rPr>
              <a:t>～</a:t>
            </a:r>
            <a:r>
              <a:rPr kumimoji="1" lang="en-US" altLang="ja-JP" sz="1600" b="1" dirty="0" smtClean="0">
                <a:latin typeface="ＭＳ Ｐゴシック" panose="020B0600070205080204" pitchFamily="50" charset="-128"/>
                <a:ea typeface="ＭＳ Ｐゴシック" panose="020B0600070205080204" pitchFamily="50" charset="-128"/>
              </a:rPr>
              <a:t>18</a:t>
            </a:r>
          </a:p>
        </p:txBody>
      </p:sp>
    </p:spTree>
    <p:extLst>
      <p:ext uri="{BB962C8B-B14F-4D97-AF65-F5344CB8AC3E}">
        <p14:creationId xmlns:p14="http://schemas.microsoft.com/office/powerpoint/2010/main" val="863137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par>
                                <p:cTn id="28" presetID="10" presetClass="entr" presetSubtype="0" fill="hold"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fade">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5" grpId="0" animBg="1"/>
      <p:bldP spid="20" grpId="0"/>
    </p:bldLst>
  </p:timing>
</p:sld>
</file>

<file path=ppt/theme/theme1.xml><?xml version="1.0" encoding="utf-8"?>
<a:theme xmlns:a="http://schemas.openxmlformats.org/drawingml/2006/main" name="スリップストリーム">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スリップストリーム">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スリップストリーム">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2493</TotalTime>
  <Words>1038</Words>
  <Application>Microsoft Office PowerPoint</Application>
  <PresentationFormat>画面に合わせる (4:3)</PresentationFormat>
  <Paragraphs>410</Paragraphs>
  <Slides>23</Slides>
  <Notes>0</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スリップストリーム</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宮崎県庁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根井 清</dc:creator>
  <cp:lastModifiedBy>根井 清</cp:lastModifiedBy>
  <cp:revision>192</cp:revision>
  <cp:lastPrinted>2018-07-12T23:50:52Z</cp:lastPrinted>
  <dcterms:created xsi:type="dcterms:W3CDTF">2016-07-07T01:01:03Z</dcterms:created>
  <dcterms:modified xsi:type="dcterms:W3CDTF">2018-07-12T23:52:28Z</dcterms:modified>
</cp:coreProperties>
</file>