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 id="2147483756" r:id="rId3"/>
    <p:sldMasterId id="2147483768" r:id="rId4"/>
    <p:sldMasterId id="2147483783" r:id="rId5"/>
  </p:sldMasterIdLst>
  <p:notesMasterIdLst>
    <p:notesMasterId r:id="rId40"/>
  </p:notesMasterIdLst>
  <p:sldIdLst>
    <p:sldId id="259" r:id="rId6"/>
    <p:sldId id="348" r:id="rId7"/>
    <p:sldId id="349" r:id="rId8"/>
    <p:sldId id="350" r:id="rId9"/>
    <p:sldId id="1520" r:id="rId10"/>
    <p:sldId id="351" r:id="rId11"/>
    <p:sldId id="344" r:id="rId12"/>
    <p:sldId id="369" r:id="rId13"/>
    <p:sldId id="1519" r:id="rId14"/>
    <p:sldId id="1518" r:id="rId15"/>
    <p:sldId id="267" r:id="rId16"/>
    <p:sldId id="274" r:id="rId17"/>
    <p:sldId id="353" r:id="rId18"/>
    <p:sldId id="285" r:id="rId19"/>
    <p:sldId id="318" r:id="rId20"/>
    <p:sldId id="346" r:id="rId21"/>
    <p:sldId id="302" r:id="rId22"/>
    <p:sldId id="1527" r:id="rId23"/>
    <p:sldId id="355" r:id="rId24"/>
    <p:sldId id="358" r:id="rId25"/>
    <p:sldId id="359" r:id="rId26"/>
    <p:sldId id="360" r:id="rId27"/>
    <p:sldId id="361" r:id="rId28"/>
    <p:sldId id="362" r:id="rId29"/>
    <p:sldId id="363" r:id="rId30"/>
    <p:sldId id="364" r:id="rId31"/>
    <p:sldId id="365" r:id="rId32"/>
    <p:sldId id="366" r:id="rId33"/>
    <p:sldId id="370" r:id="rId34"/>
    <p:sldId id="1526" r:id="rId35"/>
    <p:sldId id="331" r:id="rId36"/>
    <p:sldId id="330" r:id="rId37"/>
    <p:sldId id="332" r:id="rId38"/>
    <p:sldId id="333" r:id="rId3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FF"/>
    <a:srgbClr val="FFFFCC"/>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70" autoAdjust="0"/>
  </p:normalViewPr>
  <p:slideViewPr>
    <p:cSldViewPr>
      <p:cViewPr varScale="1">
        <p:scale>
          <a:sx n="59" d="100"/>
          <a:sy n="59" d="100"/>
        </p:scale>
        <p:origin x="2074"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D48B3355-6D93-4094-BC8D-EB2F7E252788}" type="datetimeFigureOut">
              <a:rPr kumimoji="1" lang="ja-JP" altLang="en-US" smtClean="0"/>
              <a:t>2018/8/17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90AF6FC7-F469-4570-845A-CECDD87A57EA}" type="slidenum">
              <a:rPr kumimoji="1" lang="ja-JP" altLang="en-US" smtClean="0"/>
              <a:t>‹#›</a:t>
            </a:fld>
            <a:endParaRPr kumimoji="1" lang="ja-JP" altLang="en-US"/>
          </a:p>
        </p:txBody>
      </p:sp>
    </p:spTree>
    <p:extLst>
      <p:ext uri="{BB962C8B-B14F-4D97-AF65-F5344CB8AC3E}">
        <p14:creationId xmlns:p14="http://schemas.microsoft.com/office/powerpoint/2010/main" val="9316460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a:t>
            </a:fld>
            <a:endParaRPr kumimoji="1" lang="ja-JP" altLang="en-US"/>
          </a:p>
        </p:txBody>
      </p:sp>
    </p:spTree>
    <p:extLst>
      <p:ext uri="{BB962C8B-B14F-4D97-AF65-F5344CB8AC3E}">
        <p14:creationId xmlns:p14="http://schemas.microsoft.com/office/powerpoint/2010/main" val="3511811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5449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11</a:t>
            </a:fld>
            <a:endParaRPr kumimoji="1" lang="ja-JP" altLang="en-US"/>
          </a:p>
        </p:txBody>
      </p:sp>
    </p:spTree>
    <p:extLst>
      <p:ext uri="{BB962C8B-B14F-4D97-AF65-F5344CB8AC3E}">
        <p14:creationId xmlns:p14="http://schemas.microsoft.com/office/powerpoint/2010/main" val="695799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ＭＳ 明朝" panose="02020609040205080304" pitchFamily="17" charset="-128"/>
              <a:ea typeface="ＭＳ 明朝" panose="02020609040205080304" pitchFamily="17"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12</a:t>
            </a:fld>
            <a:endParaRPr kumimoji="1" lang="ja-JP" altLang="en-US"/>
          </a:p>
        </p:txBody>
      </p:sp>
    </p:spTree>
    <p:extLst>
      <p:ext uri="{BB962C8B-B14F-4D97-AF65-F5344CB8AC3E}">
        <p14:creationId xmlns:p14="http://schemas.microsoft.com/office/powerpoint/2010/main" val="421744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13</a:t>
            </a:fld>
            <a:endParaRPr kumimoji="1" lang="ja-JP" altLang="en-US"/>
          </a:p>
        </p:txBody>
      </p:sp>
    </p:spTree>
    <p:extLst>
      <p:ext uri="{BB962C8B-B14F-4D97-AF65-F5344CB8AC3E}">
        <p14:creationId xmlns:p14="http://schemas.microsoft.com/office/powerpoint/2010/main" val="326126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14</a:t>
            </a:fld>
            <a:endParaRPr kumimoji="1" lang="ja-JP" altLang="en-US"/>
          </a:p>
        </p:txBody>
      </p:sp>
    </p:spTree>
    <p:extLst>
      <p:ext uri="{BB962C8B-B14F-4D97-AF65-F5344CB8AC3E}">
        <p14:creationId xmlns:p14="http://schemas.microsoft.com/office/powerpoint/2010/main" val="302351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14331" fontAlgn="base">
              <a:spcBef>
                <a:spcPct val="0"/>
              </a:spcBef>
              <a:spcAft>
                <a:spcPct val="0"/>
              </a:spcAft>
              <a:defRPr/>
            </a:pPr>
            <a:fld id="{F111533F-32A1-418A-9EE6-A460B3D1C440}" type="slidenum">
              <a:rPr lang="en-US" altLang="ja-JP">
                <a:solidFill>
                  <a:srgbClr val="000000"/>
                </a:solidFill>
                <a:latin typeface="Arial" panose="020B0604020202020204" pitchFamily="34" charset="0"/>
                <a:ea typeface="ＭＳ Ｐゴシック" panose="020B0600070205080204" pitchFamily="50" charset="-128"/>
              </a:rPr>
              <a:pPr defTabSz="914331" fontAlgn="base">
                <a:spcBef>
                  <a:spcPct val="0"/>
                </a:spcBef>
                <a:spcAft>
                  <a:spcPct val="0"/>
                </a:spcAft>
                <a:defRPr/>
              </a:pPr>
              <a:t>15</a:t>
            </a:fld>
            <a:endParaRPr lang="en-US" altLang="ja-JP">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34272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16</a:t>
            </a:fld>
            <a:endParaRPr kumimoji="1" lang="ja-JP" altLang="en-US"/>
          </a:p>
        </p:txBody>
      </p:sp>
    </p:spTree>
    <p:extLst>
      <p:ext uri="{BB962C8B-B14F-4D97-AF65-F5344CB8AC3E}">
        <p14:creationId xmlns:p14="http://schemas.microsoft.com/office/powerpoint/2010/main" val="3048297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defTabSz="914331" fontAlgn="base">
              <a:spcBef>
                <a:spcPct val="0"/>
              </a:spcBef>
              <a:spcAft>
                <a:spcPct val="0"/>
              </a:spcAft>
              <a:defRPr/>
            </a:pPr>
            <a:fld id="{F111533F-32A1-418A-9EE6-A460B3D1C440}" type="slidenum">
              <a:rPr lang="en-US" altLang="ja-JP">
                <a:solidFill>
                  <a:srgbClr val="000000"/>
                </a:solidFill>
                <a:latin typeface="Arial" panose="020B0604020202020204" pitchFamily="34" charset="0"/>
                <a:ea typeface="ＭＳ Ｐゴシック" panose="020B0600070205080204" pitchFamily="50" charset="-128"/>
              </a:rPr>
              <a:pPr defTabSz="914331" fontAlgn="base">
                <a:spcBef>
                  <a:spcPct val="0"/>
                </a:spcBef>
                <a:spcAft>
                  <a:spcPct val="0"/>
                </a:spcAft>
                <a:defRPr/>
              </a:pPr>
              <a:t>17</a:t>
            </a:fld>
            <a:endParaRPr lang="en-US" altLang="ja-JP">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407128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F111533F-32A1-418A-9EE6-A460B3D1C440}" type="slidenum">
              <a:rPr lang="en-US" altLang="ja-JP" smtClean="0"/>
              <a:pPr/>
              <a:t>18</a:t>
            </a:fld>
            <a:endParaRPr lang="en-US" altLang="ja-JP"/>
          </a:p>
        </p:txBody>
      </p:sp>
    </p:spTree>
    <p:extLst>
      <p:ext uri="{BB962C8B-B14F-4D97-AF65-F5344CB8AC3E}">
        <p14:creationId xmlns:p14="http://schemas.microsoft.com/office/powerpoint/2010/main" val="2711857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19</a:t>
            </a:fld>
            <a:endParaRPr kumimoji="1" lang="ja-JP" altLang="en-US"/>
          </a:p>
        </p:txBody>
      </p:sp>
    </p:spTree>
    <p:extLst>
      <p:ext uri="{BB962C8B-B14F-4D97-AF65-F5344CB8AC3E}">
        <p14:creationId xmlns:p14="http://schemas.microsoft.com/office/powerpoint/2010/main" val="58772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p>
        </p:txBody>
      </p:sp>
      <p:sp>
        <p:nvSpPr>
          <p:cNvPr id="4" name="スライド番号プレースホルダー 3"/>
          <p:cNvSpPr>
            <a:spLocks noGrp="1"/>
          </p:cNvSpPr>
          <p:nvPr>
            <p:ph type="sldNum" sz="quarter" idx="10"/>
          </p:nvPr>
        </p:nvSpPr>
        <p:spPr/>
        <p:txBody>
          <a:bodyPr/>
          <a:lstStyle/>
          <a:p>
            <a:fld id="{F84082A3-7BD8-41F8-A187-F59F86F779AB}" type="slidenum">
              <a:rPr kumimoji="1" lang="ja-JP" altLang="en-US" smtClean="0"/>
              <a:t>2</a:t>
            </a:fld>
            <a:endParaRPr kumimoji="1" lang="ja-JP" altLang="en-US"/>
          </a:p>
        </p:txBody>
      </p:sp>
    </p:spTree>
    <p:extLst>
      <p:ext uri="{BB962C8B-B14F-4D97-AF65-F5344CB8AC3E}">
        <p14:creationId xmlns:p14="http://schemas.microsoft.com/office/powerpoint/2010/main" val="158280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20</a:t>
            </a:fld>
            <a:endParaRPr kumimoji="1" lang="ja-JP" altLang="en-US"/>
          </a:p>
        </p:txBody>
      </p:sp>
    </p:spTree>
    <p:extLst>
      <p:ext uri="{BB962C8B-B14F-4D97-AF65-F5344CB8AC3E}">
        <p14:creationId xmlns:p14="http://schemas.microsoft.com/office/powerpoint/2010/main" val="1384443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21</a:t>
            </a:fld>
            <a:endParaRPr kumimoji="1" lang="ja-JP" altLang="en-US"/>
          </a:p>
        </p:txBody>
      </p:sp>
    </p:spTree>
    <p:extLst>
      <p:ext uri="{BB962C8B-B14F-4D97-AF65-F5344CB8AC3E}">
        <p14:creationId xmlns:p14="http://schemas.microsoft.com/office/powerpoint/2010/main" val="350187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22</a:t>
            </a:fld>
            <a:endParaRPr kumimoji="1" lang="ja-JP" altLang="en-US"/>
          </a:p>
        </p:txBody>
      </p:sp>
    </p:spTree>
    <p:extLst>
      <p:ext uri="{BB962C8B-B14F-4D97-AF65-F5344CB8AC3E}">
        <p14:creationId xmlns:p14="http://schemas.microsoft.com/office/powerpoint/2010/main" val="189301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23</a:t>
            </a:fld>
            <a:endParaRPr kumimoji="1" lang="ja-JP" altLang="en-US"/>
          </a:p>
        </p:txBody>
      </p:sp>
    </p:spTree>
    <p:extLst>
      <p:ext uri="{BB962C8B-B14F-4D97-AF65-F5344CB8AC3E}">
        <p14:creationId xmlns:p14="http://schemas.microsoft.com/office/powerpoint/2010/main" val="4099947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24</a:t>
            </a:fld>
            <a:endParaRPr kumimoji="1" lang="ja-JP" altLang="en-US"/>
          </a:p>
        </p:txBody>
      </p:sp>
    </p:spTree>
    <p:extLst>
      <p:ext uri="{BB962C8B-B14F-4D97-AF65-F5344CB8AC3E}">
        <p14:creationId xmlns:p14="http://schemas.microsoft.com/office/powerpoint/2010/main" val="151773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25</a:t>
            </a:fld>
            <a:endParaRPr kumimoji="1" lang="ja-JP" altLang="en-US"/>
          </a:p>
        </p:txBody>
      </p:sp>
    </p:spTree>
    <p:extLst>
      <p:ext uri="{BB962C8B-B14F-4D97-AF65-F5344CB8AC3E}">
        <p14:creationId xmlns:p14="http://schemas.microsoft.com/office/powerpoint/2010/main" val="3961370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FB7324ED-2A8A-4A80-A99A-A5F717582C73}" type="slidenum">
              <a:rPr kumimoji="1" lang="ja-JP" altLang="en-US" smtClean="0"/>
              <a:t>26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Tree>
    <p:extLst>
      <p:ext uri="{BB962C8B-B14F-4D97-AF65-F5344CB8AC3E}">
        <p14:creationId xmlns:p14="http://schemas.microsoft.com/office/powerpoint/2010/main" val="1938843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27</a:t>
            </a:fld>
            <a:endParaRPr kumimoji="1" lang="ja-JP" altLang="en-US"/>
          </a:p>
        </p:txBody>
      </p:sp>
    </p:spTree>
    <p:extLst>
      <p:ext uri="{BB962C8B-B14F-4D97-AF65-F5344CB8AC3E}">
        <p14:creationId xmlns:p14="http://schemas.microsoft.com/office/powerpoint/2010/main" val="3274891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dirty="0">
              <a:solidFill>
                <a:schemeClr val="bg1"/>
              </a:solidFill>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28</a:t>
            </a:fld>
            <a:endParaRPr kumimoji="1" lang="ja-JP" altLang="en-US"/>
          </a:p>
        </p:txBody>
      </p:sp>
    </p:spTree>
    <p:extLst>
      <p:ext uri="{BB962C8B-B14F-4D97-AF65-F5344CB8AC3E}">
        <p14:creationId xmlns:p14="http://schemas.microsoft.com/office/powerpoint/2010/main" val="192970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29</a:t>
            </a:fld>
            <a:endParaRPr kumimoji="1" lang="ja-JP" altLang="en-US"/>
          </a:p>
        </p:txBody>
      </p:sp>
    </p:spTree>
    <p:extLst>
      <p:ext uri="{BB962C8B-B14F-4D97-AF65-F5344CB8AC3E}">
        <p14:creationId xmlns:p14="http://schemas.microsoft.com/office/powerpoint/2010/main" val="327489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xfrm>
            <a:off x="677863" y="809625"/>
            <a:ext cx="5399087" cy="4049713"/>
          </a:xfrm>
          <a:ln/>
        </p:spPr>
      </p:sp>
      <p:sp>
        <p:nvSpPr>
          <p:cNvPr id="57347" name="ノート プレースホルダー 2"/>
          <p:cNvSpPr>
            <a:spLocks noGrp="1"/>
          </p:cNvSpPr>
          <p:nvPr>
            <p:ph type="body" idx="1"/>
          </p:nvPr>
        </p:nvSpPr>
        <p:spPr>
          <a:noFill/>
        </p:spPr>
        <p:txBody>
          <a:bodyPr/>
          <a:lstStyle/>
          <a:p>
            <a:endParaRPr lang="en-US" altLang="ja-JP" dirty="0">
              <a:latin typeface="ＭＳ 明朝" panose="02020609040205080304" pitchFamily="17" charset="-128"/>
              <a:ea typeface="ＭＳ 明朝" panose="02020609040205080304" pitchFamily="17" charset="-128"/>
            </a:endParaRPr>
          </a:p>
          <a:p>
            <a:endParaRPr lang="ja-JP" altLang="en-US" sz="1100"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914264">
              <a:defRPr/>
            </a:pPr>
            <a:fld id="{A4FE034B-2ACE-44B7-8B2A-B89B7EF5FC23}" type="slidenum">
              <a:rPr kumimoji="0" lang="ja-JP" altLang="en-US" sz="1800" kern="0">
                <a:solidFill>
                  <a:prstClr val="black"/>
                </a:solidFill>
              </a:rPr>
              <a:pPr defTabSz="914264">
                <a:defRPr/>
              </a:pPr>
              <a:t>3</a:t>
            </a:fld>
            <a:endParaRPr kumimoji="0" lang="ja-JP" altLang="en-US" sz="1800" kern="0">
              <a:solidFill>
                <a:prstClr val="black"/>
              </a:solidFill>
            </a:endParaRPr>
          </a:p>
        </p:txBody>
      </p:sp>
    </p:spTree>
    <p:extLst>
      <p:ext uri="{BB962C8B-B14F-4D97-AF65-F5344CB8AC3E}">
        <p14:creationId xmlns:p14="http://schemas.microsoft.com/office/powerpoint/2010/main" val="3352637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30</a:t>
            </a:fld>
            <a:endParaRPr kumimoji="1" lang="ja-JP" altLang="en-US"/>
          </a:p>
        </p:txBody>
      </p:sp>
    </p:spTree>
    <p:extLst>
      <p:ext uri="{BB962C8B-B14F-4D97-AF65-F5344CB8AC3E}">
        <p14:creationId xmlns:p14="http://schemas.microsoft.com/office/powerpoint/2010/main" val="2991773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177">
              <a:defRPr/>
            </a:pPr>
            <a:fld id="{001E747B-1CCC-4449-9AB9-C1A77D51F37D}" type="slidenum">
              <a:rPr lang="ja-JP" altLang="en-US">
                <a:solidFill>
                  <a:prstClr val="black"/>
                </a:solidFill>
                <a:latin typeface="游ゴシック" panose="020F0502020204030204"/>
                <a:ea typeface="游ゴシック" panose="020B0400000000000000" pitchFamily="50" charset="-128"/>
              </a:rPr>
              <a:pPr defTabSz="453177">
                <a:defRPr/>
              </a:pPr>
              <a:t>31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888821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453177">
              <a:defRPr/>
            </a:pPr>
            <a:fld id="{001E747B-1CCC-4449-9AB9-C1A77D51F37D}" type="slidenum">
              <a:rPr lang="ja-JP" altLang="en-US">
                <a:solidFill>
                  <a:prstClr val="black"/>
                </a:solidFill>
                <a:latin typeface="游ゴシック" panose="020F0502020204030204"/>
                <a:ea typeface="游ゴシック" panose="020B0400000000000000" pitchFamily="50" charset="-128"/>
              </a:rPr>
              <a:pPr defTabSz="453177">
                <a:defRPr/>
              </a:pPr>
              <a:t>32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0660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3177">
              <a:defRPr/>
            </a:pPr>
            <a:fld id="{001E747B-1CCC-4449-9AB9-C1A77D51F37D}" type="slidenum">
              <a:rPr lang="ja-JP" altLang="en-US">
                <a:solidFill>
                  <a:prstClr val="black"/>
                </a:solidFill>
                <a:latin typeface="游ゴシック" panose="020F0502020204030204"/>
                <a:ea typeface="游ゴシック" panose="020B0400000000000000" pitchFamily="50" charset="-128"/>
              </a:rPr>
              <a:pPr defTabSz="453177">
                <a:defRPr/>
              </a:pPr>
              <a:t>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02839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353">
              <a:defRPr/>
            </a:pPr>
            <a:endParaRPr lang="ja-JP" altLang="ja-JP" dirty="0"/>
          </a:p>
        </p:txBody>
      </p:sp>
      <p:sp>
        <p:nvSpPr>
          <p:cNvPr id="4" name="スライド番号プレースホルダー 3"/>
          <p:cNvSpPr>
            <a:spLocks noGrp="1"/>
          </p:cNvSpPr>
          <p:nvPr>
            <p:ph type="sldNum" sz="quarter" idx="10"/>
          </p:nvPr>
        </p:nvSpPr>
        <p:spPr/>
        <p:txBody>
          <a:bodyPr/>
          <a:lstStyle/>
          <a:p>
            <a:pPr defTabSz="453177">
              <a:defRPr/>
            </a:pPr>
            <a:fld id="{001E747B-1CCC-4449-9AB9-C1A77D51F37D}" type="slidenum">
              <a:rPr lang="ja-JP" altLang="en-US">
                <a:solidFill>
                  <a:prstClr val="black"/>
                </a:solidFill>
                <a:latin typeface="游ゴシック" panose="020F0502020204030204"/>
                <a:ea typeface="游ゴシック" panose="020B0400000000000000" pitchFamily="50" charset="-128"/>
              </a:rPr>
              <a:pPr defTabSz="453177">
                <a:defRPr/>
              </a:pPr>
              <a:t>34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4459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31">
              <a:defRPr/>
            </a:pPr>
            <a:endParaRPr lang="en-US" altLang="ja-JP" sz="1800" dirty="0"/>
          </a:p>
        </p:txBody>
      </p:sp>
      <p:sp>
        <p:nvSpPr>
          <p:cNvPr id="4" name="スライド番号プレースホルダー 3"/>
          <p:cNvSpPr>
            <a:spLocks noGrp="1"/>
          </p:cNvSpPr>
          <p:nvPr>
            <p:ph type="sldNum" sz="quarter" idx="10"/>
          </p:nvPr>
        </p:nvSpPr>
        <p:spPr/>
        <p:txBody>
          <a:bodyPr/>
          <a:lstStyle/>
          <a:p>
            <a:fld id="{F84082A3-7BD8-41F8-A187-F59F86F779AB}" type="slidenum">
              <a:rPr kumimoji="1" lang="ja-JP" altLang="en-US" smtClean="0"/>
              <a:t>4</a:t>
            </a:fld>
            <a:endParaRPr kumimoji="1" lang="ja-JP" altLang="en-US"/>
          </a:p>
        </p:txBody>
      </p:sp>
    </p:spTree>
    <p:extLst>
      <p:ext uri="{BB962C8B-B14F-4D97-AF65-F5344CB8AC3E}">
        <p14:creationId xmlns:p14="http://schemas.microsoft.com/office/powerpoint/2010/main" val="398279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5</a:t>
            </a:fld>
            <a:endParaRPr kumimoji="1" lang="ja-JP" altLang="en-US"/>
          </a:p>
        </p:txBody>
      </p:sp>
    </p:spTree>
    <p:extLst>
      <p:ext uri="{BB962C8B-B14F-4D97-AF65-F5344CB8AC3E}">
        <p14:creationId xmlns:p14="http://schemas.microsoft.com/office/powerpoint/2010/main" val="199130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84082A3-7BD8-41F8-A187-F59F86F779AB}" type="slidenum">
              <a:rPr kumimoji="1" lang="ja-JP" altLang="en-US" smtClean="0"/>
              <a:t>6</a:t>
            </a:fld>
            <a:endParaRPr kumimoji="1" lang="ja-JP" altLang="en-US"/>
          </a:p>
        </p:txBody>
      </p:sp>
    </p:spTree>
    <p:extLst>
      <p:ext uri="{BB962C8B-B14F-4D97-AF65-F5344CB8AC3E}">
        <p14:creationId xmlns:p14="http://schemas.microsoft.com/office/powerpoint/2010/main" val="219855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7</a:t>
            </a:fld>
            <a:endParaRPr kumimoji="1" lang="ja-JP" altLang="en-US"/>
          </a:p>
        </p:txBody>
      </p:sp>
    </p:spTree>
    <p:extLst>
      <p:ext uri="{BB962C8B-B14F-4D97-AF65-F5344CB8AC3E}">
        <p14:creationId xmlns:p14="http://schemas.microsoft.com/office/powerpoint/2010/main" val="423738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fld id="{90AF6FC7-F469-4570-845A-CECDD87A57EA}" type="slidenum">
              <a:rPr kumimoji="1" lang="ja-JP" altLang="en-US" smtClean="0"/>
              <a:t>8</a:t>
            </a:fld>
            <a:endParaRPr kumimoji="1" lang="ja-JP" altLang="en-US"/>
          </a:p>
        </p:txBody>
      </p:sp>
    </p:spTree>
    <p:extLst>
      <p:ext uri="{BB962C8B-B14F-4D97-AF65-F5344CB8AC3E}">
        <p14:creationId xmlns:p14="http://schemas.microsoft.com/office/powerpoint/2010/main" val="423738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10"/>
          </p:nvPr>
        </p:nvSpPr>
        <p:spPr/>
        <p:txBody>
          <a:bodyPr/>
          <a:lstStyle/>
          <a:p>
            <a:pPr defTabSz="914331">
              <a:defRPr/>
            </a:pPr>
            <a:fld id="{90AF6FC7-F469-4570-845A-CECDD87A57EA}" type="slidenum">
              <a:rPr lang="ja-JP" altLang="en-US">
                <a:solidFill>
                  <a:prstClr val="black"/>
                </a:solidFill>
                <a:latin typeface="Calibri"/>
                <a:ea typeface="ＭＳ Ｐゴシック" panose="020B0600070205080204" pitchFamily="50" charset="-128"/>
              </a:rPr>
              <a:pPr defTabSz="914331">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4936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extLst>
      <p:ext uri="{BB962C8B-B14F-4D97-AF65-F5344CB8AC3E}">
        <p14:creationId xmlns:p14="http://schemas.microsoft.com/office/powerpoint/2010/main" val="353739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79256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1693537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280316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32783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124956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740146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135271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extLst>
      <p:ext uri="{BB962C8B-B14F-4D97-AF65-F5344CB8AC3E}">
        <p14:creationId xmlns:p14="http://schemas.microsoft.com/office/powerpoint/2010/main" val="2098254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861923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2776172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685800" y="1346949"/>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5"/>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1"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1" y="1432223"/>
            <a:ext cx="7517130" cy="3035808"/>
          </a:xfrm>
        </p:spPr>
        <p:txBody>
          <a:bodyPr anchor="ctr">
            <a:noAutofit/>
          </a:bodyPr>
          <a:lstStyle>
            <a:lvl1pPr algn="l">
              <a:lnSpc>
                <a:spcPct val="85000"/>
              </a:lnSpc>
              <a:defRPr sz="5539" b="1" cap="none"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62" b="0">
                <a:solidFill>
                  <a:schemeClr val="tx1"/>
                </a:solidFill>
              </a:defRPr>
            </a:lvl1pPr>
            <a:lvl2pPr marL="422087" indent="0" algn="ctr">
              <a:buNone/>
              <a:defRPr sz="1662"/>
            </a:lvl2pPr>
            <a:lvl3pPr marL="844174" indent="0" algn="ctr">
              <a:buNone/>
              <a:defRPr sz="1662"/>
            </a:lvl3pPr>
            <a:lvl4pPr marL="1266261" indent="0" algn="ctr">
              <a:buNone/>
              <a:defRPr sz="1662"/>
            </a:lvl4pPr>
            <a:lvl5pPr marL="1688348" indent="0" algn="ctr">
              <a:buNone/>
              <a:defRPr sz="1662"/>
            </a:lvl5pPr>
            <a:lvl6pPr marL="2110435" indent="0" algn="ctr">
              <a:buNone/>
              <a:defRPr sz="1662"/>
            </a:lvl6pPr>
            <a:lvl7pPr marL="2532522" indent="0" algn="ctr">
              <a:buNone/>
              <a:defRPr sz="1662"/>
            </a:lvl7pPr>
            <a:lvl8pPr marL="2954609" indent="0" algn="ctr">
              <a:buNone/>
              <a:defRPr sz="1662"/>
            </a:lvl8pPr>
            <a:lvl9pPr marL="3376696" indent="0" algn="ctr">
              <a:buNone/>
              <a:defRPr sz="166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CA7607-DE4F-4942-B4CF-5A755512C716}"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5" name="Footer Placeholder 4"/>
          <p:cNvSpPr>
            <a:spLocks noGrp="1"/>
          </p:cNvSpPr>
          <p:nvPr>
            <p:ph type="ftr" sz="quarter" idx="11"/>
          </p:nvPr>
        </p:nvSpPr>
        <p:spPr>
          <a:xfrm>
            <a:off x="812805" y="6272787"/>
            <a:ext cx="4745736" cy="365125"/>
          </a:xfrm>
        </p:spPr>
        <p:txBody>
          <a:bodyPr/>
          <a:lstStyle/>
          <a:p>
            <a:endParaRPr lang="en-US" dirty="0">
              <a:solidFill>
                <a:srgbClr val="9DBFBE">
                  <a:lumMod val="50000"/>
                </a:srgb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585"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679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79F59AE-710D-4F48-AD3D-9E2C1637646C}"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DBFBE">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43930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093" b="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662" b="0">
                <a:solidFill>
                  <a:schemeClr val="accent1">
                    <a:lumMod val="50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445252" y="6272787"/>
            <a:ext cx="1983232" cy="365125"/>
          </a:xfrm>
        </p:spPr>
        <p:txBody>
          <a:bodyPr/>
          <a:lstStyle>
            <a:lvl1pPr>
              <a:defRPr>
                <a:solidFill>
                  <a:schemeClr val="accent1">
                    <a:lumMod val="50000"/>
                  </a:schemeClr>
                </a:solidFill>
              </a:defRPr>
            </a:lvl1pPr>
          </a:lstStyle>
          <a:p>
            <a:fld id="{CBE1A5E3-4479-4D3E-920A-2C7540083D68}"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5" name="Footer Placeholder 4"/>
          <p:cNvSpPr>
            <a:spLocks noGrp="1"/>
          </p:cNvSpPr>
          <p:nvPr>
            <p:ph type="ftr" sz="quarter" idx="11"/>
          </p:nvPr>
        </p:nvSpPr>
        <p:spPr>
          <a:xfrm>
            <a:off x="1636099" y="6272786"/>
            <a:ext cx="4745736" cy="365125"/>
          </a:xfrm>
        </p:spPr>
        <p:txBody>
          <a:bodyPr/>
          <a:lstStyle>
            <a:lvl1pPr>
              <a:defRPr>
                <a:solidFill>
                  <a:schemeClr val="accent1">
                    <a:lumMod val="50000"/>
                  </a:schemeClr>
                </a:solidFill>
              </a:defRPr>
            </a:lvl1pPr>
          </a:lstStyle>
          <a:p>
            <a:endParaRPr lang="en-US" dirty="0">
              <a:solidFill>
                <a:srgbClr val="9DBFBE">
                  <a:lumMod val="50000"/>
                </a:srgb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val="0"/>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585"/>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9429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1846"/>
            </a:lvl1pPr>
            <a:lvl2pPr>
              <a:defRPr sz="1662"/>
            </a:lvl2pPr>
            <a:lvl3pPr>
              <a:defRPr sz="1477"/>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92219" y="2194560"/>
            <a:ext cx="3657600" cy="3977640"/>
          </a:xfrm>
        </p:spPr>
        <p:txBody>
          <a:bodyPr/>
          <a:lstStyle>
            <a:lvl1pPr>
              <a:defRPr sz="1846"/>
            </a:lvl1pPr>
            <a:lvl2pPr>
              <a:defRPr sz="1662"/>
            </a:lvl2pPr>
            <a:lvl3pPr>
              <a:defRPr sz="1477"/>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EE5E204-D893-4D6E-83BB-7C51EE7ACCEC}"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9DBFBE">
                  <a:lumMod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4667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1846" b="1">
                <a:solidFill>
                  <a:schemeClr val="accent1">
                    <a:lumMod val="75000"/>
                  </a:schemeClr>
                </a:solidFill>
              </a:defRPr>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lang="ja-JP" altLang="en-US"/>
              <a:t>マスター テキストの書式設定</a:t>
            </a:r>
          </a:p>
        </p:txBody>
      </p:sp>
      <p:sp>
        <p:nvSpPr>
          <p:cNvPr id="4" name="Content Placeholder 3"/>
          <p:cNvSpPr>
            <a:spLocks noGrp="1"/>
          </p:cNvSpPr>
          <p:nvPr>
            <p:ph sz="half" idx="2"/>
          </p:nvPr>
        </p:nvSpPr>
        <p:spPr>
          <a:xfrm>
            <a:off x="685800" y="2743200"/>
            <a:ext cx="3657600" cy="3291840"/>
          </a:xfrm>
        </p:spPr>
        <p:txBody>
          <a:bodyPr/>
          <a:lstStyle>
            <a:lvl1pPr>
              <a:defRPr sz="1846"/>
            </a:lvl1pPr>
            <a:lvl2pPr>
              <a:defRPr sz="1662"/>
            </a:lvl2pPr>
            <a:lvl3pPr>
              <a:defRPr sz="1477"/>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1846" b="1">
                <a:solidFill>
                  <a:schemeClr val="accent1">
                    <a:lumMod val="75000"/>
                  </a:schemeClr>
                </a:solidFill>
              </a:defRPr>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lang="ja-JP" altLang="en-US"/>
              <a:t>マスター テキストの書式設定</a:t>
            </a:r>
          </a:p>
        </p:txBody>
      </p:sp>
      <p:sp>
        <p:nvSpPr>
          <p:cNvPr id="6" name="Content Placeholder 5"/>
          <p:cNvSpPr>
            <a:spLocks noGrp="1"/>
          </p:cNvSpPr>
          <p:nvPr>
            <p:ph sz="quarter" idx="4"/>
          </p:nvPr>
        </p:nvSpPr>
        <p:spPr>
          <a:xfrm>
            <a:off x="4820793" y="2743200"/>
            <a:ext cx="3657600" cy="3291840"/>
          </a:xfrm>
        </p:spPr>
        <p:txBody>
          <a:bodyPr/>
          <a:lstStyle>
            <a:lvl1pPr>
              <a:defRPr sz="1846"/>
            </a:lvl1pPr>
            <a:lvl2pPr>
              <a:defRPr sz="1662"/>
            </a:lvl2pPr>
            <a:lvl3pPr>
              <a:defRPr sz="1477"/>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E76A94-A6DD-4549-912E-83C4AA4411E9}"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DBFBE">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35003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1836FDBB-5F7A-4CD9-AEEF-9C9476BF3A2E}"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solidFill>
                <a:srgbClr val="9DBFBE">
                  <a:lumMod val="5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681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54A76-66CC-40F8-945A-86977FA9BBC7}"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9DBFBE">
                  <a:lumMod val="5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7605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585" b="1"/>
            </a:lvl1pPr>
          </a:lstStyle>
          <a:p>
            <a:r>
              <a:rPr lang="ja-JP" altLang="en-US"/>
              <a:t>マスター タイトルの書式設定</a:t>
            </a:r>
            <a:endParaRPr lang="en-US" dirty="0"/>
          </a:p>
        </p:txBody>
      </p:sp>
      <p:sp>
        <p:nvSpPr>
          <p:cNvPr id="3" name="Content Placeholder 2"/>
          <p:cNvSpPr>
            <a:spLocks noGrp="1"/>
          </p:cNvSpPr>
          <p:nvPr>
            <p:ph idx="1"/>
          </p:nvPr>
        </p:nvSpPr>
        <p:spPr>
          <a:xfrm>
            <a:off x="628651" y="685800"/>
            <a:ext cx="5033772" cy="5020056"/>
          </a:xfrm>
        </p:spPr>
        <p:txBody>
          <a:bodyPr/>
          <a:lstStyle>
            <a:lvl1pPr>
              <a:defRPr sz="1846"/>
            </a:lvl1pPr>
            <a:lvl2pPr>
              <a:defRPr sz="1662"/>
            </a:lvl2pPr>
            <a:lvl3pPr>
              <a:defRPr sz="1477"/>
            </a:lvl3pPr>
            <a:lvl4pPr>
              <a:defRPr sz="1477"/>
            </a:lvl4pPr>
            <a:lvl5pPr>
              <a:defRPr sz="1477"/>
            </a:lvl5pPr>
            <a:lvl6pPr>
              <a:defRPr sz="1477"/>
            </a:lvl6pPr>
            <a:lvl7pPr>
              <a:defRPr sz="1477"/>
            </a:lvl7pPr>
            <a:lvl8pPr>
              <a:defRPr sz="1477"/>
            </a:lvl8pPr>
            <a:lvl9pPr>
              <a:defRPr sz="147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923"/>
              </a:spcBef>
              <a:buNone/>
              <a:defRPr sz="1246">
                <a:solidFill>
                  <a:schemeClr val="accent1">
                    <a:lumMod val="50000"/>
                  </a:schemeClr>
                </a:solidFill>
              </a:defRPr>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lang="ja-JP" altLang="en-US"/>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0F5AD8DF-C893-4D57-AB4C-CB4FD54CFCF0}"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10" name="Footer Placeholder 9"/>
          <p:cNvSpPr>
            <a:spLocks noGrp="1"/>
          </p:cNvSpPr>
          <p:nvPr>
            <p:ph type="ftr" sz="quarter" idx="11"/>
          </p:nvPr>
        </p:nvSpPr>
        <p:spPr/>
        <p:txBody>
          <a:bodyPr/>
          <a:lstStyle/>
          <a:p>
            <a:endParaRPr lang="en-US" dirty="0">
              <a:solidFill>
                <a:srgbClr val="9DBFBE">
                  <a:lumMod val="50000"/>
                </a:srgb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2293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6227806" y="3"/>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585"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r>
              <a:rPr lang="ja-JP" altLang="en-US"/>
              <a:t>図を追加</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923"/>
              </a:spcBef>
              <a:buNone/>
              <a:defRPr sz="1246">
                <a:solidFill>
                  <a:schemeClr val="accent1">
                    <a:lumMod val="50000"/>
                  </a:schemeClr>
                </a:solidFill>
              </a:defRPr>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lang="ja-JP" altLang="en-US"/>
              <a:t>マスター テキストの書式設定</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5ACB2BB7-4B63-4EDD-8DC2-78A125758EB4}"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9355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12066D-2620-489C-9585-F1383203555F}"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DBFBE">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3344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0101" y="533400"/>
            <a:ext cx="5629275"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7110FD5-9C6F-4B0F-B989-4762FD8D4356}" type="datetime1">
              <a:rPr lang="en-US" altLang="ja-JP" smtClean="0">
                <a:solidFill>
                  <a:srgbClr val="9DBFBE">
                    <a:lumMod val="50000"/>
                  </a:srgbClr>
                </a:solidFill>
              </a:rPr>
              <a:pPr/>
              <a:t>8/17/2018</a:t>
            </a:fld>
            <a:endParaRPr lang="en-US" dirty="0">
              <a:solidFill>
                <a:srgbClr val="9DBFBE">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9DBFBE">
                  <a:lumMod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3534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a:extLst>
              <a:ext uri="{FF2B5EF4-FFF2-40B4-BE49-F238E27FC236}">
                <a16:creationId xmlns:a16="http://schemas.microsoft.com/office/drawing/2014/main" id="{B7572481-FB1B-4913-A5F7-82974E4577F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C8ABA9C0-F413-434E-A95D-5724883CD4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2DAF19E-6311-4D09-89B7-13387340E36C}"/>
              </a:ext>
            </a:extLst>
          </p:cNvPr>
          <p:cNvSpPr>
            <a:spLocks noGrp="1" noChangeArrowheads="1"/>
          </p:cNvSpPr>
          <p:nvPr>
            <p:ph type="sldNum" sz="quarter" idx="12"/>
          </p:nvPr>
        </p:nvSpPr>
        <p:spPr>
          <a:ln/>
        </p:spPr>
        <p:txBody>
          <a:bodyPr/>
          <a:lstStyle>
            <a:lvl1pPr>
              <a:defRPr/>
            </a:lvl1pPr>
          </a:lstStyle>
          <a:p>
            <a:fld id="{5027DE58-573F-477B-B48C-F1FAA137E6AA}" type="slidenum">
              <a:rPr lang="en-US" altLang="ja-JP"/>
              <a:pPr/>
              <a:t>‹#›</a:t>
            </a:fld>
            <a:endParaRPr lang="en-US" altLang="ja-JP"/>
          </a:p>
        </p:txBody>
      </p:sp>
    </p:spTree>
    <p:extLst>
      <p:ext uri="{BB962C8B-B14F-4D97-AF65-F5344CB8AC3E}">
        <p14:creationId xmlns:p14="http://schemas.microsoft.com/office/powerpoint/2010/main" val="107219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87F2E5F8-923C-48F5-8000-D05AA4A65FE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EEA58BFB-5384-4700-B86B-DC390F06325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1900ECF2-FD4D-4953-818A-95D837803529}"/>
              </a:ext>
            </a:extLst>
          </p:cNvPr>
          <p:cNvSpPr>
            <a:spLocks noGrp="1" noChangeArrowheads="1"/>
          </p:cNvSpPr>
          <p:nvPr>
            <p:ph type="sldNum" sz="quarter" idx="12"/>
          </p:nvPr>
        </p:nvSpPr>
        <p:spPr>
          <a:ln/>
        </p:spPr>
        <p:txBody>
          <a:bodyPr/>
          <a:lstStyle>
            <a:lvl1pPr>
              <a:defRPr/>
            </a:lvl1pPr>
          </a:lstStyle>
          <a:p>
            <a:fld id="{92A7A7A7-2C4F-4378-BD1A-01861F794687}" type="slidenum">
              <a:rPr lang="en-US" altLang="ja-JP"/>
              <a:pPr/>
              <a:t>‹#›</a:t>
            </a:fld>
            <a:endParaRPr lang="en-US" altLang="ja-JP"/>
          </a:p>
        </p:txBody>
      </p:sp>
    </p:spTree>
    <p:extLst>
      <p:ext uri="{BB962C8B-B14F-4D97-AF65-F5344CB8AC3E}">
        <p14:creationId xmlns:p14="http://schemas.microsoft.com/office/powerpoint/2010/main" val="12820989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3782893E-F6B4-47AA-9E60-0EDB4F6116E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0F98BCB6-EB3F-4509-BC3F-9946F2D0ED5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A2FA2712-B064-4B25-B012-803129916ECB}"/>
              </a:ext>
            </a:extLst>
          </p:cNvPr>
          <p:cNvSpPr>
            <a:spLocks noGrp="1" noChangeArrowheads="1"/>
          </p:cNvSpPr>
          <p:nvPr>
            <p:ph type="sldNum" sz="quarter" idx="12"/>
          </p:nvPr>
        </p:nvSpPr>
        <p:spPr>
          <a:ln/>
        </p:spPr>
        <p:txBody>
          <a:bodyPr/>
          <a:lstStyle>
            <a:lvl1pPr>
              <a:defRPr/>
            </a:lvl1pPr>
          </a:lstStyle>
          <a:p>
            <a:fld id="{433F038A-25EC-4660-BC4B-EAEEC71F18A5}" type="slidenum">
              <a:rPr lang="en-US" altLang="ja-JP"/>
              <a:pPr/>
              <a:t>‹#›</a:t>
            </a:fld>
            <a:endParaRPr lang="en-US" altLang="ja-JP"/>
          </a:p>
        </p:txBody>
      </p:sp>
    </p:spTree>
    <p:extLst>
      <p:ext uri="{BB962C8B-B14F-4D97-AF65-F5344CB8AC3E}">
        <p14:creationId xmlns:p14="http://schemas.microsoft.com/office/powerpoint/2010/main" val="236297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9B98E11-F5CE-4CB9-A91F-3001CD051B9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64E4B0CD-52E0-438A-B310-8F42069D2F2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E1439A99-8601-4F52-BEEE-51D0DABC9320}"/>
              </a:ext>
            </a:extLst>
          </p:cNvPr>
          <p:cNvSpPr>
            <a:spLocks noGrp="1" noChangeArrowheads="1"/>
          </p:cNvSpPr>
          <p:nvPr>
            <p:ph type="sldNum" sz="quarter" idx="12"/>
          </p:nvPr>
        </p:nvSpPr>
        <p:spPr>
          <a:ln/>
        </p:spPr>
        <p:txBody>
          <a:bodyPr/>
          <a:lstStyle>
            <a:lvl1pPr>
              <a:defRPr/>
            </a:lvl1pPr>
          </a:lstStyle>
          <a:p>
            <a:fld id="{5144C925-4F6E-4E4A-91B5-95CEB57EF721}" type="slidenum">
              <a:rPr lang="en-US" altLang="ja-JP"/>
              <a:pPr/>
              <a:t>‹#›</a:t>
            </a:fld>
            <a:endParaRPr lang="en-US" altLang="ja-JP"/>
          </a:p>
        </p:txBody>
      </p:sp>
    </p:spTree>
    <p:extLst>
      <p:ext uri="{BB962C8B-B14F-4D97-AF65-F5344CB8AC3E}">
        <p14:creationId xmlns:p14="http://schemas.microsoft.com/office/powerpoint/2010/main" val="3209491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34A96C63-916B-4B3A-94AB-7CEC80BFB4E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08034A33-42EE-4D98-949F-F0D7BD2117F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9806C410-4A00-458B-B4FA-75B7CC427DC8}"/>
              </a:ext>
            </a:extLst>
          </p:cNvPr>
          <p:cNvSpPr>
            <a:spLocks noGrp="1" noChangeArrowheads="1"/>
          </p:cNvSpPr>
          <p:nvPr>
            <p:ph type="sldNum" sz="quarter" idx="12"/>
          </p:nvPr>
        </p:nvSpPr>
        <p:spPr>
          <a:ln/>
        </p:spPr>
        <p:txBody>
          <a:bodyPr/>
          <a:lstStyle>
            <a:lvl1pPr>
              <a:defRPr/>
            </a:lvl1pPr>
          </a:lstStyle>
          <a:p>
            <a:fld id="{6440AE86-2259-4593-8BCF-FB6CC099B925}" type="slidenum">
              <a:rPr lang="en-US" altLang="ja-JP"/>
              <a:pPr/>
              <a:t>‹#›</a:t>
            </a:fld>
            <a:endParaRPr lang="en-US" altLang="ja-JP"/>
          </a:p>
        </p:txBody>
      </p:sp>
    </p:spTree>
    <p:extLst>
      <p:ext uri="{BB962C8B-B14F-4D97-AF65-F5344CB8AC3E}">
        <p14:creationId xmlns:p14="http://schemas.microsoft.com/office/powerpoint/2010/main" val="3569460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18805FAD-E5EA-40AB-B7F8-E1DFEE50F8F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C528ACF-B13F-4B92-86FB-11BFD2424DD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C9DB1665-476B-47FB-8E8C-32069421E640}"/>
              </a:ext>
            </a:extLst>
          </p:cNvPr>
          <p:cNvSpPr>
            <a:spLocks noGrp="1" noChangeArrowheads="1"/>
          </p:cNvSpPr>
          <p:nvPr>
            <p:ph type="sldNum" sz="quarter" idx="12"/>
          </p:nvPr>
        </p:nvSpPr>
        <p:spPr>
          <a:ln/>
        </p:spPr>
        <p:txBody>
          <a:bodyPr/>
          <a:lstStyle>
            <a:lvl1pPr>
              <a:defRPr/>
            </a:lvl1pPr>
          </a:lstStyle>
          <a:p>
            <a:fld id="{FC7ED9C4-BE9D-4495-9A68-CEC598705882}" type="slidenum">
              <a:rPr lang="en-US" altLang="ja-JP"/>
              <a:pPr/>
              <a:t>‹#›</a:t>
            </a:fld>
            <a:endParaRPr lang="en-US" altLang="ja-JP"/>
          </a:p>
        </p:txBody>
      </p:sp>
    </p:spTree>
    <p:extLst>
      <p:ext uri="{BB962C8B-B14F-4D97-AF65-F5344CB8AC3E}">
        <p14:creationId xmlns:p14="http://schemas.microsoft.com/office/powerpoint/2010/main" val="1502341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B4107028-07E7-48FF-ABF8-AC744E8614C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44D57BD8-840C-4527-98F1-C3418EF6544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26A0F70A-022C-4CB1-A397-C0375E21CB60}"/>
              </a:ext>
            </a:extLst>
          </p:cNvPr>
          <p:cNvSpPr>
            <a:spLocks noGrp="1" noChangeArrowheads="1"/>
          </p:cNvSpPr>
          <p:nvPr>
            <p:ph type="sldNum" sz="quarter" idx="12"/>
          </p:nvPr>
        </p:nvSpPr>
        <p:spPr>
          <a:ln/>
        </p:spPr>
        <p:txBody>
          <a:bodyPr/>
          <a:lstStyle>
            <a:lvl1pPr>
              <a:defRPr/>
            </a:lvl1pPr>
          </a:lstStyle>
          <a:p>
            <a:fld id="{64A65239-DC6F-41C4-ADD3-B94FF5DC0875}" type="slidenum">
              <a:rPr lang="en-US" altLang="ja-JP"/>
              <a:pPr/>
              <a:t>‹#›</a:t>
            </a:fld>
            <a:endParaRPr lang="en-US" altLang="ja-JP"/>
          </a:p>
        </p:txBody>
      </p:sp>
    </p:spTree>
    <p:extLst>
      <p:ext uri="{BB962C8B-B14F-4D97-AF65-F5344CB8AC3E}">
        <p14:creationId xmlns:p14="http://schemas.microsoft.com/office/powerpoint/2010/main" val="2470878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E6CA1416-4BF0-4E31-8C12-6039B77EB23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A1BEB36F-8A78-468D-9ACE-5392F2A2009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57C0EF6-694B-47E7-91CD-CC8594634C26}"/>
              </a:ext>
            </a:extLst>
          </p:cNvPr>
          <p:cNvSpPr>
            <a:spLocks noGrp="1" noChangeArrowheads="1"/>
          </p:cNvSpPr>
          <p:nvPr>
            <p:ph type="sldNum" sz="quarter" idx="12"/>
          </p:nvPr>
        </p:nvSpPr>
        <p:spPr>
          <a:ln/>
        </p:spPr>
        <p:txBody>
          <a:bodyPr/>
          <a:lstStyle>
            <a:lvl1pPr>
              <a:defRPr/>
            </a:lvl1pPr>
          </a:lstStyle>
          <a:p>
            <a:fld id="{B8851D8C-04A7-49BD-A49D-9C3EBC35C658}" type="slidenum">
              <a:rPr lang="en-US" altLang="ja-JP"/>
              <a:pPr/>
              <a:t>‹#›</a:t>
            </a:fld>
            <a:endParaRPr lang="en-US" altLang="ja-JP"/>
          </a:p>
        </p:txBody>
      </p:sp>
    </p:spTree>
    <p:extLst>
      <p:ext uri="{BB962C8B-B14F-4D97-AF65-F5344CB8AC3E}">
        <p14:creationId xmlns:p14="http://schemas.microsoft.com/office/powerpoint/2010/main" val="1979171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843207-2AB4-4936-B25A-F6A5E9DCC71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393875A4-98FA-4ABE-A5FF-83CF786FA1F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6FC032F-238F-441D-8888-6D4BFD0BA7BE}"/>
              </a:ext>
            </a:extLst>
          </p:cNvPr>
          <p:cNvSpPr>
            <a:spLocks noGrp="1" noChangeArrowheads="1"/>
          </p:cNvSpPr>
          <p:nvPr>
            <p:ph type="sldNum" sz="quarter" idx="12"/>
          </p:nvPr>
        </p:nvSpPr>
        <p:spPr>
          <a:ln/>
        </p:spPr>
        <p:txBody>
          <a:bodyPr/>
          <a:lstStyle>
            <a:lvl1pPr>
              <a:defRPr/>
            </a:lvl1pPr>
          </a:lstStyle>
          <a:p>
            <a:fld id="{571313B1-0560-41ED-A7E9-E966BC296BCC}" type="slidenum">
              <a:rPr lang="en-US" altLang="ja-JP"/>
              <a:pPr/>
              <a:t>‹#›</a:t>
            </a:fld>
            <a:endParaRPr lang="en-US" altLang="ja-JP"/>
          </a:p>
        </p:txBody>
      </p:sp>
    </p:spTree>
    <p:extLst>
      <p:ext uri="{BB962C8B-B14F-4D97-AF65-F5344CB8AC3E}">
        <p14:creationId xmlns:p14="http://schemas.microsoft.com/office/powerpoint/2010/main" val="40083099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7BE904B3-93F8-42AB-8EFD-3DDD9830FBF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CFD2A1F9-CAAF-4D4E-A356-1F9F62546C9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BC9FC79A-C2BD-405B-8B96-A1FFAA975FA0}"/>
              </a:ext>
            </a:extLst>
          </p:cNvPr>
          <p:cNvSpPr>
            <a:spLocks noGrp="1" noChangeArrowheads="1"/>
          </p:cNvSpPr>
          <p:nvPr>
            <p:ph type="sldNum" sz="quarter" idx="12"/>
          </p:nvPr>
        </p:nvSpPr>
        <p:spPr>
          <a:ln/>
        </p:spPr>
        <p:txBody>
          <a:bodyPr/>
          <a:lstStyle>
            <a:lvl1pPr>
              <a:defRPr/>
            </a:lvl1pPr>
          </a:lstStyle>
          <a:p>
            <a:fld id="{C3C4950F-E538-48B5-B9C5-F4B0B14F85EA}" type="slidenum">
              <a:rPr lang="en-US" altLang="ja-JP"/>
              <a:pPr/>
              <a:t>‹#›</a:t>
            </a:fld>
            <a:endParaRPr lang="en-US" altLang="ja-JP"/>
          </a:p>
        </p:txBody>
      </p:sp>
    </p:spTree>
    <p:extLst>
      <p:ext uri="{BB962C8B-B14F-4D97-AF65-F5344CB8AC3E}">
        <p14:creationId xmlns:p14="http://schemas.microsoft.com/office/powerpoint/2010/main" val="4167472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188FAB0A-D607-4025-8824-03E5DF30332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623A728F-1B0A-47E8-9F03-ABB8BBDD916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D501DB72-7F51-4A86-9625-E8AD58ACA24E}"/>
              </a:ext>
            </a:extLst>
          </p:cNvPr>
          <p:cNvSpPr>
            <a:spLocks noGrp="1" noChangeArrowheads="1"/>
          </p:cNvSpPr>
          <p:nvPr>
            <p:ph type="sldNum" sz="quarter" idx="12"/>
          </p:nvPr>
        </p:nvSpPr>
        <p:spPr>
          <a:ln/>
        </p:spPr>
        <p:txBody>
          <a:bodyPr/>
          <a:lstStyle>
            <a:lvl1pPr>
              <a:defRPr/>
            </a:lvl1pPr>
          </a:lstStyle>
          <a:p>
            <a:fld id="{9E03755E-9A09-4FDA-874C-B7B39B1AE813}" type="slidenum">
              <a:rPr lang="en-US" altLang="ja-JP"/>
              <a:pPr/>
              <a:t>‹#›</a:t>
            </a:fld>
            <a:endParaRPr lang="en-US" altLang="ja-JP"/>
          </a:p>
        </p:txBody>
      </p:sp>
    </p:spTree>
    <p:extLst>
      <p:ext uri="{BB962C8B-B14F-4D97-AF65-F5344CB8AC3E}">
        <p14:creationId xmlns:p14="http://schemas.microsoft.com/office/powerpoint/2010/main" val="2049723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9FD3207-C848-44A9-9B6F-985494521AA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A0D64DA3-B994-4624-9466-9CBBC099B1A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64E85BE-B855-4FA6-8FC0-862005455A0F}"/>
              </a:ext>
            </a:extLst>
          </p:cNvPr>
          <p:cNvSpPr>
            <a:spLocks noGrp="1" noChangeArrowheads="1"/>
          </p:cNvSpPr>
          <p:nvPr>
            <p:ph type="sldNum" sz="quarter" idx="12"/>
          </p:nvPr>
        </p:nvSpPr>
        <p:spPr>
          <a:ln/>
        </p:spPr>
        <p:txBody>
          <a:bodyPr/>
          <a:lstStyle>
            <a:lvl1pPr>
              <a:defRPr/>
            </a:lvl1pPr>
          </a:lstStyle>
          <a:p>
            <a:fld id="{B6BB3540-4E80-4875-B8D3-1EED4B1D317A}" type="slidenum">
              <a:rPr lang="en-US" altLang="ja-JP"/>
              <a:pPr/>
              <a:t>‹#›</a:t>
            </a:fld>
            <a:endParaRPr lang="en-US" altLang="ja-JP"/>
          </a:p>
        </p:txBody>
      </p:sp>
    </p:spTree>
    <p:extLst>
      <p:ext uri="{BB962C8B-B14F-4D97-AF65-F5344CB8AC3E}">
        <p14:creationId xmlns:p14="http://schemas.microsoft.com/office/powerpoint/2010/main" val="4189382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25245341-4F54-4AB6-96E9-08A221B4512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90AA69BB-3D03-468C-810D-227D1DE3045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4554BC2D-5BFB-433A-B4C0-79C564AB36CC}"/>
              </a:ext>
            </a:extLst>
          </p:cNvPr>
          <p:cNvSpPr>
            <a:spLocks noGrp="1" noChangeArrowheads="1"/>
          </p:cNvSpPr>
          <p:nvPr>
            <p:ph type="sldNum" sz="quarter" idx="12"/>
          </p:nvPr>
        </p:nvSpPr>
        <p:spPr>
          <a:ln/>
        </p:spPr>
        <p:txBody>
          <a:bodyPr/>
          <a:lstStyle>
            <a:lvl1pPr>
              <a:defRPr/>
            </a:lvl1pPr>
          </a:lstStyle>
          <a:p>
            <a:fld id="{7E7202D3-9CAF-4085-98EA-EB93186E0965}" type="slidenum">
              <a:rPr lang="en-US" altLang="ja-JP"/>
              <a:pPr/>
              <a:t>‹#›</a:t>
            </a:fld>
            <a:endParaRPr lang="en-US" altLang="ja-JP"/>
          </a:p>
        </p:txBody>
      </p:sp>
    </p:spTree>
    <p:extLst>
      <p:ext uri="{BB962C8B-B14F-4D97-AF65-F5344CB8AC3E}">
        <p14:creationId xmlns:p14="http://schemas.microsoft.com/office/powerpoint/2010/main" val="1604043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84AB20B4-DCEF-42E9-A5B5-853DF1CC9A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5A86EEC4-3F2F-470D-8AA6-612DC031BB0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20FDD81B-F6B8-4E5F-86E9-4F44944157D3}"/>
              </a:ext>
            </a:extLst>
          </p:cNvPr>
          <p:cNvSpPr>
            <a:spLocks noGrp="1" noChangeArrowheads="1"/>
          </p:cNvSpPr>
          <p:nvPr>
            <p:ph type="sldNum" sz="quarter" idx="12"/>
          </p:nvPr>
        </p:nvSpPr>
        <p:spPr>
          <a:ln/>
        </p:spPr>
        <p:txBody>
          <a:bodyPr/>
          <a:lstStyle>
            <a:lvl1pPr>
              <a:defRPr/>
            </a:lvl1pPr>
          </a:lstStyle>
          <a:p>
            <a:fld id="{C75F0C71-71DD-4426-8F9D-52AB5877FC2C}" type="slidenum">
              <a:rPr lang="en-US" altLang="ja-JP"/>
              <a:pPr/>
              <a:t>‹#›</a:t>
            </a:fld>
            <a:endParaRPr lang="en-US" altLang="ja-JP"/>
          </a:p>
        </p:txBody>
      </p:sp>
    </p:spTree>
    <p:extLst>
      <p:ext uri="{BB962C8B-B14F-4D97-AF65-F5344CB8AC3E}">
        <p14:creationId xmlns:p14="http://schemas.microsoft.com/office/powerpoint/2010/main" val="305062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4050"/>
            </a:lvl1pPr>
          </a:lstStyle>
          <a:p>
            <a:r>
              <a:rPr lang="ja-JP" altLang="en-US"/>
              <a:t>マスター タイトルの書式設定</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82316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878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0578ACC-22D6-47C1-A373-4FD133E34F3C}"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7429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03810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10242" y="3030009"/>
            <a:ext cx="3523766"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195593" y="3030009"/>
            <a:ext cx="3525044" cy="29061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solidFill>
                  <a:prstClr val="white">
                    <a:tint val="75000"/>
                  </a:prstClr>
                </a:solidFill>
              </a:rPr>
              <a:pPr/>
              <a:t>8/17/2018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26095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solidFill>
                  <a:prstClr val="white">
                    <a:tint val="75000"/>
                  </a:prstClr>
                </a:solidFill>
              </a:rPr>
              <a:pPr/>
              <a:t>8/17/2018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71208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solidFill>
                  <a:prstClr val="white">
                    <a:tint val="75000"/>
                  </a:prstClr>
                </a:solidFill>
              </a:rPr>
              <a:pPr/>
              <a:t>8/17/2018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60157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ja-JP" altLang="en-US"/>
              <a:t>マスター タイトルの書式設定</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31444B-B92B-4E27-8C94-BB93EAF5CB18}"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59910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27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3EFA5E-FA76-400D-B3DC-F0BA90E6D107}"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715326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18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6C117F-5CCF-4837-BE5F-2B92066CAFAF}"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8664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EB90BD-B6CE-46B7-997F-7313B992CCDC}"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7085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24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B9D11F-B188-461D-B23F-39381795C052}"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54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5400" dirty="0">
                <a:solidFill>
                  <a:prstClr val="white"/>
                </a:solidFill>
                <a:effectLst/>
              </a:rPr>
              <a:t>”</a:t>
            </a:r>
          </a:p>
        </p:txBody>
      </p:sp>
    </p:spTree>
    <p:extLst>
      <p:ext uri="{BB962C8B-B14F-4D97-AF65-F5344CB8AC3E}">
        <p14:creationId xmlns:p14="http://schemas.microsoft.com/office/powerpoint/2010/main" val="3506771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24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2E6D8D9-55A2-4063-B0F3-121F44549695}" type="datetimeFigureOut">
              <a:rPr lang="en-US" dirty="0">
                <a:solidFill>
                  <a:prstClr val="white">
                    <a:tint val="75000"/>
                  </a:prstClr>
                </a:solidFill>
              </a:rPr>
              <a:pPr/>
              <a:t>8/17/2018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76548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4B24536-994D-4021-A283-9F449C0DB509}" type="datetimeFigureOut">
              <a:rPr lang="en-US" dirty="0">
                <a:solidFill>
                  <a:prstClr val="white">
                    <a:tint val="75000"/>
                  </a:prstClr>
                </a:solidFill>
              </a:rPr>
              <a:pPr/>
              <a:t>8/17/2018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4691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ja-JP" altLang="en-US"/>
              <a:t>図を追加</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CBBBB78-C96F-47B7-AB17-D852CA960AC9}" type="datetimeFigureOut">
              <a:rPr lang="en-US" dirty="0">
                <a:solidFill>
                  <a:prstClr val="white">
                    <a:tint val="75000"/>
                  </a:prstClr>
                </a:solidFill>
              </a:rPr>
              <a:pPr/>
              <a:t>8/17/2018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2056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25606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6178E61D-D431-422C-9764-11DAFE33AB63}"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9167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F73FE45-7C89-4315-B127-430613BFFB9E}" type="datetimeFigureOut">
              <a:rPr kumimoji="1" lang="ja-JP" altLang="en-US" smtClean="0"/>
              <a:t>2018/8/17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A7710D-140E-4FF9-96F5-DADCFBBD478A}"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5.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F73FE45-7C89-4315-B127-430613BFFB9E}" type="datetimeFigureOut">
              <a:rPr kumimoji="1" lang="ja-JP" altLang="en-US" smtClean="0"/>
              <a:t>2018/8/17</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CA7710D-140E-4FF9-96F5-DADCFBBD478A}"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F73FE45-7C89-4315-B127-430613BFFB9E}" type="datetimeFigureOut">
              <a:rPr lang="ja-JP" altLang="en-US" smtClean="0">
                <a:solidFill>
                  <a:prstClr val="black">
                    <a:lumMod val="50000"/>
                    <a:lumOff val="50000"/>
                  </a:prstClr>
                </a:solidFill>
              </a:rPr>
              <a:pPr/>
              <a:t>2018/8/17</a:t>
            </a:fld>
            <a:endParaRPr lang="ja-JP"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CA7710D-140E-4FF9-96F5-DADCFBBD478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Tree>
    <p:extLst>
      <p:ext uri="{BB962C8B-B14F-4D97-AF65-F5344CB8AC3E}">
        <p14:creationId xmlns:p14="http://schemas.microsoft.com/office/powerpoint/2010/main" val="35735680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val="0"/>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992369" y="6272787"/>
            <a:ext cx="2455164" cy="365125"/>
          </a:xfrm>
          <a:prstGeom prst="rect">
            <a:avLst/>
          </a:prstGeom>
        </p:spPr>
        <p:txBody>
          <a:bodyPr vert="horz" lIns="91440" tIns="45720" rIns="91440" bIns="45720" rtlCol="0" anchor="ctr"/>
          <a:lstStyle>
            <a:lvl1pPr algn="r">
              <a:defRPr sz="923">
                <a:solidFill>
                  <a:schemeClr val="accent1">
                    <a:lumMod val="50000"/>
                  </a:schemeClr>
                </a:solidFill>
              </a:defRPr>
            </a:lvl1pPr>
          </a:lstStyle>
          <a:p>
            <a:pPr defTabSz="422087"/>
            <a:fld id="{BB022A46-B021-4616-A224-C95474263E86}" type="datetime1">
              <a:rPr kumimoji="0" lang="en-US" altLang="ja-JP" smtClean="0">
                <a:solidFill>
                  <a:srgbClr val="9DBFBE">
                    <a:lumMod val="50000"/>
                  </a:srgbClr>
                </a:solidFill>
              </a:rPr>
              <a:pPr defTabSz="422087"/>
              <a:t>8/17/2018</a:t>
            </a:fld>
            <a:endParaRPr kumimoji="0" lang="en-US" dirty="0">
              <a:solidFill>
                <a:srgbClr val="9DBFBE">
                  <a:lumMod val="50000"/>
                </a:srgbClr>
              </a:solidFill>
            </a:endParaRPr>
          </a:p>
        </p:txBody>
      </p:sp>
      <p:sp>
        <p:nvSpPr>
          <p:cNvPr id="5" name="Footer Placeholder 4"/>
          <p:cNvSpPr>
            <a:spLocks noGrp="1"/>
          </p:cNvSpPr>
          <p:nvPr>
            <p:ph type="ftr" sz="quarter" idx="3"/>
          </p:nvPr>
        </p:nvSpPr>
        <p:spPr>
          <a:xfrm>
            <a:off x="685800" y="6272787"/>
            <a:ext cx="4745736" cy="365125"/>
          </a:xfrm>
          <a:prstGeom prst="rect">
            <a:avLst/>
          </a:prstGeom>
        </p:spPr>
        <p:txBody>
          <a:bodyPr vert="horz" lIns="91440" tIns="45720" rIns="91440" bIns="45720" rtlCol="0" anchor="ctr"/>
          <a:lstStyle>
            <a:lvl1pPr algn="l">
              <a:defRPr sz="923">
                <a:solidFill>
                  <a:schemeClr val="accent1">
                    <a:lumMod val="50000"/>
                  </a:schemeClr>
                </a:solidFill>
              </a:defRPr>
            </a:lvl1pPr>
          </a:lstStyle>
          <a:p>
            <a:pPr defTabSz="422087"/>
            <a:endParaRPr kumimoji="0" lang="en-US" dirty="0">
              <a:solidFill>
                <a:srgbClr val="9DBFBE">
                  <a:lumMod val="50000"/>
                </a:srgbClr>
              </a:solidFill>
            </a:endParaRPr>
          </a:p>
        </p:txBody>
      </p:sp>
      <p:sp>
        <p:nvSpPr>
          <p:cNvPr id="6" name="Slide Number Placeholder 5"/>
          <p:cNvSpPr>
            <a:spLocks noGrp="1"/>
          </p:cNvSpPr>
          <p:nvPr>
            <p:ph type="sldNum" sz="quarter" idx="4"/>
          </p:nvPr>
        </p:nvSpPr>
        <p:spPr>
          <a:xfrm>
            <a:off x="8483346" y="6272787"/>
            <a:ext cx="480060" cy="365125"/>
          </a:xfrm>
          <a:prstGeom prst="rect">
            <a:avLst/>
          </a:prstGeom>
        </p:spPr>
        <p:txBody>
          <a:bodyPr vert="horz" lIns="91440" tIns="45720" rIns="91440" bIns="45720" rtlCol="0" anchor="ctr"/>
          <a:lstStyle>
            <a:lvl1pPr algn="ctr">
              <a:defRPr sz="1016" b="1" spc="-65" baseline="0">
                <a:solidFill>
                  <a:srgbClr val="FFFFFF"/>
                </a:solidFill>
                <a:latin typeface="+mn-lt"/>
              </a:defRPr>
            </a:lvl1pPr>
          </a:lstStyle>
          <a:p>
            <a:pPr defTabSz="422087"/>
            <a:fld id="{4FAB73BC-B049-4115-A692-8D63A059BFB8}" type="slidenum">
              <a:rPr kumimoji="0" lang="en-US" smtClean="0"/>
              <a:pPr defTabSz="422087"/>
              <a:t>‹#›</a:t>
            </a:fld>
            <a:endParaRPr kumimoji="0" lang="en-US" dirty="0"/>
          </a:p>
        </p:txBody>
      </p:sp>
    </p:spTree>
    <p:extLst>
      <p:ext uri="{BB962C8B-B14F-4D97-AF65-F5344CB8AC3E}">
        <p14:creationId xmlns:p14="http://schemas.microsoft.com/office/powerpoint/2010/main" val="352744711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844174" rtl="0" eaLnBrk="1" latinLnBrk="0" hangingPunct="1">
        <a:lnSpc>
          <a:spcPct val="90000"/>
        </a:lnSpc>
        <a:spcBef>
          <a:spcPct val="0"/>
        </a:spcBef>
        <a:buNone/>
        <a:defRPr kumimoji="1" sz="3877"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68835" indent="-168835" algn="l" defTabSz="844174" rtl="0" eaLnBrk="1" latinLnBrk="0" hangingPunct="1">
        <a:lnSpc>
          <a:spcPct val="90000"/>
        </a:lnSpc>
        <a:spcBef>
          <a:spcPts val="1108"/>
        </a:spcBef>
        <a:buClr>
          <a:schemeClr val="accent1"/>
        </a:buClr>
        <a:buSzPct val="85000"/>
        <a:buFont typeface="Wingdings" pitchFamily="2" charset="2"/>
        <a:buChar char="§"/>
        <a:defRPr kumimoji="1" sz="1846" kern="1200">
          <a:solidFill>
            <a:schemeClr val="tx1"/>
          </a:solidFill>
          <a:latin typeface="+mn-lt"/>
          <a:ea typeface="+mn-ea"/>
          <a:cs typeface="+mn-cs"/>
        </a:defRPr>
      </a:lvl1pPr>
      <a:lvl2pPr marL="422087" indent="-168835"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662" kern="1200">
          <a:solidFill>
            <a:schemeClr val="tx1"/>
          </a:solidFill>
          <a:latin typeface="+mn-lt"/>
          <a:ea typeface="+mn-ea"/>
          <a:cs typeface="+mn-cs"/>
        </a:defRPr>
      </a:lvl2pPr>
      <a:lvl3pPr marL="675339" indent="-168835"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3pPr>
      <a:lvl4pPr marL="928591" indent="-168835"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4pPr>
      <a:lvl5pPr marL="1181844" indent="-168835"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5pPr>
      <a:lvl6pPr marL="1477120" indent="-211044"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6pPr>
      <a:lvl7pPr marL="1754080" indent="-211044"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7pPr>
      <a:lvl8pPr marL="2031040" indent="-211044"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8pPr>
      <a:lvl9pPr marL="2308000" indent="-211044" algn="l" defTabSz="844174" rtl="0" eaLnBrk="1" latinLnBrk="0" hangingPunct="1">
        <a:lnSpc>
          <a:spcPct val="90000"/>
        </a:lnSpc>
        <a:spcBef>
          <a:spcPts val="369"/>
        </a:spcBef>
        <a:spcAft>
          <a:spcPts val="185"/>
        </a:spcAft>
        <a:buClr>
          <a:schemeClr val="accent1"/>
        </a:buClr>
        <a:buSzPct val="85000"/>
        <a:buFont typeface="Wingdings" pitchFamily="2" charset="2"/>
        <a:buChar char="§"/>
        <a:defRPr kumimoji="1" sz="1477" kern="1200">
          <a:solidFill>
            <a:schemeClr val="tx1"/>
          </a:solidFill>
          <a:latin typeface="+mn-lt"/>
          <a:ea typeface="+mn-ea"/>
          <a:cs typeface="+mn-cs"/>
        </a:defRPr>
      </a:lvl9pPr>
    </p:bodyStyle>
    <p:otherStyle>
      <a:defPPr>
        <a:defRPr lang="en-US"/>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51AD4-8ADC-4AE4-B1D0-CB79D251C59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CFD381C-C95C-42BA-8D91-B39FC8BDF5E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0900" name="Rectangle 4">
            <a:extLst>
              <a:ext uri="{FF2B5EF4-FFF2-40B4-BE49-F238E27FC236}">
                <a16:creationId xmlns:a16="http://schemas.microsoft.com/office/drawing/2014/main" id="{49F2DD91-7EE4-4518-A178-368C1754DFE7}"/>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defRPr>
            </a:lvl1pPr>
          </a:lstStyle>
          <a:p>
            <a:pPr>
              <a:defRPr/>
            </a:pPr>
            <a:endParaRPr lang="en-US" altLang="ja-JP"/>
          </a:p>
        </p:txBody>
      </p:sp>
      <p:sp>
        <p:nvSpPr>
          <p:cNvPr id="80901" name="Rectangle 5">
            <a:extLst>
              <a:ext uri="{FF2B5EF4-FFF2-40B4-BE49-F238E27FC236}">
                <a16:creationId xmlns:a16="http://schemas.microsoft.com/office/drawing/2014/main" id="{869B4E6D-9ACC-44DE-AA55-179DAEE215F4}"/>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defRPr>
            </a:lvl1pPr>
          </a:lstStyle>
          <a:p>
            <a:pPr>
              <a:defRPr/>
            </a:pPr>
            <a:endParaRPr lang="en-US" altLang="ja-JP"/>
          </a:p>
        </p:txBody>
      </p:sp>
      <p:sp>
        <p:nvSpPr>
          <p:cNvPr id="80902" name="Rectangle 6">
            <a:extLst>
              <a:ext uri="{FF2B5EF4-FFF2-40B4-BE49-F238E27FC236}">
                <a16:creationId xmlns:a16="http://schemas.microsoft.com/office/drawing/2014/main" id="{2D6217D6-A343-40B3-9B84-79B109E63AD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A8A8356-4E2B-4004-8B09-9FF3CBFB24FB}" type="slidenum">
              <a:rPr lang="en-US" altLang="ja-JP"/>
              <a:pPr/>
              <a:t>‹#›</a:t>
            </a:fld>
            <a:endParaRPr lang="en-US" altLang="ja-JP"/>
          </a:p>
        </p:txBody>
      </p:sp>
    </p:spTree>
    <p:extLst>
      <p:ext uri="{BB962C8B-B14F-4D97-AF65-F5344CB8AC3E}">
        <p14:creationId xmlns:p14="http://schemas.microsoft.com/office/powerpoint/2010/main" val="264715315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9D6E9DEC-419B-4CC5-A080-3B06BD5A8291}" type="datetimeFigureOut">
              <a:rPr lang="en-US" dirty="0">
                <a:solidFill>
                  <a:prstClr val="white">
                    <a:tint val="75000"/>
                  </a:prstClr>
                </a:solidFill>
              </a:rPr>
              <a:pPr/>
              <a:t>8/17/2018</a:t>
            </a:fld>
            <a:endParaRPr lang="en-US" dirty="0">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5339846"/>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hf sldNum="0" hdr="0" ftr="0" dt="0"/>
  <p:txStyles>
    <p:titleStyle>
      <a:lvl1pPr algn="l" defTabSz="685800" rtl="0" eaLnBrk="1" latinLnBrk="0" hangingPunct="1">
        <a:lnSpc>
          <a:spcPct val="90000"/>
        </a:lnSpc>
        <a:spcBef>
          <a:spcPct val="0"/>
        </a:spcBef>
        <a:buNone/>
        <a:defRPr kumimoji="1"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0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54.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12584" y="260648"/>
            <a:ext cx="7200800" cy="1969770"/>
          </a:xfrm>
          <a:prstGeom prst="rect">
            <a:avLst/>
          </a:prstGeom>
          <a:noFill/>
        </p:spPr>
        <p:txBody>
          <a:bodyPr wrap="square" rtlCol="0">
            <a:spAutoFit/>
          </a:bodyPr>
          <a:lstStyle/>
          <a:p>
            <a:pPr algn="ctr"/>
            <a:r>
              <a:rPr lang="ja-JP" altLang="en-US" sz="3200" b="0" i="0" u="none" strike="noStrike" baseline="0" dirty="0">
                <a:solidFill>
                  <a:srgbClr val="000000"/>
                </a:solidFill>
                <a:latin typeface="ＭＳ 明朝"/>
                <a:ea typeface="AR P浪漫明朝体U"/>
              </a:rPr>
              <a:t>平成</a:t>
            </a:r>
            <a:r>
              <a:rPr lang="ja-JP" altLang="en-US" sz="3200" dirty="0">
                <a:solidFill>
                  <a:srgbClr val="000000"/>
                </a:solidFill>
                <a:latin typeface="ＭＳ 明朝"/>
                <a:ea typeface="AR P浪漫明朝体U"/>
              </a:rPr>
              <a:t>３０</a:t>
            </a:r>
            <a:r>
              <a:rPr lang="ja-JP" altLang="en-US" sz="3200" b="0" i="0" u="none" strike="noStrike" baseline="0" dirty="0">
                <a:solidFill>
                  <a:srgbClr val="000000"/>
                </a:solidFill>
                <a:latin typeface="ＭＳ 明朝"/>
                <a:ea typeface="AR P浪漫明朝体U"/>
              </a:rPr>
              <a:t>年度</a:t>
            </a:r>
            <a:endParaRPr lang="ja-JP" altLang="en-US" sz="3200" b="0" i="0" u="none" strike="noStrike" baseline="0" dirty="0">
              <a:solidFill>
                <a:srgbClr val="000000"/>
              </a:solidFill>
              <a:latin typeface="ＭＳ 明朝"/>
              <a:ea typeface="ＭＳ 明朝"/>
            </a:endParaRPr>
          </a:p>
          <a:p>
            <a:pPr algn="ctr"/>
            <a:r>
              <a:rPr lang="ja-JP" altLang="en-US" sz="4000" b="0" i="0" u="none" strike="noStrike" baseline="0" dirty="0">
                <a:solidFill>
                  <a:srgbClr val="000000"/>
                </a:solidFill>
                <a:latin typeface="ＭＳ 明朝"/>
                <a:ea typeface="AR P浪漫明朝体U"/>
              </a:rPr>
              <a:t>新学習指導要領の説明</a:t>
            </a:r>
            <a:endParaRPr lang="zh-TW" altLang="en-US" sz="4000" b="0" i="0" u="none" strike="noStrike" baseline="0" dirty="0">
              <a:solidFill>
                <a:srgbClr val="000000"/>
              </a:solidFill>
              <a:latin typeface="ＭＳ 明朝"/>
              <a:ea typeface="ＭＳ 明朝"/>
            </a:endParaRPr>
          </a:p>
          <a:p>
            <a:pPr algn="ctr">
              <a:lnSpc>
                <a:spcPts val="6000"/>
              </a:lnSpc>
            </a:pPr>
            <a:r>
              <a:rPr lang="en-US" altLang="ja-JP" sz="4800" b="1" i="0" u="none" strike="noStrike" baseline="0" dirty="0">
                <a:solidFill>
                  <a:srgbClr val="000000"/>
                </a:solidFill>
                <a:latin typeface="ＭＳ 明朝"/>
                <a:ea typeface="AR P浪漫明朝体U"/>
              </a:rPr>
              <a:t>【</a:t>
            </a:r>
            <a:r>
              <a:rPr lang="ja-JP" altLang="en-US" sz="4800" b="1" dirty="0">
                <a:solidFill>
                  <a:srgbClr val="000000"/>
                </a:solidFill>
                <a:latin typeface="ＭＳ 明朝"/>
                <a:ea typeface="AR P浪漫明朝体U"/>
              </a:rPr>
              <a:t>算数科</a:t>
            </a:r>
            <a:r>
              <a:rPr lang="en-US" altLang="ja-JP" sz="4800" b="1" i="0" u="none" strike="noStrike" baseline="0" dirty="0">
                <a:solidFill>
                  <a:srgbClr val="000000"/>
                </a:solidFill>
                <a:latin typeface="ＭＳ 明朝"/>
                <a:ea typeface="AR P浪漫明朝体U"/>
              </a:rPr>
              <a:t>】</a:t>
            </a:r>
            <a:endParaRPr kumimoji="1" lang="ja-JP" altLang="en-US" sz="4800" dirty="0"/>
          </a:p>
        </p:txBody>
      </p:sp>
      <p:sp>
        <p:nvSpPr>
          <p:cNvPr id="6" name="角丸四角形 5"/>
          <p:cNvSpPr/>
          <p:nvPr/>
        </p:nvSpPr>
        <p:spPr>
          <a:xfrm>
            <a:off x="539552" y="2282181"/>
            <a:ext cx="8064896" cy="2818178"/>
          </a:xfrm>
          <a:prstGeom prst="roundRect">
            <a:avLst>
              <a:gd name="adj" fmla="val 3589"/>
            </a:avLst>
          </a:prstGeom>
        </p:spPr>
        <p:style>
          <a:lnRef idx="3">
            <a:schemeClr val="lt1"/>
          </a:lnRef>
          <a:fillRef idx="1">
            <a:schemeClr val="accent1"/>
          </a:fillRef>
          <a:effectRef idx="1">
            <a:schemeClr val="accent1"/>
          </a:effectRef>
          <a:fontRef idx="minor">
            <a:schemeClr val="lt1"/>
          </a:fontRef>
        </p:style>
        <p:txBody>
          <a:bodyPr rtlCol="0" anchor="ctr"/>
          <a:lstStyle/>
          <a:p>
            <a:r>
              <a:rPr lang="ja-JP" altLang="en-US" sz="3200" dirty="0">
                <a:latin typeface="HGP創英角ｺﾞｼｯｸUB" panose="020B0900000000000000" pitchFamily="50" charset="-128"/>
                <a:ea typeface="HGP創英角ｺﾞｼｯｸUB" panose="020B0900000000000000" pitchFamily="50" charset="-128"/>
              </a:rPr>
              <a:t>　本日の説明内容</a:t>
            </a:r>
            <a:endParaRPr lang="en-US" altLang="ja-JP" sz="3200" dirty="0">
              <a:latin typeface="HGP創英角ｺﾞｼｯｸUB" panose="020B0900000000000000" pitchFamily="50" charset="-128"/>
              <a:ea typeface="HGP創英角ｺﾞｼｯｸUB" panose="020B0900000000000000" pitchFamily="50" charset="-128"/>
            </a:endParaRPr>
          </a:p>
          <a:p>
            <a:r>
              <a:rPr lang="ja-JP" altLang="en-US" sz="2800" dirty="0">
                <a:latin typeface="AR Pゴシック体M" panose="020B0600000000000000" pitchFamily="50" charset="-128"/>
                <a:ea typeface="AR Pゴシック体M" panose="020B0600000000000000" pitchFamily="50" charset="-128"/>
              </a:rPr>
              <a:t>　</a:t>
            </a:r>
            <a:r>
              <a:rPr lang="ja-JP" altLang="en-US" sz="2400" dirty="0">
                <a:latin typeface="AR P丸ゴシック体E" panose="020F0900000000000000" pitchFamily="50" charset="-128"/>
                <a:ea typeface="AR P丸ゴシック体E" panose="020F0900000000000000" pitchFamily="50" charset="-128"/>
              </a:rPr>
              <a:t>１　算数科の目標について</a:t>
            </a:r>
            <a:endParaRPr lang="en-US" altLang="ja-JP" sz="2400" dirty="0">
              <a:latin typeface="AR P丸ゴシック体E" panose="020F0900000000000000" pitchFamily="50" charset="-128"/>
              <a:ea typeface="AR P丸ゴシック体E" panose="020F0900000000000000" pitchFamily="50" charset="-128"/>
            </a:endParaRPr>
          </a:p>
          <a:p>
            <a:r>
              <a:rPr lang="ja-JP" altLang="en-US" sz="2400" dirty="0">
                <a:latin typeface="AR P丸ゴシック体E" panose="020F0900000000000000" pitchFamily="50" charset="-128"/>
                <a:ea typeface="AR P丸ゴシック体E" panose="020F0900000000000000" pitchFamily="50" charset="-128"/>
              </a:rPr>
              <a:t>　２　内容構成について</a:t>
            </a:r>
            <a:endParaRPr lang="en-US" altLang="ja-JP" sz="2400" dirty="0">
              <a:latin typeface="AR P丸ゴシック体E" panose="020F0900000000000000" pitchFamily="50" charset="-128"/>
              <a:ea typeface="AR P丸ゴシック体E" panose="020F0900000000000000" pitchFamily="50" charset="-128"/>
            </a:endParaRPr>
          </a:p>
          <a:p>
            <a:r>
              <a:rPr lang="ja-JP" altLang="en-US" sz="2400" dirty="0">
                <a:latin typeface="AR P丸ゴシック体E" panose="020F0900000000000000" pitchFamily="50" charset="-128"/>
                <a:ea typeface="AR P丸ゴシック体E" panose="020F0900000000000000" pitchFamily="50" charset="-128"/>
              </a:rPr>
              <a:t>　３　指導計画の作成上の主な配慮事項について</a:t>
            </a:r>
            <a:endParaRPr lang="en-US" altLang="ja-JP" sz="2400" dirty="0">
              <a:latin typeface="AR P丸ゴシック体E" panose="020F0900000000000000" pitchFamily="50" charset="-128"/>
              <a:ea typeface="AR P丸ゴシック体E" panose="020F0900000000000000" pitchFamily="50" charset="-128"/>
            </a:endParaRPr>
          </a:p>
          <a:p>
            <a:r>
              <a:rPr lang="ja-JP" altLang="en-US" sz="2400" dirty="0">
                <a:latin typeface="AR P丸ゴシック体E" panose="020F0900000000000000" pitchFamily="50" charset="-128"/>
                <a:ea typeface="AR P丸ゴシック体E" panose="020F0900000000000000" pitchFamily="50" charset="-128"/>
              </a:rPr>
              <a:t>　４　移行措置に係る留意事項について</a:t>
            </a:r>
            <a:endParaRPr lang="en-US" altLang="ja-JP" sz="2400" dirty="0">
              <a:latin typeface="AR P丸ゴシック体E" panose="020F0900000000000000" pitchFamily="50" charset="-128"/>
              <a:ea typeface="AR P丸ゴシック体E" panose="020F0900000000000000" pitchFamily="50" charset="-128"/>
            </a:endParaRPr>
          </a:p>
        </p:txBody>
      </p:sp>
      <p:sp>
        <p:nvSpPr>
          <p:cNvPr id="7" name="テキスト ボックス 6"/>
          <p:cNvSpPr txBox="1"/>
          <p:nvPr/>
        </p:nvSpPr>
        <p:spPr>
          <a:xfrm>
            <a:off x="3131840" y="5496033"/>
            <a:ext cx="5832647" cy="1200329"/>
          </a:xfrm>
          <a:prstGeom prst="rect">
            <a:avLst/>
          </a:prstGeom>
          <a:noFill/>
        </p:spPr>
        <p:txBody>
          <a:bodyPr wrap="square" rtlCol="0">
            <a:spAutoFit/>
          </a:bodyPr>
          <a:lstStyle/>
          <a:p>
            <a:r>
              <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平成３０年８月７日（火）　高原町立高原中学校</a:t>
            </a:r>
            <a:endParaRPr lang="en-US" altLang="ja-JP"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平成３０年８月８日（水）　宮崎市立久峰中学校</a:t>
            </a:r>
            <a:endParaRPr lang="en-US" altLang="ja-JP"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宮崎市立加納中学校</a:t>
            </a:r>
            <a:endParaRPr lang="en-US" altLang="ja-JP"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平成３０年８月９日（木）　高千穂町立高千穂小学校</a:t>
            </a:r>
            <a:endParaRPr lang="en-US" altLang="ja-JP"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3261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64110" y="179730"/>
            <a:ext cx="6615779" cy="610793"/>
          </a:xfrm>
          <a:prstGeom prst="rect">
            <a:avLst/>
          </a:prstGeom>
          <a:solidFill>
            <a:schemeClr val="bg1"/>
          </a:solidFill>
          <a:ln w="381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844174">
              <a:defRPr/>
            </a:pPr>
            <a:r>
              <a:rPr lang="ja-JP" altLang="en-US" sz="2770" b="1" dirty="0">
                <a:solidFill>
                  <a:prstClr val="black"/>
                </a:solidFill>
                <a:latin typeface="HG丸ｺﾞｼｯｸM-PRO" panose="020F0600000000000000" pitchFamily="50" charset="-128"/>
                <a:ea typeface="HG丸ｺﾞｼｯｸM-PRO" panose="020F0600000000000000" pitchFamily="50" charset="-128"/>
              </a:rPr>
              <a:t>新学習指導要領における目標の書き方　</a:t>
            </a:r>
            <a:endParaRPr lang="en-US" altLang="ja-JP" sz="277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755577" y="1236328"/>
            <a:ext cx="7879620" cy="3920864"/>
          </a:xfrm>
          <a:prstGeom prst="rect">
            <a:avLst/>
          </a:prstGeom>
          <a:solidFill>
            <a:schemeClr val="bg1"/>
          </a:solidFill>
          <a:ln w="25400">
            <a:solidFill>
              <a:schemeClr val="tx1"/>
            </a:solidFill>
          </a:ln>
        </p:spPr>
        <p:style>
          <a:lnRef idx="2">
            <a:schemeClr val="dk1"/>
          </a:lnRef>
          <a:fillRef idx="1">
            <a:schemeClr val="lt1"/>
          </a:fillRef>
          <a:effectRef idx="0">
            <a:schemeClr val="dk1"/>
          </a:effectRef>
          <a:fontRef idx="minor">
            <a:schemeClr val="dk1"/>
          </a:fontRef>
        </p:style>
        <p:txBody>
          <a:bodyPr rtlCol="0" anchor="t"/>
          <a:lstStyle/>
          <a:p>
            <a:pPr defTabSz="844174">
              <a:lnSpc>
                <a:spcPts val="1846"/>
              </a:lnSpc>
              <a:defRPr/>
            </a:pPr>
            <a:endParaRPr lang="en-US" altLang="ja-JP" sz="3324" dirty="0">
              <a:solidFill>
                <a:prstClr val="black"/>
              </a:solidFill>
              <a:latin typeface="メイリオ" panose="020B0604030504040204" pitchFamily="50" charset="-128"/>
              <a:ea typeface="メイリオ" panose="020B0604030504040204" pitchFamily="50" charset="-128"/>
            </a:endParaRPr>
          </a:p>
          <a:p>
            <a:pPr defTabSz="844174">
              <a:defRPr/>
            </a:pPr>
            <a:r>
              <a:rPr lang="ja-JP" altLang="en-US" sz="3324" dirty="0">
                <a:solidFill>
                  <a:prstClr val="black"/>
                </a:solidFill>
                <a:latin typeface="メイリオ" panose="020B0604030504040204" pitchFamily="50" charset="-128"/>
                <a:ea typeface="メイリオ" panose="020B0604030504040204" pitchFamily="50" charset="-128"/>
              </a:rPr>
              <a:t>　</a:t>
            </a:r>
            <a:r>
              <a:rPr lang="ja-JP" altLang="en-US" sz="3600" dirty="0">
                <a:solidFill>
                  <a:prstClr val="black"/>
                </a:solidFill>
                <a:latin typeface="メイリオ" panose="020B0604030504040204" pitchFamily="50" charset="-128"/>
                <a:ea typeface="メイリオ" panose="020B0604030504040204" pitchFamily="50" charset="-128"/>
              </a:rPr>
              <a:t>～における見方・考え方を働かせ，</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844174">
              <a:defRPr/>
            </a:pPr>
            <a:r>
              <a:rPr lang="ja-JP" altLang="en-US" sz="3600" dirty="0">
                <a:solidFill>
                  <a:prstClr val="black"/>
                </a:solidFill>
                <a:latin typeface="メイリオ" panose="020B0604030504040204" pitchFamily="50" charset="-128"/>
                <a:ea typeface="メイリオ" panose="020B0604030504040204" pitchFamily="50" charset="-128"/>
              </a:rPr>
              <a:t>　～を通して，～資質・能力を</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844174">
              <a:defRPr/>
            </a:pPr>
            <a:r>
              <a:rPr lang="ja-JP" altLang="en-US" sz="3600" dirty="0">
                <a:solidFill>
                  <a:prstClr val="black"/>
                </a:solidFill>
                <a:latin typeface="メイリオ" panose="020B0604030504040204" pitchFamily="50" charset="-128"/>
                <a:ea typeface="メイリオ" panose="020B0604030504040204" pitchFamily="50" charset="-128"/>
              </a:rPr>
              <a:t>　</a:t>
            </a:r>
            <a:r>
              <a:rPr lang="ja-JP" altLang="en-US" sz="3600" b="1" dirty="0">
                <a:solidFill>
                  <a:srgbClr val="FF0000"/>
                </a:solidFill>
                <a:latin typeface="メイリオ" panose="020B0604030504040204" pitchFamily="50" charset="-128"/>
                <a:ea typeface="メイリオ" panose="020B0604030504040204" pitchFamily="50" charset="-128"/>
              </a:rPr>
              <a:t>次のとおり</a:t>
            </a:r>
            <a:r>
              <a:rPr lang="ja-JP" altLang="en-US" sz="3600" dirty="0">
                <a:solidFill>
                  <a:prstClr val="black"/>
                </a:solidFill>
                <a:latin typeface="メイリオ" panose="020B0604030504040204" pitchFamily="50" charset="-128"/>
                <a:ea typeface="メイリオ" panose="020B0604030504040204" pitchFamily="50" charset="-128"/>
              </a:rPr>
              <a:t>育成することを目指す。</a:t>
            </a:r>
            <a:endParaRPr lang="en-US" altLang="ja-JP" sz="3600" dirty="0">
              <a:solidFill>
                <a:prstClr val="black"/>
              </a:solidFill>
              <a:latin typeface="メイリオ" panose="020B0604030504040204" pitchFamily="50" charset="-128"/>
              <a:ea typeface="メイリオ" panose="020B0604030504040204" pitchFamily="50" charset="-128"/>
            </a:endParaRPr>
          </a:p>
          <a:p>
            <a:pPr defTabSz="844174">
              <a:defRPr/>
            </a:pPr>
            <a:endParaRPr lang="en-US" altLang="ja-JP" sz="2954" dirty="0">
              <a:solidFill>
                <a:prstClr val="black"/>
              </a:solidFill>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395432" y="5382405"/>
            <a:ext cx="2969212" cy="1130184"/>
          </a:xfrm>
          <a:prstGeom prst="wedgeRoundRectCallout">
            <a:avLst>
              <a:gd name="adj1" fmla="val -5778"/>
              <a:gd name="adj2" fmla="val -7362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lang="ja-JP" altLang="en-US" sz="2585" b="1" dirty="0">
                <a:solidFill>
                  <a:srgbClr val="0000FF"/>
                </a:solidFill>
                <a:latin typeface="Trebuchet MS" panose="020B0603020202020204"/>
                <a:ea typeface="メイリオ" panose="020B0604030504040204" pitchFamily="50" charset="-128"/>
              </a:rPr>
              <a:t>資質・能力を</a:t>
            </a:r>
            <a:endParaRPr lang="en-US" altLang="ja-JP" sz="2585" b="1" dirty="0">
              <a:solidFill>
                <a:srgbClr val="0000FF"/>
              </a:solidFill>
              <a:latin typeface="Trebuchet MS" panose="020B0603020202020204"/>
              <a:ea typeface="メイリオ" panose="020B0604030504040204" pitchFamily="50" charset="-128"/>
            </a:endParaRPr>
          </a:p>
          <a:p>
            <a:pPr algn="ctr" defTabSz="844174">
              <a:defRPr/>
            </a:pPr>
            <a:r>
              <a:rPr lang="ja-JP" altLang="en-US" sz="2585" b="1" dirty="0">
                <a:solidFill>
                  <a:srgbClr val="0000FF"/>
                </a:solidFill>
                <a:latin typeface="Trebuchet MS" panose="020B0603020202020204"/>
                <a:ea typeface="メイリオ" panose="020B0604030504040204" pitchFamily="50" charset="-128"/>
              </a:rPr>
              <a:t>三つの要素で整理</a:t>
            </a:r>
            <a:endParaRPr lang="ja-JP" altLang="en-US" sz="1662" b="1" dirty="0">
              <a:solidFill>
                <a:srgbClr val="0000FF"/>
              </a:solidFill>
              <a:latin typeface="Trebuchet MS" panose="020B0603020202020204"/>
              <a:ea typeface="メイリオ" panose="020B0604030504040204" pitchFamily="50" charset="-128"/>
            </a:endParaRPr>
          </a:p>
        </p:txBody>
      </p:sp>
      <p:sp>
        <p:nvSpPr>
          <p:cNvPr id="5" name="角丸四角形 4"/>
          <p:cNvSpPr/>
          <p:nvPr/>
        </p:nvSpPr>
        <p:spPr>
          <a:xfrm>
            <a:off x="3869797" y="5444091"/>
            <a:ext cx="4896648" cy="129586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lang="ja-JP" altLang="en-US" sz="2585" b="1" spc="277" dirty="0">
                <a:solidFill>
                  <a:srgbClr val="008000"/>
                </a:solidFill>
                <a:latin typeface="Trebuchet MS" panose="020B0603020202020204"/>
                <a:ea typeface="メイリオ" panose="020B0604030504040204" pitchFamily="50" charset="-128"/>
              </a:rPr>
              <a:t> </a:t>
            </a:r>
            <a:r>
              <a:rPr lang="ja-JP" altLang="en-US" sz="3200" b="1" spc="277" dirty="0">
                <a:solidFill>
                  <a:schemeClr val="tx1"/>
                </a:solidFill>
                <a:latin typeface="Trebuchet MS" panose="020B0603020202020204"/>
                <a:ea typeface="メイリオ" panose="020B0604030504040204" pitchFamily="50" charset="-128"/>
              </a:rPr>
              <a:t>道徳以外の全教科等で</a:t>
            </a:r>
            <a:endParaRPr lang="en-US" altLang="ja-JP" sz="3200" b="1" spc="277" dirty="0">
              <a:solidFill>
                <a:schemeClr val="tx1"/>
              </a:solidFill>
              <a:latin typeface="Trebuchet MS" panose="020B0603020202020204"/>
              <a:ea typeface="メイリオ" panose="020B0604030504040204" pitchFamily="50" charset="-128"/>
            </a:endParaRPr>
          </a:p>
          <a:p>
            <a:pPr algn="ctr" defTabSz="844174">
              <a:defRPr/>
            </a:pPr>
            <a:r>
              <a:rPr lang="ja-JP" altLang="en-US" sz="3200" b="1" spc="277" dirty="0">
                <a:solidFill>
                  <a:schemeClr val="tx1"/>
                </a:solidFill>
                <a:latin typeface="Trebuchet MS" panose="020B0603020202020204"/>
                <a:ea typeface="メイリオ" panose="020B0604030504040204" pitchFamily="50" charset="-128"/>
              </a:rPr>
              <a:t>目標の書き方を統一</a:t>
            </a:r>
            <a:endParaRPr lang="ja-JP" altLang="en-US" sz="2585" b="1" spc="277" dirty="0">
              <a:solidFill>
                <a:schemeClr val="tx1"/>
              </a:solidFill>
              <a:latin typeface="Trebuchet MS" panose="020B0603020202020204"/>
              <a:ea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5D603C02-ABB6-451F-B168-8F271F374280}"/>
              </a:ext>
            </a:extLst>
          </p:cNvPr>
          <p:cNvSpPr>
            <a:spLocks noGrp="1"/>
          </p:cNvSpPr>
          <p:nvPr>
            <p:ph idx="1"/>
          </p:nvPr>
        </p:nvSpPr>
        <p:spPr>
          <a:xfrm>
            <a:off x="677522" y="3196760"/>
            <a:ext cx="7957675" cy="2103454"/>
          </a:xfrm>
        </p:spPr>
        <p:txBody>
          <a:bodyPr>
            <a:noAutofit/>
          </a:bodyPr>
          <a:lstStyle/>
          <a:p>
            <a:pPr marL="0" indent="0">
              <a:buNone/>
            </a:pPr>
            <a:r>
              <a:rPr lang="ja-JP" altLang="en-US" sz="3600" dirty="0">
                <a:latin typeface="メイリオ" panose="020B0604030504040204" pitchFamily="50" charset="-128"/>
                <a:ea typeface="メイリオ" panose="020B0604030504040204" pitchFamily="50" charset="-128"/>
              </a:rPr>
              <a:t>（１）</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知識及び技能</a:t>
            </a:r>
            <a:r>
              <a:rPr lang="en-US" altLang="ja-JP" sz="3600" dirty="0">
                <a:latin typeface="メイリオ" panose="020B0604030504040204" pitchFamily="50" charset="-128"/>
                <a:ea typeface="メイリオ" panose="020B0604030504040204" pitchFamily="50" charset="-128"/>
              </a:rPr>
              <a:t>〕</a:t>
            </a:r>
          </a:p>
          <a:p>
            <a:pPr marL="0" indent="0">
              <a:buNone/>
            </a:pPr>
            <a:r>
              <a:rPr lang="ja-JP" altLang="en-US" sz="3600" dirty="0">
                <a:latin typeface="メイリオ" panose="020B0604030504040204" pitchFamily="50" charset="-128"/>
                <a:ea typeface="メイリオ" panose="020B0604030504040204" pitchFamily="50" charset="-128"/>
              </a:rPr>
              <a:t>（２）</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思考力，判断力，表現力等</a:t>
            </a:r>
            <a:r>
              <a:rPr lang="en-US" altLang="ja-JP" sz="3600" dirty="0">
                <a:latin typeface="メイリオ" panose="020B0604030504040204" pitchFamily="50" charset="-128"/>
                <a:ea typeface="メイリオ" panose="020B0604030504040204" pitchFamily="50" charset="-128"/>
              </a:rPr>
              <a:t>〕</a:t>
            </a:r>
          </a:p>
          <a:p>
            <a:pPr marL="0" indent="0">
              <a:buNone/>
            </a:pPr>
            <a:r>
              <a:rPr lang="ja-JP" altLang="en-US" sz="3600" dirty="0">
                <a:latin typeface="メイリオ" panose="020B0604030504040204" pitchFamily="50" charset="-128"/>
                <a:ea typeface="メイリオ" panose="020B0604030504040204" pitchFamily="50" charset="-128"/>
              </a:rPr>
              <a:t>（３）</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学びに向かう力，人間性等</a:t>
            </a:r>
            <a:r>
              <a:rPr lang="en-US" altLang="ja-JP" sz="36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
        <p:nvSpPr>
          <p:cNvPr id="8" name="角丸四角形吹き出し 1">
            <a:extLst>
              <a:ext uri="{FF2B5EF4-FFF2-40B4-BE49-F238E27FC236}">
                <a16:creationId xmlns:a16="http://schemas.microsoft.com/office/drawing/2014/main" id="{25FB8FA2-8B04-42EB-B104-EC96BAEB70F8}"/>
              </a:ext>
            </a:extLst>
          </p:cNvPr>
          <p:cNvSpPr/>
          <p:nvPr/>
        </p:nvSpPr>
        <p:spPr>
          <a:xfrm>
            <a:off x="508803" y="861078"/>
            <a:ext cx="1470909" cy="534200"/>
          </a:xfrm>
          <a:prstGeom prst="wedgeRoundRectCallout">
            <a:avLst>
              <a:gd name="adj1" fmla="val 21104"/>
              <a:gd name="adj2" fmla="val 8366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lang="ja-JP" altLang="en-US" sz="2585" b="1" dirty="0">
                <a:solidFill>
                  <a:srgbClr val="0000FF"/>
                </a:solidFill>
                <a:latin typeface="Trebuchet MS" panose="020B0603020202020204"/>
                <a:ea typeface="メイリオ" panose="020B0604030504040204" pitchFamily="50" charset="-128"/>
              </a:rPr>
              <a:t>柱書き</a:t>
            </a:r>
            <a:endParaRPr lang="ja-JP" altLang="en-US" sz="1662" b="1" dirty="0">
              <a:solidFill>
                <a:srgbClr val="0000FF"/>
              </a:solidFill>
              <a:latin typeface="Trebuchet MS" panose="020B0603020202020204"/>
              <a:ea typeface="メイリオ" panose="020B0604030504040204" pitchFamily="50" charset="-128"/>
            </a:endParaRPr>
          </a:p>
        </p:txBody>
      </p:sp>
    </p:spTree>
    <p:extLst>
      <p:ext uri="{BB962C8B-B14F-4D97-AF65-F5344CB8AC3E}">
        <p14:creationId xmlns:p14="http://schemas.microsoft.com/office/powerpoint/2010/main" val="17928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48" y="12255"/>
            <a:ext cx="8712968" cy="769441"/>
          </a:xfrm>
          <a:prstGeom prst="rect">
            <a:avLst/>
          </a:prstGeom>
          <a:noFill/>
        </p:spPr>
        <p:txBody>
          <a:bodyPr wrap="square" rtlCol="0">
            <a:spAutoFit/>
          </a:bodyPr>
          <a:lstStyle/>
          <a:p>
            <a:r>
              <a:rPr lang="ja-JP" altLang="en-US" sz="4400" dirty="0">
                <a:latin typeface="HGP創英角ｺﾞｼｯｸUB" panose="020B0900000000000000" pitchFamily="50" charset="-128"/>
                <a:ea typeface="HGP創英角ｺﾞｼｯｸUB" panose="020B0900000000000000" pitchFamily="50" charset="-128"/>
              </a:rPr>
              <a:t>１　目標について（新）</a:t>
            </a:r>
            <a:endParaRPr lang="en-US" altLang="ja-JP" sz="4400" dirty="0">
              <a:latin typeface="HGP創英角ｺﾞｼｯｸUB" panose="020B0900000000000000" pitchFamily="50" charset="-128"/>
              <a:ea typeface="HGP創英角ｺﾞｼｯｸUB" panose="020B0900000000000000" pitchFamily="50" charset="-128"/>
            </a:endParaRPr>
          </a:p>
        </p:txBody>
      </p:sp>
      <p:sp>
        <p:nvSpPr>
          <p:cNvPr id="4" name="正方形/長方形 3"/>
          <p:cNvSpPr/>
          <p:nvPr/>
        </p:nvSpPr>
        <p:spPr>
          <a:xfrm>
            <a:off x="108147" y="781696"/>
            <a:ext cx="8927706" cy="60021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t"/>
          <a:lstStyle/>
          <a:p>
            <a:pPr>
              <a:lnSpc>
                <a:spcPts val="1000"/>
              </a:lnSpc>
            </a:pPr>
            <a:r>
              <a:rPr lang="ja-JP" altLang="en-US" sz="2400" dirty="0">
                <a:solidFill>
                  <a:schemeClr val="tx1"/>
                </a:solidFill>
                <a:latin typeface="ＭＳ 明朝" panose="02020609040205080304" pitchFamily="17" charset="-128"/>
                <a:ea typeface="ＭＳ 明朝" panose="02020609040205080304" pitchFamily="17" charset="-128"/>
              </a:rPr>
              <a:t>　</a:t>
            </a:r>
            <a:endParaRPr lang="en-US" altLang="ja-JP" sz="2400" dirty="0">
              <a:solidFill>
                <a:schemeClr val="tx1"/>
              </a:solidFill>
              <a:latin typeface="ＭＳ 明朝" panose="02020609040205080304" pitchFamily="17" charset="-128"/>
              <a:ea typeface="ＭＳ 明朝" panose="02020609040205080304" pitchFamily="17" charset="-128"/>
            </a:endParaRPr>
          </a:p>
          <a:p>
            <a:r>
              <a:rPr lang="ja-JP" altLang="en-US" sz="2400" dirty="0">
                <a:solidFill>
                  <a:schemeClr val="tx1"/>
                </a:solidFill>
                <a:latin typeface="ＭＳ 明朝" panose="02020609040205080304" pitchFamily="17" charset="-128"/>
                <a:ea typeface="ＭＳ 明朝" panose="02020609040205080304" pitchFamily="17" charset="-128"/>
              </a:rPr>
              <a:t>　</a:t>
            </a:r>
            <a:r>
              <a:rPr lang="ja-JP" altLang="en-US" sz="2400" dirty="0">
                <a:solidFill>
                  <a:schemeClr val="tx1"/>
                </a:solidFill>
                <a:latin typeface="ＭＳ ゴシック" panose="020B0609070205080204" pitchFamily="49" charset="-128"/>
                <a:ea typeface="ＭＳ ゴシック" panose="020B0609070205080204" pitchFamily="49" charset="-128"/>
              </a:rPr>
              <a:t>数学的な見方・考え方を働かせ，数学的活動を通して，数学的に考える資質・能力を次のとおり育成することを目指す。</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1050" dirty="0">
              <a:solidFill>
                <a:schemeClr val="tx1"/>
              </a:solidFill>
              <a:latin typeface="+mn-ea"/>
            </a:endParaRPr>
          </a:p>
          <a:p>
            <a:pPr>
              <a:lnSpc>
                <a:spcPts val="2800"/>
              </a:lnSpc>
            </a:pPr>
            <a:r>
              <a:rPr lang="en-US" altLang="ja-JP" sz="2400" dirty="0">
                <a:solidFill>
                  <a:schemeClr val="tx1"/>
                </a:solidFill>
                <a:latin typeface="ＭＳ ゴシック" panose="020B0609070205080204" pitchFamily="49" charset="-128"/>
                <a:ea typeface="ＭＳ ゴシック" panose="020B0609070205080204" pitchFamily="49" charset="-128"/>
              </a:rPr>
              <a:t>(1) </a:t>
            </a:r>
            <a:r>
              <a:rPr lang="ja-JP" altLang="en-US" sz="2400" dirty="0">
                <a:solidFill>
                  <a:schemeClr val="tx1"/>
                </a:solidFill>
                <a:latin typeface="ＭＳ ゴシック" panose="020B0609070205080204" pitchFamily="49" charset="-128"/>
                <a:ea typeface="ＭＳ ゴシック" panose="020B0609070205080204" pitchFamily="49" charset="-128"/>
              </a:rPr>
              <a:t>数量や図形などについての基礎的・基本的な概念や性質などを理解するとともに，日常の事象を数理的に処理する技能を身に付けるようにする。</a:t>
            </a: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a:lnSpc>
                <a:spcPts val="2800"/>
              </a:lnSpc>
            </a:pPr>
            <a:r>
              <a:rPr lang="en-US" altLang="ja-JP" sz="2400" dirty="0">
                <a:solidFill>
                  <a:schemeClr val="tx1"/>
                </a:solidFill>
                <a:latin typeface="ＭＳ ゴシック" panose="020B0609070205080204" pitchFamily="49" charset="-128"/>
                <a:ea typeface="ＭＳ ゴシック" panose="020B0609070205080204" pitchFamily="49" charset="-128"/>
              </a:rPr>
              <a:t>(2) </a:t>
            </a:r>
            <a:r>
              <a:rPr lang="ja-JP" altLang="en-US" sz="2400" dirty="0">
                <a:solidFill>
                  <a:schemeClr val="tx1"/>
                </a:solidFill>
                <a:latin typeface="ＭＳ ゴシック" panose="020B0609070205080204" pitchFamily="49" charset="-128"/>
                <a:ea typeface="ＭＳ ゴシック" panose="020B0609070205080204" pitchFamily="49" charset="-128"/>
              </a:rPr>
              <a:t>日常の事象を数理的に捉え見通しをもち筋道を立てて考察する力，基礎的・基本的な数量や図形の性質などを見いだし統合的・発展的に考察する力，数学的な表現を用いて事象を簡潔・明瞭・的確に表したり目的に応じて柔軟に表したりする力を養う。</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endParaRPr lang="en-US" altLang="ja-JP" sz="1600" dirty="0">
              <a:solidFill>
                <a:schemeClr val="tx1"/>
              </a:solidFill>
              <a:latin typeface="ＭＳ ゴシック" panose="020B0609070205080204" pitchFamily="49" charset="-128"/>
              <a:ea typeface="ＭＳ ゴシック" panose="020B0609070205080204" pitchFamily="49" charset="-128"/>
            </a:endParaRPr>
          </a:p>
          <a:p>
            <a:pPr>
              <a:lnSpc>
                <a:spcPts val="2800"/>
              </a:lnSpc>
            </a:pPr>
            <a:r>
              <a:rPr lang="en-US" altLang="ja-JP" sz="2400" dirty="0">
                <a:solidFill>
                  <a:schemeClr val="tx1"/>
                </a:solidFill>
                <a:latin typeface="ＭＳ ゴシック" panose="020B0609070205080204" pitchFamily="49" charset="-128"/>
                <a:ea typeface="ＭＳ ゴシック" panose="020B0609070205080204" pitchFamily="49" charset="-128"/>
              </a:rPr>
              <a:t>(3) </a:t>
            </a:r>
            <a:r>
              <a:rPr lang="ja-JP" altLang="en-US" sz="2400" dirty="0">
                <a:solidFill>
                  <a:schemeClr val="tx1"/>
                </a:solidFill>
                <a:latin typeface="ＭＳ ゴシック" panose="020B0609070205080204" pitchFamily="49" charset="-128"/>
                <a:ea typeface="ＭＳ ゴシック" panose="020B0609070205080204" pitchFamily="49" charset="-128"/>
              </a:rPr>
              <a:t>数学的活動の楽しさや数学のよさに気付き，学習を振り返ってよりよく問題を解決しようとする態度，算数で学んだことを生活や学習に活用しようとする態度を養う。</a:t>
            </a:r>
            <a:endParaRPr lang="en-US" altLang="ja-JP" sz="2400" dirty="0">
              <a:solidFill>
                <a:schemeClr val="tx1"/>
              </a:solidFill>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0FA19F59-64A3-452C-BC82-689CB9150947}"/>
              </a:ext>
            </a:extLst>
          </p:cNvPr>
          <p:cNvSpPr/>
          <p:nvPr/>
        </p:nvSpPr>
        <p:spPr>
          <a:xfrm>
            <a:off x="4933640" y="2648066"/>
            <a:ext cx="3810276" cy="418972"/>
          </a:xfrm>
          <a:prstGeom prst="rect">
            <a:avLst/>
          </a:prstGeom>
          <a:solidFill>
            <a:srgbClr val="0099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知識及び技能</a:t>
            </a:r>
          </a:p>
        </p:txBody>
      </p:sp>
      <p:sp>
        <p:nvSpPr>
          <p:cNvPr id="6" name="正方形/長方形 5">
            <a:extLst>
              <a:ext uri="{FF2B5EF4-FFF2-40B4-BE49-F238E27FC236}">
                <a16:creationId xmlns:a16="http://schemas.microsoft.com/office/drawing/2014/main" id="{F92FE351-7AE6-4E36-895C-379673170C41}"/>
              </a:ext>
            </a:extLst>
          </p:cNvPr>
          <p:cNvSpPr/>
          <p:nvPr/>
        </p:nvSpPr>
        <p:spPr>
          <a:xfrm>
            <a:off x="4067943" y="4653136"/>
            <a:ext cx="4747981" cy="41489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思考力，判断力，表現力等</a:t>
            </a:r>
          </a:p>
        </p:txBody>
      </p:sp>
      <p:sp>
        <p:nvSpPr>
          <p:cNvPr id="7" name="正方形/長方形 6">
            <a:extLst>
              <a:ext uri="{FF2B5EF4-FFF2-40B4-BE49-F238E27FC236}">
                <a16:creationId xmlns:a16="http://schemas.microsoft.com/office/drawing/2014/main" id="{6B0AC9CF-F3E2-4601-970A-2FAFD2A60542}"/>
              </a:ext>
            </a:extLst>
          </p:cNvPr>
          <p:cNvSpPr/>
          <p:nvPr/>
        </p:nvSpPr>
        <p:spPr>
          <a:xfrm>
            <a:off x="4067943" y="6309320"/>
            <a:ext cx="4747981" cy="414895"/>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学びに向かう力，人間性等</a:t>
            </a:r>
          </a:p>
        </p:txBody>
      </p:sp>
      <p:sp>
        <p:nvSpPr>
          <p:cNvPr id="8" name="正方形/長方形 7">
            <a:extLst>
              <a:ext uri="{FF2B5EF4-FFF2-40B4-BE49-F238E27FC236}">
                <a16:creationId xmlns:a16="http://schemas.microsoft.com/office/drawing/2014/main" id="{BBAFAA3B-F55E-4074-BBBF-BAB84DDDAB06}"/>
              </a:ext>
            </a:extLst>
          </p:cNvPr>
          <p:cNvSpPr/>
          <p:nvPr/>
        </p:nvSpPr>
        <p:spPr>
          <a:xfrm>
            <a:off x="6953700" y="502860"/>
            <a:ext cx="1790216" cy="418972"/>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solidFill>
                  <a:schemeClr val="tx1"/>
                </a:solidFill>
              </a:rPr>
              <a:t>柱書き</a:t>
            </a:r>
          </a:p>
        </p:txBody>
      </p:sp>
      <p:sp>
        <p:nvSpPr>
          <p:cNvPr id="9" name="円/楕円 8"/>
          <p:cNvSpPr/>
          <p:nvPr/>
        </p:nvSpPr>
        <p:spPr>
          <a:xfrm>
            <a:off x="5220072" y="-51809"/>
            <a:ext cx="1921165"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315527" y="39207"/>
            <a:ext cx="1730253" cy="707886"/>
          </a:xfrm>
          <a:prstGeom prst="rect">
            <a:avLst/>
          </a:prstGeom>
          <a:noFill/>
        </p:spPr>
        <p:txBody>
          <a:bodyPr wrap="square" rtlCol="0">
            <a:spAutoFit/>
          </a:bodyPr>
          <a:lstStyle/>
          <a:p>
            <a:r>
              <a:rPr kumimoji="1" lang="ja-JP" altLang="en-US" sz="2000" b="1" dirty="0"/>
              <a:t>解説　Ｐ２１</a:t>
            </a:r>
            <a:r>
              <a:rPr lang="ja-JP" altLang="en-US" sz="2000" b="1" dirty="0"/>
              <a:t>，２２</a:t>
            </a:r>
            <a:endParaRPr kumimoji="1" lang="ja-JP" altLang="en-US" sz="2000" b="1" dirty="0"/>
          </a:p>
        </p:txBody>
      </p:sp>
    </p:spTree>
    <p:extLst>
      <p:ext uri="{BB962C8B-B14F-4D97-AF65-F5344CB8AC3E}">
        <p14:creationId xmlns:p14="http://schemas.microsoft.com/office/powerpoint/2010/main" val="297512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7504" y="124587"/>
            <a:ext cx="8928992" cy="67413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30523" y="3552974"/>
            <a:ext cx="8895419" cy="3406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2000" dirty="0">
                <a:solidFill>
                  <a:schemeClr val="tx1"/>
                </a:solidFill>
                <a:latin typeface="ＭＳ 明朝" panose="02020609040205080304" pitchFamily="17" charset="-128"/>
                <a:ea typeface="ＭＳ 明朝" panose="02020609040205080304" pitchFamily="17" charset="-128"/>
              </a:rPr>
              <a:t>（１）数量や図形などについての基礎的・基本的な概念や性質などを</a:t>
            </a:r>
            <a:r>
              <a:rPr lang="ja-JP" altLang="en-US" sz="2000" dirty="0">
                <a:solidFill>
                  <a:srgbClr val="FF0000"/>
                </a:solidFill>
                <a:latin typeface="ＭＳ 明朝" panose="02020609040205080304" pitchFamily="17" charset="-128"/>
                <a:ea typeface="ＭＳ 明朝" panose="02020609040205080304" pitchFamily="17" charset="-128"/>
              </a:rPr>
              <a:t>理解</a:t>
            </a:r>
            <a:endParaRPr lang="en-US" altLang="ja-JP" sz="2000" dirty="0">
              <a:solidFill>
                <a:srgbClr val="FF0000"/>
              </a:solidFill>
              <a:latin typeface="ＭＳ 明朝" panose="02020609040205080304" pitchFamily="17" charset="-128"/>
              <a:ea typeface="ＭＳ 明朝" panose="02020609040205080304" pitchFamily="17" charset="-128"/>
            </a:endParaRPr>
          </a:p>
          <a:p>
            <a:r>
              <a:rPr lang="ja-JP" altLang="en-US" sz="2000" dirty="0">
                <a:solidFill>
                  <a:srgbClr val="FF0000"/>
                </a:solidFill>
                <a:latin typeface="ＭＳ 明朝" panose="02020609040205080304" pitchFamily="17" charset="-128"/>
                <a:ea typeface="ＭＳ 明朝" panose="02020609040205080304" pitchFamily="17" charset="-128"/>
              </a:rPr>
              <a:t>　　する</a:t>
            </a:r>
            <a:r>
              <a:rPr lang="ja-JP" altLang="en-US" sz="2000" dirty="0">
                <a:solidFill>
                  <a:schemeClr val="tx1"/>
                </a:solidFill>
                <a:latin typeface="ＭＳ 明朝" panose="02020609040205080304" pitchFamily="17" charset="-128"/>
                <a:ea typeface="ＭＳ 明朝" panose="02020609040205080304" pitchFamily="17" charset="-128"/>
              </a:rPr>
              <a:t>とともに，日常の事象を数理的に</a:t>
            </a:r>
            <a:r>
              <a:rPr lang="ja-JP" altLang="en-US" sz="2000" dirty="0">
                <a:solidFill>
                  <a:srgbClr val="FF0000"/>
                </a:solidFill>
                <a:latin typeface="ＭＳ 明朝" panose="02020609040205080304" pitchFamily="17" charset="-128"/>
                <a:ea typeface="ＭＳ 明朝" panose="02020609040205080304" pitchFamily="17" charset="-128"/>
              </a:rPr>
              <a:t>処理する技能を身に付ける</a:t>
            </a:r>
            <a:r>
              <a:rPr lang="ja-JP" altLang="en-US" sz="2000" dirty="0">
                <a:solidFill>
                  <a:schemeClr val="tx1"/>
                </a:solidFill>
                <a:latin typeface="ＭＳ 明朝" panose="02020609040205080304" pitchFamily="17" charset="-128"/>
                <a:ea typeface="ＭＳ 明朝" panose="02020609040205080304" pitchFamily="17" charset="-128"/>
              </a:rPr>
              <a:t>よう</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　　にする。</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（２）日常の事象を数理的に捉え見通しをもち筋道を立てて</a:t>
            </a:r>
            <a:r>
              <a:rPr lang="ja-JP" altLang="en-US" sz="2000" dirty="0">
                <a:solidFill>
                  <a:srgbClr val="FF0000"/>
                </a:solidFill>
                <a:latin typeface="ＭＳ 明朝" panose="02020609040205080304" pitchFamily="17" charset="-128"/>
                <a:ea typeface="ＭＳ 明朝" panose="02020609040205080304" pitchFamily="17" charset="-128"/>
              </a:rPr>
              <a:t>考察する力</a:t>
            </a:r>
            <a:r>
              <a:rPr lang="ja-JP" altLang="en-US" sz="2000" dirty="0">
                <a:solidFill>
                  <a:schemeClr val="tx1"/>
                </a:solidFill>
                <a:latin typeface="ＭＳ 明朝" panose="02020609040205080304" pitchFamily="17" charset="-128"/>
                <a:ea typeface="ＭＳ 明朝" panose="02020609040205080304" pitchFamily="17" charset="-128"/>
              </a:rPr>
              <a:t>，</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　　基礎的・基本的な数量や図形の性質などを見いだし統合的・発展的に</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　　</a:t>
            </a:r>
            <a:r>
              <a:rPr lang="ja-JP" altLang="en-US" sz="2000" dirty="0">
                <a:solidFill>
                  <a:srgbClr val="FF0000"/>
                </a:solidFill>
                <a:latin typeface="ＭＳ 明朝" panose="02020609040205080304" pitchFamily="17" charset="-128"/>
                <a:ea typeface="ＭＳ 明朝" panose="02020609040205080304" pitchFamily="17" charset="-128"/>
              </a:rPr>
              <a:t>考察する力</a:t>
            </a:r>
            <a:r>
              <a:rPr lang="ja-JP" altLang="en-US" sz="2000" dirty="0">
                <a:solidFill>
                  <a:schemeClr val="tx1"/>
                </a:solidFill>
                <a:latin typeface="ＭＳ 明朝" panose="02020609040205080304" pitchFamily="17" charset="-128"/>
                <a:ea typeface="ＭＳ 明朝" panose="02020609040205080304" pitchFamily="17" charset="-128"/>
              </a:rPr>
              <a:t>，数学的な表現を用いて事象を簡潔・明瞭・的確に</a:t>
            </a:r>
            <a:r>
              <a:rPr lang="ja-JP" altLang="en-US" sz="2000" dirty="0">
                <a:solidFill>
                  <a:srgbClr val="FF0000"/>
                </a:solidFill>
                <a:latin typeface="ＭＳ 明朝" panose="02020609040205080304" pitchFamily="17" charset="-128"/>
                <a:ea typeface="ＭＳ 明朝" panose="02020609040205080304" pitchFamily="17" charset="-128"/>
              </a:rPr>
              <a:t>表した</a:t>
            </a:r>
            <a:endParaRPr lang="en-US" altLang="ja-JP" sz="2000" dirty="0">
              <a:solidFill>
                <a:srgbClr val="FF0000"/>
              </a:solidFill>
              <a:latin typeface="ＭＳ 明朝" panose="02020609040205080304" pitchFamily="17" charset="-128"/>
              <a:ea typeface="ＭＳ 明朝" panose="02020609040205080304" pitchFamily="17" charset="-128"/>
            </a:endParaRPr>
          </a:p>
          <a:p>
            <a:r>
              <a:rPr lang="ja-JP" altLang="en-US" sz="2000" dirty="0">
                <a:solidFill>
                  <a:srgbClr val="FF0000"/>
                </a:solidFill>
                <a:latin typeface="ＭＳ 明朝" panose="02020609040205080304" pitchFamily="17" charset="-128"/>
                <a:ea typeface="ＭＳ 明朝" panose="02020609040205080304" pitchFamily="17" charset="-128"/>
              </a:rPr>
              <a:t>　　</a:t>
            </a:r>
            <a:r>
              <a:rPr lang="ja-JP" altLang="en-US" sz="2000" dirty="0" err="1">
                <a:solidFill>
                  <a:srgbClr val="FF0000"/>
                </a:solidFill>
                <a:latin typeface="ＭＳ 明朝" panose="02020609040205080304" pitchFamily="17" charset="-128"/>
                <a:ea typeface="ＭＳ 明朝" panose="02020609040205080304" pitchFamily="17" charset="-128"/>
              </a:rPr>
              <a:t>り</a:t>
            </a:r>
            <a:r>
              <a:rPr lang="ja-JP" altLang="en-US" sz="2000" dirty="0">
                <a:solidFill>
                  <a:schemeClr val="tx1"/>
                </a:solidFill>
                <a:latin typeface="ＭＳ 明朝" panose="02020609040205080304" pitchFamily="17" charset="-128"/>
                <a:ea typeface="ＭＳ 明朝" panose="02020609040205080304" pitchFamily="17" charset="-128"/>
              </a:rPr>
              <a:t>目的に応じて柔軟に</a:t>
            </a:r>
            <a:r>
              <a:rPr lang="ja-JP" altLang="en-US" sz="2000" dirty="0">
                <a:solidFill>
                  <a:srgbClr val="FF0000"/>
                </a:solidFill>
                <a:latin typeface="ＭＳ 明朝" panose="02020609040205080304" pitchFamily="17" charset="-128"/>
                <a:ea typeface="ＭＳ 明朝" panose="02020609040205080304" pitchFamily="17" charset="-128"/>
              </a:rPr>
              <a:t>表したりする力</a:t>
            </a:r>
            <a:r>
              <a:rPr lang="ja-JP" altLang="en-US" sz="2000" dirty="0">
                <a:solidFill>
                  <a:schemeClr val="tx1"/>
                </a:solidFill>
                <a:latin typeface="ＭＳ 明朝" panose="02020609040205080304" pitchFamily="17" charset="-128"/>
                <a:ea typeface="ＭＳ 明朝" panose="02020609040205080304" pitchFamily="17" charset="-128"/>
              </a:rPr>
              <a:t>を養う。</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（３）数学的活動の楽しさや数学のよさに気付き，学習を振り返ってより</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　　よく問題を解決しようとする</a:t>
            </a:r>
            <a:r>
              <a:rPr lang="ja-JP" altLang="en-US" sz="2000" dirty="0">
                <a:solidFill>
                  <a:srgbClr val="FF0000"/>
                </a:solidFill>
                <a:latin typeface="ＭＳ 明朝" panose="02020609040205080304" pitchFamily="17" charset="-128"/>
                <a:ea typeface="ＭＳ 明朝" panose="02020609040205080304" pitchFamily="17" charset="-128"/>
              </a:rPr>
              <a:t>態度</a:t>
            </a:r>
            <a:r>
              <a:rPr lang="ja-JP" altLang="en-US" sz="2000" dirty="0">
                <a:solidFill>
                  <a:schemeClr val="tx1"/>
                </a:solidFill>
                <a:latin typeface="ＭＳ 明朝" panose="02020609040205080304" pitchFamily="17" charset="-128"/>
                <a:ea typeface="ＭＳ 明朝" panose="02020609040205080304" pitchFamily="17" charset="-128"/>
              </a:rPr>
              <a:t>，算数で学んだことを生活や学習に</a:t>
            </a:r>
            <a:endParaRPr lang="en-US" altLang="ja-JP" sz="2000" dirty="0">
              <a:solidFill>
                <a:schemeClr val="tx1"/>
              </a:solidFill>
              <a:latin typeface="ＭＳ 明朝" panose="02020609040205080304" pitchFamily="17" charset="-128"/>
              <a:ea typeface="ＭＳ 明朝" panose="02020609040205080304" pitchFamily="17" charset="-128"/>
            </a:endParaRPr>
          </a:p>
          <a:p>
            <a:r>
              <a:rPr lang="ja-JP" altLang="en-US" sz="2000" dirty="0">
                <a:solidFill>
                  <a:schemeClr val="tx1"/>
                </a:solidFill>
                <a:latin typeface="ＭＳ 明朝" panose="02020609040205080304" pitchFamily="17" charset="-128"/>
                <a:ea typeface="ＭＳ 明朝" panose="02020609040205080304" pitchFamily="17" charset="-128"/>
              </a:rPr>
              <a:t>　　活用しようとする</a:t>
            </a:r>
            <a:r>
              <a:rPr lang="ja-JP" altLang="en-US" sz="2000" dirty="0">
                <a:solidFill>
                  <a:srgbClr val="FF0000"/>
                </a:solidFill>
                <a:latin typeface="ＭＳ 明朝" panose="02020609040205080304" pitchFamily="17" charset="-128"/>
                <a:ea typeface="ＭＳ 明朝" panose="02020609040205080304" pitchFamily="17" charset="-128"/>
              </a:rPr>
              <a:t>態度</a:t>
            </a:r>
            <a:r>
              <a:rPr lang="ja-JP" altLang="en-US" sz="2000" dirty="0">
                <a:solidFill>
                  <a:schemeClr val="tx1"/>
                </a:solidFill>
                <a:latin typeface="ＭＳ 明朝" panose="02020609040205080304" pitchFamily="17" charset="-128"/>
                <a:ea typeface="ＭＳ 明朝" panose="02020609040205080304" pitchFamily="17" charset="-128"/>
              </a:rPr>
              <a:t>を養う。</a:t>
            </a:r>
            <a:endParaRPr lang="en-US" altLang="ja-JP" sz="2000" dirty="0">
              <a:solidFill>
                <a:schemeClr val="tx1"/>
              </a:solidFill>
              <a:latin typeface="ＭＳ 明朝" panose="02020609040205080304" pitchFamily="17" charset="-128"/>
              <a:ea typeface="ＭＳ 明朝" panose="02020609040205080304" pitchFamily="17" charset="-128"/>
            </a:endParaRPr>
          </a:p>
          <a:p>
            <a:endParaRPr kumimoji="1" lang="ja-JP" altLang="en-US" sz="2000" b="1" dirty="0">
              <a:solidFill>
                <a:schemeClr val="tx1"/>
              </a:solidFill>
              <a:latin typeface="ＭＳ 明朝" panose="02020609040205080304" pitchFamily="17" charset="-128"/>
              <a:ea typeface="ＭＳ 明朝" panose="02020609040205080304" pitchFamily="17" charset="-128"/>
            </a:endParaRPr>
          </a:p>
        </p:txBody>
      </p:sp>
      <p:sp>
        <p:nvSpPr>
          <p:cNvPr id="3" name="角丸四角形 2"/>
          <p:cNvSpPr/>
          <p:nvPr/>
        </p:nvSpPr>
        <p:spPr>
          <a:xfrm>
            <a:off x="251520" y="842619"/>
            <a:ext cx="8640960" cy="1788802"/>
          </a:xfrm>
          <a:prstGeom prst="roundRect">
            <a:avLst>
              <a:gd name="adj" fmla="val 117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971600" y="193751"/>
            <a:ext cx="7200800" cy="792088"/>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柱書き（学びのプロセス）</a:t>
            </a:r>
            <a:endParaRPr kumimoji="1" lang="en-US" altLang="ja-JP" sz="2400" b="1" dirty="0"/>
          </a:p>
          <a:p>
            <a:pPr algn="ctr"/>
            <a:r>
              <a:rPr lang="ja-JP" altLang="en-US" sz="2000" b="1" dirty="0"/>
              <a:t>どのような学習の過程を通して資質・能力を育成するのか</a:t>
            </a:r>
            <a:endParaRPr kumimoji="1" lang="ja-JP" altLang="en-US" sz="2000" b="1" dirty="0"/>
          </a:p>
        </p:txBody>
      </p:sp>
      <p:sp>
        <p:nvSpPr>
          <p:cNvPr id="7" name="角丸四角形 6"/>
          <p:cNvSpPr/>
          <p:nvPr/>
        </p:nvSpPr>
        <p:spPr>
          <a:xfrm>
            <a:off x="262580" y="3305025"/>
            <a:ext cx="8640960" cy="3428387"/>
          </a:xfrm>
          <a:prstGeom prst="roundRect">
            <a:avLst>
              <a:gd name="adj" fmla="val 558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42183" y="2866091"/>
            <a:ext cx="7200800" cy="606836"/>
          </a:xfrm>
          <a:prstGeom prst="roundRect">
            <a:avLst>
              <a:gd name="adj" fmla="val 3191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400" b="1" dirty="0"/>
              <a:t>育成を目指す資質能力</a:t>
            </a:r>
            <a:endParaRPr kumimoji="1" lang="ja-JP" altLang="en-US" sz="2000" b="1" dirty="0"/>
          </a:p>
        </p:txBody>
      </p:sp>
      <p:sp>
        <p:nvSpPr>
          <p:cNvPr id="10" name="角丸四角形 9"/>
          <p:cNvSpPr/>
          <p:nvPr/>
        </p:nvSpPr>
        <p:spPr>
          <a:xfrm>
            <a:off x="7020272" y="4211173"/>
            <a:ext cx="1584176" cy="310066"/>
          </a:xfrm>
          <a:prstGeom prst="roundRect">
            <a:avLst>
              <a:gd name="adj" fmla="val 4961"/>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a:t>知識及び技能</a:t>
            </a:r>
            <a:endParaRPr kumimoji="1" lang="ja-JP" altLang="en-US" sz="1600" b="1" dirty="0"/>
          </a:p>
        </p:txBody>
      </p:sp>
      <p:sp>
        <p:nvSpPr>
          <p:cNvPr id="12" name="角丸四角形 11"/>
          <p:cNvSpPr/>
          <p:nvPr/>
        </p:nvSpPr>
        <p:spPr>
          <a:xfrm>
            <a:off x="6129364" y="5442792"/>
            <a:ext cx="2664296" cy="310066"/>
          </a:xfrm>
          <a:prstGeom prst="roundRect">
            <a:avLst>
              <a:gd name="adj" fmla="val 4961"/>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a:t>思考力，判断力，表現力等</a:t>
            </a:r>
            <a:endParaRPr kumimoji="1" lang="ja-JP" altLang="en-US" sz="1600" b="1" dirty="0"/>
          </a:p>
        </p:txBody>
      </p:sp>
      <p:sp>
        <p:nvSpPr>
          <p:cNvPr id="13" name="角丸四角形 12"/>
          <p:cNvSpPr/>
          <p:nvPr/>
        </p:nvSpPr>
        <p:spPr>
          <a:xfrm>
            <a:off x="6115353" y="6348307"/>
            <a:ext cx="2678307" cy="288032"/>
          </a:xfrm>
          <a:prstGeom prst="roundRect">
            <a:avLst>
              <a:gd name="adj" fmla="val 4961"/>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1600" b="1" dirty="0"/>
              <a:t>学びに向かう力，人間性等</a:t>
            </a:r>
            <a:endParaRPr kumimoji="1" lang="ja-JP" altLang="en-US" sz="1600" b="1" dirty="0"/>
          </a:p>
        </p:txBody>
      </p:sp>
      <p:sp>
        <p:nvSpPr>
          <p:cNvPr id="6" name="テキスト ボックス 5"/>
          <p:cNvSpPr txBox="1"/>
          <p:nvPr/>
        </p:nvSpPr>
        <p:spPr>
          <a:xfrm>
            <a:off x="350646" y="985839"/>
            <a:ext cx="8464828" cy="1661993"/>
          </a:xfrm>
          <a:prstGeom prst="rect">
            <a:avLst/>
          </a:prstGeom>
          <a:noFill/>
        </p:spPr>
        <p:txBody>
          <a:bodyPr wrap="square" rtlCol="0">
            <a:spAutoFit/>
          </a:bodyPr>
          <a:lstStyle/>
          <a:p>
            <a:r>
              <a:rPr lang="ja-JP" altLang="en-US" sz="3400" dirty="0">
                <a:latin typeface="ＭＳ 明朝" panose="02020609040205080304" pitchFamily="17" charset="-128"/>
                <a:ea typeface="ＭＳ 明朝" panose="02020609040205080304" pitchFamily="17" charset="-128"/>
              </a:rPr>
              <a:t>　</a:t>
            </a:r>
            <a:r>
              <a:rPr lang="ja-JP" altLang="en-US" sz="3400" dirty="0">
                <a:latin typeface="ＭＳ ゴシック" panose="020B0609070205080204" pitchFamily="49" charset="-128"/>
                <a:ea typeface="ＭＳ ゴシック" panose="020B0609070205080204" pitchFamily="49" charset="-128"/>
              </a:rPr>
              <a:t>数学的な見方・考え方を働かせ，数学的活動を通して，数学的に考える資質・能力を次のとおり育成することを目指す。</a:t>
            </a:r>
            <a:endParaRPr lang="en-US" altLang="ja-JP" sz="3400"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E31EF6B0-16AE-41AA-9766-90E0BB93DBD9}"/>
              </a:ext>
            </a:extLst>
          </p:cNvPr>
          <p:cNvSpPr txBox="1"/>
          <p:nvPr/>
        </p:nvSpPr>
        <p:spPr>
          <a:xfrm>
            <a:off x="351943" y="985839"/>
            <a:ext cx="8464828" cy="1661993"/>
          </a:xfrm>
          <a:prstGeom prst="rect">
            <a:avLst/>
          </a:prstGeom>
          <a:noFill/>
        </p:spPr>
        <p:txBody>
          <a:bodyPr wrap="square" rtlCol="0">
            <a:spAutoFit/>
          </a:bodyPr>
          <a:lstStyle/>
          <a:p>
            <a:r>
              <a:rPr lang="ja-JP" altLang="en-US" sz="3400" dirty="0">
                <a:latin typeface="ＭＳ 明朝" panose="02020609040205080304" pitchFamily="17" charset="-128"/>
                <a:ea typeface="ＭＳ 明朝" panose="02020609040205080304" pitchFamily="17" charset="-128"/>
              </a:rPr>
              <a:t>　</a:t>
            </a:r>
            <a:r>
              <a:rPr lang="ja-JP" altLang="en-US" sz="3400" u="sng" dirty="0">
                <a:solidFill>
                  <a:srgbClr val="0000FF"/>
                </a:solidFill>
                <a:latin typeface="ＭＳ ゴシック" panose="020B0609070205080204" pitchFamily="49" charset="-128"/>
                <a:ea typeface="ＭＳ ゴシック" panose="020B0609070205080204" pitchFamily="49" charset="-128"/>
              </a:rPr>
              <a:t>数学的な見方・考え方</a:t>
            </a:r>
            <a:r>
              <a:rPr lang="ja-JP" altLang="en-US" sz="3400" u="sng" dirty="0">
                <a:latin typeface="ＭＳ ゴシック" panose="020B0609070205080204" pitchFamily="49" charset="-128"/>
                <a:ea typeface="ＭＳ ゴシック" panose="020B0609070205080204" pitchFamily="49" charset="-128"/>
              </a:rPr>
              <a:t>を働かせ，</a:t>
            </a:r>
            <a:r>
              <a:rPr lang="ja-JP" altLang="en-US" sz="3400" u="sng" dirty="0">
                <a:solidFill>
                  <a:srgbClr val="0000FF"/>
                </a:solidFill>
                <a:latin typeface="ＭＳ ゴシック" panose="020B0609070205080204" pitchFamily="49" charset="-128"/>
                <a:ea typeface="ＭＳ ゴシック" panose="020B0609070205080204" pitchFamily="49" charset="-128"/>
              </a:rPr>
              <a:t>数学的活動</a:t>
            </a:r>
            <a:r>
              <a:rPr lang="ja-JP" altLang="en-US" sz="3400" u="sng" dirty="0">
                <a:latin typeface="ＭＳ ゴシック" panose="020B0609070205080204" pitchFamily="49" charset="-128"/>
                <a:ea typeface="ＭＳ ゴシック" panose="020B0609070205080204" pitchFamily="49" charset="-128"/>
              </a:rPr>
              <a:t>を通して，</a:t>
            </a:r>
            <a:r>
              <a:rPr lang="ja-JP" altLang="en-US" sz="3400" dirty="0">
                <a:latin typeface="ＭＳ ゴシック" panose="020B0609070205080204" pitchFamily="49" charset="-128"/>
                <a:ea typeface="ＭＳ ゴシック" panose="020B0609070205080204" pitchFamily="49" charset="-128"/>
              </a:rPr>
              <a:t>数学的に考える資質・能力を次のとおり育成することを目指す。</a:t>
            </a:r>
            <a:endParaRPr lang="en-US" altLang="ja-JP" sz="3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5803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578003"/>
            <a:ext cx="8568952" cy="2308324"/>
          </a:xfrm>
          <a:prstGeom prst="rect">
            <a:avLst/>
          </a:prstGeom>
          <a:solidFill>
            <a:schemeClr val="bg1"/>
          </a:solidFill>
          <a:ln w="38100">
            <a:solidFill>
              <a:schemeClr val="accent1"/>
            </a:solidFill>
          </a:ln>
        </p:spPr>
        <p:txBody>
          <a:bodyPr wrap="square">
            <a:spAutoFit/>
          </a:bodyPr>
          <a:lstStyle/>
          <a:p>
            <a:r>
              <a:rPr lang="en-US" altLang="ja-JP" sz="2400" dirty="0"/>
              <a:t>【</a:t>
            </a:r>
            <a:r>
              <a:rPr lang="ja-JP" altLang="en-US" sz="2400" dirty="0"/>
              <a:t>算数科の目標</a:t>
            </a:r>
            <a:r>
              <a:rPr lang="en-US" altLang="ja-JP" sz="2400" dirty="0"/>
              <a:t>】</a:t>
            </a:r>
          </a:p>
          <a:p>
            <a:r>
              <a:rPr lang="ja-JP" altLang="en-US" sz="2400" dirty="0"/>
              <a:t>　　</a:t>
            </a:r>
            <a:r>
              <a:rPr lang="ja-JP" altLang="en-US" sz="2400" b="1" dirty="0">
                <a:latin typeface="ＭＳ 明朝" panose="02020609040205080304" pitchFamily="17" charset="-128"/>
                <a:ea typeface="ＭＳ 明朝" panose="02020609040205080304" pitchFamily="17" charset="-128"/>
              </a:rPr>
              <a:t>算数的活動を通して，数量や図形についての基礎的・基</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本的知識及び技能を身に付け</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日常の事象について見通し</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をもち道筋を立てて考え</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 表現する能力を育てるとともに，</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算数的活動の楽しさや数理的な処理のよさに気付き，進</a:t>
            </a:r>
            <a:r>
              <a:rPr lang="ja-JP" altLang="en-US" sz="2400" b="1" dirty="0" err="1">
                <a:latin typeface="ＭＳ 明朝" panose="02020609040205080304" pitchFamily="17" charset="-128"/>
                <a:ea typeface="ＭＳ 明朝" panose="02020609040205080304" pitchFamily="17" charset="-128"/>
              </a:rPr>
              <a:t>ん</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で生活や学習に活用しようとする態度を育てる。</a:t>
            </a:r>
            <a:endParaRPr lang="ja-JP" altLang="en-US" sz="2400" dirty="0"/>
          </a:p>
        </p:txBody>
      </p:sp>
      <p:sp>
        <p:nvSpPr>
          <p:cNvPr id="3" name="正方形/長方形 2"/>
          <p:cNvSpPr/>
          <p:nvPr/>
        </p:nvSpPr>
        <p:spPr>
          <a:xfrm>
            <a:off x="350813" y="3044344"/>
            <a:ext cx="8568952" cy="2677656"/>
          </a:xfrm>
          <a:prstGeom prst="rect">
            <a:avLst/>
          </a:prstGeom>
          <a:solidFill>
            <a:schemeClr val="bg1"/>
          </a:solidFill>
          <a:ln w="28575">
            <a:solidFill>
              <a:schemeClr val="accent1"/>
            </a:solidFill>
          </a:ln>
        </p:spPr>
        <p:txBody>
          <a:bodyPr wrap="square">
            <a:spAutoFit/>
          </a:bodyPr>
          <a:lstStyle/>
          <a:p>
            <a:r>
              <a:rPr lang="en-US" altLang="ja-JP" sz="2400" dirty="0"/>
              <a:t>【</a:t>
            </a:r>
            <a:r>
              <a:rPr lang="ja-JP" altLang="en-US" sz="2400" dirty="0"/>
              <a:t>数学科の目標</a:t>
            </a:r>
            <a:r>
              <a:rPr lang="en-US" altLang="ja-JP" sz="2400" dirty="0"/>
              <a:t>】</a:t>
            </a:r>
          </a:p>
          <a:p>
            <a:r>
              <a:rPr lang="ja-JP" altLang="en-US" sz="2400" dirty="0"/>
              <a:t>　　</a:t>
            </a:r>
            <a:r>
              <a:rPr lang="ja-JP" altLang="en-US" sz="2400" b="1" dirty="0">
                <a:latin typeface="ＭＳ 明朝" panose="02020609040205080304" pitchFamily="17" charset="-128"/>
                <a:ea typeface="ＭＳ 明朝" panose="02020609040205080304" pitchFamily="17" charset="-128"/>
              </a:rPr>
              <a:t>数学的活動を通して，数量や図形などに関する基礎的な</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概念や原理・法則についての理解を深め，数学的な表現や</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処理の仕方を習得し，事象を数理的に考察し表現する能力</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を高めるとともに，数学的活動の楽しさや数学のよさを実</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a:t>
            </a:r>
            <a:r>
              <a:rPr lang="ja-JP" altLang="en-US" sz="2400" b="1" dirty="0" err="1">
                <a:latin typeface="ＭＳ 明朝" panose="02020609040205080304" pitchFamily="17" charset="-128"/>
                <a:ea typeface="ＭＳ 明朝" panose="02020609040205080304" pitchFamily="17" charset="-128"/>
              </a:rPr>
              <a:t>感し</a:t>
            </a:r>
            <a:r>
              <a:rPr lang="ja-JP" altLang="en-US" sz="2400" b="1" dirty="0">
                <a:latin typeface="ＭＳ 明朝" panose="02020609040205080304" pitchFamily="17" charset="-128"/>
                <a:ea typeface="ＭＳ 明朝" panose="02020609040205080304" pitchFamily="17" charset="-128"/>
              </a:rPr>
              <a:t>，それらを活用して考えたり判断したりしようとする</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態度を育てる。</a:t>
            </a:r>
            <a:endParaRPr lang="ja-JP" altLang="en-US" sz="2400" b="1" dirty="0"/>
          </a:p>
        </p:txBody>
      </p:sp>
      <p:cxnSp>
        <p:nvCxnSpPr>
          <p:cNvPr id="4" name="直線コネクタ 3"/>
          <p:cNvCxnSpPr/>
          <p:nvPr/>
        </p:nvCxnSpPr>
        <p:spPr>
          <a:xfrm>
            <a:off x="706396" y="2083679"/>
            <a:ext cx="34886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4856667" y="1732165"/>
            <a:ext cx="378965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23528" y="5864498"/>
            <a:ext cx="8568952" cy="830997"/>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従来，「数学的な見方や考え方」を育成することを重要な目標として位置付け，資質・能力を包括するものとして示してきた。</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8676734" cy="584775"/>
          </a:xfrm>
          <a:prstGeom prst="rect">
            <a:avLst/>
          </a:prstGeom>
          <a:no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見方・考え方について　</a:t>
            </a:r>
            <a:r>
              <a:rPr kumimoji="1" lang="en-US" altLang="ja-JP" sz="3200"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現行学習指導要領</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cxnSp>
        <p:nvCxnSpPr>
          <p:cNvPr id="8" name="直線コネクタ 7"/>
          <p:cNvCxnSpPr/>
          <p:nvPr/>
        </p:nvCxnSpPr>
        <p:spPr>
          <a:xfrm>
            <a:off x="3851920" y="4556414"/>
            <a:ext cx="30963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22818" y="5313270"/>
            <a:ext cx="521448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5687E3DF-3AF2-477D-9365-F923925D68B9}"/>
              </a:ext>
            </a:extLst>
          </p:cNvPr>
          <p:cNvSpPr txBox="1"/>
          <p:nvPr/>
        </p:nvSpPr>
        <p:spPr>
          <a:xfrm>
            <a:off x="325163" y="5864580"/>
            <a:ext cx="8568952" cy="830997"/>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従来，</a:t>
            </a:r>
            <a:r>
              <a:rPr lang="ja-JP" altLang="en-US" sz="2400" dirty="0">
                <a:solidFill>
                  <a:srgbClr val="FFFF00"/>
                </a:solidFill>
                <a:latin typeface="AR P丸ゴシック体E" panose="020F0900000000000000" pitchFamily="50" charset="-128"/>
                <a:ea typeface="AR P丸ゴシック体E" panose="020F0900000000000000" pitchFamily="50" charset="-128"/>
              </a:rPr>
              <a:t>「数学的な見方や考え方」を育成すること</a:t>
            </a:r>
            <a:r>
              <a:rPr lang="ja-JP" altLang="en-US" sz="2400" dirty="0">
                <a:solidFill>
                  <a:schemeClr val="bg1"/>
                </a:solidFill>
                <a:latin typeface="AR P丸ゴシック体E" panose="020F0900000000000000" pitchFamily="50" charset="-128"/>
                <a:ea typeface="AR P丸ゴシック体E" panose="020F0900000000000000" pitchFamily="50" charset="-128"/>
              </a:rPr>
              <a:t>を重要な目標として位置付け，資質・能力を包括するものとして示してきた。</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4084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1520" y="842618"/>
            <a:ext cx="8640960" cy="1683503"/>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2E402739-E1D5-4DB9-AD89-A73DB4087B11}"/>
              </a:ext>
            </a:extLst>
          </p:cNvPr>
          <p:cNvSpPr txBox="1"/>
          <p:nvPr/>
        </p:nvSpPr>
        <p:spPr>
          <a:xfrm>
            <a:off x="288839" y="873497"/>
            <a:ext cx="8464828" cy="1661993"/>
          </a:xfrm>
          <a:prstGeom prst="rect">
            <a:avLst/>
          </a:prstGeom>
          <a:noFill/>
        </p:spPr>
        <p:txBody>
          <a:bodyPr wrap="square" rtlCol="0">
            <a:spAutoFit/>
          </a:bodyPr>
          <a:lstStyle/>
          <a:p>
            <a:r>
              <a:rPr lang="ja-JP" altLang="en-US" sz="3400" dirty="0">
                <a:latin typeface="ＭＳ 明朝" panose="02020609040205080304" pitchFamily="17" charset="-128"/>
                <a:ea typeface="ＭＳ 明朝" panose="02020609040205080304" pitchFamily="17" charset="-128"/>
              </a:rPr>
              <a:t>　</a:t>
            </a:r>
            <a:r>
              <a:rPr lang="ja-JP" altLang="en-US" sz="3400" dirty="0">
                <a:latin typeface="ＭＳ ゴシック" panose="020B0609070205080204" pitchFamily="49" charset="-128"/>
                <a:ea typeface="ＭＳ ゴシック" panose="020B0609070205080204" pitchFamily="49" charset="-128"/>
              </a:rPr>
              <a:t>数学的な見方・考え方を働かせ，数学的活動を通して，数学的に考える資質・能力を次のとおり育成することを目指す。</a:t>
            </a:r>
            <a:endParaRPr lang="en-US" altLang="ja-JP" sz="3400" dirty="0">
              <a:latin typeface="ＭＳ ゴシック" panose="020B0609070205080204" pitchFamily="49" charset="-128"/>
              <a:ea typeface="ＭＳ ゴシック" panose="020B0609070205080204" pitchFamily="49" charset="-128"/>
            </a:endParaRPr>
          </a:p>
        </p:txBody>
      </p:sp>
      <p:sp>
        <p:nvSpPr>
          <p:cNvPr id="2" name="正方形/長方形 1"/>
          <p:cNvSpPr/>
          <p:nvPr/>
        </p:nvSpPr>
        <p:spPr>
          <a:xfrm>
            <a:off x="251520" y="1512724"/>
            <a:ext cx="8640960" cy="453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2400" dirty="0">
                <a:solidFill>
                  <a:schemeClr val="tx1"/>
                </a:solidFill>
                <a:latin typeface="ＭＳ 明朝" panose="02020609040205080304" pitchFamily="17" charset="-128"/>
                <a:ea typeface="ＭＳ 明朝" panose="02020609040205080304" pitchFamily="17" charset="-128"/>
              </a:rPr>
              <a:t>　</a:t>
            </a:r>
            <a:endParaRPr lang="en-US" altLang="ja-JP" sz="32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p:txBody>
      </p:sp>
      <p:sp>
        <p:nvSpPr>
          <p:cNvPr id="5" name="角丸四角形 4"/>
          <p:cNvSpPr/>
          <p:nvPr/>
        </p:nvSpPr>
        <p:spPr>
          <a:xfrm>
            <a:off x="971600" y="93733"/>
            <a:ext cx="7200800" cy="792088"/>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柱書き（学びのプロセス）</a:t>
            </a:r>
            <a:endParaRPr kumimoji="1" lang="en-US" altLang="ja-JP" sz="2400" b="1" dirty="0"/>
          </a:p>
          <a:p>
            <a:pPr algn="ctr"/>
            <a:r>
              <a:rPr lang="ja-JP" altLang="en-US" sz="2000" b="1" dirty="0"/>
              <a:t>どのような学習の過程を通して資質・能力を育成するのか</a:t>
            </a:r>
            <a:endParaRPr kumimoji="1" lang="ja-JP" altLang="en-US" sz="2000" b="1" dirty="0"/>
          </a:p>
        </p:txBody>
      </p:sp>
      <p:grpSp>
        <p:nvGrpSpPr>
          <p:cNvPr id="25" name="グループ化 24">
            <a:extLst>
              <a:ext uri="{FF2B5EF4-FFF2-40B4-BE49-F238E27FC236}">
                <a16:creationId xmlns:a16="http://schemas.microsoft.com/office/drawing/2014/main" id="{E1451571-9002-4BA7-A78B-1F462F35D719}"/>
              </a:ext>
            </a:extLst>
          </p:cNvPr>
          <p:cNvGrpSpPr/>
          <p:nvPr/>
        </p:nvGrpSpPr>
        <p:grpSpPr>
          <a:xfrm>
            <a:off x="741772" y="1452649"/>
            <a:ext cx="4295166" cy="1126323"/>
            <a:chOff x="753987" y="1438582"/>
            <a:chExt cx="4295166" cy="1126323"/>
          </a:xfrm>
        </p:grpSpPr>
        <p:sp>
          <p:nvSpPr>
            <p:cNvPr id="10" name="下矢印 9"/>
            <p:cNvSpPr/>
            <p:nvPr/>
          </p:nvSpPr>
          <p:spPr>
            <a:xfrm>
              <a:off x="2078727" y="1449721"/>
              <a:ext cx="612068" cy="111518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cxnSpLocks/>
            </p:cNvCxnSpPr>
            <p:nvPr/>
          </p:nvCxnSpPr>
          <p:spPr>
            <a:xfrm>
              <a:off x="753987" y="1438582"/>
              <a:ext cx="42951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a:extLst>
              <a:ext uri="{FF2B5EF4-FFF2-40B4-BE49-F238E27FC236}">
                <a16:creationId xmlns:a16="http://schemas.microsoft.com/office/drawing/2014/main" id="{D98E24F1-1E1A-42F2-A48F-2E1C5C86CC22}"/>
              </a:ext>
            </a:extLst>
          </p:cNvPr>
          <p:cNvGrpSpPr/>
          <p:nvPr/>
        </p:nvGrpSpPr>
        <p:grpSpPr>
          <a:xfrm>
            <a:off x="186112" y="2546628"/>
            <a:ext cx="8760180" cy="4308872"/>
            <a:chOff x="186112" y="2546628"/>
            <a:chExt cx="8760180" cy="4308872"/>
          </a:xfrm>
        </p:grpSpPr>
        <p:sp>
          <p:nvSpPr>
            <p:cNvPr id="13" name="角丸四角形 12"/>
            <p:cNvSpPr/>
            <p:nvPr/>
          </p:nvSpPr>
          <p:spPr>
            <a:xfrm>
              <a:off x="200171" y="4094417"/>
              <a:ext cx="8746121" cy="1765553"/>
            </a:xfrm>
            <a:prstGeom prst="roundRect">
              <a:avLst>
                <a:gd name="adj" fmla="val 8968"/>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86112" y="2546628"/>
              <a:ext cx="8730166" cy="4308872"/>
            </a:xfrm>
            <a:prstGeom prst="rect">
              <a:avLst/>
            </a:prstGeom>
            <a:noFill/>
          </p:spPr>
          <p:txBody>
            <a:bodyPr wrap="square" rtlCol="0">
              <a:spAutoFit/>
            </a:bodyPr>
            <a:lstStyle/>
            <a:p>
              <a:endParaRPr lang="en-US" altLang="ja-JP" sz="2800" dirty="0">
                <a:latin typeface="AR P丸ゴシック体E" panose="020F0900000000000000" pitchFamily="50" charset="-128"/>
                <a:ea typeface="AR P丸ゴシック体E" panose="020F0900000000000000" pitchFamily="50" charset="-128"/>
              </a:endParaRPr>
            </a:p>
            <a:p>
              <a:endParaRPr lang="en-US" altLang="ja-JP" sz="2800" dirty="0">
                <a:latin typeface="AR P丸ゴシック体E" panose="020F0900000000000000" pitchFamily="50" charset="-128"/>
                <a:ea typeface="AR P丸ゴシック体E" panose="020F0900000000000000" pitchFamily="50" charset="-128"/>
              </a:endParaRPr>
            </a:p>
            <a:p>
              <a:endParaRPr lang="en-US" altLang="ja-JP" sz="2800" dirty="0">
                <a:latin typeface="AR P丸ゴシック体E" panose="020F0900000000000000" pitchFamily="50" charset="-128"/>
                <a:ea typeface="AR P丸ゴシック体E" panose="020F0900000000000000" pitchFamily="50" charset="-128"/>
              </a:endParaRPr>
            </a:p>
            <a:p>
              <a:endParaRPr lang="en-US" altLang="ja-JP" sz="2800" dirty="0">
                <a:latin typeface="AR P丸ゴシック体E" panose="020F0900000000000000" pitchFamily="50" charset="-128"/>
                <a:ea typeface="AR P丸ゴシック体E" panose="020F0900000000000000" pitchFamily="50" charset="-128"/>
              </a:endParaRPr>
            </a:p>
            <a:p>
              <a:pPr>
                <a:lnSpc>
                  <a:spcPts val="3800"/>
                </a:lnSpc>
              </a:pPr>
              <a:r>
                <a:rPr lang="ja-JP" altLang="en-US" sz="2800" dirty="0">
                  <a:latin typeface="AR P丸ゴシック体E" panose="020F0900000000000000" pitchFamily="50" charset="-128"/>
                  <a:ea typeface="AR P丸ゴシック体E" panose="020F0900000000000000" pitchFamily="50" charset="-128"/>
                </a:rPr>
                <a:t>　事象を，数量や図形及びそれらの関係などに着目して捉え、根拠を基に筋道を立てて考え、論理的・統合的・発展的に考えること</a:t>
              </a:r>
              <a:endParaRPr lang="en-US" altLang="ja-JP" sz="2800" dirty="0">
                <a:latin typeface="AR P丸ゴシック体E" panose="020F0900000000000000" pitchFamily="50" charset="-128"/>
                <a:ea typeface="AR P丸ゴシック体E" panose="020F0900000000000000" pitchFamily="50" charset="-128"/>
              </a:endParaRPr>
            </a:p>
            <a:p>
              <a:endParaRPr lang="en-US" altLang="ja-JP" sz="1000" dirty="0">
                <a:latin typeface="AR P丸ゴシック体E" panose="020F0900000000000000" pitchFamily="50" charset="-128"/>
                <a:ea typeface="AR P丸ゴシック体E" panose="020F0900000000000000" pitchFamily="50" charset="-128"/>
              </a:endParaRPr>
            </a:p>
            <a:p>
              <a:r>
                <a:rPr lang="en-US" altLang="ja-JP" sz="2400" dirty="0">
                  <a:latin typeface="AR P丸ゴシック体E" panose="020F0900000000000000" pitchFamily="50" charset="-128"/>
                  <a:ea typeface="AR P丸ゴシック体E" panose="020F0900000000000000" pitchFamily="50" charset="-128"/>
                </a:rPr>
                <a:t>※</a:t>
              </a:r>
              <a:r>
                <a:rPr lang="ja-JP" altLang="en-US" sz="2400" dirty="0">
                  <a:latin typeface="AR P丸ゴシック体E" panose="020F0900000000000000" pitchFamily="50" charset="-128"/>
                  <a:ea typeface="AR P丸ゴシック体E" panose="020F0900000000000000" pitchFamily="50" charset="-128"/>
                </a:rPr>
                <a:t>　生きて働く知識　　</a:t>
              </a:r>
              <a:r>
                <a:rPr lang="en-US" altLang="ja-JP" sz="2400" dirty="0">
                  <a:latin typeface="AR P丸ゴシック体E" panose="020F0900000000000000" pitchFamily="50" charset="-128"/>
                  <a:ea typeface="AR P丸ゴシック体E" panose="020F0900000000000000" pitchFamily="50" charset="-128"/>
                </a:rPr>
                <a:t>※</a:t>
              </a:r>
              <a:r>
                <a:rPr lang="ja-JP" altLang="en-US" sz="2400" dirty="0">
                  <a:latin typeface="AR P丸ゴシック体E" panose="020F0900000000000000" pitchFamily="50" charset="-128"/>
                  <a:ea typeface="AR P丸ゴシック体E" panose="020F0900000000000000" pitchFamily="50" charset="-128"/>
                </a:rPr>
                <a:t>　社会や世界に関わる態度</a:t>
              </a:r>
              <a:endParaRPr lang="en-US" altLang="ja-JP" sz="2400" dirty="0">
                <a:latin typeface="AR P丸ゴシック体E" panose="020F0900000000000000" pitchFamily="50" charset="-128"/>
                <a:ea typeface="AR P丸ゴシック体E" panose="020F0900000000000000" pitchFamily="50" charset="-128"/>
              </a:endParaRPr>
            </a:p>
            <a:p>
              <a:r>
                <a:rPr lang="en-US" altLang="ja-JP" sz="2400" dirty="0">
                  <a:latin typeface="AR P丸ゴシック体E" panose="020F0900000000000000" pitchFamily="50" charset="-128"/>
                  <a:ea typeface="AR P丸ゴシック体E" panose="020F0900000000000000" pitchFamily="50" charset="-128"/>
                </a:rPr>
                <a:t>※</a:t>
              </a:r>
              <a:r>
                <a:rPr lang="ja-JP" altLang="en-US" sz="2400" dirty="0">
                  <a:latin typeface="AR P丸ゴシック体E" panose="020F0900000000000000" pitchFamily="50" charset="-128"/>
                  <a:ea typeface="AR P丸ゴシック体E" panose="020F0900000000000000" pitchFamily="50" charset="-128"/>
                </a:rPr>
                <a:t>　領域や事象への思考・判断　全てに働くものである。</a:t>
              </a:r>
              <a:r>
                <a:rPr lang="ja-JP" altLang="en-US" sz="2800" dirty="0">
                  <a:latin typeface="AR P丸ゴシック体E" panose="020F0900000000000000" pitchFamily="50" charset="-128"/>
                  <a:ea typeface="AR P丸ゴシック体E" panose="020F0900000000000000" pitchFamily="50" charset="-128"/>
                </a:rPr>
                <a:t>　</a:t>
              </a:r>
              <a:endParaRPr lang="en-US" altLang="ja-JP" sz="2800" dirty="0">
                <a:latin typeface="AR P丸ゴシック体E" panose="020F0900000000000000" pitchFamily="50" charset="-128"/>
                <a:ea typeface="AR P丸ゴシック体E" panose="020F0900000000000000" pitchFamily="50" charset="-128"/>
              </a:endParaRPr>
            </a:p>
          </p:txBody>
        </p:sp>
        <p:sp>
          <p:nvSpPr>
            <p:cNvPr id="14" name="角丸四角形 13"/>
            <p:cNvSpPr/>
            <p:nvPr/>
          </p:nvSpPr>
          <p:spPr>
            <a:xfrm>
              <a:off x="2278348" y="3654522"/>
              <a:ext cx="4415561" cy="590834"/>
            </a:xfrm>
            <a:prstGeom prst="roundRect">
              <a:avLst/>
            </a:prstGeom>
            <a:solidFill>
              <a:srgbClr val="FFFFCC"/>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p:cNvSpPr txBox="1"/>
            <p:nvPr/>
          </p:nvSpPr>
          <p:spPr>
            <a:xfrm>
              <a:off x="2569872" y="3722136"/>
              <a:ext cx="3985838" cy="523220"/>
            </a:xfrm>
            <a:prstGeom prst="rect">
              <a:avLst/>
            </a:prstGeom>
            <a:noFill/>
          </p:spPr>
          <p:txBody>
            <a:bodyPr wrap="square" rtlCol="0">
              <a:spAutoFit/>
            </a:bodyPr>
            <a:lstStyle/>
            <a:p>
              <a:r>
                <a:rPr kumimoji="1" lang="ja-JP" altLang="en-US" sz="2800" b="1" dirty="0"/>
                <a:t>数学的な見方・考え方</a:t>
              </a:r>
            </a:p>
          </p:txBody>
        </p:sp>
      </p:grpSp>
      <p:grpSp>
        <p:nvGrpSpPr>
          <p:cNvPr id="29" name="グループ化 28">
            <a:extLst>
              <a:ext uri="{FF2B5EF4-FFF2-40B4-BE49-F238E27FC236}">
                <a16:creationId xmlns:a16="http://schemas.microsoft.com/office/drawing/2014/main" id="{052A423E-BE47-4FEA-90C2-9AE3AEB67E69}"/>
              </a:ext>
            </a:extLst>
          </p:cNvPr>
          <p:cNvGrpSpPr/>
          <p:nvPr/>
        </p:nvGrpSpPr>
        <p:grpSpPr>
          <a:xfrm>
            <a:off x="308947" y="5250095"/>
            <a:ext cx="8488316" cy="537492"/>
            <a:chOff x="308947" y="5250095"/>
            <a:chExt cx="8488316" cy="537492"/>
          </a:xfrm>
        </p:grpSpPr>
        <p:cxnSp>
          <p:nvCxnSpPr>
            <p:cNvPr id="18" name="直線コネクタ 17"/>
            <p:cNvCxnSpPr>
              <a:cxnSpLocks/>
            </p:cNvCxnSpPr>
            <p:nvPr/>
          </p:nvCxnSpPr>
          <p:spPr>
            <a:xfrm>
              <a:off x="1227067" y="5250095"/>
              <a:ext cx="7570196"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272486" y="5325922"/>
              <a:ext cx="1187964" cy="461665"/>
            </a:xfrm>
            <a:prstGeom prst="rect">
              <a:avLst/>
            </a:prstGeom>
            <a:solidFill>
              <a:srgbClr val="FF6600"/>
            </a:solidFill>
            <a:ln w="38100">
              <a:solidFill>
                <a:schemeClr val="accent5">
                  <a:lumMod val="60000"/>
                  <a:lumOff val="40000"/>
                </a:schemeClr>
              </a:solidFill>
            </a:ln>
          </p:spPr>
          <p:txBody>
            <a:bodyPr wrap="square" rtlCol="0">
              <a:spAutoFit/>
            </a:bodyPr>
            <a:lstStyle/>
            <a:p>
              <a:r>
                <a:rPr lang="ja-JP" altLang="en-US" sz="2400" dirty="0">
                  <a:solidFill>
                    <a:schemeClr val="bg1"/>
                  </a:solidFill>
                </a:rPr>
                <a:t>考え方</a:t>
              </a:r>
              <a:endParaRPr kumimoji="1" lang="ja-JP" altLang="en-US" sz="2400" dirty="0">
                <a:solidFill>
                  <a:schemeClr val="bg1"/>
                </a:solidFill>
              </a:endParaRPr>
            </a:p>
          </p:txBody>
        </p:sp>
        <p:cxnSp>
          <p:nvCxnSpPr>
            <p:cNvPr id="26" name="直線コネクタ 25"/>
            <p:cNvCxnSpPr/>
            <p:nvPr/>
          </p:nvCxnSpPr>
          <p:spPr>
            <a:xfrm>
              <a:off x="308947" y="5733256"/>
              <a:ext cx="2768801" cy="0"/>
            </a:xfrm>
            <a:prstGeom prst="line">
              <a:avLst/>
            </a:prstGeom>
            <a:ln w="57150">
              <a:solidFill>
                <a:srgbClr val="FF6600"/>
              </a:solidFill>
            </a:ln>
          </p:spPr>
          <p:style>
            <a:lnRef idx="1">
              <a:schemeClr val="accent1"/>
            </a:lnRef>
            <a:fillRef idx="0">
              <a:schemeClr val="accent1"/>
            </a:fillRef>
            <a:effectRef idx="0">
              <a:schemeClr val="accent1"/>
            </a:effectRef>
            <a:fontRef idx="minor">
              <a:schemeClr val="tx1"/>
            </a:fontRef>
          </p:style>
        </p:cxnSp>
        <p:sp>
          <p:nvSpPr>
            <p:cNvPr id="19" name="矢印: 折線 18">
              <a:extLst>
                <a:ext uri="{FF2B5EF4-FFF2-40B4-BE49-F238E27FC236}">
                  <a16:creationId xmlns:a16="http://schemas.microsoft.com/office/drawing/2014/main" id="{69F9D012-ED54-484C-B293-674F2BB8E27A}"/>
                </a:ext>
              </a:extLst>
            </p:cNvPr>
            <p:cNvSpPr/>
            <p:nvPr/>
          </p:nvSpPr>
          <p:spPr>
            <a:xfrm rot="10800000" flipH="1">
              <a:off x="4427984" y="5288373"/>
              <a:ext cx="875793" cy="426811"/>
            </a:xfrm>
            <a:prstGeom prst="bentArrow">
              <a:avLst>
                <a:gd name="adj1" fmla="val 33685"/>
                <a:gd name="adj2" fmla="val 45266"/>
                <a:gd name="adj3" fmla="val 50000"/>
                <a:gd name="adj4" fmla="val 43750"/>
              </a:avLst>
            </a:prstGeom>
            <a:solidFill>
              <a:schemeClr val="accent5">
                <a:alpha val="5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8" name="グループ化 27">
            <a:extLst>
              <a:ext uri="{FF2B5EF4-FFF2-40B4-BE49-F238E27FC236}">
                <a16:creationId xmlns:a16="http://schemas.microsoft.com/office/drawing/2014/main" id="{227B473A-0122-416A-BAB0-9DCE7A81C3A6}"/>
              </a:ext>
            </a:extLst>
          </p:cNvPr>
          <p:cNvGrpSpPr/>
          <p:nvPr/>
        </p:nvGrpSpPr>
        <p:grpSpPr>
          <a:xfrm>
            <a:off x="296590" y="3826514"/>
            <a:ext cx="8525387" cy="1448293"/>
            <a:chOff x="296590" y="3826514"/>
            <a:chExt cx="8525387" cy="1448293"/>
          </a:xfrm>
        </p:grpSpPr>
        <p:cxnSp>
          <p:nvCxnSpPr>
            <p:cNvPr id="16" name="直線コネクタ 15"/>
            <p:cNvCxnSpPr/>
            <p:nvPr/>
          </p:nvCxnSpPr>
          <p:spPr>
            <a:xfrm>
              <a:off x="296590" y="5274807"/>
              <a:ext cx="806669"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36228" y="3826514"/>
              <a:ext cx="893199" cy="461665"/>
            </a:xfrm>
            <a:prstGeom prst="rect">
              <a:avLst/>
            </a:prstGeom>
            <a:solidFill>
              <a:srgbClr val="00B050"/>
            </a:solidFill>
            <a:ln w="38100">
              <a:solidFill>
                <a:srgbClr val="00B050"/>
              </a:solidFill>
            </a:ln>
          </p:spPr>
          <p:txBody>
            <a:bodyPr wrap="square" rtlCol="0">
              <a:spAutoFit/>
            </a:bodyPr>
            <a:lstStyle/>
            <a:p>
              <a:pPr algn="ctr"/>
              <a:r>
                <a:rPr lang="ja-JP" altLang="en-US" sz="2400" dirty="0">
                  <a:solidFill>
                    <a:schemeClr val="bg1"/>
                  </a:solidFill>
                </a:rPr>
                <a:t>見方</a:t>
              </a:r>
              <a:endParaRPr kumimoji="1" lang="ja-JP" altLang="en-US" sz="2400" dirty="0">
                <a:solidFill>
                  <a:schemeClr val="bg1"/>
                </a:solidFill>
              </a:endParaRPr>
            </a:p>
          </p:txBody>
        </p:sp>
        <p:cxnSp>
          <p:nvCxnSpPr>
            <p:cNvPr id="24" name="直線コネクタ 23">
              <a:extLst>
                <a:ext uri="{FF2B5EF4-FFF2-40B4-BE49-F238E27FC236}">
                  <a16:creationId xmlns:a16="http://schemas.microsoft.com/office/drawing/2014/main" id="{9D1F23A1-A8F7-448B-A6F9-5F4CB1BCF074}"/>
                </a:ext>
              </a:extLst>
            </p:cNvPr>
            <p:cNvCxnSpPr/>
            <p:nvPr/>
          </p:nvCxnSpPr>
          <p:spPr>
            <a:xfrm>
              <a:off x="620684" y="4760081"/>
              <a:ext cx="8201293" cy="0"/>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7" name="矢印: 折線 26">
              <a:extLst>
                <a:ext uri="{FF2B5EF4-FFF2-40B4-BE49-F238E27FC236}">
                  <a16:creationId xmlns:a16="http://schemas.microsoft.com/office/drawing/2014/main" id="{0AA52DB4-6A54-44CD-85DE-76A23971DDD0}"/>
                </a:ext>
              </a:extLst>
            </p:cNvPr>
            <p:cNvSpPr/>
            <p:nvPr/>
          </p:nvSpPr>
          <p:spPr>
            <a:xfrm rot="16200000" flipH="1" flipV="1">
              <a:off x="1251553" y="3956096"/>
              <a:ext cx="703672" cy="752645"/>
            </a:xfrm>
            <a:prstGeom prst="bentArrow">
              <a:avLst>
                <a:gd name="adj1" fmla="val 21393"/>
                <a:gd name="adj2" fmla="val 24383"/>
                <a:gd name="adj3" fmla="val 50000"/>
                <a:gd name="adj4" fmla="val 50000"/>
              </a:avLst>
            </a:prstGeom>
            <a:solidFill>
              <a:schemeClr val="accent4">
                <a:alpha val="57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2" name="テキスト ボックス 21"/>
          <p:cNvSpPr txBox="1"/>
          <p:nvPr/>
        </p:nvSpPr>
        <p:spPr>
          <a:xfrm>
            <a:off x="241799" y="2474714"/>
            <a:ext cx="8730166" cy="954107"/>
          </a:xfrm>
          <a:prstGeom prst="rect">
            <a:avLst/>
          </a:prstGeom>
          <a:noFill/>
        </p:spPr>
        <p:txBody>
          <a:bodyPr wrap="square" rtlCol="0">
            <a:spAutoFit/>
          </a:bodyPr>
          <a:lstStyle/>
          <a:p>
            <a:r>
              <a:rPr lang="ja-JP" altLang="en-US" sz="2800" dirty="0">
                <a:latin typeface="AR P丸ゴシック体E" panose="020F0900000000000000" pitchFamily="50" charset="-128"/>
                <a:ea typeface="AR P丸ゴシック体E" panose="020F0900000000000000" pitchFamily="50" charset="-128"/>
              </a:rPr>
              <a:t>○　これまで位置づけられてきた、</a:t>
            </a:r>
            <a:endParaRPr lang="en-US" altLang="ja-JP" sz="2800" dirty="0">
              <a:latin typeface="AR P丸ゴシック体E" panose="020F0900000000000000" pitchFamily="50" charset="-128"/>
              <a:ea typeface="AR P丸ゴシック体E" panose="020F0900000000000000" pitchFamily="50" charset="-128"/>
            </a:endParaRPr>
          </a:p>
          <a:p>
            <a:r>
              <a:rPr lang="ja-JP" altLang="en-US" sz="2800" dirty="0">
                <a:latin typeface="AR P丸ゴシック体E" panose="020F0900000000000000" pitchFamily="50" charset="-128"/>
                <a:ea typeface="AR P丸ゴシック体E" panose="020F0900000000000000" pitchFamily="50" charset="-128"/>
              </a:rPr>
              <a:t>　「思考・判断・表現」の観点名ではない　</a:t>
            </a:r>
            <a:endParaRPr lang="en-US" altLang="ja-JP" sz="2800" dirty="0">
              <a:latin typeface="AR P丸ゴシック体E" panose="020F0900000000000000" pitchFamily="50" charset="-128"/>
              <a:ea typeface="AR P丸ゴシック体E" panose="020F0900000000000000" pitchFamily="50" charset="-128"/>
            </a:endParaRPr>
          </a:p>
        </p:txBody>
      </p:sp>
      <p:sp>
        <p:nvSpPr>
          <p:cNvPr id="30" name="円/楕円 29"/>
          <p:cNvSpPr/>
          <p:nvPr/>
        </p:nvSpPr>
        <p:spPr>
          <a:xfrm>
            <a:off x="7187631" y="0"/>
            <a:ext cx="1921165"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362339" y="112987"/>
            <a:ext cx="1530141" cy="707886"/>
          </a:xfrm>
          <a:prstGeom prst="rect">
            <a:avLst/>
          </a:prstGeom>
          <a:noFill/>
        </p:spPr>
        <p:txBody>
          <a:bodyPr wrap="square" rtlCol="0">
            <a:spAutoFit/>
          </a:bodyPr>
          <a:lstStyle/>
          <a:p>
            <a:r>
              <a:rPr kumimoji="1" lang="ja-JP" altLang="en-US" sz="2000" b="1" dirty="0"/>
              <a:t>解説　Ｐ７，</a:t>
            </a:r>
            <a:endParaRPr kumimoji="1" lang="en-US" altLang="ja-JP" sz="2000" b="1" dirty="0"/>
          </a:p>
          <a:p>
            <a:r>
              <a:rPr lang="ja-JP" altLang="en-US" sz="2000" b="1" dirty="0"/>
              <a:t>２２～２３</a:t>
            </a:r>
            <a:endParaRPr kumimoji="1" lang="ja-JP" altLang="en-US" sz="2000" b="1" dirty="0"/>
          </a:p>
        </p:txBody>
      </p:sp>
    </p:spTree>
    <p:extLst>
      <p:ext uri="{BB962C8B-B14F-4D97-AF65-F5344CB8AC3E}">
        <p14:creationId xmlns:p14="http://schemas.microsoft.com/office/powerpoint/2010/main" val="260189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out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outVertic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0957F2D-57AE-48AF-A46D-39A51D42A8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60649"/>
            <a:ext cx="9144000" cy="6209920"/>
          </a:xfrm>
          <a:prstGeom prst="rect">
            <a:avLst/>
          </a:prstGeom>
        </p:spPr>
      </p:pic>
      <p:sp>
        <p:nvSpPr>
          <p:cNvPr id="4" name="AutoShape 5">
            <a:extLst>
              <a:ext uri="{FF2B5EF4-FFF2-40B4-BE49-F238E27FC236}">
                <a16:creationId xmlns:a16="http://schemas.microsoft.com/office/drawing/2014/main" id="{1B7298FE-C2CD-409B-90FC-9FE421945A46}"/>
              </a:ext>
            </a:extLst>
          </p:cNvPr>
          <p:cNvSpPr>
            <a:spLocks noChangeArrowheads="1"/>
          </p:cNvSpPr>
          <p:nvPr/>
        </p:nvSpPr>
        <p:spPr bwMode="auto">
          <a:xfrm>
            <a:off x="4876800" y="6299778"/>
            <a:ext cx="3962400" cy="479112"/>
          </a:xfrm>
          <a:prstGeom prst="flowChartAlternateProcess">
            <a:avLst/>
          </a:prstGeom>
          <a:noFill/>
          <a:ln w="9525">
            <a:solidFill>
              <a:schemeClr val="tx1"/>
            </a:solidFill>
            <a:miter lim="800000"/>
            <a:headEnd/>
            <a:tailEnd/>
          </a:ln>
          <a:effectLst/>
          <a:extLst/>
        </p:spPr>
        <p:txBody>
          <a:bodyPr wrap="none" anchor="t"/>
          <a:lstStyle/>
          <a:p>
            <a:pPr marL="0" marR="0" lvl="0" indent="0" algn="ctr" defTabSz="914400" rtl="0" eaLnBrk="0" fontAlgn="base" latinLnBrk="0" hangingPunct="0">
              <a:lnSpc>
                <a:spcPts val="1500"/>
              </a:lnSpc>
              <a:spcBef>
                <a:spcPct val="0"/>
              </a:spcBef>
              <a:spcAft>
                <a:spcPct val="0"/>
              </a:spcAft>
              <a:buClrTx/>
              <a:buSzTx/>
              <a:buFontTx/>
              <a:buNone/>
              <a:tabLst/>
              <a:defRPr/>
            </a:pPr>
            <a:r>
              <a:rPr kumimoji="1" lang="ja-JP" altLang="en-US" sz="1400" b="0" i="0" u="none" strike="noStrike" kern="1200" cap="none" spc="-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算数・数学ワーキンググループにおける</a:t>
            </a:r>
            <a:endParaRPr kumimoji="1" lang="en-US" altLang="ja-JP" sz="1400" b="0" i="0" u="none" strike="noStrike" kern="1200" cap="none" spc="-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ts val="1500"/>
              </a:lnSpc>
              <a:spcBef>
                <a:spcPct val="0"/>
              </a:spcBef>
              <a:spcAft>
                <a:spcPct val="0"/>
              </a:spcAft>
              <a:buClrTx/>
              <a:buSzTx/>
              <a:buFontTx/>
              <a:buNone/>
              <a:tabLst/>
              <a:defRPr/>
            </a:pPr>
            <a:r>
              <a:rPr kumimoji="1" lang="ja-JP" altLang="en-US" sz="1400" b="0" i="0" u="none" strike="noStrike" kern="1200" cap="none" spc="-5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審議の取りまとめ（平成２８年８月２６日）より</a:t>
            </a:r>
          </a:p>
        </p:txBody>
      </p:sp>
    </p:spTree>
    <p:extLst>
      <p:ext uri="{BB962C8B-B14F-4D97-AF65-F5344CB8AC3E}">
        <p14:creationId xmlns:p14="http://schemas.microsoft.com/office/powerpoint/2010/main" val="365126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
            <a:extLst>
              <a:ext uri="{FF2B5EF4-FFF2-40B4-BE49-F238E27FC236}">
                <a16:creationId xmlns:a16="http://schemas.microsoft.com/office/drawing/2014/main" id="{E291C569-0DB0-4AA0-866E-CC932FBDB90D}"/>
              </a:ext>
            </a:extLst>
          </p:cNvPr>
          <p:cNvSpPr/>
          <p:nvPr/>
        </p:nvSpPr>
        <p:spPr>
          <a:xfrm>
            <a:off x="237856" y="1522153"/>
            <a:ext cx="8640960" cy="1600841"/>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57850" y="3212023"/>
            <a:ext cx="8586150" cy="954107"/>
          </a:xfrm>
          <a:prstGeom prst="rect">
            <a:avLst/>
          </a:prstGeom>
          <a:noFill/>
        </p:spPr>
        <p:txBody>
          <a:bodyPr wrap="square" rtlCol="0">
            <a:spAutoFit/>
          </a:bodyPr>
          <a:lstStyle/>
          <a:p>
            <a:r>
              <a:rPr lang="ja-JP" altLang="en-US" sz="2800" dirty="0">
                <a:latin typeface="AR P丸ゴシック体E" panose="020F0900000000000000" pitchFamily="50" charset="-128"/>
                <a:ea typeface="AR P丸ゴシック体E" panose="020F0900000000000000" pitchFamily="50" charset="-128"/>
              </a:rPr>
              <a:t>○　「算数的な活動」ではなくなっている。</a:t>
            </a:r>
            <a:endParaRPr lang="en-US" altLang="ja-JP" sz="2800" dirty="0">
              <a:latin typeface="AR P丸ゴシック体E" panose="020F0900000000000000" pitchFamily="50" charset="-128"/>
              <a:ea typeface="AR P丸ゴシック体E" panose="020F0900000000000000" pitchFamily="50" charset="-128"/>
            </a:endParaRPr>
          </a:p>
          <a:p>
            <a:r>
              <a:rPr lang="ja-JP" altLang="en-US" sz="2800" dirty="0">
                <a:latin typeface="AR P丸ゴシック体E" panose="020F0900000000000000" pitchFamily="50" charset="-128"/>
                <a:ea typeface="AR P丸ゴシック体E" panose="020F0900000000000000" pitchFamily="50" charset="-128"/>
              </a:rPr>
              <a:t>　</a:t>
            </a:r>
            <a:r>
              <a:rPr lang="en-US" altLang="ja-JP" sz="2800" dirty="0">
                <a:latin typeface="AR P丸ゴシック体E" panose="020F0900000000000000" pitchFamily="50" charset="-128"/>
                <a:ea typeface="AR P丸ゴシック体E" panose="020F0900000000000000" pitchFamily="50" charset="-128"/>
              </a:rPr>
              <a:t>※</a:t>
            </a:r>
            <a:r>
              <a:rPr lang="ja-JP" altLang="en-US" sz="2800" dirty="0">
                <a:latin typeface="AR P丸ゴシック体E" panose="020F0900000000000000" pitchFamily="50" charset="-128"/>
                <a:ea typeface="AR P丸ゴシック体E" panose="020F0900000000000000" pitchFamily="50" charset="-128"/>
              </a:rPr>
              <a:t>　数学科との接続を意識</a:t>
            </a:r>
          </a:p>
        </p:txBody>
      </p:sp>
      <p:sp>
        <p:nvSpPr>
          <p:cNvPr id="2" name="正方形/長方形 1"/>
          <p:cNvSpPr/>
          <p:nvPr/>
        </p:nvSpPr>
        <p:spPr>
          <a:xfrm>
            <a:off x="251520" y="1512724"/>
            <a:ext cx="8640960" cy="4536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r>
              <a:rPr lang="ja-JP" altLang="en-US" sz="2400" dirty="0">
                <a:solidFill>
                  <a:schemeClr val="tx1"/>
                </a:solidFill>
                <a:latin typeface="ＭＳ 明朝" panose="02020609040205080304" pitchFamily="17" charset="-128"/>
                <a:ea typeface="ＭＳ 明朝" panose="02020609040205080304" pitchFamily="17" charset="-128"/>
              </a:rPr>
              <a:t>　</a:t>
            </a:r>
            <a:endParaRPr lang="en-US" altLang="ja-JP" sz="32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a:p>
            <a:endParaRPr lang="en-US" altLang="ja-JP" sz="2400" dirty="0">
              <a:solidFill>
                <a:schemeClr val="tx1"/>
              </a:solidFill>
              <a:latin typeface="ＭＳ 明朝" panose="02020609040205080304" pitchFamily="17" charset="-128"/>
              <a:ea typeface="ＭＳ 明朝" panose="02020609040205080304" pitchFamily="17" charset="-128"/>
            </a:endParaRPr>
          </a:p>
        </p:txBody>
      </p:sp>
      <p:sp>
        <p:nvSpPr>
          <p:cNvPr id="14" name="テキスト ボックス 13">
            <a:extLst>
              <a:ext uri="{FF2B5EF4-FFF2-40B4-BE49-F238E27FC236}">
                <a16:creationId xmlns:a16="http://schemas.microsoft.com/office/drawing/2014/main" id="{342C24A1-4478-4AFA-871E-31C7302E3811}"/>
              </a:ext>
            </a:extLst>
          </p:cNvPr>
          <p:cNvSpPr txBox="1"/>
          <p:nvPr/>
        </p:nvSpPr>
        <p:spPr>
          <a:xfrm>
            <a:off x="303098" y="1530251"/>
            <a:ext cx="8464828" cy="1592744"/>
          </a:xfrm>
          <a:prstGeom prst="rect">
            <a:avLst/>
          </a:prstGeom>
          <a:noFill/>
        </p:spPr>
        <p:txBody>
          <a:bodyPr wrap="square" rtlCol="0">
            <a:spAutoFit/>
          </a:bodyPr>
          <a:lstStyle/>
          <a:p>
            <a:pPr>
              <a:lnSpc>
                <a:spcPts val="3800"/>
              </a:lnSpc>
            </a:pPr>
            <a:r>
              <a:rPr lang="ja-JP" altLang="en-US" sz="3400" dirty="0">
                <a:latin typeface="ＭＳ 明朝" panose="02020609040205080304" pitchFamily="17" charset="-128"/>
                <a:ea typeface="ＭＳ 明朝" panose="02020609040205080304" pitchFamily="17" charset="-128"/>
              </a:rPr>
              <a:t>　</a:t>
            </a:r>
            <a:r>
              <a:rPr lang="ja-JP" altLang="en-US" sz="3400" dirty="0">
                <a:latin typeface="ＭＳ ゴシック" panose="020B0609070205080204" pitchFamily="49" charset="-128"/>
                <a:ea typeface="ＭＳ ゴシック" panose="020B0609070205080204" pitchFamily="49" charset="-128"/>
              </a:rPr>
              <a:t>数学的な見方・考え方を働かせ，数学的活動を通して，数学的に考える資質・能力を次のとおり育成することを目指す。</a:t>
            </a:r>
            <a:endParaRPr lang="en-US" altLang="ja-JP" sz="3400"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10432" y="5092129"/>
            <a:ext cx="8640960" cy="1015663"/>
          </a:xfrm>
          <a:prstGeom prst="rect">
            <a:avLst/>
          </a:prstGeom>
          <a:noFill/>
        </p:spPr>
        <p:txBody>
          <a:bodyPr wrap="square" rtlCol="0">
            <a:spAutoFit/>
          </a:bodyPr>
          <a:lstStyle/>
          <a:p>
            <a:r>
              <a:rPr lang="ja-JP" altLang="en-US" sz="3000" dirty="0">
                <a:solidFill>
                  <a:srgbClr val="0000FF"/>
                </a:solidFill>
                <a:latin typeface="AR P丸ゴシック体E" panose="020F0900000000000000" pitchFamily="50" charset="-128"/>
                <a:ea typeface="AR P丸ゴシック体E" panose="020F0900000000000000" pitchFamily="50" charset="-128"/>
              </a:rPr>
              <a:t>①　日常生活や社会の事象を数理的に捉える。</a:t>
            </a:r>
            <a:endParaRPr lang="en-US" altLang="ja-JP" sz="3000" dirty="0">
              <a:solidFill>
                <a:srgbClr val="0000FF"/>
              </a:solidFill>
              <a:latin typeface="AR P丸ゴシック体E" panose="020F0900000000000000" pitchFamily="50" charset="-128"/>
              <a:ea typeface="AR P丸ゴシック体E" panose="020F0900000000000000" pitchFamily="50" charset="-128"/>
            </a:endParaRPr>
          </a:p>
          <a:p>
            <a:r>
              <a:rPr lang="ja-JP" altLang="en-US" sz="3000" dirty="0">
                <a:solidFill>
                  <a:srgbClr val="FF0000"/>
                </a:solidFill>
                <a:latin typeface="AR P丸ゴシック体E" panose="020F0900000000000000" pitchFamily="50" charset="-128"/>
                <a:ea typeface="AR P丸ゴシック体E" panose="020F0900000000000000" pitchFamily="50" charset="-128"/>
              </a:rPr>
              <a:t>②　数学の事象について、統合的・発展的に捉える。</a:t>
            </a:r>
            <a:endParaRPr lang="en-US" altLang="ja-JP" sz="3000" dirty="0">
              <a:solidFill>
                <a:srgbClr val="FF0000"/>
              </a:solidFill>
              <a:latin typeface="AR P丸ゴシック体E" panose="020F0900000000000000" pitchFamily="50" charset="-128"/>
              <a:ea typeface="AR P丸ゴシック体E" panose="020F0900000000000000" pitchFamily="50" charset="-128"/>
            </a:endParaRPr>
          </a:p>
        </p:txBody>
      </p:sp>
      <p:grpSp>
        <p:nvGrpSpPr>
          <p:cNvPr id="22" name="グループ化 21">
            <a:extLst>
              <a:ext uri="{FF2B5EF4-FFF2-40B4-BE49-F238E27FC236}">
                <a16:creationId xmlns:a16="http://schemas.microsoft.com/office/drawing/2014/main" id="{F79C9033-36F4-4659-8DFB-C30044C70D8A}"/>
              </a:ext>
            </a:extLst>
          </p:cNvPr>
          <p:cNvGrpSpPr/>
          <p:nvPr/>
        </p:nvGrpSpPr>
        <p:grpSpPr>
          <a:xfrm>
            <a:off x="180707" y="4175042"/>
            <a:ext cx="8739178" cy="2520461"/>
            <a:chOff x="227364" y="4070344"/>
            <a:chExt cx="8601979" cy="2520461"/>
          </a:xfrm>
        </p:grpSpPr>
        <p:sp>
          <p:nvSpPr>
            <p:cNvPr id="13" name="角丸四角形 12"/>
            <p:cNvSpPr/>
            <p:nvPr/>
          </p:nvSpPr>
          <p:spPr>
            <a:xfrm>
              <a:off x="227364" y="4696316"/>
              <a:ext cx="8593108" cy="135186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377703" y="4070344"/>
              <a:ext cx="4129956" cy="917087"/>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算数・数学の学習過程</a:t>
              </a:r>
              <a:endParaRPr lang="en-US" altLang="ja-JP" sz="2400" b="1" dirty="0"/>
            </a:p>
            <a:p>
              <a:pPr algn="ctr"/>
              <a:r>
                <a:rPr lang="ja-JP" altLang="en-US" sz="2400" b="1" dirty="0"/>
                <a:t>（２つの問題解決の過程）</a:t>
              </a:r>
              <a:endParaRPr kumimoji="1" lang="en-US" altLang="ja-JP" sz="2400" b="1" dirty="0"/>
            </a:p>
          </p:txBody>
        </p:sp>
        <p:sp>
          <p:nvSpPr>
            <p:cNvPr id="19" name="テキスト ボックス 18"/>
            <p:cNvSpPr txBox="1"/>
            <p:nvPr/>
          </p:nvSpPr>
          <p:spPr>
            <a:xfrm>
              <a:off x="243193" y="6067585"/>
              <a:ext cx="8586150" cy="523220"/>
            </a:xfrm>
            <a:prstGeom prst="rect">
              <a:avLst/>
            </a:prstGeom>
            <a:noFill/>
          </p:spPr>
          <p:txBody>
            <a:bodyPr wrap="square" rtlCol="0">
              <a:spAutoFit/>
            </a:bodyPr>
            <a:lstStyle/>
            <a:p>
              <a:r>
                <a:rPr lang="ja-JP" altLang="en-US" sz="2800" dirty="0">
                  <a:latin typeface="AR P丸ゴシック体E" panose="020F0900000000000000" pitchFamily="50" charset="-128"/>
                  <a:ea typeface="AR P丸ゴシック体E" panose="020F0900000000000000" pitchFamily="50" charset="-128"/>
                </a:rPr>
                <a:t>◎　この２つが相互に関わり合って展開する！</a:t>
              </a:r>
              <a:endParaRPr lang="en-US" altLang="ja-JP" sz="2800" dirty="0">
                <a:latin typeface="AR P丸ゴシック体E" panose="020F0900000000000000" pitchFamily="50" charset="-128"/>
                <a:ea typeface="AR P丸ゴシック体E" panose="020F0900000000000000" pitchFamily="50" charset="-128"/>
              </a:endParaRPr>
            </a:p>
          </p:txBody>
        </p:sp>
      </p:grpSp>
      <p:sp>
        <p:nvSpPr>
          <p:cNvPr id="15" name="角丸四角形 4">
            <a:extLst>
              <a:ext uri="{FF2B5EF4-FFF2-40B4-BE49-F238E27FC236}">
                <a16:creationId xmlns:a16="http://schemas.microsoft.com/office/drawing/2014/main" id="{BCAD98E9-83BA-4FE6-8669-EBADFD245D74}"/>
              </a:ext>
            </a:extLst>
          </p:cNvPr>
          <p:cNvSpPr/>
          <p:nvPr/>
        </p:nvSpPr>
        <p:spPr>
          <a:xfrm>
            <a:off x="999821" y="750208"/>
            <a:ext cx="7200800" cy="792088"/>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t>柱書き（学びのプロセス）</a:t>
            </a:r>
            <a:endParaRPr kumimoji="1" lang="en-US" altLang="ja-JP" sz="2400" b="1" dirty="0"/>
          </a:p>
          <a:p>
            <a:pPr algn="ctr"/>
            <a:r>
              <a:rPr lang="ja-JP" altLang="en-US" sz="2000" b="1" dirty="0"/>
              <a:t>どのような学習の過程を通して資質・能力を育成するのか</a:t>
            </a:r>
            <a:endParaRPr kumimoji="1" lang="ja-JP" altLang="en-US" sz="2000" b="1" dirty="0"/>
          </a:p>
        </p:txBody>
      </p:sp>
      <p:grpSp>
        <p:nvGrpSpPr>
          <p:cNvPr id="3" name="グループ化 2">
            <a:extLst>
              <a:ext uri="{FF2B5EF4-FFF2-40B4-BE49-F238E27FC236}">
                <a16:creationId xmlns:a16="http://schemas.microsoft.com/office/drawing/2014/main" id="{C479DE6D-6A95-45D6-816F-BABD4A500FAA}"/>
              </a:ext>
            </a:extLst>
          </p:cNvPr>
          <p:cNvGrpSpPr/>
          <p:nvPr/>
        </p:nvGrpSpPr>
        <p:grpSpPr>
          <a:xfrm>
            <a:off x="395536" y="2060848"/>
            <a:ext cx="8322595" cy="1269141"/>
            <a:chOff x="395536" y="2060848"/>
            <a:chExt cx="8322595" cy="1269141"/>
          </a:xfrm>
        </p:grpSpPr>
        <p:sp>
          <p:nvSpPr>
            <p:cNvPr id="10" name="下矢印 9"/>
            <p:cNvSpPr/>
            <p:nvPr/>
          </p:nvSpPr>
          <p:spPr>
            <a:xfrm>
              <a:off x="999821" y="2578767"/>
              <a:ext cx="547843" cy="7512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cxnSpLocks/>
            </p:cNvCxnSpPr>
            <p:nvPr/>
          </p:nvCxnSpPr>
          <p:spPr>
            <a:xfrm>
              <a:off x="7290307" y="2060848"/>
              <a:ext cx="1427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a:off x="395536" y="2578767"/>
              <a:ext cx="260948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a:extLst>
              <a:ext uri="{FF2B5EF4-FFF2-40B4-BE49-F238E27FC236}">
                <a16:creationId xmlns:a16="http://schemas.microsoft.com/office/drawing/2014/main" id="{8AE8883B-4282-4405-A811-F98AE1FDD89C}"/>
              </a:ext>
            </a:extLst>
          </p:cNvPr>
          <p:cNvSpPr txBox="1"/>
          <p:nvPr/>
        </p:nvSpPr>
        <p:spPr>
          <a:xfrm>
            <a:off x="179349" y="46850"/>
            <a:ext cx="4591511" cy="584775"/>
          </a:xfrm>
          <a:prstGeom prst="rect">
            <a:avLst/>
          </a:prstGeom>
          <a:noFill/>
        </p:spPr>
        <p:txBody>
          <a:bodyPr wrap="square" rtlCol="0">
            <a:spAutoFit/>
          </a:bodyPr>
          <a:lstStyle/>
          <a:p>
            <a:r>
              <a:rPr kumimoji="1" lang="ja-JP" altLang="en-US" sz="3200" dirty="0">
                <a:latin typeface="AR P丸ゴシック体E" panose="020F0900000000000000" pitchFamily="50" charset="-128"/>
                <a:ea typeface="AR P丸ゴシック体E" panose="020F0900000000000000" pitchFamily="50" charset="-128"/>
              </a:rPr>
              <a:t>数学的活動について</a:t>
            </a:r>
          </a:p>
        </p:txBody>
      </p:sp>
      <p:sp>
        <p:nvSpPr>
          <p:cNvPr id="20" name="円/楕円 19"/>
          <p:cNvSpPr/>
          <p:nvPr/>
        </p:nvSpPr>
        <p:spPr>
          <a:xfrm>
            <a:off x="6876257" y="0"/>
            <a:ext cx="2232540"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020272" y="112987"/>
            <a:ext cx="2088525" cy="707886"/>
          </a:xfrm>
          <a:prstGeom prst="rect">
            <a:avLst/>
          </a:prstGeom>
          <a:noFill/>
        </p:spPr>
        <p:txBody>
          <a:bodyPr wrap="square" rtlCol="0">
            <a:spAutoFit/>
          </a:bodyPr>
          <a:lstStyle/>
          <a:p>
            <a:r>
              <a:rPr kumimoji="1" lang="ja-JP" altLang="en-US" sz="2000" b="1" dirty="0"/>
              <a:t>解説　Ｐ７，８，</a:t>
            </a:r>
            <a:endParaRPr kumimoji="1" lang="en-US" altLang="ja-JP" sz="2000" b="1" dirty="0"/>
          </a:p>
          <a:p>
            <a:r>
              <a:rPr lang="ja-JP" altLang="en-US" sz="2000" b="1" dirty="0"/>
              <a:t>２３～２４</a:t>
            </a:r>
            <a:endParaRPr kumimoji="1" lang="ja-JP" altLang="en-US" sz="2000" b="1" dirty="0"/>
          </a:p>
        </p:txBody>
      </p:sp>
    </p:spTree>
    <p:extLst>
      <p:ext uri="{BB962C8B-B14F-4D97-AF65-F5344CB8AC3E}">
        <p14:creationId xmlns:p14="http://schemas.microsoft.com/office/powerpoint/2010/main" val="32796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out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FA83D30-BBF4-4444-A8FA-2929A2137F6B}"/>
              </a:ext>
            </a:extLst>
          </p:cNvPr>
          <p:cNvSpPr>
            <a:spLocks noGrp="1"/>
          </p:cNvSpPr>
          <p:nvPr>
            <p:ph type="sldNum" sz="quarter" idx="12"/>
          </p:nvPr>
        </p:nvSpPr>
        <p:spPr>
          <a:xfrm>
            <a:off x="7010400" y="6477000"/>
            <a:ext cx="21336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1313B1-0560-41ED-A7E9-E966BC296BCC}"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7" name="Picture 2" descr="C:\Users\941339\Desktop\H30DATA\H29 学校政策課（川口）\04 算数・数学\01 学習指導要領\算数・数学の学習過程のイメージ.PNG">
            <a:extLst>
              <a:ext uri="{FF2B5EF4-FFF2-40B4-BE49-F238E27FC236}">
                <a16:creationId xmlns:a16="http://schemas.microsoft.com/office/drawing/2014/main" id="{33386323-8ADD-497F-A238-B2A7A85B4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3EE78A8F-17AE-49C5-B2A7-C2B006324A1A}"/>
              </a:ext>
            </a:extLst>
          </p:cNvPr>
          <p:cNvSpPr/>
          <p:nvPr/>
        </p:nvSpPr>
        <p:spPr>
          <a:xfrm>
            <a:off x="107504" y="1271748"/>
            <a:ext cx="4608512" cy="5037572"/>
          </a:xfrm>
          <a:prstGeom prst="rect">
            <a:avLst/>
          </a:prstGeom>
          <a:noFill/>
          <a:ln w="1270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7F6F1A03-410F-4A9B-A7C1-D4B48560D96B}"/>
              </a:ext>
            </a:extLst>
          </p:cNvPr>
          <p:cNvSpPr/>
          <p:nvPr/>
        </p:nvSpPr>
        <p:spPr>
          <a:xfrm>
            <a:off x="3347864" y="1271748"/>
            <a:ext cx="5688632" cy="5037572"/>
          </a:xfrm>
          <a:prstGeom prst="rect">
            <a:avLst/>
          </a:prstGeom>
          <a:noFill/>
          <a:ln w="1270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7115331" y="0"/>
            <a:ext cx="1921165"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491571" y="265997"/>
            <a:ext cx="1530141" cy="400110"/>
          </a:xfrm>
          <a:prstGeom prst="rect">
            <a:avLst/>
          </a:prstGeom>
          <a:noFill/>
        </p:spPr>
        <p:txBody>
          <a:bodyPr wrap="square" rtlCol="0">
            <a:spAutoFit/>
          </a:bodyPr>
          <a:lstStyle/>
          <a:p>
            <a:r>
              <a:rPr kumimoji="1" lang="ja-JP" altLang="en-US" sz="2000" b="1" dirty="0"/>
              <a:t>解説　Ｐ８</a:t>
            </a:r>
          </a:p>
        </p:txBody>
      </p:sp>
    </p:spTree>
    <p:extLst>
      <p:ext uri="{BB962C8B-B14F-4D97-AF65-F5344CB8AC3E}">
        <p14:creationId xmlns:p14="http://schemas.microsoft.com/office/powerpoint/2010/main" val="91586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A1CF17-6A8F-45AF-B94D-3F13DD40B340}"/>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83E2AC13-CC45-4D7E-AD47-EDD64FCDC21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904" y="270921"/>
            <a:ext cx="8940191" cy="6553200"/>
          </a:xfrm>
          <a:prstGeom prst="rect">
            <a:avLst/>
          </a:prstGeom>
        </p:spPr>
      </p:pic>
      <p:sp>
        <p:nvSpPr>
          <p:cNvPr id="4" name="スライド番号プレースホルダー 3">
            <a:extLst>
              <a:ext uri="{FF2B5EF4-FFF2-40B4-BE49-F238E27FC236}">
                <a16:creationId xmlns:a16="http://schemas.microsoft.com/office/drawing/2014/main" id="{86A2301E-0CF8-4E27-BF3D-21A5373B38EE}"/>
              </a:ext>
            </a:extLst>
          </p:cNvPr>
          <p:cNvSpPr>
            <a:spLocks noGrp="1"/>
          </p:cNvSpPr>
          <p:nvPr>
            <p:ph type="sldNum" sz="quarter" idx="12"/>
          </p:nvPr>
        </p:nvSpPr>
        <p:spPr>
          <a:xfrm>
            <a:off x="6705600" y="6488486"/>
            <a:ext cx="2438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28491E-D894-4DD6-807B-878E3B7E6E9B}"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7" name="図 6">
            <a:extLst>
              <a:ext uri="{FF2B5EF4-FFF2-40B4-BE49-F238E27FC236}">
                <a16:creationId xmlns:a16="http://schemas.microsoft.com/office/drawing/2014/main" id="{F05EA740-2ECE-4D57-9486-45FBCEB2A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6261" y="6407190"/>
            <a:ext cx="371475" cy="361950"/>
          </a:xfrm>
          <a:prstGeom prst="rect">
            <a:avLst/>
          </a:prstGeom>
        </p:spPr>
      </p:pic>
    </p:spTree>
    <p:extLst>
      <p:ext uri="{BB962C8B-B14F-4D97-AF65-F5344CB8AC3E}">
        <p14:creationId xmlns:p14="http://schemas.microsoft.com/office/powerpoint/2010/main" val="7075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48" y="12255"/>
            <a:ext cx="8712968" cy="830997"/>
          </a:xfrm>
          <a:prstGeom prst="rect">
            <a:avLst/>
          </a:prstGeom>
          <a:noFill/>
        </p:spPr>
        <p:txBody>
          <a:bodyPr wrap="square" rtlCol="0">
            <a:spAutoFit/>
          </a:bodyPr>
          <a:lstStyle/>
          <a:p>
            <a:r>
              <a:rPr lang="ja-JP" altLang="en-US" sz="4800" dirty="0">
                <a:latin typeface="HGP創英角ｺﾞｼｯｸUB" panose="020B0900000000000000" pitchFamily="50" charset="-128"/>
                <a:ea typeface="HGP創英角ｺﾞｼｯｸUB" panose="020B0900000000000000" pitchFamily="50" charset="-128"/>
              </a:rPr>
              <a:t>２　内容構成について</a:t>
            </a:r>
            <a:endParaRPr lang="en-US" altLang="ja-JP" sz="4800" dirty="0">
              <a:latin typeface="HGP創英角ｺﾞｼｯｸUB" panose="020B0900000000000000" pitchFamily="50" charset="-128"/>
              <a:ea typeface="HGP創英角ｺﾞｼｯｸUB" panose="020B0900000000000000" pitchFamily="50" charset="-128"/>
            </a:endParaRPr>
          </a:p>
        </p:txBody>
      </p:sp>
      <p:grpSp>
        <p:nvGrpSpPr>
          <p:cNvPr id="2" name="グループ化 1">
            <a:extLst>
              <a:ext uri="{FF2B5EF4-FFF2-40B4-BE49-F238E27FC236}">
                <a16:creationId xmlns:a16="http://schemas.microsoft.com/office/drawing/2014/main" id="{C7F74003-9758-49E7-A351-5126D4DDD7B8}"/>
              </a:ext>
            </a:extLst>
          </p:cNvPr>
          <p:cNvGrpSpPr/>
          <p:nvPr/>
        </p:nvGrpSpPr>
        <p:grpSpPr>
          <a:xfrm>
            <a:off x="699438" y="838124"/>
            <a:ext cx="8044478" cy="4247060"/>
            <a:chOff x="699438" y="838124"/>
            <a:chExt cx="8044478" cy="4247060"/>
          </a:xfrm>
        </p:grpSpPr>
        <p:sp>
          <p:nvSpPr>
            <p:cNvPr id="6" name="角丸四角形 5"/>
            <p:cNvSpPr/>
            <p:nvPr/>
          </p:nvSpPr>
          <p:spPr>
            <a:xfrm>
              <a:off x="699438" y="1119362"/>
              <a:ext cx="8044478" cy="3965822"/>
            </a:xfrm>
            <a:prstGeom prst="roundRect">
              <a:avLst>
                <a:gd name="adj" fmla="val 117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99592" y="838124"/>
              <a:ext cx="3888432" cy="562479"/>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小学校算数科内容の骨子</a:t>
              </a:r>
              <a:endParaRPr kumimoji="1" lang="ja-JP" altLang="en-US" sz="2000" b="1" dirty="0"/>
            </a:p>
          </p:txBody>
        </p:sp>
      </p:grpSp>
      <p:sp>
        <p:nvSpPr>
          <p:cNvPr id="7" name="テキスト ボックス 6"/>
          <p:cNvSpPr txBox="1"/>
          <p:nvPr/>
        </p:nvSpPr>
        <p:spPr>
          <a:xfrm>
            <a:off x="830934" y="1534139"/>
            <a:ext cx="8464828" cy="3416320"/>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①　数概念の形成とその表現の理解、計算の構成と習得</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②　図形概念の形成と基本的な図形の性質の理解</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③　量の把握とその測定の方法の理解</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④　事象の変化と数量の関係把握</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⑤　不確定な事象の考察</a:t>
            </a:r>
            <a:endParaRPr lang="en-US" altLang="ja-JP" sz="2400" dirty="0">
              <a:latin typeface="ＭＳ 明朝" panose="02020609040205080304" pitchFamily="17" charset="-128"/>
              <a:ea typeface="ＭＳ 明朝" panose="02020609040205080304" pitchFamily="17" charset="-128"/>
            </a:endParaRPr>
          </a:p>
          <a:p>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⑥　道筋を立てて考えること</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⑦　数学的に表現すること</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⑧　数学的に伝え合うこと</a:t>
            </a:r>
            <a:endParaRPr lang="en-US" altLang="ja-JP" sz="2400" dirty="0">
              <a:latin typeface="ＭＳ 明朝" panose="02020609040205080304" pitchFamily="17" charset="-128"/>
              <a:ea typeface="ＭＳ 明朝" panose="02020609040205080304" pitchFamily="17" charset="-128"/>
            </a:endParaRPr>
          </a:p>
        </p:txBody>
      </p:sp>
      <p:sp>
        <p:nvSpPr>
          <p:cNvPr id="8" name="角丸四角形 7"/>
          <p:cNvSpPr/>
          <p:nvPr/>
        </p:nvSpPr>
        <p:spPr>
          <a:xfrm>
            <a:off x="827584" y="1534138"/>
            <a:ext cx="7776864" cy="1894862"/>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70200" y="3717032"/>
            <a:ext cx="4193148" cy="1234500"/>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721677" y="5517232"/>
            <a:ext cx="4304752" cy="1200329"/>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主として算数科の学習において</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考察対象になるものと</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その考察方法に関わる事項</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826373" y="5517231"/>
            <a:ext cx="3816424" cy="1200329"/>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算数科の学習全体を支える</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数学的な方法やプロセス</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に当たる事項</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3" name="下矢印 12"/>
          <p:cNvSpPr/>
          <p:nvPr/>
        </p:nvSpPr>
        <p:spPr>
          <a:xfrm>
            <a:off x="6568019" y="3439436"/>
            <a:ext cx="612068" cy="20777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2428551" y="4950459"/>
            <a:ext cx="612068" cy="566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793889" y="81641"/>
            <a:ext cx="2232540"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075412" y="202514"/>
            <a:ext cx="1769211" cy="707886"/>
          </a:xfrm>
          <a:prstGeom prst="rect">
            <a:avLst/>
          </a:prstGeom>
          <a:noFill/>
        </p:spPr>
        <p:txBody>
          <a:bodyPr wrap="square" rtlCol="0">
            <a:spAutoFit/>
          </a:bodyPr>
          <a:lstStyle/>
          <a:p>
            <a:r>
              <a:rPr kumimoji="1" lang="ja-JP" altLang="en-US" sz="2000" b="1" dirty="0"/>
              <a:t>解説　Ｐ３３</a:t>
            </a:r>
            <a:endParaRPr kumimoji="1" lang="en-US" altLang="ja-JP" sz="2000" b="1" dirty="0"/>
          </a:p>
          <a:p>
            <a:r>
              <a:rPr lang="ja-JP" altLang="en-US" sz="2000" b="1" dirty="0"/>
              <a:t>～３７</a:t>
            </a:r>
            <a:endParaRPr kumimoji="1" lang="ja-JP" altLang="en-US" sz="2000" b="1" dirty="0"/>
          </a:p>
        </p:txBody>
      </p:sp>
    </p:spTree>
    <p:extLst>
      <p:ext uri="{BB962C8B-B14F-4D97-AF65-F5344CB8AC3E}">
        <p14:creationId xmlns:p14="http://schemas.microsoft.com/office/powerpoint/2010/main" val="32859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utoShape 105"/>
          <p:cNvSpPr>
            <a:spLocks noChangeArrowheads="1"/>
          </p:cNvSpPr>
          <p:nvPr/>
        </p:nvSpPr>
        <p:spPr bwMode="auto">
          <a:xfrm>
            <a:off x="53770" y="48130"/>
            <a:ext cx="8316379" cy="392308"/>
          </a:xfrm>
          <a:prstGeom prst="roundRect">
            <a:avLst>
              <a:gd name="adj" fmla="val 16667"/>
            </a:avLst>
          </a:prstGeom>
          <a:gradFill>
            <a:gsLst>
              <a:gs pos="0">
                <a:srgbClr val="BDD8FF"/>
              </a:gs>
              <a:gs pos="100000">
                <a:srgbClr val="B3D9FF"/>
              </a:gs>
              <a:gs pos="53000">
                <a:srgbClr val="E6EDF6">
                  <a:alpha val="48235"/>
                </a:srgbClr>
              </a:gs>
              <a:gs pos="100000">
                <a:srgbClr val="FFEBFA"/>
              </a:gs>
            </a:gsLst>
            <a:lin ang="5400000" scaled="0"/>
          </a:gradFill>
          <a:ln w="25400" algn="ctr">
            <a:solidFill>
              <a:schemeClr val="tx1"/>
            </a:solidFill>
            <a:round/>
            <a:headEnd/>
            <a:tailEnd/>
          </a:ln>
          <a:effectLst/>
        </p:spPr>
        <p:txBody>
          <a:bodyPr wrap="none" lIns="95746" tIns="47874" rIns="95746" bIns="4787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900" b="0" i="0" u="none" strike="noStrike" kern="0" cap="none" spc="0" normalizeH="0" baseline="0" noProof="0" dirty="0">
                <a:ln>
                  <a:noFill/>
                </a:ln>
                <a:solidFill>
                  <a:sysClr val="windowText" lastClr="000000"/>
                </a:solidFill>
                <a:effectLst/>
                <a:uLnTx/>
                <a:uFillTx/>
                <a:latin typeface="ＤＦ特太ゴシック体" pitchFamily="49" charset="-128"/>
                <a:ea typeface="ＤＦ特太ゴシック体" pitchFamily="49" charset="-128"/>
              </a:rPr>
              <a:t>今後の学習指導要領改訂に関するスケジュール</a:t>
            </a:r>
            <a:endParaRPr kumimoji="0" lang="ja-JP" altLang="en-US" sz="1300" b="0" i="0" u="none" strike="noStrike" kern="0" cap="none" spc="0" normalizeH="0" baseline="0" noProof="0" dirty="0">
              <a:ln>
                <a:noFill/>
              </a:ln>
              <a:solidFill>
                <a:sysClr val="windowText" lastClr="000000"/>
              </a:solidFill>
              <a:effectLst/>
              <a:uLnTx/>
              <a:uFillTx/>
              <a:latin typeface="ＤＦ特太ゴシック体" pitchFamily="49" charset="-128"/>
              <a:ea typeface="ＤＦ特太ゴシック体" pitchFamily="49" charset="-128"/>
            </a:endParaRPr>
          </a:p>
        </p:txBody>
      </p:sp>
      <p:graphicFrame>
        <p:nvGraphicFramePr>
          <p:cNvPr id="107" name="表 106"/>
          <p:cNvGraphicFramePr>
            <a:graphicFrameLocks noGrp="1"/>
          </p:cNvGraphicFramePr>
          <p:nvPr>
            <p:extLst>
              <p:ext uri="{D42A27DB-BD31-4B8C-83A1-F6EECF244321}">
                <p14:modId xmlns:p14="http://schemas.microsoft.com/office/powerpoint/2010/main" val="3558656008"/>
              </p:ext>
            </p:extLst>
          </p:nvPr>
        </p:nvGraphicFramePr>
        <p:xfrm>
          <a:off x="367815" y="620688"/>
          <a:ext cx="8692662" cy="5587514"/>
        </p:xfrm>
        <a:graphic>
          <a:graphicData uri="http://schemas.openxmlformats.org/drawingml/2006/table">
            <a:tbl>
              <a:tblPr firstRow="1" bandRow="1">
                <a:tableStyleId>{F5AB1C69-6EDB-4FF4-983F-18BD219EF322}</a:tableStyleId>
              </a:tblPr>
              <a:tblGrid>
                <a:gridCol w="861399">
                  <a:extLst>
                    <a:ext uri="{9D8B030D-6E8A-4147-A177-3AD203B41FA5}">
                      <a16:colId xmlns:a16="http://schemas.microsoft.com/office/drawing/2014/main" val="20000"/>
                    </a:ext>
                  </a:extLst>
                </a:gridCol>
                <a:gridCol w="874440">
                  <a:extLst>
                    <a:ext uri="{9D8B030D-6E8A-4147-A177-3AD203B41FA5}">
                      <a16:colId xmlns:a16="http://schemas.microsoft.com/office/drawing/2014/main" val="20001"/>
                    </a:ext>
                  </a:extLst>
                </a:gridCol>
                <a:gridCol w="1337379">
                  <a:extLst>
                    <a:ext uri="{9D8B030D-6E8A-4147-A177-3AD203B41FA5}">
                      <a16:colId xmlns:a16="http://schemas.microsoft.com/office/drawing/2014/main" val="20002"/>
                    </a:ext>
                  </a:extLst>
                </a:gridCol>
                <a:gridCol w="936574">
                  <a:extLst>
                    <a:ext uri="{9D8B030D-6E8A-4147-A177-3AD203B41FA5}">
                      <a16:colId xmlns:a16="http://schemas.microsoft.com/office/drawing/2014/main" val="20003"/>
                    </a:ext>
                  </a:extLst>
                </a:gridCol>
                <a:gridCol w="936574">
                  <a:extLst>
                    <a:ext uri="{9D8B030D-6E8A-4147-A177-3AD203B41FA5}">
                      <a16:colId xmlns:a16="http://schemas.microsoft.com/office/drawing/2014/main" val="20004"/>
                    </a:ext>
                  </a:extLst>
                </a:gridCol>
                <a:gridCol w="936574">
                  <a:extLst>
                    <a:ext uri="{9D8B030D-6E8A-4147-A177-3AD203B41FA5}">
                      <a16:colId xmlns:a16="http://schemas.microsoft.com/office/drawing/2014/main" val="20005"/>
                    </a:ext>
                  </a:extLst>
                </a:gridCol>
                <a:gridCol w="936574">
                  <a:extLst>
                    <a:ext uri="{9D8B030D-6E8A-4147-A177-3AD203B41FA5}">
                      <a16:colId xmlns:a16="http://schemas.microsoft.com/office/drawing/2014/main" val="20006"/>
                    </a:ext>
                  </a:extLst>
                </a:gridCol>
                <a:gridCol w="936574">
                  <a:extLst>
                    <a:ext uri="{9D8B030D-6E8A-4147-A177-3AD203B41FA5}">
                      <a16:colId xmlns:a16="http://schemas.microsoft.com/office/drawing/2014/main" val="20007"/>
                    </a:ext>
                  </a:extLst>
                </a:gridCol>
                <a:gridCol w="936574">
                  <a:extLst>
                    <a:ext uri="{9D8B030D-6E8A-4147-A177-3AD203B41FA5}">
                      <a16:colId xmlns:a16="http://schemas.microsoft.com/office/drawing/2014/main" val="20008"/>
                    </a:ext>
                  </a:extLst>
                </a:gridCol>
              </a:tblGrid>
              <a:tr h="421481">
                <a:tc>
                  <a:txBody>
                    <a:bodyPr/>
                    <a:lstStyle/>
                    <a:p>
                      <a:pPr algn="ctr"/>
                      <a:r>
                        <a:rPr kumimoji="1" lang="ja-JP" altLang="en-US" sz="1300" dirty="0">
                          <a:solidFill>
                            <a:schemeClr val="tx1"/>
                          </a:solidFill>
                          <a:latin typeface="+mn-ea"/>
                          <a:ea typeface="+mn-ea"/>
                        </a:rPr>
                        <a:t>２６年度</a:t>
                      </a:r>
                      <a:r>
                        <a:rPr kumimoji="1" lang="ja-JP" altLang="en-US" sz="1100" dirty="0">
                          <a:solidFill>
                            <a:schemeClr val="tx1"/>
                          </a:solidFill>
                          <a:latin typeface="+mn-ea"/>
                          <a:ea typeface="+mn-ea"/>
                        </a:rPr>
                        <a:t>（</a:t>
                      </a:r>
                      <a:r>
                        <a:rPr kumimoji="1" lang="en-US" altLang="ja-JP" sz="1100" dirty="0">
                          <a:solidFill>
                            <a:schemeClr val="tx1"/>
                          </a:solidFill>
                          <a:latin typeface="+mn-ea"/>
                          <a:ea typeface="+mn-ea"/>
                        </a:rPr>
                        <a:t>2014</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２７年度</a:t>
                      </a:r>
                      <a:r>
                        <a:rPr kumimoji="1" lang="en-US" altLang="ja-JP" sz="1100" dirty="0">
                          <a:solidFill>
                            <a:schemeClr val="tx1"/>
                          </a:solidFill>
                          <a:latin typeface="+mn-ea"/>
                          <a:ea typeface="+mn-ea"/>
                        </a:rPr>
                        <a:t>(2015</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２８年度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(2016</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２９年度</a:t>
                      </a:r>
                      <a:r>
                        <a:rPr kumimoji="1" lang="en-US" altLang="ja-JP" sz="1100" dirty="0">
                          <a:solidFill>
                            <a:schemeClr val="tx1"/>
                          </a:solidFill>
                          <a:latin typeface="+mn-ea"/>
                          <a:ea typeface="+mn-ea"/>
                        </a:rPr>
                        <a:t>(2017</a:t>
                      </a:r>
                      <a:r>
                        <a:rPr kumimoji="1" lang="ja-JP" altLang="en-US" sz="1100" dirty="0">
                          <a:solidFill>
                            <a:schemeClr val="tx1"/>
                          </a:solidFill>
                          <a:latin typeface="+mn-ea"/>
                          <a:ea typeface="+mn-ea"/>
                        </a:rPr>
                        <a:t>）</a:t>
                      </a:r>
                      <a:endParaRPr kumimoji="1" lang="ja-JP" altLang="en-US" sz="1300" dirty="0">
                        <a:solidFill>
                          <a:schemeClr val="tx1"/>
                        </a:solidFill>
                        <a:latin typeface="+mn-ea"/>
                        <a:ea typeface="+mn-ea"/>
                      </a:endParaRP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３０年度</a:t>
                      </a:r>
                      <a:r>
                        <a:rPr kumimoji="1" lang="en-US" altLang="ja-JP" sz="1100" dirty="0">
                          <a:solidFill>
                            <a:schemeClr val="tx1"/>
                          </a:solidFill>
                          <a:latin typeface="+mn-ea"/>
                          <a:ea typeface="+mn-ea"/>
                        </a:rPr>
                        <a:t>(2018</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３１年度</a:t>
                      </a:r>
                      <a:r>
                        <a:rPr kumimoji="1" lang="en-US" altLang="ja-JP" sz="1100" dirty="0">
                          <a:solidFill>
                            <a:schemeClr val="tx1"/>
                          </a:solidFill>
                          <a:latin typeface="+mn-ea"/>
                          <a:ea typeface="+mn-ea"/>
                        </a:rPr>
                        <a:t>(2019</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rgbClr val="FF0000"/>
                          </a:solidFill>
                          <a:latin typeface="+mn-ea"/>
                          <a:ea typeface="+mn-ea"/>
                        </a:rPr>
                        <a:t>３２年度</a:t>
                      </a:r>
                      <a:r>
                        <a:rPr kumimoji="1" lang="en-US" altLang="ja-JP" sz="1100" dirty="0">
                          <a:solidFill>
                            <a:srgbClr val="FF0000"/>
                          </a:solidFill>
                          <a:latin typeface="+mn-ea"/>
                          <a:ea typeface="+mn-ea"/>
                        </a:rPr>
                        <a:t>(2020</a:t>
                      </a:r>
                      <a:r>
                        <a:rPr kumimoji="1" lang="ja-JP" altLang="en-US" sz="1100" dirty="0">
                          <a:solidFill>
                            <a:srgbClr val="FF0000"/>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３３年度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(2021</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ja-JP" altLang="en-US" sz="1300" dirty="0">
                          <a:solidFill>
                            <a:schemeClr val="tx1"/>
                          </a:solidFill>
                          <a:latin typeface="+mn-ea"/>
                          <a:ea typeface="+mn-ea"/>
                        </a:rPr>
                        <a:t>３４年度</a:t>
                      </a:r>
                      <a:endParaRPr kumimoji="1" lang="en-US" altLang="ja-JP" sz="1300" dirty="0">
                        <a:solidFill>
                          <a:schemeClr val="tx1"/>
                        </a:solidFill>
                        <a:latin typeface="+mn-ea"/>
                        <a:ea typeface="+mn-ea"/>
                      </a:endParaRPr>
                    </a:p>
                    <a:p>
                      <a:pPr algn="ctr"/>
                      <a:r>
                        <a:rPr kumimoji="1" lang="en-US" altLang="ja-JP" sz="1100" dirty="0">
                          <a:solidFill>
                            <a:schemeClr val="tx1"/>
                          </a:solidFill>
                          <a:latin typeface="+mn-ea"/>
                          <a:ea typeface="+mn-ea"/>
                        </a:rPr>
                        <a:t>(2022</a:t>
                      </a:r>
                      <a:r>
                        <a:rPr kumimoji="1" lang="ja-JP" altLang="en-US" sz="1100" dirty="0">
                          <a:solidFill>
                            <a:schemeClr val="tx1"/>
                          </a:solidFill>
                          <a:latin typeface="+mn-ea"/>
                          <a:ea typeface="+mn-ea"/>
                        </a:rPr>
                        <a:t>）</a:t>
                      </a:r>
                    </a:p>
                  </a:txBody>
                  <a:tcPr marL="65318" marR="65318" marT="32662" marB="326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50730">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1"/>
                  </a:ext>
                </a:extLst>
              </a:tr>
              <a:tr h="1163973">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2"/>
                  </a:ext>
                </a:extLst>
              </a:tr>
              <a:tr h="1360416">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rgbClr val="080808"/>
                      </a:solidFill>
                      <a:prstDash val="lgDash"/>
                      <a:round/>
                      <a:headEnd type="none" w="med" len="med"/>
                      <a:tailEnd type="none" w="med" len="med"/>
                    </a:lnB>
                  </a:tcPr>
                </a:tc>
                <a:extLst>
                  <a:ext uri="{0D108BD9-81ED-4DB2-BD59-A6C34878D82A}">
                    <a16:rowId xmlns:a16="http://schemas.microsoft.com/office/drawing/2014/main" val="10003"/>
                  </a:ext>
                </a:extLst>
              </a:tr>
              <a:tr h="1581311">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800" dirty="0"/>
                    </a:p>
                  </a:txBody>
                  <a:tcPr marL="65318" marR="65318" marT="32662" marB="326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80808"/>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5363" name="Rectangle 83"/>
          <p:cNvSpPr>
            <a:spLocks noChangeArrowheads="1"/>
          </p:cNvSpPr>
          <p:nvPr/>
        </p:nvSpPr>
        <p:spPr bwMode="auto">
          <a:xfrm>
            <a:off x="206232" y="2247626"/>
            <a:ext cx="349533" cy="813596"/>
          </a:xfrm>
          <a:prstGeom prst="rect">
            <a:avLst/>
          </a:prstGeom>
          <a:solidFill>
            <a:srgbClr val="FF0000"/>
          </a:solidFill>
          <a:ln w="9525">
            <a:solidFill>
              <a:schemeClr val="tx1"/>
            </a:solidFill>
            <a:miter lim="800000"/>
            <a:headEnd/>
            <a:tailEnd/>
          </a:ln>
        </p:spPr>
        <p:txBody>
          <a:bodyPr lIns="37697"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小学校</a:t>
            </a:r>
          </a:p>
        </p:txBody>
      </p:sp>
      <p:sp>
        <p:nvSpPr>
          <p:cNvPr id="55364" name="Rectangle 83"/>
          <p:cNvSpPr>
            <a:spLocks noChangeArrowheads="1"/>
          </p:cNvSpPr>
          <p:nvPr/>
        </p:nvSpPr>
        <p:spPr bwMode="auto">
          <a:xfrm>
            <a:off x="200375" y="3622926"/>
            <a:ext cx="349534" cy="779005"/>
          </a:xfrm>
          <a:prstGeom prst="rect">
            <a:avLst/>
          </a:prstGeom>
          <a:solidFill>
            <a:schemeClr val="bg1"/>
          </a:solidFill>
          <a:ln w="9525">
            <a:solidFill>
              <a:schemeClr val="tx1"/>
            </a:solidFill>
            <a:miter lim="800000"/>
            <a:headEnd/>
            <a:tailEnd/>
          </a:ln>
        </p:spPr>
        <p:txBody>
          <a:bodyPr lIns="37697"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中学校</a:t>
            </a:r>
          </a:p>
        </p:txBody>
      </p:sp>
      <p:sp>
        <p:nvSpPr>
          <p:cNvPr id="55365" name="Rectangle 83"/>
          <p:cNvSpPr>
            <a:spLocks noChangeArrowheads="1"/>
          </p:cNvSpPr>
          <p:nvPr/>
        </p:nvSpPr>
        <p:spPr bwMode="auto">
          <a:xfrm>
            <a:off x="257907" y="5086483"/>
            <a:ext cx="246185" cy="801687"/>
          </a:xfrm>
          <a:prstGeom prst="rect">
            <a:avLst/>
          </a:prstGeom>
          <a:solidFill>
            <a:schemeClr val="bg1"/>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高等学校</a:t>
            </a:r>
          </a:p>
        </p:txBody>
      </p:sp>
      <p:sp>
        <p:nvSpPr>
          <p:cNvPr id="14406" name="Rectangle 83"/>
          <p:cNvSpPr>
            <a:spLocks noChangeArrowheads="1"/>
          </p:cNvSpPr>
          <p:nvPr/>
        </p:nvSpPr>
        <p:spPr bwMode="auto">
          <a:xfrm>
            <a:off x="3235574" y="1062161"/>
            <a:ext cx="180243" cy="3543300"/>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3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effectLst/>
                <a:uLnTx/>
                <a:uFillTx/>
                <a:latin typeface="Arial" charset="0"/>
                <a:ea typeface="ＭＳ Ｐゴシック" charset="-128"/>
              </a:rPr>
              <a:t>改訂　</a:t>
            </a:r>
            <a:r>
              <a:rPr kumimoji="1" lang="en-US" altLang="ja-JP" sz="1300" b="1" i="0" u="none" strike="noStrike" kern="0" cap="none" spc="0" normalizeH="0" baseline="0" noProof="0" dirty="0">
                <a:ln>
                  <a:noFill/>
                </a:ln>
                <a:effectLst/>
                <a:uLnTx/>
                <a:uFillTx/>
                <a:latin typeface="+mj-ea"/>
                <a:ea typeface="ＭＳ Ｐゴシック" charset="-128"/>
              </a:rPr>
              <a:t>29</a:t>
            </a:r>
            <a:r>
              <a:rPr kumimoji="1" lang="ja-JP" altLang="en-US" sz="1300" b="1" i="0" u="none" strike="noStrike" kern="0" cap="none" spc="0" normalizeH="0" baseline="0" noProof="0" dirty="0">
                <a:ln>
                  <a:noFill/>
                </a:ln>
                <a:effectLst/>
                <a:uLnTx/>
                <a:uFillTx/>
                <a:latin typeface="+mj-ea"/>
                <a:ea typeface="ＭＳ Ｐゴシック" charset="-128"/>
              </a:rPr>
              <a:t>・３・</a:t>
            </a:r>
            <a:r>
              <a:rPr kumimoji="1" lang="en-US" altLang="ja-JP" sz="1300" b="1" i="0" u="none" strike="noStrike" kern="0" cap="none" spc="0" normalizeH="0" baseline="0" noProof="0" dirty="0">
                <a:ln>
                  <a:noFill/>
                </a:ln>
                <a:effectLst/>
                <a:uLnTx/>
                <a:uFillTx/>
                <a:latin typeface="+mj-ea"/>
                <a:ea typeface="ＭＳ Ｐゴシック" charset="-128"/>
              </a:rPr>
              <a:t>31</a:t>
            </a:r>
          </a:p>
        </p:txBody>
      </p:sp>
      <p:sp>
        <p:nvSpPr>
          <p:cNvPr id="55367" name="Rectangle 83"/>
          <p:cNvSpPr>
            <a:spLocks noChangeArrowheads="1"/>
          </p:cNvSpPr>
          <p:nvPr/>
        </p:nvSpPr>
        <p:spPr bwMode="auto">
          <a:xfrm>
            <a:off x="4173415" y="4610233"/>
            <a:ext cx="193431" cy="1595437"/>
          </a:xfrm>
          <a:prstGeom prst="rect">
            <a:avLst/>
          </a:prstGeom>
          <a:solidFill>
            <a:srgbClr val="CCFFFF"/>
          </a:solidFill>
          <a:ln w="9525">
            <a:solidFill>
              <a:schemeClr val="tx1"/>
            </a:solidFill>
            <a:miter lim="800000"/>
            <a:headEnd/>
            <a:tailEnd/>
          </a:ln>
        </p:spPr>
        <p:txBody>
          <a:bodyPr vert="eaVert"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改訂</a:t>
            </a:r>
          </a:p>
        </p:txBody>
      </p:sp>
      <p:sp>
        <p:nvSpPr>
          <p:cNvPr id="2122" name="Rectangle 83"/>
          <p:cNvSpPr>
            <a:spLocks noChangeArrowheads="1"/>
          </p:cNvSpPr>
          <p:nvPr/>
        </p:nvSpPr>
        <p:spPr bwMode="auto">
          <a:xfrm>
            <a:off x="868978" y="1062161"/>
            <a:ext cx="206619" cy="5154613"/>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4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solidFill>
                  <a:schemeClr val="tx1"/>
                </a:solidFill>
                <a:effectLst/>
                <a:uLnTx/>
                <a:uFillTx/>
                <a:latin typeface="+mn-ea"/>
                <a:ea typeface="+mn-ea"/>
              </a:rPr>
              <a:t>中教審諮問　</a:t>
            </a:r>
            <a:r>
              <a:rPr kumimoji="1" lang="en-US" altLang="ja-JP" sz="1300" b="1" i="0" u="none" strike="noStrike" kern="0" cap="none" spc="0" normalizeH="0" baseline="0" noProof="0" dirty="0">
                <a:ln>
                  <a:noFill/>
                </a:ln>
                <a:solidFill>
                  <a:schemeClr val="tx1"/>
                </a:solidFill>
                <a:effectLst/>
                <a:uLnTx/>
                <a:uFillTx/>
                <a:latin typeface="+mn-ea"/>
                <a:ea typeface="+mn-ea"/>
              </a:rPr>
              <a:t>26</a:t>
            </a:r>
            <a:r>
              <a:rPr kumimoji="1" lang="ja-JP" altLang="en-US" sz="1300" b="1" i="0" u="none" strike="noStrike" kern="0" cap="none" spc="0" normalizeH="0" baseline="0" noProof="0" dirty="0">
                <a:ln>
                  <a:noFill/>
                </a:ln>
                <a:solidFill>
                  <a:schemeClr val="tx1"/>
                </a:solidFill>
                <a:effectLst/>
                <a:uLnTx/>
                <a:uFillTx/>
                <a:latin typeface="+mn-ea"/>
                <a:ea typeface="+mn-ea"/>
              </a:rPr>
              <a:t>・</a:t>
            </a:r>
            <a:r>
              <a:rPr kumimoji="1" lang="en-US" altLang="ja-JP" sz="1300" b="1" i="0" u="none" strike="noStrike" kern="0" cap="none" spc="0" normalizeH="0" baseline="0" noProof="0" dirty="0">
                <a:ln>
                  <a:noFill/>
                </a:ln>
                <a:solidFill>
                  <a:schemeClr val="tx1"/>
                </a:solidFill>
                <a:effectLst/>
                <a:uLnTx/>
                <a:uFillTx/>
                <a:latin typeface="+mn-ea"/>
                <a:ea typeface="+mn-ea"/>
              </a:rPr>
              <a:t>11</a:t>
            </a:r>
            <a:r>
              <a:rPr kumimoji="1" lang="ja-JP" altLang="en-US" sz="1300" b="1" i="0" u="none" strike="noStrike" kern="0" cap="none" spc="0" normalizeH="0" baseline="0" noProof="0" dirty="0">
                <a:ln>
                  <a:noFill/>
                </a:ln>
                <a:solidFill>
                  <a:schemeClr val="tx1"/>
                </a:solidFill>
                <a:effectLst/>
                <a:uLnTx/>
                <a:uFillTx/>
                <a:latin typeface="+mn-ea"/>
                <a:ea typeface="+mn-ea"/>
              </a:rPr>
              <a:t>・</a:t>
            </a:r>
            <a:r>
              <a:rPr kumimoji="1" lang="en-US" altLang="ja-JP" sz="1300" b="1" i="0" u="none" strike="noStrike" kern="0" cap="none" spc="0" normalizeH="0" baseline="0" noProof="0" dirty="0">
                <a:ln>
                  <a:noFill/>
                </a:ln>
                <a:solidFill>
                  <a:schemeClr val="tx1"/>
                </a:solidFill>
                <a:effectLst/>
                <a:uLnTx/>
                <a:uFillTx/>
                <a:latin typeface="+mn-ea"/>
                <a:ea typeface="+mn-ea"/>
              </a:rPr>
              <a:t>20</a:t>
            </a:r>
            <a:endParaRPr kumimoji="1" lang="ja-JP" altLang="en-US" sz="1300" b="1" i="0" u="none" strike="noStrike" kern="0" cap="none" spc="0" normalizeH="0" baseline="0" noProof="0" dirty="0">
              <a:ln>
                <a:noFill/>
              </a:ln>
              <a:solidFill>
                <a:schemeClr val="tx1"/>
              </a:solidFill>
              <a:effectLst/>
              <a:uLnTx/>
              <a:uFillTx/>
              <a:latin typeface="+mn-ea"/>
              <a:ea typeface="+mn-ea"/>
            </a:endParaRPr>
          </a:p>
        </p:txBody>
      </p:sp>
      <p:sp>
        <p:nvSpPr>
          <p:cNvPr id="14409" name="Rectangle 83"/>
          <p:cNvSpPr>
            <a:spLocks noChangeArrowheads="1"/>
          </p:cNvSpPr>
          <p:nvPr/>
        </p:nvSpPr>
        <p:spPr bwMode="auto">
          <a:xfrm>
            <a:off x="2926378" y="1062161"/>
            <a:ext cx="225669" cy="5154613"/>
          </a:xfrm>
          <a:prstGeom prst="rect">
            <a:avLst/>
          </a:prstGeom>
          <a:solidFill>
            <a:srgbClr val="CCFFFF"/>
          </a:solidFill>
          <a:ln w="9525">
            <a:solidFill>
              <a:schemeClr val="tx1"/>
            </a:solidFill>
            <a:miter lim="800000"/>
            <a:headEnd/>
            <a:tailEnd/>
          </a:ln>
        </p:spPr>
        <p:txBody>
          <a:bodyPr vert="eaVert" lIns="26925" tIns="47874" rIns="26925" bIns="47874" anchor="ctr"/>
          <a:lstStyle>
            <a:lvl1pPr algn="l" eaLnBrk="0" hangingPunct="0">
              <a:spcBef>
                <a:spcPct val="20000"/>
              </a:spcBef>
              <a:buChar char="•"/>
              <a:defRPr kumimoji="1" sz="4500">
                <a:solidFill>
                  <a:schemeClr val="tx1"/>
                </a:solidFill>
                <a:latin typeface="Arial" charset="0"/>
                <a:ea typeface="ＭＳ Ｐゴシック" charset="-128"/>
              </a:defRPr>
            </a:lvl1pPr>
            <a:lvl2pPr marL="742950" indent="-285750" algn="l" eaLnBrk="0" hangingPunct="0">
              <a:spcBef>
                <a:spcPct val="20000"/>
              </a:spcBef>
              <a:buChar char="–"/>
              <a:defRPr kumimoji="1" sz="3900">
                <a:solidFill>
                  <a:schemeClr val="tx1"/>
                </a:solidFill>
                <a:latin typeface="Arial" charset="0"/>
                <a:ea typeface="ＭＳ Ｐゴシック" charset="-128"/>
              </a:defRPr>
            </a:lvl2pPr>
            <a:lvl3pPr marL="1143000" indent="-228600" algn="l" eaLnBrk="0" hangingPunct="0">
              <a:spcBef>
                <a:spcPct val="20000"/>
              </a:spcBef>
              <a:buChar char="•"/>
              <a:defRPr kumimoji="1" sz="3300">
                <a:solidFill>
                  <a:schemeClr val="tx1"/>
                </a:solidFill>
                <a:latin typeface="Arial" charset="0"/>
                <a:ea typeface="ＭＳ Ｐゴシック" charset="-128"/>
              </a:defRPr>
            </a:lvl3pPr>
            <a:lvl4pPr marL="1600200" indent="-228600" algn="l" eaLnBrk="0" hangingPunct="0">
              <a:spcBef>
                <a:spcPct val="20000"/>
              </a:spcBef>
              <a:buChar char="–"/>
              <a:defRPr kumimoji="1" sz="2800">
                <a:solidFill>
                  <a:schemeClr val="tx1"/>
                </a:solidFill>
                <a:latin typeface="Arial" charset="0"/>
                <a:ea typeface="ＭＳ Ｐゴシック" charset="-128"/>
              </a:defRPr>
            </a:lvl4pPr>
            <a:lvl5pPr marL="2057400" indent="-228600" algn="l" eaLnBrk="0" hangingPunct="0">
              <a:spcBef>
                <a:spcPct val="20000"/>
              </a:spcBef>
              <a:buChar char="»"/>
              <a:defRPr kumimoji="1" sz="28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800">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dirty="0">
                <a:ln>
                  <a:noFill/>
                </a:ln>
                <a:effectLst/>
                <a:uLnTx/>
                <a:uFillTx/>
                <a:latin typeface="Arial" charset="0"/>
                <a:ea typeface="ＭＳ Ｐゴシック" charset="-128"/>
              </a:rPr>
              <a:t>答申　</a:t>
            </a:r>
            <a:r>
              <a:rPr kumimoji="1" lang="en-US" altLang="ja-JP" sz="1300" b="1" i="0" u="none" strike="noStrike" kern="0" cap="none" spc="0" normalizeH="0" baseline="0" noProof="0" dirty="0">
                <a:ln>
                  <a:noFill/>
                </a:ln>
                <a:effectLst/>
                <a:uLnTx/>
                <a:uFillTx/>
                <a:latin typeface="+mj-ea"/>
                <a:ea typeface="ＭＳ Ｐゴシック" charset="-128"/>
              </a:rPr>
              <a:t>28</a:t>
            </a:r>
            <a:r>
              <a:rPr kumimoji="1" lang="ja-JP" altLang="en-US" sz="1300" b="1" i="0" u="none" strike="noStrike" kern="0" cap="none" spc="0" normalizeH="0" baseline="0" noProof="0" dirty="0">
                <a:ln>
                  <a:noFill/>
                </a:ln>
                <a:effectLst/>
                <a:uLnTx/>
                <a:uFillTx/>
                <a:latin typeface="+mj-ea"/>
                <a:ea typeface="ＭＳ Ｐゴシック" charset="-128"/>
              </a:rPr>
              <a:t>・</a:t>
            </a:r>
            <a:r>
              <a:rPr kumimoji="1" lang="en-US" altLang="ja-JP" sz="1300" b="1" i="0" u="none" strike="noStrike" kern="0" cap="none" spc="0" normalizeH="0" baseline="0" noProof="0" dirty="0">
                <a:ln>
                  <a:noFill/>
                </a:ln>
                <a:effectLst/>
                <a:uLnTx/>
                <a:uFillTx/>
                <a:latin typeface="+mj-ea"/>
                <a:ea typeface="ＭＳ Ｐゴシック" charset="-128"/>
              </a:rPr>
              <a:t>12</a:t>
            </a:r>
            <a:r>
              <a:rPr kumimoji="1" lang="ja-JP" altLang="en-US" sz="1300" b="1" i="0" u="none" strike="noStrike" kern="0" cap="none" spc="0" normalizeH="0" baseline="0" noProof="0" dirty="0">
                <a:ln>
                  <a:noFill/>
                </a:ln>
                <a:effectLst/>
                <a:uLnTx/>
                <a:uFillTx/>
                <a:latin typeface="+mj-ea"/>
                <a:ea typeface="ＭＳ Ｐゴシック" charset="-128"/>
              </a:rPr>
              <a:t>・</a:t>
            </a:r>
            <a:r>
              <a:rPr kumimoji="1" lang="en-US" altLang="ja-JP" sz="1300" b="1" i="0" u="none" strike="noStrike" kern="0" cap="none" spc="0" normalizeH="0" baseline="0" noProof="0" dirty="0">
                <a:ln>
                  <a:noFill/>
                </a:ln>
                <a:effectLst/>
                <a:uLnTx/>
                <a:uFillTx/>
                <a:latin typeface="+mj-ea"/>
                <a:ea typeface="ＭＳ Ｐゴシック" charset="-128"/>
              </a:rPr>
              <a:t>21</a:t>
            </a:r>
          </a:p>
        </p:txBody>
      </p:sp>
      <p:sp>
        <p:nvSpPr>
          <p:cNvPr id="55370" name="Oval 163"/>
          <p:cNvSpPr>
            <a:spLocks noChangeArrowheads="1"/>
          </p:cNvSpPr>
          <p:nvPr/>
        </p:nvSpPr>
        <p:spPr bwMode="auto">
          <a:xfrm>
            <a:off x="3535978" y="3530724"/>
            <a:ext cx="728296" cy="830262"/>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71" name="Oval 163"/>
          <p:cNvSpPr>
            <a:spLocks noChangeArrowheads="1"/>
          </p:cNvSpPr>
          <p:nvPr/>
        </p:nvSpPr>
        <p:spPr bwMode="auto">
          <a:xfrm>
            <a:off x="4518651" y="4797152"/>
            <a:ext cx="718038" cy="831850"/>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72" name="Oval 163"/>
          <p:cNvSpPr>
            <a:spLocks noChangeArrowheads="1"/>
          </p:cNvSpPr>
          <p:nvPr/>
        </p:nvSpPr>
        <p:spPr bwMode="auto">
          <a:xfrm>
            <a:off x="3543304" y="2192461"/>
            <a:ext cx="728297" cy="831850"/>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徹底</a:t>
            </a:r>
          </a:p>
        </p:txBody>
      </p:sp>
      <p:grpSp>
        <p:nvGrpSpPr>
          <p:cNvPr id="55373" name="Group 305"/>
          <p:cNvGrpSpPr>
            <a:grpSpLocks/>
          </p:cNvGrpSpPr>
          <p:nvPr/>
        </p:nvGrpSpPr>
        <p:grpSpPr bwMode="auto">
          <a:xfrm>
            <a:off x="4438651" y="2759208"/>
            <a:ext cx="2653811" cy="377825"/>
            <a:chOff x="3212" y="3286"/>
            <a:chExt cx="1393" cy="136"/>
          </a:xfrm>
        </p:grpSpPr>
        <p:sp>
          <p:nvSpPr>
            <p:cNvPr id="55401"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402"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403"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404"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sp>
        <p:nvSpPr>
          <p:cNvPr id="55374" name="Rectangle 251"/>
          <p:cNvSpPr>
            <a:spLocks noChangeArrowheads="1"/>
          </p:cNvSpPr>
          <p:nvPr/>
        </p:nvSpPr>
        <p:spPr bwMode="auto">
          <a:xfrm>
            <a:off x="4366849" y="2309936"/>
            <a:ext cx="1890346" cy="344488"/>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　　　　　　　　</a:t>
            </a:r>
          </a:p>
        </p:txBody>
      </p:sp>
      <p:sp>
        <p:nvSpPr>
          <p:cNvPr id="55375" name="AutoShape 139"/>
          <p:cNvSpPr>
            <a:spLocks noChangeArrowheads="1"/>
          </p:cNvSpPr>
          <p:nvPr/>
        </p:nvSpPr>
        <p:spPr bwMode="auto">
          <a:xfrm>
            <a:off x="6217632" y="2192461"/>
            <a:ext cx="2828192" cy="566738"/>
          </a:xfrm>
          <a:prstGeom prst="rightArrow">
            <a:avLst>
              <a:gd name="adj1" fmla="val 80750"/>
              <a:gd name="adj2" fmla="val 37418"/>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３２年度～全面実施</a:t>
            </a:r>
          </a:p>
        </p:txBody>
      </p:sp>
      <p:sp>
        <p:nvSpPr>
          <p:cNvPr id="55376" name="Text Box 261"/>
          <p:cNvSpPr txBox="1">
            <a:spLocks noChangeArrowheads="1"/>
          </p:cNvSpPr>
          <p:nvPr/>
        </p:nvSpPr>
        <p:spPr bwMode="auto">
          <a:xfrm>
            <a:off x="4960327" y="2382961"/>
            <a:ext cx="742950" cy="196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grpSp>
        <p:nvGrpSpPr>
          <p:cNvPr id="55377" name="Group 305"/>
          <p:cNvGrpSpPr>
            <a:grpSpLocks/>
          </p:cNvGrpSpPr>
          <p:nvPr/>
        </p:nvGrpSpPr>
        <p:grpSpPr bwMode="auto">
          <a:xfrm>
            <a:off x="5395546" y="4083174"/>
            <a:ext cx="2643554" cy="379412"/>
            <a:chOff x="3212" y="3286"/>
            <a:chExt cx="1393" cy="136"/>
          </a:xfrm>
        </p:grpSpPr>
        <p:sp>
          <p:nvSpPr>
            <p:cNvPr id="55397"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398"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rIns="3600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399"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400"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rIns="36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grpSp>
        <p:nvGrpSpPr>
          <p:cNvPr id="55378" name="Group 305"/>
          <p:cNvGrpSpPr>
            <a:grpSpLocks/>
          </p:cNvGrpSpPr>
          <p:nvPr/>
        </p:nvGrpSpPr>
        <p:grpSpPr bwMode="auto">
          <a:xfrm>
            <a:off x="6371492" y="5787488"/>
            <a:ext cx="2621574" cy="377825"/>
            <a:chOff x="3212" y="3286"/>
            <a:chExt cx="1393" cy="136"/>
          </a:xfrm>
        </p:grpSpPr>
        <p:sp>
          <p:nvSpPr>
            <p:cNvPr id="55393" name="AutoShape 306"/>
            <p:cNvSpPr>
              <a:spLocks noChangeArrowheads="1"/>
            </p:cNvSpPr>
            <p:nvPr/>
          </p:nvSpPr>
          <p:spPr bwMode="auto">
            <a:xfrm>
              <a:off x="4184" y="3286"/>
              <a:ext cx="421" cy="136"/>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使用開始</a:t>
              </a:r>
            </a:p>
          </p:txBody>
        </p:sp>
        <p:sp>
          <p:nvSpPr>
            <p:cNvPr id="55394" name="Line 307"/>
            <p:cNvSpPr>
              <a:spLocks noChangeShapeType="1"/>
            </p:cNvSpPr>
            <p:nvPr/>
          </p:nvSpPr>
          <p:spPr bwMode="auto">
            <a:xfrm flipV="1">
              <a:off x="3384" y="3354"/>
              <a:ext cx="800" cy="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395" name="AutoShape 308"/>
            <p:cNvSpPr>
              <a:spLocks noChangeArrowheads="1"/>
            </p:cNvSpPr>
            <p:nvPr/>
          </p:nvSpPr>
          <p:spPr bwMode="auto">
            <a:xfrm>
              <a:off x="3212" y="3286"/>
              <a:ext cx="420"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教科書検定</a:t>
              </a:r>
            </a:p>
          </p:txBody>
        </p:sp>
        <p:sp>
          <p:nvSpPr>
            <p:cNvPr id="55396" name="AutoShape 309"/>
            <p:cNvSpPr>
              <a:spLocks noChangeArrowheads="1"/>
            </p:cNvSpPr>
            <p:nvPr/>
          </p:nvSpPr>
          <p:spPr bwMode="auto">
            <a:xfrm>
              <a:off x="3708" y="3286"/>
              <a:ext cx="411" cy="134"/>
            </a:xfrm>
            <a:prstGeom prst="roundRect">
              <a:avLst>
                <a:gd name="adj" fmla="val 16667"/>
              </a:avLst>
            </a:prstGeom>
            <a:solidFill>
              <a:srgbClr val="FFFF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900" b="0" i="0" u="none"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採択・供給</a:t>
              </a:r>
            </a:p>
          </p:txBody>
        </p:sp>
      </p:grpSp>
      <p:sp>
        <p:nvSpPr>
          <p:cNvPr id="55379" name="Rectangle 251"/>
          <p:cNvSpPr>
            <a:spLocks noChangeArrowheads="1"/>
          </p:cNvSpPr>
          <p:nvPr/>
        </p:nvSpPr>
        <p:spPr bwMode="auto">
          <a:xfrm>
            <a:off x="4366846" y="3530728"/>
            <a:ext cx="2819400" cy="344487"/>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
        <p:nvSpPr>
          <p:cNvPr id="55380" name="Text Box 261"/>
          <p:cNvSpPr txBox="1">
            <a:spLocks noChangeArrowheads="1"/>
          </p:cNvSpPr>
          <p:nvPr/>
        </p:nvSpPr>
        <p:spPr bwMode="auto">
          <a:xfrm>
            <a:off x="5164015" y="3605340"/>
            <a:ext cx="1091712" cy="195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sp>
        <p:nvSpPr>
          <p:cNvPr id="55381" name="Rectangle 251"/>
          <p:cNvSpPr>
            <a:spLocks noChangeArrowheads="1"/>
          </p:cNvSpPr>
          <p:nvPr/>
        </p:nvSpPr>
        <p:spPr bwMode="auto">
          <a:xfrm>
            <a:off x="5291509" y="4869169"/>
            <a:ext cx="2851638" cy="346075"/>
          </a:xfrm>
          <a:prstGeom prst="rect">
            <a:avLst/>
          </a:prstGeom>
          <a:solidFill>
            <a:srgbClr val="DFFF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6925" tIns="11309" rIns="26925" bIns="11309"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　　　　　　　　　</a:t>
            </a:r>
          </a:p>
        </p:txBody>
      </p:sp>
      <p:sp>
        <p:nvSpPr>
          <p:cNvPr id="55382" name="Text Box 261"/>
          <p:cNvSpPr txBox="1">
            <a:spLocks noChangeArrowheads="1"/>
          </p:cNvSpPr>
          <p:nvPr/>
        </p:nvSpPr>
        <p:spPr bwMode="auto">
          <a:xfrm>
            <a:off x="6217632" y="4941168"/>
            <a:ext cx="1093177" cy="195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925" tIns="47874" rIns="26925" bIns="47874"/>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移行期間</a:t>
            </a:r>
          </a:p>
        </p:txBody>
      </p:sp>
      <p:sp>
        <p:nvSpPr>
          <p:cNvPr id="55383" name="AutoShape 139"/>
          <p:cNvSpPr>
            <a:spLocks noChangeArrowheads="1"/>
          </p:cNvSpPr>
          <p:nvPr/>
        </p:nvSpPr>
        <p:spPr bwMode="auto">
          <a:xfrm>
            <a:off x="7186250" y="3375153"/>
            <a:ext cx="1859574" cy="655637"/>
          </a:xfrm>
          <a:prstGeom prst="rightArrow">
            <a:avLst>
              <a:gd name="adj1" fmla="val 80750"/>
              <a:gd name="adj2" fmla="val 37498"/>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３３年度～全面実施</a:t>
            </a:r>
          </a:p>
        </p:txBody>
      </p:sp>
      <p:sp>
        <p:nvSpPr>
          <p:cNvPr id="55384" name="AutoShape 139"/>
          <p:cNvSpPr>
            <a:spLocks noChangeArrowheads="1"/>
          </p:cNvSpPr>
          <p:nvPr/>
        </p:nvSpPr>
        <p:spPr bwMode="auto">
          <a:xfrm>
            <a:off x="8143146" y="4725153"/>
            <a:ext cx="902677" cy="657225"/>
          </a:xfrm>
          <a:prstGeom prst="rightArrow">
            <a:avLst>
              <a:gd name="adj1" fmla="val 80750"/>
              <a:gd name="adj2" fmla="val 37343"/>
            </a:avLst>
          </a:prstGeom>
          <a:solidFill>
            <a:srgbClr val="99FF99"/>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0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３４年度～年次進行で実施</a:t>
            </a:r>
          </a:p>
        </p:txBody>
      </p:sp>
      <p:sp>
        <p:nvSpPr>
          <p:cNvPr id="55385" name="角丸四角形吹き出し 3"/>
          <p:cNvSpPr>
            <a:spLocks noChangeArrowheads="1"/>
          </p:cNvSpPr>
          <p:nvPr/>
        </p:nvSpPr>
        <p:spPr bwMode="auto">
          <a:xfrm>
            <a:off x="6764219" y="1048667"/>
            <a:ext cx="751742" cy="280988"/>
          </a:xfrm>
          <a:prstGeom prst="wedgeRoundRectCallout">
            <a:avLst>
              <a:gd name="adj1" fmla="val -16894"/>
              <a:gd name="adj2" fmla="val -89162"/>
              <a:gd name="adj3" fmla="val 16667"/>
            </a:avLst>
          </a:prstGeom>
          <a:solidFill>
            <a:schemeClr val="bg1"/>
          </a:solidFill>
          <a:ln w="25400" cmpd="dbl" algn="ctr">
            <a:solidFill>
              <a:schemeClr val="tx1"/>
            </a:solidFill>
            <a:round/>
            <a:headEnd/>
            <a:tailEnd/>
          </a:ln>
        </p:spPr>
        <p:txBody>
          <a:bodyPr wrap="none" lIns="68391" tIns="34196" rIns="68391" bIns="3419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ts val="900"/>
              </a:lnSpc>
              <a:spcBef>
                <a:spcPct val="0"/>
              </a:spcBef>
              <a:spcAft>
                <a:spcPts val="0"/>
              </a:spcAft>
              <a:buClrTx/>
              <a:buSzTx/>
              <a:buFontTx/>
              <a:buNone/>
              <a:tabLst/>
              <a:defRPr/>
            </a:pPr>
            <a:r>
              <a:rPr kumimoji="1" lang="ja-JP" altLang="en-US" sz="7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東京オリンピック</a:t>
            </a:r>
            <a:endParaRPr kumimoji="1" lang="en-US" altLang="ja-JP" sz="7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endParaRPr>
          </a:p>
          <a:p>
            <a:pPr marL="0" marR="0" lvl="0" indent="0" defTabSz="914400" eaLnBrk="1" fontAlgn="auto" latinLnBrk="0" hangingPunct="1">
              <a:lnSpc>
                <a:spcPts val="900"/>
              </a:lnSpc>
              <a:spcBef>
                <a:spcPct val="0"/>
              </a:spcBef>
              <a:spcAft>
                <a:spcPts val="0"/>
              </a:spcAft>
              <a:buClrTx/>
              <a:buSzTx/>
              <a:buFontTx/>
              <a:buNone/>
              <a:tabLst/>
              <a:defRPr/>
            </a:pPr>
            <a:r>
              <a:rPr kumimoji="1" lang="ja-JP" altLang="en-US" sz="7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パラリンピック</a:t>
            </a:r>
          </a:p>
        </p:txBody>
      </p:sp>
      <p:sp>
        <p:nvSpPr>
          <p:cNvPr id="55386" name="Rectangle 83"/>
          <p:cNvSpPr>
            <a:spLocks noChangeArrowheads="1"/>
          </p:cNvSpPr>
          <p:nvPr/>
        </p:nvSpPr>
        <p:spPr bwMode="auto">
          <a:xfrm>
            <a:off x="252050" y="1174883"/>
            <a:ext cx="246185" cy="801687"/>
          </a:xfrm>
          <a:prstGeom prst="rect">
            <a:avLst/>
          </a:prstGeom>
          <a:solidFill>
            <a:schemeClr val="bg1"/>
          </a:solidFill>
          <a:ln w="9525">
            <a:solidFill>
              <a:schemeClr val="tx1"/>
            </a:solidFill>
            <a:miter lim="800000"/>
            <a:headEnd/>
            <a:tailEnd/>
          </a:ln>
        </p:spPr>
        <p:txBody>
          <a:bodyPr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3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幼稚園</a:t>
            </a:r>
          </a:p>
        </p:txBody>
      </p:sp>
      <p:sp>
        <p:nvSpPr>
          <p:cNvPr id="55387" name="右矢印 2"/>
          <p:cNvSpPr>
            <a:spLocks noChangeArrowheads="1"/>
          </p:cNvSpPr>
          <p:nvPr/>
        </p:nvSpPr>
        <p:spPr bwMode="auto">
          <a:xfrm>
            <a:off x="1075592" y="1062161"/>
            <a:ext cx="2004646" cy="547688"/>
          </a:xfrm>
          <a:prstGeom prst="rightArrow">
            <a:avLst>
              <a:gd name="adj1" fmla="val 50000"/>
              <a:gd name="adj2" fmla="val 50042"/>
            </a:avLst>
          </a:prstGeom>
          <a:solidFill>
            <a:srgbClr val="FFFF99"/>
          </a:solidFill>
          <a:ln w="25400" cmpd="dbl" algn="ctr">
            <a:solidFill>
              <a:schemeClr val="tx1"/>
            </a:solidFill>
            <a:round/>
            <a:headEnd/>
            <a:tailEnd/>
          </a:ln>
        </p:spPr>
        <p:txBody>
          <a:bodyPr wrap="none" lIns="68391" tIns="34196" rIns="68391" bIns="34196"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ja-JP" altLang="en-US" sz="1000" b="1"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中教審における検討</a:t>
            </a:r>
          </a:p>
        </p:txBody>
      </p:sp>
      <p:sp>
        <p:nvSpPr>
          <p:cNvPr id="4" name="角丸四角形 3"/>
          <p:cNvSpPr/>
          <p:nvPr/>
        </p:nvSpPr>
        <p:spPr bwMode="auto">
          <a:xfrm>
            <a:off x="1692524" y="1525711"/>
            <a:ext cx="298059" cy="4552950"/>
          </a:xfrm>
          <a:prstGeom prst="roundRect">
            <a:avLst/>
          </a:prstGeom>
          <a:solidFill>
            <a:srgbClr val="FFFF99"/>
          </a:solidFill>
          <a:ln w="25400" cmpd="dbl" algn="ctr">
            <a:solidFill>
              <a:schemeClr val="tx1"/>
            </a:solidFill>
            <a:prstDash val="solid"/>
            <a:round/>
            <a:headEnd/>
            <a:tailEnd/>
          </a:ln>
          <a:effectLst/>
        </p:spPr>
        <p:txBody>
          <a:bodyPr vert="horz" wrap="none" lIns="68391" tIns="34196" rIns="68391" bIns="34196"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論</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点</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整</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理</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300" b="1" kern="0" dirty="0">
              <a:solidFill>
                <a:sysClr val="windowText" lastClr="000000"/>
              </a:solidFill>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27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ea typeface="+mj-ea"/>
              </a:rPr>
              <a:t>26</a:t>
            </a:r>
          </a:p>
        </p:txBody>
      </p:sp>
      <p:sp>
        <p:nvSpPr>
          <p:cNvPr id="51" name="角丸四角形 50"/>
          <p:cNvSpPr/>
          <p:nvPr/>
        </p:nvSpPr>
        <p:spPr bwMode="auto">
          <a:xfrm>
            <a:off x="2514604" y="1524124"/>
            <a:ext cx="309197" cy="4552950"/>
          </a:xfrm>
          <a:prstGeom prst="roundRect">
            <a:avLst/>
          </a:prstGeom>
          <a:solidFill>
            <a:srgbClr val="FFFF99"/>
          </a:solidFill>
          <a:ln w="25400" cmpd="dbl" algn="ctr">
            <a:solidFill>
              <a:schemeClr val="tx1"/>
            </a:solidFill>
            <a:prstDash val="solid"/>
            <a:round/>
            <a:headEnd/>
            <a:tailEnd/>
          </a:ln>
          <a:effectLst/>
        </p:spPr>
        <p:txBody>
          <a:bodyPr vert="horz" wrap="none" lIns="68391" tIns="34196" rIns="68391" bIns="34196"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審</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議</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ま</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と</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ea typeface="+mj-ea"/>
              </a:rPr>
              <a:t>め</a:t>
            </a:r>
            <a:endParaRPr kumimoji="0" lang="en-US" altLang="ja-JP" sz="1300" b="1" i="0" u="none" strike="noStrike" kern="0" cap="none" spc="0" normalizeH="0" baseline="0" noProof="0" dirty="0">
              <a:ln>
                <a:noFill/>
              </a:ln>
              <a:solidFill>
                <a:sysClr val="windowText" lastClr="000000"/>
              </a:solidFill>
              <a:effectLst/>
              <a:uLnTx/>
              <a:uFillTx/>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300" b="1" kern="0" dirty="0">
              <a:solidFill>
                <a:sysClr val="windowText" lastClr="000000"/>
              </a:solidFill>
              <a:latin typeface="+mj-ea"/>
              <a:ea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28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dirty="0">
                <a:ln>
                  <a:noFill/>
                </a:ln>
                <a:solidFill>
                  <a:sysClr val="windowText" lastClr="000000"/>
                </a:solidFill>
                <a:effectLst/>
                <a:uLnTx/>
                <a:uFillTx/>
                <a:latin typeface="+mj-ea"/>
              </a:rPr>
              <a:t>・</a:t>
            </a:r>
            <a:endParaRPr kumimoji="0" lang="en-US" altLang="ja-JP" sz="1300" b="1" i="0" u="none" strike="noStrike" kern="0" cap="none" spc="0" normalizeH="0" baseline="0" noProof="0" dirty="0">
              <a:ln>
                <a:noFill/>
              </a:ln>
              <a:solidFill>
                <a:sysClr val="windowText" lastClr="000000"/>
              </a:solidFill>
              <a:effectLst/>
              <a:uLnTx/>
              <a:uFillTx/>
              <a:latin typeface="+mj-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300" b="1" i="0" u="none" strike="noStrike" kern="0" cap="none" spc="0" normalizeH="0" baseline="0" noProof="0" dirty="0">
                <a:ln>
                  <a:noFill/>
                </a:ln>
                <a:solidFill>
                  <a:sysClr val="windowText" lastClr="000000"/>
                </a:solidFill>
                <a:effectLst/>
                <a:uLnTx/>
                <a:uFillTx/>
                <a:latin typeface="+mj-ea"/>
              </a:rPr>
              <a:t>26</a:t>
            </a:r>
          </a:p>
        </p:txBody>
      </p:sp>
      <p:sp>
        <p:nvSpPr>
          <p:cNvPr id="55390" name="Oval 163"/>
          <p:cNvSpPr>
            <a:spLocks noChangeArrowheads="1"/>
          </p:cNvSpPr>
          <p:nvPr/>
        </p:nvSpPr>
        <p:spPr bwMode="auto">
          <a:xfrm>
            <a:off x="3547697" y="1165349"/>
            <a:ext cx="718038" cy="830262"/>
          </a:xfrm>
          <a:prstGeom prst="ellipse">
            <a:avLst/>
          </a:prstGeom>
          <a:solidFill>
            <a:srgbClr val="5DAEFF">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95746" tIns="47874" rIns="95746"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周知・</a:t>
            </a:r>
            <a:endParaRPr kumimoji="1" lang="en-US" altLang="ja-JP"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rPr>
              <a:t>徹底</a:t>
            </a:r>
          </a:p>
        </p:txBody>
      </p:sp>
      <p:sp>
        <p:nvSpPr>
          <p:cNvPr id="55391" name="AutoShape 139"/>
          <p:cNvSpPr>
            <a:spLocks noChangeArrowheads="1"/>
          </p:cNvSpPr>
          <p:nvPr/>
        </p:nvSpPr>
        <p:spPr bwMode="auto">
          <a:xfrm>
            <a:off x="4366850" y="1290761"/>
            <a:ext cx="4678974" cy="655638"/>
          </a:xfrm>
          <a:prstGeom prst="rightArrow">
            <a:avLst>
              <a:gd name="adj1" fmla="val 80750"/>
              <a:gd name="adj2" fmla="val 37511"/>
            </a:avLst>
          </a:prstGeom>
          <a:solidFill>
            <a:srgbClr val="99FF99"/>
          </a:solidFill>
          <a:ln w="9525">
            <a:solidFill>
              <a:schemeClr val="tx1"/>
            </a:solidFill>
            <a:miter lim="800000"/>
            <a:headEnd/>
            <a:tailEnd/>
          </a:ln>
        </p:spPr>
        <p:txBody>
          <a:bodyPr wrap="none" lIns="26925" tIns="47874" rIns="26925" bIns="47874"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rPr>
              <a:t>３０年度～全面実施</a:t>
            </a:r>
          </a:p>
        </p:txBody>
      </p:sp>
      <p:sp>
        <p:nvSpPr>
          <p:cNvPr id="2" name="正方形/長方形 1"/>
          <p:cNvSpPr/>
          <p:nvPr/>
        </p:nvSpPr>
        <p:spPr>
          <a:xfrm>
            <a:off x="380998" y="6321558"/>
            <a:ext cx="8679477" cy="483839"/>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solidFill>
                <a:effectLst/>
                <a:uLnTx/>
                <a:uFillTx/>
                <a:latin typeface="+mn-ea"/>
              </a:rPr>
              <a:t>特別支援学校学習指導要領（幼稚部及び小学部・中学部）についても、平成</a:t>
            </a:r>
            <a:r>
              <a:rPr kumimoji="0" lang="en-US" altLang="ja-JP" sz="1200" b="0" i="0" u="none" strike="noStrike" kern="0" cap="none" spc="0" normalizeH="0" baseline="0" noProof="0" dirty="0">
                <a:ln>
                  <a:noFill/>
                </a:ln>
                <a:solidFill>
                  <a:schemeClr val="tx1"/>
                </a:solidFill>
                <a:effectLst/>
                <a:uLnTx/>
                <a:uFillTx/>
                <a:latin typeface="+mn-ea"/>
              </a:rPr>
              <a:t>29</a:t>
            </a:r>
            <a:r>
              <a:rPr kumimoji="0" lang="ja-JP" altLang="en-US" sz="1200" b="0" i="0" u="none" strike="noStrike" kern="0" cap="none" spc="0" normalizeH="0" baseline="0" noProof="0" dirty="0">
                <a:ln>
                  <a:noFill/>
                </a:ln>
                <a:solidFill>
                  <a:schemeClr val="tx1"/>
                </a:solidFill>
                <a:effectLst/>
                <a:uLnTx/>
                <a:uFillTx/>
                <a:latin typeface="+mn-ea"/>
              </a:rPr>
              <a:t>年４月</a:t>
            </a:r>
            <a:r>
              <a:rPr kumimoji="0" lang="en-US" altLang="ja-JP" sz="1200" b="0" i="0" u="none" strike="noStrike" kern="0" cap="none" spc="0" normalizeH="0" baseline="0" noProof="0" dirty="0">
                <a:ln>
                  <a:noFill/>
                </a:ln>
                <a:solidFill>
                  <a:schemeClr val="tx1"/>
                </a:solidFill>
                <a:effectLst/>
                <a:uLnTx/>
                <a:uFillTx/>
                <a:latin typeface="+mn-ea"/>
              </a:rPr>
              <a:t>28</a:t>
            </a:r>
            <a:r>
              <a:rPr kumimoji="0" lang="ja-JP" altLang="en-US" sz="1200" b="0" i="0" u="none" strike="noStrike" kern="0" cap="none" spc="0" normalizeH="0" baseline="0" noProof="0" dirty="0">
                <a:ln>
                  <a:noFill/>
                </a:ln>
                <a:solidFill>
                  <a:schemeClr val="tx1"/>
                </a:solidFill>
                <a:effectLst/>
                <a:uLnTx/>
                <a:uFillTx/>
                <a:latin typeface="+mn-ea"/>
              </a:rPr>
              <a:t>日に改訂告示を公示。</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chemeClr val="tx1"/>
                </a:solidFill>
                <a:effectLst/>
                <a:uLnTx/>
                <a:uFillTx/>
                <a:latin typeface="+mn-ea"/>
              </a:rPr>
              <a:t>特別支援学校学習指導要領（高等部）についても、高等学校学習指導要領と一体的に改訂を進める。</a:t>
            </a:r>
            <a:endParaRPr kumimoji="1" lang="ja-JP" altLang="en-US" sz="1200" b="0" i="0" u="none" strike="noStrike" kern="0" cap="none" spc="0" normalizeH="0" baseline="0" noProof="0" dirty="0">
              <a:ln>
                <a:noFill/>
              </a:ln>
              <a:solidFill>
                <a:schemeClr val="tx1"/>
              </a:solidFill>
              <a:effectLst/>
              <a:uLnTx/>
              <a:uFillTx/>
              <a:latin typeface="+mn-ea"/>
            </a:endParaRPr>
          </a:p>
        </p:txBody>
      </p:sp>
      <p:sp>
        <p:nvSpPr>
          <p:cNvPr id="3" name="正方形/長方形 2"/>
          <p:cNvSpPr/>
          <p:nvPr/>
        </p:nvSpPr>
        <p:spPr>
          <a:xfrm>
            <a:off x="6255732" y="5301208"/>
            <a:ext cx="906189" cy="4862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36000" tIns="36000" rIns="36000" bIns="36000" rtlCol="0" anchor="ctr"/>
          <a:lstStyle/>
          <a:p>
            <a:pPr algn="ctr"/>
            <a:r>
              <a:rPr kumimoji="1" lang="ja-JP" altLang="en-US" sz="1100" spc="-150" dirty="0">
                <a:solidFill>
                  <a:schemeClr val="tx1"/>
                </a:solidFill>
              </a:rPr>
              <a:t>大学入学共通テスト」導入</a:t>
            </a:r>
          </a:p>
        </p:txBody>
      </p:sp>
      <p:sp>
        <p:nvSpPr>
          <p:cNvPr id="6" name="正方形/長方形 5"/>
          <p:cNvSpPr/>
          <p:nvPr/>
        </p:nvSpPr>
        <p:spPr>
          <a:xfrm>
            <a:off x="5312019" y="5301208"/>
            <a:ext cx="945174" cy="8357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36000" tIns="36000" rIns="36000" bIns="36000" rtlCol="0" anchor="ctr"/>
          <a:lstStyle/>
          <a:p>
            <a:pPr algn="ctr"/>
            <a:r>
              <a:rPr kumimoji="1" lang="ja-JP" altLang="en-US" sz="1100" dirty="0">
                <a:solidFill>
                  <a:schemeClr val="tx1"/>
                </a:solidFill>
              </a:rPr>
              <a:t>「高校生のための学びの基礎診断」導入</a:t>
            </a:r>
          </a:p>
        </p:txBody>
      </p:sp>
      <p:sp>
        <p:nvSpPr>
          <p:cNvPr id="7" name="スマイル 6"/>
          <p:cNvSpPr/>
          <p:nvPr/>
        </p:nvSpPr>
        <p:spPr>
          <a:xfrm>
            <a:off x="4711497" y="4495155"/>
            <a:ext cx="332345" cy="446013"/>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532218" y="4248351"/>
            <a:ext cx="690904" cy="276999"/>
          </a:xfrm>
          <a:prstGeom prst="rect">
            <a:avLst/>
          </a:prstGeom>
          <a:noFill/>
        </p:spPr>
        <p:txBody>
          <a:bodyPr wrap="square" rtlCol="0">
            <a:spAutoFit/>
          </a:bodyPr>
          <a:lstStyle/>
          <a:p>
            <a:pPr algn="ctr"/>
            <a:r>
              <a:rPr lang="ja-JP" altLang="en-US" sz="1200" dirty="0"/>
              <a:t>高</a:t>
            </a:r>
            <a:r>
              <a:rPr kumimoji="1" lang="ja-JP" altLang="en-US" sz="1200" dirty="0"/>
              <a:t>１生</a:t>
            </a:r>
          </a:p>
        </p:txBody>
      </p:sp>
      <p:cxnSp>
        <p:nvCxnSpPr>
          <p:cNvPr id="11" name="直線矢印コネクタ 10"/>
          <p:cNvCxnSpPr>
            <a:stCxn id="7" idx="5"/>
          </p:cNvCxnSpPr>
          <p:nvPr/>
        </p:nvCxnSpPr>
        <p:spPr>
          <a:xfrm>
            <a:off x="4995171" y="4875851"/>
            <a:ext cx="400375" cy="506527"/>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直線矢印コネクタ 12"/>
          <p:cNvCxnSpPr>
            <a:stCxn id="7" idx="5"/>
          </p:cNvCxnSpPr>
          <p:nvPr/>
        </p:nvCxnSpPr>
        <p:spPr>
          <a:xfrm>
            <a:off x="4995171" y="4875851"/>
            <a:ext cx="1376321" cy="506527"/>
          </a:xfrm>
          <a:prstGeom prst="straightConnector1">
            <a:avLst/>
          </a:prstGeom>
          <a:ln w="381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87516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23528" y="5373216"/>
            <a:ext cx="8568952" cy="1200329"/>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主として、</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①　数・量・図形に関する内容　と　②　それらを考察する方法</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の２つの観点から整理されていた。</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6186590" cy="584775"/>
          </a:xfrm>
          <a:prstGeom prst="rect">
            <a:avLst/>
          </a:prstGeom>
          <a:noFill/>
        </p:spPr>
        <p:txBody>
          <a:bodyPr wrap="square" rtlCol="0">
            <a:spAutoFit/>
          </a:bodyPr>
          <a:lstStyle/>
          <a:p>
            <a:r>
              <a:rPr kumimoji="1" lang="en-US" altLang="ja-JP" sz="3200"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現行学習指導要領の領域構成</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847777832"/>
              </p:ext>
            </p:extLst>
          </p:nvPr>
        </p:nvGraphicFramePr>
        <p:xfrm>
          <a:off x="179512" y="764704"/>
          <a:ext cx="8712968" cy="4248474"/>
        </p:xfrm>
        <a:graphic>
          <a:graphicData uri="http://schemas.openxmlformats.org/drawingml/2006/table">
            <a:tbl>
              <a:tblPr/>
              <a:tblGrid>
                <a:gridCol w="1374591">
                  <a:extLst>
                    <a:ext uri="{9D8B030D-6E8A-4147-A177-3AD203B41FA5}">
                      <a16:colId xmlns:a16="http://schemas.microsoft.com/office/drawing/2014/main" val="20000"/>
                    </a:ext>
                  </a:extLst>
                </a:gridCol>
                <a:gridCol w="7338377">
                  <a:extLst>
                    <a:ext uri="{9D8B030D-6E8A-4147-A177-3AD203B41FA5}">
                      <a16:colId xmlns:a16="http://schemas.microsoft.com/office/drawing/2014/main" val="20001"/>
                    </a:ext>
                  </a:extLst>
                </a:gridCol>
              </a:tblGrid>
              <a:tr h="708079">
                <a:tc>
                  <a:txBody>
                    <a:bodyPr/>
                    <a:lstStyle/>
                    <a:p>
                      <a:pPr algn="ctr"/>
                      <a:r>
                        <a:rPr kumimoji="1" lang="ja-JP" altLang="en-US" sz="2000" dirty="0"/>
                        <a:t>第１学年</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第２学年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第３学年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第４学年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第５学年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第６学年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角丸四角形 9"/>
          <p:cNvSpPr/>
          <p:nvPr/>
        </p:nvSpPr>
        <p:spPr>
          <a:xfrm>
            <a:off x="1691680" y="908720"/>
            <a:ext cx="7056784" cy="3960440"/>
          </a:xfrm>
          <a:prstGeom prst="roundRect">
            <a:avLst/>
          </a:prstGeom>
          <a:ln w="158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2" name="角丸四角形 11"/>
          <p:cNvSpPr/>
          <p:nvPr/>
        </p:nvSpPr>
        <p:spPr>
          <a:xfrm>
            <a:off x="1955208" y="1052736"/>
            <a:ext cx="2040728" cy="3744416"/>
          </a:xfrm>
          <a:prstGeom prst="roundRect">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627784" y="2924943"/>
            <a:ext cx="4824536" cy="1725227"/>
          </a:xfrm>
          <a:prstGeom prst="roundRect">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7596336" y="1165745"/>
            <a:ext cx="929261" cy="3456384"/>
          </a:xfrm>
          <a:prstGeom prst="roundRect">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759548" y="764704"/>
            <a:ext cx="1020364"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196058" y="764704"/>
            <a:ext cx="1020364"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645995" y="779022"/>
            <a:ext cx="1020364"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961953" y="1143775"/>
            <a:ext cx="615553" cy="3199359"/>
          </a:xfrm>
          <a:prstGeom prst="rect">
            <a:avLst/>
          </a:prstGeom>
          <a:noFill/>
        </p:spPr>
        <p:txBody>
          <a:bodyPr vert="eaVert" wrap="square" rtlCol="0">
            <a:spAutoFit/>
          </a:bodyPr>
          <a:lstStyle/>
          <a:p>
            <a:r>
              <a:rPr kumimoji="1" lang="ja-JP" altLang="en-US" sz="2800" b="1" dirty="0"/>
              <a:t>Ａ　数と計算</a:t>
            </a:r>
          </a:p>
        </p:txBody>
      </p:sp>
      <p:sp>
        <p:nvSpPr>
          <p:cNvPr id="23" name="テキスト ボックス 22"/>
          <p:cNvSpPr txBox="1"/>
          <p:nvPr/>
        </p:nvSpPr>
        <p:spPr>
          <a:xfrm>
            <a:off x="4424499" y="1137299"/>
            <a:ext cx="615553" cy="3199359"/>
          </a:xfrm>
          <a:prstGeom prst="rect">
            <a:avLst/>
          </a:prstGeom>
          <a:noFill/>
        </p:spPr>
        <p:txBody>
          <a:bodyPr vert="eaVert" wrap="square" rtlCol="0">
            <a:spAutoFit/>
          </a:bodyPr>
          <a:lstStyle/>
          <a:p>
            <a:r>
              <a:rPr lang="ja-JP" altLang="en-US" sz="2800" b="1" dirty="0"/>
              <a:t>Ｂ</a:t>
            </a:r>
            <a:r>
              <a:rPr kumimoji="1" lang="ja-JP" altLang="en-US" sz="2800" b="1" dirty="0"/>
              <a:t>　量と測定</a:t>
            </a:r>
          </a:p>
        </p:txBody>
      </p:sp>
      <p:sp>
        <p:nvSpPr>
          <p:cNvPr id="24" name="テキスト ボックス 23"/>
          <p:cNvSpPr txBox="1"/>
          <p:nvPr/>
        </p:nvSpPr>
        <p:spPr>
          <a:xfrm>
            <a:off x="5848400" y="1114118"/>
            <a:ext cx="615553" cy="3199359"/>
          </a:xfrm>
          <a:prstGeom prst="rect">
            <a:avLst/>
          </a:prstGeom>
          <a:noFill/>
        </p:spPr>
        <p:txBody>
          <a:bodyPr vert="eaVert" wrap="square" rtlCol="0">
            <a:spAutoFit/>
          </a:bodyPr>
          <a:lstStyle/>
          <a:p>
            <a:r>
              <a:rPr lang="ja-JP" altLang="en-US" sz="2800" b="1" dirty="0"/>
              <a:t>Ｃ</a:t>
            </a:r>
            <a:r>
              <a:rPr kumimoji="1" lang="ja-JP" altLang="en-US" sz="2800" b="1" dirty="0"/>
              <a:t>　図形</a:t>
            </a:r>
          </a:p>
        </p:txBody>
      </p:sp>
      <p:sp>
        <p:nvSpPr>
          <p:cNvPr id="27" name="テキスト ボックス 26"/>
          <p:cNvSpPr txBox="1"/>
          <p:nvPr/>
        </p:nvSpPr>
        <p:spPr>
          <a:xfrm>
            <a:off x="2020943" y="1723454"/>
            <a:ext cx="492443" cy="2027048"/>
          </a:xfrm>
          <a:prstGeom prst="rect">
            <a:avLst/>
          </a:prstGeom>
          <a:noFill/>
        </p:spPr>
        <p:txBody>
          <a:bodyPr vert="eaVert" wrap="square" rtlCol="0">
            <a:spAutoFit/>
          </a:bodyPr>
          <a:lstStyle/>
          <a:p>
            <a:r>
              <a:rPr kumimoji="1" lang="ja-JP" altLang="en-US" sz="2000" dirty="0">
                <a:solidFill>
                  <a:schemeClr val="bg1"/>
                </a:solidFill>
                <a:latin typeface="AR Pゴシック体M" panose="020B0600000000000000" pitchFamily="50" charset="-128"/>
                <a:ea typeface="AR Pゴシック体M" panose="020B0600000000000000" pitchFamily="50" charset="-128"/>
              </a:rPr>
              <a:t>式の表現と読み</a:t>
            </a:r>
          </a:p>
        </p:txBody>
      </p:sp>
      <p:sp>
        <p:nvSpPr>
          <p:cNvPr id="28" name="テキスト ボックス 27"/>
          <p:cNvSpPr txBox="1"/>
          <p:nvPr/>
        </p:nvSpPr>
        <p:spPr>
          <a:xfrm>
            <a:off x="6804331" y="3113455"/>
            <a:ext cx="492443" cy="1508674"/>
          </a:xfrm>
          <a:prstGeom prst="rect">
            <a:avLst/>
          </a:prstGeom>
          <a:noFill/>
        </p:spPr>
        <p:txBody>
          <a:bodyPr vert="eaVert" wrap="square" rtlCol="0">
            <a:spAutoFit/>
          </a:bodyPr>
          <a:lstStyle/>
          <a:p>
            <a:r>
              <a:rPr kumimoji="1" lang="ja-JP" altLang="en-US" sz="2000" dirty="0">
                <a:solidFill>
                  <a:schemeClr val="bg1"/>
                </a:solidFill>
                <a:latin typeface="AR Pゴシック体M" panose="020B0600000000000000" pitchFamily="50" charset="-128"/>
                <a:ea typeface="AR Pゴシック体M" panose="020B0600000000000000" pitchFamily="50" charset="-128"/>
              </a:rPr>
              <a:t>関数の考え</a:t>
            </a:r>
          </a:p>
        </p:txBody>
      </p:sp>
      <p:sp>
        <p:nvSpPr>
          <p:cNvPr id="29" name="テキスト ボックス 28"/>
          <p:cNvSpPr txBox="1"/>
          <p:nvPr/>
        </p:nvSpPr>
        <p:spPr>
          <a:xfrm>
            <a:off x="7814810" y="2378918"/>
            <a:ext cx="492443" cy="1490957"/>
          </a:xfrm>
          <a:prstGeom prst="rect">
            <a:avLst/>
          </a:prstGeom>
          <a:noFill/>
        </p:spPr>
        <p:txBody>
          <a:bodyPr vert="eaVert" wrap="square" rtlCol="0">
            <a:spAutoFit/>
          </a:bodyPr>
          <a:lstStyle/>
          <a:p>
            <a:r>
              <a:rPr lang="ja-JP" altLang="en-US" sz="2000" dirty="0">
                <a:solidFill>
                  <a:schemeClr val="bg1"/>
                </a:solidFill>
                <a:latin typeface="AR Pゴシック体M" panose="020B0600000000000000" pitchFamily="50" charset="-128"/>
                <a:ea typeface="AR Pゴシック体M" panose="020B0600000000000000" pitchFamily="50" charset="-128"/>
              </a:rPr>
              <a:t>資料の整理</a:t>
            </a:r>
            <a:endParaRPr kumimoji="1" lang="ja-JP" altLang="en-US" sz="2000" dirty="0">
              <a:solidFill>
                <a:schemeClr val="bg1"/>
              </a:solidFill>
              <a:latin typeface="AR Pゴシック体M" panose="020B0600000000000000" pitchFamily="50" charset="-128"/>
              <a:ea typeface="AR Pゴシック体M" panose="020B0600000000000000" pitchFamily="50" charset="-128"/>
            </a:endParaRPr>
          </a:p>
        </p:txBody>
      </p:sp>
      <p:sp>
        <p:nvSpPr>
          <p:cNvPr id="26" name="テキスト ボックス 25"/>
          <p:cNvSpPr txBox="1"/>
          <p:nvPr/>
        </p:nvSpPr>
        <p:spPr>
          <a:xfrm>
            <a:off x="6800876" y="1070092"/>
            <a:ext cx="1789311" cy="954107"/>
          </a:xfrm>
          <a:prstGeom prst="rect">
            <a:avLst/>
          </a:prstGeom>
          <a:noFill/>
        </p:spPr>
        <p:txBody>
          <a:bodyPr wrap="square" rtlCol="0">
            <a:spAutoFit/>
          </a:bodyPr>
          <a:lstStyle/>
          <a:p>
            <a:r>
              <a:rPr kumimoji="1" lang="ja-JP" altLang="en-US" sz="2800" b="1" dirty="0">
                <a:solidFill>
                  <a:schemeClr val="bg1"/>
                </a:solidFill>
              </a:rPr>
              <a:t>Ｄ</a:t>
            </a:r>
            <a:endParaRPr kumimoji="1" lang="en-US" altLang="ja-JP" sz="2800" b="1" dirty="0">
              <a:solidFill>
                <a:schemeClr val="bg1"/>
              </a:solidFill>
            </a:endParaRPr>
          </a:p>
          <a:p>
            <a:r>
              <a:rPr kumimoji="1" lang="ja-JP" altLang="en-US" sz="2800" b="1" dirty="0">
                <a:solidFill>
                  <a:schemeClr val="bg1"/>
                </a:solidFill>
              </a:rPr>
              <a:t>数量関係</a:t>
            </a:r>
          </a:p>
        </p:txBody>
      </p:sp>
      <p:sp>
        <p:nvSpPr>
          <p:cNvPr id="19" name="円/楕円 18"/>
          <p:cNvSpPr/>
          <p:nvPr/>
        </p:nvSpPr>
        <p:spPr>
          <a:xfrm>
            <a:off x="6793889" y="81641"/>
            <a:ext cx="2232540"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075412" y="202514"/>
            <a:ext cx="1769211" cy="707886"/>
          </a:xfrm>
          <a:prstGeom prst="rect">
            <a:avLst/>
          </a:prstGeom>
          <a:noFill/>
        </p:spPr>
        <p:txBody>
          <a:bodyPr wrap="square" rtlCol="0">
            <a:spAutoFit/>
          </a:bodyPr>
          <a:lstStyle/>
          <a:p>
            <a:r>
              <a:rPr kumimoji="1" lang="ja-JP" altLang="en-US" sz="2000" b="1" dirty="0"/>
              <a:t>解説　Ｐ３７</a:t>
            </a:r>
            <a:endParaRPr kumimoji="1" lang="en-US" altLang="ja-JP" sz="2000" b="1" dirty="0"/>
          </a:p>
          <a:p>
            <a:r>
              <a:rPr lang="ja-JP" altLang="en-US" sz="2000" b="1" dirty="0"/>
              <a:t>～４１</a:t>
            </a:r>
            <a:endParaRPr kumimoji="1" lang="ja-JP" altLang="en-US" sz="2000" b="1" dirty="0"/>
          </a:p>
        </p:txBody>
      </p:sp>
    </p:spTree>
    <p:extLst>
      <p:ext uri="{BB962C8B-B14F-4D97-AF65-F5344CB8AC3E}">
        <p14:creationId xmlns:p14="http://schemas.microsoft.com/office/powerpoint/2010/main" val="213514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8507" y="5157192"/>
            <a:ext cx="8568952" cy="1569660"/>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幼小連携、小中連携を意識（発達段階を踏まえ</a:t>
            </a:r>
            <a:r>
              <a:rPr lang="ja-JP" altLang="en-US" sz="2400" dirty="0">
                <a:solidFill>
                  <a:srgbClr val="FFFF00"/>
                </a:solidFill>
                <a:latin typeface="AR P丸ゴシック体E" panose="020F0900000000000000" pitchFamily="50" charset="-128"/>
                <a:ea typeface="AR P丸ゴシック体E" panose="020F0900000000000000" pitchFamily="50" charset="-128"/>
              </a:rPr>
              <a:t>４つの段階</a:t>
            </a:r>
            <a:r>
              <a:rPr lang="ja-JP" altLang="en-US" sz="2400" dirty="0">
                <a:solidFill>
                  <a:schemeClr val="bg1"/>
                </a:solidFill>
                <a:latin typeface="AR P丸ゴシック体E" panose="020F0900000000000000" pitchFamily="50" charset="-128"/>
                <a:ea typeface="AR P丸ゴシック体E" panose="020F0900000000000000" pitchFamily="50" charset="-128"/>
              </a:rPr>
              <a:t>）</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「１年」、「２・３年」、「４・５年」、「６年」</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a:t>
            </a:r>
            <a:r>
              <a:rPr lang="ja-JP" altLang="en-US" sz="2400" dirty="0">
                <a:solidFill>
                  <a:srgbClr val="FFFF00"/>
                </a:solidFill>
                <a:latin typeface="AR P丸ゴシック体E" panose="020F0900000000000000" pitchFamily="50" charset="-128"/>
                <a:ea typeface="AR P丸ゴシック体E" panose="020F0900000000000000" pitchFamily="50" charset="-128"/>
              </a:rPr>
              <a:t>図形の計量的考察</a:t>
            </a:r>
            <a:r>
              <a:rPr lang="ja-JP" altLang="en-US" sz="2400" dirty="0">
                <a:solidFill>
                  <a:schemeClr val="bg1"/>
                </a:solidFill>
                <a:latin typeface="AR P丸ゴシック体E" panose="020F0900000000000000" pitchFamily="50" charset="-128"/>
                <a:ea typeface="AR P丸ゴシック体E" panose="020F0900000000000000" pitchFamily="50" charset="-128"/>
              </a:rPr>
              <a:t>や</a:t>
            </a:r>
            <a:r>
              <a:rPr lang="ja-JP" altLang="en-US" sz="2400" dirty="0">
                <a:solidFill>
                  <a:srgbClr val="FFFF00"/>
                </a:solidFill>
                <a:latin typeface="AR P丸ゴシック体E" panose="020F0900000000000000" pitchFamily="50" charset="-128"/>
                <a:ea typeface="AR P丸ゴシック体E" panose="020F0900000000000000" pitchFamily="50" charset="-128"/>
              </a:rPr>
              <a:t>関数の考え方</a:t>
            </a:r>
            <a:r>
              <a:rPr lang="ja-JP" altLang="en-US"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rgbClr val="FFFF00"/>
                </a:solidFill>
                <a:latin typeface="AR P丸ゴシック体E" panose="020F0900000000000000" pitchFamily="50" charset="-128"/>
                <a:ea typeface="AR P丸ゴシック体E" panose="020F0900000000000000" pitchFamily="50" charset="-128"/>
              </a:rPr>
              <a:t>統計教育の充実</a:t>
            </a:r>
            <a:endParaRPr lang="en-US" altLang="ja-JP" sz="2400" dirty="0">
              <a:solidFill>
                <a:srgbClr val="FFFF00"/>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数学的活動は</a:t>
            </a:r>
            <a:r>
              <a:rPr lang="ja-JP" altLang="en-US" sz="2400" dirty="0">
                <a:solidFill>
                  <a:srgbClr val="FFFF00"/>
                </a:solidFill>
                <a:latin typeface="AR P丸ゴシック体E" panose="020F0900000000000000" pitchFamily="50" charset="-128"/>
                <a:ea typeface="AR P丸ゴシック体E" panose="020F0900000000000000" pitchFamily="50" charset="-128"/>
              </a:rPr>
              <a:t>全てに</a:t>
            </a:r>
            <a:r>
              <a:rPr lang="ja-JP" altLang="en-US" sz="2400" dirty="0">
                <a:solidFill>
                  <a:schemeClr val="bg1"/>
                </a:solidFill>
                <a:latin typeface="AR P丸ゴシック体E" panose="020F0900000000000000" pitchFamily="50" charset="-128"/>
                <a:ea typeface="AR P丸ゴシック体E" panose="020F0900000000000000" pitchFamily="50" charset="-128"/>
              </a:rPr>
              <a:t>関連</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6186590" cy="584775"/>
          </a:xfrm>
          <a:prstGeom prst="rect">
            <a:avLst/>
          </a:prstGeom>
          <a:noFill/>
        </p:spPr>
        <p:txBody>
          <a:bodyPr wrap="square" rtlCol="0">
            <a:spAutoFit/>
          </a:bodyPr>
          <a:lstStyle/>
          <a:p>
            <a:r>
              <a:rPr kumimoji="1" lang="en-US" altLang="ja-JP" sz="3200" dirty="0">
                <a:latin typeface="AR P丸ゴシック体E" panose="020F0900000000000000" pitchFamily="50" charset="-128"/>
                <a:ea typeface="AR P丸ゴシック体E" panose="020F0900000000000000" pitchFamily="50" charset="-128"/>
              </a:rPr>
              <a:t>【</a:t>
            </a:r>
            <a:r>
              <a:rPr lang="ja-JP" altLang="en-US" sz="3200" dirty="0">
                <a:latin typeface="AR P丸ゴシック体E" panose="020F0900000000000000" pitchFamily="50" charset="-128"/>
                <a:ea typeface="AR P丸ゴシック体E" panose="020F0900000000000000" pitchFamily="50" charset="-128"/>
              </a:rPr>
              <a:t>新</a:t>
            </a:r>
            <a:r>
              <a:rPr kumimoji="1" lang="ja-JP" altLang="en-US" sz="3200" dirty="0">
                <a:latin typeface="AR P丸ゴシック体E" panose="020F0900000000000000" pitchFamily="50" charset="-128"/>
                <a:ea typeface="AR P丸ゴシック体E" panose="020F0900000000000000" pitchFamily="50" charset="-128"/>
              </a:rPr>
              <a:t>学習指導要領の領域構成</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29317924"/>
              </p:ext>
            </p:extLst>
          </p:nvPr>
        </p:nvGraphicFramePr>
        <p:xfrm>
          <a:off x="179512" y="764704"/>
          <a:ext cx="8712968" cy="4248474"/>
        </p:xfrm>
        <a:graphic>
          <a:graphicData uri="http://schemas.openxmlformats.org/drawingml/2006/table">
            <a:tbl>
              <a:tblPr/>
              <a:tblGrid>
                <a:gridCol w="1374591">
                  <a:extLst>
                    <a:ext uri="{9D8B030D-6E8A-4147-A177-3AD203B41FA5}">
                      <a16:colId xmlns:a16="http://schemas.microsoft.com/office/drawing/2014/main" val="20000"/>
                    </a:ext>
                  </a:extLst>
                </a:gridCol>
                <a:gridCol w="7338377">
                  <a:extLst>
                    <a:ext uri="{9D8B030D-6E8A-4147-A177-3AD203B41FA5}">
                      <a16:colId xmlns:a16="http://schemas.microsoft.com/office/drawing/2014/main" val="20001"/>
                    </a:ext>
                  </a:extLst>
                </a:gridCol>
              </a:tblGrid>
              <a:tr h="708079">
                <a:tc>
                  <a:txBody>
                    <a:bodyPr/>
                    <a:lstStyle/>
                    <a:p>
                      <a:pPr algn="ctr"/>
                      <a:r>
                        <a:rPr kumimoji="1" lang="ja-JP" altLang="en-US" sz="2000" dirty="0"/>
                        <a:t>第１学年</a:t>
                      </a:r>
                    </a:p>
                  </a:txBody>
                  <a:tcPr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第２学年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第３学年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第４学年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第５学年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8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第６学年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 name="角丸四角形 15"/>
          <p:cNvSpPr/>
          <p:nvPr/>
        </p:nvSpPr>
        <p:spPr>
          <a:xfrm>
            <a:off x="1739184" y="764704"/>
            <a:ext cx="1176632"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019723" y="1124744"/>
            <a:ext cx="615553" cy="3199359"/>
          </a:xfrm>
          <a:prstGeom prst="rect">
            <a:avLst/>
          </a:prstGeom>
          <a:noFill/>
        </p:spPr>
        <p:txBody>
          <a:bodyPr vert="eaVert" wrap="square" rtlCol="0">
            <a:spAutoFit/>
          </a:bodyPr>
          <a:lstStyle/>
          <a:p>
            <a:r>
              <a:rPr kumimoji="1" lang="ja-JP" altLang="en-US" sz="2800" b="1" dirty="0"/>
              <a:t>Ａ　数と計算</a:t>
            </a:r>
          </a:p>
        </p:txBody>
      </p:sp>
      <p:sp>
        <p:nvSpPr>
          <p:cNvPr id="30" name="角丸四角形 29"/>
          <p:cNvSpPr/>
          <p:nvPr/>
        </p:nvSpPr>
        <p:spPr>
          <a:xfrm>
            <a:off x="3203848" y="764704"/>
            <a:ext cx="1176632"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4660657" y="754259"/>
            <a:ext cx="1176632" cy="213468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149849" y="2885237"/>
            <a:ext cx="1176632" cy="21242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524328" y="761001"/>
            <a:ext cx="1176632" cy="42484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484387" y="1124744"/>
            <a:ext cx="615553" cy="3199359"/>
          </a:xfrm>
          <a:prstGeom prst="rect">
            <a:avLst/>
          </a:prstGeom>
          <a:noFill/>
        </p:spPr>
        <p:txBody>
          <a:bodyPr vert="eaVert" wrap="square" rtlCol="0">
            <a:spAutoFit/>
          </a:bodyPr>
          <a:lstStyle/>
          <a:p>
            <a:r>
              <a:rPr lang="ja-JP" altLang="en-US" sz="2800" b="1" dirty="0"/>
              <a:t>Ｂ</a:t>
            </a:r>
            <a:r>
              <a:rPr kumimoji="1" lang="ja-JP" altLang="en-US" sz="2800" b="1" dirty="0"/>
              <a:t>　図形</a:t>
            </a:r>
          </a:p>
        </p:txBody>
      </p:sp>
      <p:sp>
        <p:nvSpPr>
          <p:cNvPr id="24" name="テキスト ボックス 23"/>
          <p:cNvSpPr txBox="1"/>
          <p:nvPr/>
        </p:nvSpPr>
        <p:spPr>
          <a:xfrm>
            <a:off x="4941196" y="1126752"/>
            <a:ext cx="615553" cy="1599679"/>
          </a:xfrm>
          <a:prstGeom prst="rect">
            <a:avLst/>
          </a:prstGeom>
          <a:noFill/>
        </p:spPr>
        <p:txBody>
          <a:bodyPr vert="eaVert" wrap="square" rtlCol="0">
            <a:spAutoFit/>
          </a:bodyPr>
          <a:lstStyle/>
          <a:p>
            <a:r>
              <a:rPr lang="ja-JP" altLang="en-US" sz="2800" b="1" dirty="0"/>
              <a:t>Ｃ</a:t>
            </a:r>
            <a:r>
              <a:rPr kumimoji="1" lang="ja-JP" altLang="en-US" sz="2800" b="1" dirty="0"/>
              <a:t>　測定</a:t>
            </a:r>
          </a:p>
        </p:txBody>
      </p:sp>
      <p:sp>
        <p:nvSpPr>
          <p:cNvPr id="34" name="テキスト ボックス 33"/>
          <p:cNvSpPr txBox="1"/>
          <p:nvPr/>
        </p:nvSpPr>
        <p:spPr>
          <a:xfrm>
            <a:off x="6430388" y="2996952"/>
            <a:ext cx="615553" cy="504056"/>
          </a:xfrm>
          <a:prstGeom prst="rect">
            <a:avLst/>
          </a:prstGeom>
          <a:noFill/>
        </p:spPr>
        <p:txBody>
          <a:bodyPr vert="eaVert" wrap="square" rtlCol="0">
            <a:spAutoFit/>
          </a:bodyPr>
          <a:lstStyle/>
          <a:p>
            <a:r>
              <a:rPr lang="ja-JP" altLang="en-US" sz="2800" b="1" dirty="0"/>
              <a:t>Ｃ</a:t>
            </a:r>
            <a:endParaRPr kumimoji="1" lang="ja-JP" altLang="en-US" sz="2800" b="1" dirty="0"/>
          </a:p>
        </p:txBody>
      </p:sp>
      <p:sp>
        <p:nvSpPr>
          <p:cNvPr id="35" name="テキスト ボックス 34"/>
          <p:cNvSpPr txBox="1"/>
          <p:nvPr/>
        </p:nvSpPr>
        <p:spPr>
          <a:xfrm>
            <a:off x="7804873" y="1156180"/>
            <a:ext cx="615553" cy="3352940"/>
          </a:xfrm>
          <a:prstGeom prst="rect">
            <a:avLst/>
          </a:prstGeom>
          <a:noFill/>
        </p:spPr>
        <p:txBody>
          <a:bodyPr vert="eaVert" wrap="square" rtlCol="0">
            <a:spAutoFit/>
          </a:bodyPr>
          <a:lstStyle/>
          <a:p>
            <a:r>
              <a:rPr lang="ja-JP" altLang="en-US" sz="2800" b="1" dirty="0"/>
              <a:t>Ｄ</a:t>
            </a:r>
            <a:r>
              <a:rPr kumimoji="1" lang="ja-JP" altLang="en-US" sz="2800" b="1" dirty="0"/>
              <a:t>　データの活用</a:t>
            </a:r>
          </a:p>
        </p:txBody>
      </p:sp>
      <p:sp>
        <p:nvSpPr>
          <p:cNvPr id="36" name="テキスト ボックス 35"/>
          <p:cNvSpPr txBox="1"/>
          <p:nvPr/>
        </p:nvSpPr>
        <p:spPr>
          <a:xfrm>
            <a:off x="6491942" y="3501008"/>
            <a:ext cx="492443" cy="1474013"/>
          </a:xfrm>
          <a:prstGeom prst="rect">
            <a:avLst/>
          </a:prstGeom>
          <a:noFill/>
        </p:spPr>
        <p:txBody>
          <a:bodyPr vert="eaVert" wrap="square" rtlCol="0">
            <a:spAutoFit/>
          </a:bodyPr>
          <a:lstStyle/>
          <a:p>
            <a:r>
              <a:rPr lang="ja-JP" altLang="en-US" sz="2000" b="1" dirty="0"/>
              <a:t>変化と関係</a:t>
            </a:r>
            <a:endParaRPr kumimoji="1" lang="ja-JP" altLang="en-US" sz="2000" b="1" dirty="0"/>
          </a:p>
        </p:txBody>
      </p:sp>
      <p:sp>
        <p:nvSpPr>
          <p:cNvPr id="2" name="角丸四角形 1"/>
          <p:cNvSpPr/>
          <p:nvPr/>
        </p:nvSpPr>
        <p:spPr>
          <a:xfrm>
            <a:off x="251521" y="1556792"/>
            <a:ext cx="1224136" cy="1275858"/>
          </a:xfrm>
          <a:prstGeom prst="roundRect">
            <a:avLst/>
          </a:prstGeom>
          <a:solidFill>
            <a:schemeClr val="bg2">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251521" y="2956156"/>
            <a:ext cx="1224136" cy="1275858"/>
          </a:xfrm>
          <a:prstGeom prst="roundRect">
            <a:avLst/>
          </a:prstGeom>
          <a:solidFill>
            <a:schemeClr val="bg2">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251521" y="895113"/>
            <a:ext cx="1224136" cy="445655"/>
          </a:xfrm>
          <a:prstGeom prst="roundRect">
            <a:avLst/>
          </a:prstGeom>
          <a:solidFill>
            <a:schemeClr val="bg2">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251521" y="4440058"/>
            <a:ext cx="1224136" cy="445655"/>
          </a:xfrm>
          <a:prstGeom prst="roundRect">
            <a:avLst/>
          </a:prstGeom>
          <a:solidFill>
            <a:schemeClr val="bg2">
              <a:lumMod val="7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BFE7374-9CC2-4987-9FBF-6A0816DEB231}"/>
              </a:ext>
            </a:extLst>
          </p:cNvPr>
          <p:cNvSpPr/>
          <p:nvPr/>
        </p:nvSpPr>
        <p:spPr>
          <a:xfrm>
            <a:off x="179513" y="794878"/>
            <a:ext cx="1361824" cy="4180143"/>
          </a:xfrm>
          <a:prstGeom prst="rect">
            <a:avLst/>
          </a:prstGeom>
          <a:noFill/>
          <a:ln w="635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Arial"/>
              <a:ea typeface="ＭＳ Ｐゴシック"/>
              <a:cs typeface="+mn-cs"/>
            </a:endParaRPr>
          </a:p>
        </p:txBody>
      </p:sp>
      <p:sp>
        <p:nvSpPr>
          <p:cNvPr id="21" name="円/楕円 20"/>
          <p:cNvSpPr/>
          <p:nvPr/>
        </p:nvSpPr>
        <p:spPr>
          <a:xfrm>
            <a:off x="5592775" y="20791"/>
            <a:ext cx="2232540"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874298" y="141664"/>
            <a:ext cx="1769211" cy="707886"/>
          </a:xfrm>
          <a:prstGeom prst="rect">
            <a:avLst/>
          </a:prstGeom>
          <a:noFill/>
        </p:spPr>
        <p:txBody>
          <a:bodyPr wrap="square" rtlCol="0">
            <a:spAutoFit/>
          </a:bodyPr>
          <a:lstStyle/>
          <a:p>
            <a:r>
              <a:rPr kumimoji="1" lang="ja-JP" altLang="en-US" sz="2000" b="1" dirty="0"/>
              <a:t>解説　Ｐ３７</a:t>
            </a:r>
            <a:endParaRPr kumimoji="1" lang="en-US" altLang="ja-JP" sz="2000" b="1" dirty="0"/>
          </a:p>
          <a:p>
            <a:r>
              <a:rPr lang="ja-JP" altLang="en-US" sz="2000" b="1" dirty="0"/>
              <a:t>～４１</a:t>
            </a:r>
            <a:endParaRPr kumimoji="1" lang="ja-JP" altLang="en-US" sz="2000" b="1" dirty="0"/>
          </a:p>
        </p:txBody>
      </p:sp>
    </p:spTree>
    <p:extLst>
      <p:ext uri="{BB962C8B-B14F-4D97-AF65-F5344CB8AC3E}">
        <p14:creationId xmlns:p14="http://schemas.microsoft.com/office/powerpoint/2010/main" val="360619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23626" y="2731314"/>
            <a:ext cx="8568952" cy="523220"/>
          </a:xfrm>
          <a:prstGeom prst="rect">
            <a:avLst/>
          </a:prstGeom>
          <a:solidFill>
            <a:srgbClr val="0070C0"/>
          </a:solidFill>
        </p:spPr>
        <p:txBody>
          <a:bodyPr wrap="square" rtlCol="0">
            <a:spAutoFit/>
          </a:bodyPr>
          <a:lstStyle/>
          <a:p>
            <a:r>
              <a:rPr lang="ja-JP" altLang="en-US" sz="2800" dirty="0">
                <a:solidFill>
                  <a:schemeClr val="bg1"/>
                </a:solidFill>
                <a:latin typeface="AR P丸ゴシック体E" panose="020F0900000000000000" pitchFamily="50" charset="-128"/>
                <a:ea typeface="AR P丸ゴシック体E" panose="020F0900000000000000" pitchFamily="50" charset="-128"/>
              </a:rPr>
              <a:t>○　図形の計量的考察の充実（上学年）</a:t>
            </a:r>
            <a:endParaRPr lang="en-US" altLang="ja-JP" sz="28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6186590" cy="584775"/>
          </a:xfrm>
          <a:prstGeom prst="rect">
            <a:avLst/>
          </a:prstGeom>
          <a:noFill/>
        </p:spPr>
        <p:txBody>
          <a:bodyPr wrap="square" rtlCol="0">
            <a:spAutoFit/>
          </a:bodyPr>
          <a:lstStyle/>
          <a:p>
            <a:r>
              <a:rPr kumimoji="1" lang="en-US" altLang="ja-JP" sz="3200"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領域の変更例①</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grpSp>
        <p:nvGrpSpPr>
          <p:cNvPr id="2" name="グループ化 1">
            <a:extLst>
              <a:ext uri="{FF2B5EF4-FFF2-40B4-BE49-F238E27FC236}">
                <a16:creationId xmlns:a16="http://schemas.microsoft.com/office/drawing/2014/main" id="{893D78A4-24F8-4AA3-958D-4FBAE07E69CA}"/>
              </a:ext>
            </a:extLst>
          </p:cNvPr>
          <p:cNvGrpSpPr/>
          <p:nvPr/>
        </p:nvGrpSpPr>
        <p:grpSpPr>
          <a:xfrm>
            <a:off x="339312" y="602195"/>
            <a:ext cx="8518965" cy="738573"/>
            <a:chOff x="339312" y="602195"/>
            <a:chExt cx="8518965" cy="738573"/>
          </a:xfrm>
        </p:grpSpPr>
        <p:sp>
          <p:nvSpPr>
            <p:cNvPr id="16" name="角丸四角形 15"/>
            <p:cNvSpPr/>
            <p:nvPr/>
          </p:nvSpPr>
          <p:spPr>
            <a:xfrm>
              <a:off x="339312" y="602195"/>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39312" y="735207"/>
              <a:ext cx="4160679" cy="523220"/>
            </a:xfrm>
            <a:prstGeom prst="rect">
              <a:avLst/>
            </a:prstGeom>
            <a:noFill/>
          </p:spPr>
          <p:txBody>
            <a:bodyPr vert="horz" wrap="square" rtlCol="0">
              <a:spAutoFit/>
            </a:bodyPr>
            <a:lstStyle/>
            <a:p>
              <a:r>
                <a:rPr kumimoji="1" lang="ja-JP" altLang="en-US" sz="2800" b="1" dirty="0"/>
                <a:t>（現）「Ｂ　</a:t>
              </a:r>
              <a:r>
                <a:rPr lang="ja-JP" altLang="en-US" sz="2800" b="1" dirty="0"/>
                <a:t>量と測定」</a:t>
              </a:r>
              <a:endParaRPr kumimoji="1" lang="ja-JP" altLang="en-US" sz="2800" b="1" dirty="0"/>
            </a:p>
          </p:txBody>
        </p:sp>
      </p:grpSp>
      <p:grpSp>
        <p:nvGrpSpPr>
          <p:cNvPr id="7" name="グループ化 6">
            <a:extLst>
              <a:ext uri="{FF2B5EF4-FFF2-40B4-BE49-F238E27FC236}">
                <a16:creationId xmlns:a16="http://schemas.microsoft.com/office/drawing/2014/main" id="{2D7422BB-3FCE-4E6D-8222-F364C443427E}"/>
              </a:ext>
            </a:extLst>
          </p:cNvPr>
          <p:cNvGrpSpPr/>
          <p:nvPr/>
        </p:nvGrpSpPr>
        <p:grpSpPr>
          <a:xfrm>
            <a:off x="4461838" y="691982"/>
            <a:ext cx="4249913" cy="585311"/>
            <a:chOff x="4461838" y="691982"/>
            <a:chExt cx="4249913" cy="585311"/>
          </a:xfrm>
        </p:grpSpPr>
        <p:sp>
          <p:nvSpPr>
            <p:cNvPr id="21" name="テキスト ボックス 20"/>
            <p:cNvSpPr txBox="1"/>
            <p:nvPr/>
          </p:nvSpPr>
          <p:spPr>
            <a:xfrm>
              <a:off x="5139956" y="709871"/>
              <a:ext cx="3571795" cy="523220"/>
            </a:xfrm>
            <a:prstGeom prst="rect">
              <a:avLst/>
            </a:prstGeom>
            <a:noFill/>
          </p:spPr>
          <p:txBody>
            <a:bodyPr vert="horz" wrap="square" rtlCol="0">
              <a:spAutoFit/>
            </a:bodyPr>
            <a:lstStyle/>
            <a:p>
              <a:r>
                <a:rPr kumimoji="1" lang="ja-JP" altLang="en-US" sz="2800" b="1" dirty="0"/>
                <a:t>（新）「Ｂ　図形」</a:t>
              </a:r>
            </a:p>
          </p:txBody>
        </p:sp>
        <p:sp>
          <p:nvSpPr>
            <p:cNvPr id="3" name="右矢印 2"/>
            <p:cNvSpPr/>
            <p:nvPr/>
          </p:nvSpPr>
          <p:spPr>
            <a:xfrm>
              <a:off x="4461838" y="691982"/>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 name="グループ化 5">
            <a:extLst>
              <a:ext uri="{FF2B5EF4-FFF2-40B4-BE49-F238E27FC236}">
                <a16:creationId xmlns:a16="http://schemas.microsoft.com/office/drawing/2014/main" id="{9B1A8FC9-2C6B-46F4-B2D5-34313D3CE50F}"/>
              </a:ext>
            </a:extLst>
          </p:cNvPr>
          <p:cNvGrpSpPr/>
          <p:nvPr/>
        </p:nvGrpSpPr>
        <p:grpSpPr>
          <a:xfrm>
            <a:off x="339311" y="1567955"/>
            <a:ext cx="8518966" cy="996949"/>
            <a:chOff x="339311" y="1567955"/>
            <a:chExt cx="8518966" cy="996949"/>
          </a:xfrm>
        </p:grpSpPr>
        <p:sp>
          <p:nvSpPr>
            <p:cNvPr id="25" name="角丸四角形 24"/>
            <p:cNvSpPr/>
            <p:nvPr/>
          </p:nvSpPr>
          <p:spPr>
            <a:xfrm>
              <a:off x="339311" y="1567955"/>
              <a:ext cx="8518966" cy="996949"/>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37200" y="1803186"/>
              <a:ext cx="5330944"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図形の計量（面積・体積）</a:t>
              </a:r>
              <a:endParaRPr lang="en-US" altLang="ja-JP" sz="2800" b="1"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6444208" y="1803186"/>
              <a:ext cx="1370504"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角</a:t>
              </a:r>
              <a:endParaRPr lang="en-US" altLang="ja-JP" sz="2800" b="1" dirty="0">
                <a:latin typeface="ＭＳ 明朝" panose="02020609040205080304" pitchFamily="17" charset="-128"/>
                <a:ea typeface="ＭＳ 明朝" panose="02020609040205080304" pitchFamily="17" charset="-128"/>
              </a:endParaRPr>
            </a:p>
          </p:txBody>
        </p:sp>
      </p:grpSp>
      <p:grpSp>
        <p:nvGrpSpPr>
          <p:cNvPr id="4" name="グループ化 3">
            <a:extLst>
              <a:ext uri="{FF2B5EF4-FFF2-40B4-BE49-F238E27FC236}">
                <a16:creationId xmlns:a16="http://schemas.microsoft.com/office/drawing/2014/main" id="{F5FA7999-91CC-4514-8866-BFF0CC5DF989}"/>
              </a:ext>
            </a:extLst>
          </p:cNvPr>
          <p:cNvGrpSpPr/>
          <p:nvPr/>
        </p:nvGrpSpPr>
        <p:grpSpPr>
          <a:xfrm>
            <a:off x="295146" y="3955450"/>
            <a:ext cx="8518965" cy="738573"/>
            <a:chOff x="339312" y="2996952"/>
            <a:chExt cx="8518965" cy="738573"/>
          </a:xfrm>
        </p:grpSpPr>
        <p:sp>
          <p:nvSpPr>
            <p:cNvPr id="28" name="角丸四角形 27"/>
            <p:cNvSpPr/>
            <p:nvPr/>
          </p:nvSpPr>
          <p:spPr>
            <a:xfrm>
              <a:off x="339312" y="2996952"/>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39312" y="3104628"/>
              <a:ext cx="4160679" cy="523220"/>
            </a:xfrm>
            <a:prstGeom prst="rect">
              <a:avLst/>
            </a:prstGeom>
            <a:noFill/>
          </p:spPr>
          <p:txBody>
            <a:bodyPr vert="horz" wrap="square" rtlCol="0">
              <a:spAutoFit/>
            </a:bodyPr>
            <a:lstStyle/>
            <a:p>
              <a:r>
                <a:rPr kumimoji="1" lang="ja-JP" altLang="en-US" sz="2800" b="1" dirty="0"/>
                <a:t>（現）「Ｂ　</a:t>
              </a:r>
              <a:r>
                <a:rPr lang="ja-JP" altLang="en-US" sz="2800" b="1" dirty="0"/>
                <a:t>量と測定」</a:t>
              </a:r>
              <a:endParaRPr kumimoji="1" lang="ja-JP" altLang="en-US" sz="2800" b="1" dirty="0"/>
            </a:p>
          </p:txBody>
        </p:sp>
      </p:grpSp>
      <p:grpSp>
        <p:nvGrpSpPr>
          <p:cNvPr id="8" name="グループ化 7">
            <a:extLst>
              <a:ext uri="{FF2B5EF4-FFF2-40B4-BE49-F238E27FC236}">
                <a16:creationId xmlns:a16="http://schemas.microsoft.com/office/drawing/2014/main" id="{8BD61B33-4E6E-4066-B3DC-1A153A1A2119}"/>
              </a:ext>
            </a:extLst>
          </p:cNvPr>
          <p:cNvGrpSpPr/>
          <p:nvPr/>
        </p:nvGrpSpPr>
        <p:grpSpPr>
          <a:xfrm>
            <a:off x="4407879" y="4037791"/>
            <a:ext cx="4396440" cy="585311"/>
            <a:chOff x="4461837" y="3073582"/>
            <a:chExt cx="4396440" cy="585311"/>
          </a:xfrm>
        </p:grpSpPr>
        <p:sp>
          <p:nvSpPr>
            <p:cNvPr id="40" name="右矢印 39"/>
            <p:cNvSpPr/>
            <p:nvPr/>
          </p:nvSpPr>
          <p:spPr>
            <a:xfrm>
              <a:off x="4461837" y="3073582"/>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5286482" y="3104627"/>
              <a:ext cx="3571795" cy="523220"/>
            </a:xfrm>
            <a:prstGeom prst="rect">
              <a:avLst/>
            </a:prstGeom>
            <a:noFill/>
          </p:spPr>
          <p:txBody>
            <a:bodyPr vert="horz" wrap="square" rtlCol="0">
              <a:spAutoFit/>
            </a:bodyPr>
            <a:lstStyle/>
            <a:p>
              <a:r>
                <a:rPr kumimoji="1" lang="ja-JP" altLang="en-US" sz="2800" b="1" dirty="0"/>
                <a:t>（新）「Ｃ　測定」</a:t>
              </a:r>
            </a:p>
          </p:txBody>
        </p:sp>
      </p:grpSp>
      <p:grpSp>
        <p:nvGrpSpPr>
          <p:cNvPr id="9" name="グループ化 8">
            <a:extLst>
              <a:ext uri="{FF2B5EF4-FFF2-40B4-BE49-F238E27FC236}">
                <a16:creationId xmlns:a16="http://schemas.microsoft.com/office/drawing/2014/main" id="{7B09B7D7-60CE-40E1-91E0-C128B43EA625}"/>
              </a:ext>
            </a:extLst>
          </p:cNvPr>
          <p:cNvGrpSpPr/>
          <p:nvPr/>
        </p:nvGrpSpPr>
        <p:grpSpPr>
          <a:xfrm>
            <a:off x="292872" y="4871720"/>
            <a:ext cx="8518966" cy="996949"/>
            <a:chOff x="339311" y="3977452"/>
            <a:chExt cx="8518966" cy="996949"/>
          </a:xfrm>
        </p:grpSpPr>
        <p:sp>
          <p:nvSpPr>
            <p:cNvPr id="42" name="角丸四角形 41"/>
            <p:cNvSpPr/>
            <p:nvPr/>
          </p:nvSpPr>
          <p:spPr>
            <a:xfrm>
              <a:off x="339311" y="3977452"/>
              <a:ext cx="8518966" cy="996949"/>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3" name="テキスト ボックス 42"/>
            <p:cNvSpPr txBox="1"/>
            <p:nvPr/>
          </p:nvSpPr>
          <p:spPr>
            <a:xfrm>
              <a:off x="339311" y="4214316"/>
              <a:ext cx="4947171"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量の概念（長さ・重さ）</a:t>
              </a:r>
              <a:endParaRPr lang="en-US" altLang="ja-JP" sz="2800" b="1" dirty="0">
                <a:latin typeface="ＭＳ 明朝" panose="02020609040205080304" pitchFamily="17" charset="-128"/>
                <a:ea typeface="ＭＳ 明朝" panose="02020609040205080304" pitchFamily="17" charset="-128"/>
              </a:endParaRPr>
            </a:p>
          </p:txBody>
        </p:sp>
        <p:sp>
          <p:nvSpPr>
            <p:cNvPr id="44" name="テキスト ボックス 43"/>
            <p:cNvSpPr txBox="1"/>
            <p:nvPr/>
          </p:nvSpPr>
          <p:spPr>
            <a:xfrm>
              <a:off x="5139956" y="4214316"/>
              <a:ext cx="3718321"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量の単位・測定</a:t>
              </a:r>
              <a:endParaRPr lang="en-US" altLang="ja-JP" sz="2800" b="1" dirty="0">
                <a:latin typeface="ＭＳ 明朝" panose="02020609040205080304" pitchFamily="17" charset="-128"/>
                <a:ea typeface="ＭＳ 明朝" panose="02020609040205080304" pitchFamily="17" charset="-128"/>
              </a:endParaRPr>
            </a:p>
          </p:txBody>
        </p:sp>
      </p:grpSp>
      <p:sp>
        <p:nvSpPr>
          <p:cNvPr id="24" name="テキスト ボックス 23">
            <a:extLst>
              <a:ext uri="{FF2B5EF4-FFF2-40B4-BE49-F238E27FC236}">
                <a16:creationId xmlns:a16="http://schemas.microsoft.com/office/drawing/2014/main" id="{78E85C59-89DD-423F-AB07-A22173152DBE}"/>
              </a:ext>
            </a:extLst>
          </p:cNvPr>
          <p:cNvSpPr txBox="1"/>
          <p:nvPr/>
        </p:nvSpPr>
        <p:spPr>
          <a:xfrm>
            <a:off x="339311" y="6046366"/>
            <a:ext cx="8568952" cy="523220"/>
          </a:xfrm>
          <a:prstGeom prst="rect">
            <a:avLst/>
          </a:prstGeom>
          <a:solidFill>
            <a:srgbClr val="0070C0"/>
          </a:solidFill>
        </p:spPr>
        <p:txBody>
          <a:bodyPr wrap="square" rtlCol="0">
            <a:spAutoFit/>
          </a:bodyPr>
          <a:lstStyle/>
          <a:p>
            <a:r>
              <a:rPr lang="ja-JP" altLang="en-US" sz="2800" dirty="0">
                <a:solidFill>
                  <a:schemeClr val="bg1"/>
                </a:solidFill>
                <a:latin typeface="AR P丸ゴシック体E" panose="020F0900000000000000" pitchFamily="50" charset="-128"/>
                <a:ea typeface="AR P丸ゴシック体E" panose="020F0900000000000000" pitchFamily="50" charset="-128"/>
              </a:rPr>
              <a:t>○　量を測定する</a:t>
            </a:r>
            <a:r>
              <a:rPr lang="ja-JP" altLang="en-US" sz="2800" dirty="0">
                <a:solidFill>
                  <a:srgbClr val="FFFF00"/>
                </a:solidFill>
                <a:latin typeface="AR P丸ゴシック体E" panose="020F0900000000000000" pitchFamily="50" charset="-128"/>
                <a:ea typeface="AR P丸ゴシック体E" panose="020F0900000000000000" pitchFamily="50" charset="-128"/>
              </a:rPr>
              <a:t>プロセスの充実（下学年）</a:t>
            </a:r>
            <a:endParaRPr lang="en-US" altLang="ja-JP" sz="28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60695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39312" y="5445224"/>
            <a:ext cx="8568952" cy="1200329"/>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現行の「Ｄ　数量関係」は、「関数」、「式の表現・読み」、</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「資料の整理・読み」の下位領域による構成</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a:t>
            </a:r>
            <a:r>
              <a:rPr lang="ja-JP" altLang="en-US" sz="2400" dirty="0">
                <a:solidFill>
                  <a:srgbClr val="FFFF00"/>
                </a:solidFill>
                <a:latin typeface="AR P丸ゴシック体E" panose="020F0900000000000000" pitchFamily="50" charset="-128"/>
                <a:ea typeface="AR P丸ゴシック体E" panose="020F0900000000000000" pitchFamily="50" charset="-128"/>
              </a:rPr>
              <a:t>「変化と関係」の新設</a:t>
            </a:r>
            <a:r>
              <a:rPr lang="ja-JP" altLang="en-US" sz="2400" dirty="0">
                <a:solidFill>
                  <a:schemeClr val="bg1"/>
                </a:solidFill>
                <a:latin typeface="AR P丸ゴシック体E" panose="020F0900000000000000" pitchFamily="50" charset="-128"/>
                <a:ea typeface="AR P丸ゴシック体E" panose="020F0900000000000000" pitchFamily="50" charset="-128"/>
              </a:rPr>
              <a:t>による中学校との接続の重視</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6186590" cy="584775"/>
          </a:xfrm>
          <a:prstGeom prst="rect">
            <a:avLst/>
          </a:prstGeom>
          <a:noFill/>
        </p:spPr>
        <p:txBody>
          <a:bodyPr wrap="square" rtlCol="0">
            <a:spAutoFit/>
          </a:bodyPr>
          <a:lstStyle/>
          <a:p>
            <a:r>
              <a:rPr kumimoji="1" lang="en-US" altLang="ja-JP" sz="3200"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領域の変更例②</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16" name="角丸四角形 15"/>
          <p:cNvSpPr/>
          <p:nvPr/>
        </p:nvSpPr>
        <p:spPr>
          <a:xfrm>
            <a:off x="339312" y="602195"/>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7504" y="735207"/>
            <a:ext cx="4160679" cy="523220"/>
          </a:xfrm>
          <a:prstGeom prst="rect">
            <a:avLst/>
          </a:prstGeom>
          <a:noFill/>
        </p:spPr>
        <p:txBody>
          <a:bodyPr vert="horz" wrap="square" rtlCol="0">
            <a:spAutoFit/>
          </a:bodyPr>
          <a:lstStyle/>
          <a:p>
            <a:r>
              <a:rPr kumimoji="1" lang="ja-JP" altLang="en-US" sz="2800" b="1" dirty="0"/>
              <a:t>（現）「Ｂ　</a:t>
            </a:r>
            <a:r>
              <a:rPr lang="ja-JP" altLang="en-US" sz="2800" b="1" dirty="0"/>
              <a:t>量と測定」</a:t>
            </a:r>
            <a:endParaRPr kumimoji="1" lang="ja-JP" altLang="en-US" sz="2800" b="1" dirty="0"/>
          </a:p>
        </p:txBody>
      </p:sp>
      <p:sp>
        <p:nvSpPr>
          <p:cNvPr id="21" name="テキスト ボックス 20"/>
          <p:cNvSpPr txBox="1"/>
          <p:nvPr/>
        </p:nvSpPr>
        <p:spPr>
          <a:xfrm>
            <a:off x="4631178" y="745227"/>
            <a:ext cx="4512822" cy="523220"/>
          </a:xfrm>
          <a:prstGeom prst="rect">
            <a:avLst/>
          </a:prstGeom>
          <a:noFill/>
        </p:spPr>
        <p:txBody>
          <a:bodyPr vert="horz" wrap="square" rtlCol="0">
            <a:spAutoFit/>
          </a:bodyPr>
          <a:lstStyle/>
          <a:p>
            <a:r>
              <a:rPr kumimoji="1" lang="ja-JP" altLang="en-US" sz="2800" b="1" dirty="0"/>
              <a:t>（新）「Ｃ　変化と関係」</a:t>
            </a:r>
          </a:p>
        </p:txBody>
      </p:sp>
      <p:sp>
        <p:nvSpPr>
          <p:cNvPr id="3" name="右矢印 2"/>
          <p:cNvSpPr/>
          <p:nvPr/>
        </p:nvSpPr>
        <p:spPr>
          <a:xfrm>
            <a:off x="4106976" y="704161"/>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FF2FCD1-F2B5-4D7C-983B-1544012D9FFE}"/>
              </a:ext>
            </a:extLst>
          </p:cNvPr>
          <p:cNvGrpSpPr/>
          <p:nvPr/>
        </p:nvGrpSpPr>
        <p:grpSpPr>
          <a:xfrm>
            <a:off x="339311" y="1567955"/>
            <a:ext cx="8518966" cy="996949"/>
            <a:chOff x="339311" y="1567955"/>
            <a:chExt cx="8518966" cy="996949"/>
          </a:xfrm>
        </p:grpSpPr>
        <p:sp>
          <p:nvSpPr>
            <p:cNvPr id="25" name="角丸四角形 24"/>
            <p:cNvSpPr/>
            <p:nvPr/>
          </p:nvSpPr>
          <p:spPr>
            <a:xfrm>
              <a:off x="339311" y="1567955"/>
              <a:ext cx="8518966" cy="996949"/>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37200" y="1803186"/>
              <a:ext cx="5330944"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単位量当たりの大きさ</a:t>
              </a:r>
              <a:endParaRPr lang="en-US" altLang="ja-JP" sz="2800" b="1" dirty="0">
                <a:latin typeface="ＭＳ 明朝" panose="02020609040205080304" pitchFamily="17" charset="-128"/>
                <a:ea typeface="ＭＳ 明朝" panose="02020609040205080304" pitchFamily="17" charset="-128"/>
              </a:endParaRPr>
            </a:p>
          </p:txBody>
        </p:sp>
        <p:sp>
          <p:nvSpPr>
            <p:cNvPr id="27" name="テキスト ボックス 26"/>
            <p:cNvSpPr txBox="1"/>
            <p:nvPr/>
          </p:nvSpPr>
          <p:spPr>
            <a:xfrm>
              <a:off x="5807469" y="1795597"/>
              <a:ext cx="2160240"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速さ</a:t>
              </a:r>
              <a:endParaRPr lang="en-US" altLang="ja-JP" sz="2800" b="1" dirty="0">
                <a:latin typeface="ＭＳ 明朝" panose="02020609040205080304" pitchFamily="17" charset="-128"/>
                <a:ea typeface="ＭＳ 明朝" panose="02020609040205080304" pitchFamily="17" charset="-128"/>
              </a:endParaRPr>
            </a:p>
          </p:txBody>
        </p:sp>
      </p:grpSp>
      <p:sp>
        <p:nvSpPr>
          <p:cNvPr id="28" name="角丸四角形 27"/>
          <p:cNvSpPr/>
          <p:nvPr/>
        </p:nvSpPr>
        <p:spPr>
          <a:xfrm>
            <a:off x="339312" y="2996952"/>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7503" y="3135673"/>
            <a:ext cx="4160679" cy="523220"/>
          </a:xfrm>
          <a:prstGeom prst="rect">
            <a:avLst/>
          </a:prstGeom>
          <a:noFill/>
        </p:spPr>
        <p:txBody>
          <a:bodyPr vert="horz" wrap="square" rtlCol="0">
            <a:spAutoFit/>
          </a:bodyPr>
          <a:lstStyle/>
          <a:p>
            <a:r>
              <a:rPr kumimoji="1" lang="ja-JP" altLang="en-US" sz="2800" b="1" dirty="0"/>
              <a:t>（現）「Ｄ　数量関係</a:t>
            </a:r>
            <a:r>
              <a:rPr lang="ja-JP" altLang="en-US" sz="2800" b="1" dirty="0"/>
              <a:t>」</a:t>
            </a:r>
            <a:endParaRPr kumimoji="1" lang="ja-JP" altLang="en-US" sz="2800" b="1" dirty="0"/>
          </a:p>
        </p:txBody>
      </p:sp>
      <p:sp>
        <p:nvSpPr>
          <p:cNvPr id="40" name="右矢印 39"/>
          <p:cNvSpPr/>
          <p:nvPr/>
        </p:nvSpPr>
        <p:spPr>
          <a:xfrm>
            <a:off x="4154060" y="3104627"/>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2A19CF4E-0CB1-47D0-9C99-926A3B7E0AA0}"/>
              </a:ext>
            </a:extLst>
          </p:cNvPr>
          <p:cNvGrpSpPr/>
          <p:nvPr/>
        </p:nvGrpSpPr>
        <p:grpSpPr>
          <a:xfrm>
            <a:off x="339311" y="3977452"/>
            <a:ext cx="8518966" cy="996949"/>
            <a:chOff x="339311" y="3977452"/>
            <a:chExt cx="8518966" cy="996949"/>
          </a:xfrm>
        </p:grpSpPr>
        <p:sp>
          <p:nvSpPr>
            <p:cNvPr id="42" name="角丸四角形 41"/>
            <p:cNvSpPr/>
            <p:nvPr/>
          </p:nvSpPr>
          <p:spPr>
            <a:xfrm>
              <a:off x="339311" y="3977452"/>
              <a:ext cx="8518966" cy="996949"/>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537200" y="4214316"/>
              <a:ext cx="3656625"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割合、比</a:t>
              </a:r>
              <a:endParaRPr lang="en-US" altLang="ja-JP" sz="2800" b="1" dirty="0">
                <a:latin typeface="ＭＳ 明朝" panose="02020609040205080304" pitchFamily="17" charset="-128"/>
                <a:ea typeface="ＭＳ 明朝" panose="02020609040205080304" pitchFamily="17" charset="-128"/>
              </a:endParaRPr>
            </a:p>
          </p:txBody>
        </p:sp>
        <p:sp>
          <p:nvSpPr>
            <p:cNvPr id="44" name="テキスト ボックス 43"/>
            <p:cNvSpPr txBox="1"/>
            <p:nvPr/>
          </p:nvSpPr>
          <p:spPr>
            <a:xfrm>
              <a:off x="5004048" y="4214316"/>
              <a:ext cx="3384376"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比例、反比例</a:t>
              </a:r>
              <a:endParaRPr lang="en-US" altLang="ja-JP" sz="2800" b="1" dirty="0">
                <a:latin typeface="ＭＳ 明朝" panose="02020609040205080304" pitchFamily="17" charset="-128"/>
                <a:ea typeface="ＭＳ 明朝" panose="02020609040205080304" pitchFamily="17" charset="-128"/>
              </a:endParaRPr>
            </a:p>
          </p:txBody>
        </p:sp>
      </p:grpSp>
      <p:sp>
        <p:nvSpPr>
          <p:cNvPr id="18" name="テキスト ボックス 17"/>
          <p:cNvSpPr txBox="1"/>
          <p:nvPr/>
        </p:nvSpPr>
        <p:spPr>
          <a:xfrm>
            <a:off x="4631178" y="3135673"/>
            <a:ext cx="4512822" cy="523220"/>
          </a:xfrm>
          <a:prstGeom prst="rect">
            <a:avLst/>
          </a:prstGeom>
          <a:noFill/>
        </p:spPr>
        <p:txBody>
          <a:bodyPr vert="horz" wrap="square" rtlCol="0">
            <a:spAutoFit/>
          </a:bodyPr>
          <a:lstStyle/>
          <a:p>
            <a:r>
              <a:rPr kumimoji="1" lang="ja-JP" altLang="en-US" sz="2800" b="1" dirty="0"/>
              <a:t>（新）「Ｃ　変化と関係」</a:t>
            </a:r>
          </a:p>
        </p:txBody>
      </p:sp>
    </p:spTree>
    <p:extLst>
      <p:ext uri="{BB962C8B-B14F-4D97-AF65-F5344CB8AC3E}">
        <p14:creationId xmlns:p14="http://schemas.microsoft.com/office/powerpoint/2010/main" val="55605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29261" y="5517232"/>
            <a:ext cx="8568952" cy="1200329"/>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a:t>
            </a:r>
            <a:r>
              <a:rPr lang="ja-JP" altLang="en-US" sz="2400" dirty="0">
                <a:solidFill>
                  <a:srgbClr val="FFFF00"/>
                </a:solidFill>
                <a:latin typeface="AR P丸ゴシック体E" panose="020F0900000000000000" pitchFamily="50" charset="-128"/>
                <a:ea typeface="AR P丸ゴシック体E" panose="020F0900000000000000" pitchFamily="50" charset="-128"/>
              </a:rPr>
              <a:t>統計教育の充実</a:t>
            </a:r>
            <a:endParaRPr lang="en-US" altLang="ja-JP" sz="2400" dirty="0">
              <a:solidFill>
                <a:srgbClr val="FFFF00"/>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目的に応じたデータの収集、分類整理、結果の表現</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統計データの特徴の読み取り判断、多面的・批判的考察</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5" name="テキスト ボックス 4"/>
          <p:cNvSpPr txBox="1"/>
          <p:nvPr/>
        </p:nvSpPr>
        <p:spPr>
          <a:xfrm>
            <a:off x="-30413" y="2059"/>
            <a:ext cx="6186590" cy="584775"/>
          </a:xfrm>
          <a:prstGeom prst="rect">
            <a:avLst/>
          </a:prstGeom>
          <a:noFill/>
        </p:spPr>
        <p:txBody>
          <a:bodyPr wrap="square" rtlCol="0">
            <a:spAutoFit/>
          </a:bodyPr>
          <a:lstStyle/>
          <a:p>
            <a:r>
              <a:rPr kumimoji="1" lang="en-US" altLang="ja-JP" sz="3200" dirty="0">
                <a:latin typeface="AR P丸ゴシック体E" panose="020F0900000000000000" pitchFamily="50" charset="-128"/>
                <a:ea typeface="AR P丸ゴシック体E" panose="020F0900000000000000" pitchFamily="50" charset="-128"/>
              </a:rPr>
              <a:t>【</a:t>
            </a:r>
            <a:r>
              <a:rPr kumimoji="1" lang="ja-JP" altLang="en-US" sz="3200" dirty="0">
                <a:latin typeface="AR P丸ゴシック体E" panose="020F0900000000000000" pitchFamily="50" charset="-128"/>
                <a:ea typeface="AR P丸ゴシック体E" panose="020F0900000000000000" pitchFamily="50" charset="-128"/>
              </a:rPr>
              <a:t>領域の変更例③</a:t>
            </a:r>
            <a:r>
              <a:rPr kumimoji="1" lang="en-US" altLang="ja-JP" sz="3200" dirty="0">
                <a:latin typeface="AR P丸ゴシック体E" panose="020F0900000000000000" pitchFamily="50" charset="-128"/>
                <a:ea typeface="AR P丸ゴシック体E" panose="020F0900000000000000" pitchFamily="50" charset="-128"/>
              </a:rPr>
              <a:t>】</a:t>
            </a:r>
            <a:endParaRPr kumimoji="1" lang="ja-JP" altLang="en-US" sz="3200" dirty="0">
              <a:latin typeface="AR P丸ゴシック体E" panose="020F0900000000000000" pitchFamily="50" charset="-128"/>
              <a:ea typeface="AR P丸ゴシック体E" panose="020F0900000000000000" pitchFamily="50" charset="-128"/>
            </a:endParaRPr>
          </a:p>
        </p:txBody>
      </p:sp>
      <p:sp>
        <p:nvSpPr>
          <p:cNvPr id="16" name="角丸四角形 15"/>
          <p:cNvSpPr/>
          <p:nvPr/>
        </p:nvSpPr>
        <p:spPr>
          <a:xfrm>
            <a:off x="339312" y="602195"/>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07504" y="735207"/>
            <a:ext cx="4160679" cy="523220"/>
          </a:xfrm>
          <a:prstGeom prst="rect">
            <a:avLst/>
          </a:prstGeom>
          <a:noFill/>
        </p:spPr>
        <p:txBody>
          <a:bodyPr vert="horz" wrap="square" rtlCol="0">
            <a:spAutoFit/>
          </a:bodyPr>
          <a:lstStyle/>
          <a:p>
            <a:r>
              <a:rPr kumimoji="1" lang="ja-JP" altLang="en-US" sz="2800" b="1" dirty="0"/>
              <a:t>（現）「Ｂ</a:t>
            </a:r>
            <a:r>
              <a:rPr lang="ja-JP" altLang="en-US" sz="2800" b="1" dirty="0"/>
              <a:t> 量と測定」</a:t>
            </a:r>
            <a:endParaRPr kumimoji="1" lang="ja-JP" altLang="en-US" sz="2800" b="1" dirty="0"/>
          </a:p>
        </p:txBody>
      </p:sp>
      <p:sp>
        <p:nvSpPr>
          <p:cNvPr id="21" name="テキスト ボックス 20"/>
          <p:cNvSpPr txBox="1"/>
          <p:nvPr/>
        </p:nvSpPr>
        <p:spPr>
          <a:xfrm>
            <a:off x="4377654" y="754403"/>
            <a:ext cx="4693350" cy="523220"/>
          </a:xfrm>
          <a:prstGeom prst="rect">
            <a:avLst/>
          </a:prstGeom>
          <a:noFill/>
        </p:spPr>
        <p:txBody>
          <a:bodyPr vert="horz" wrap="square" rtlCol="0">
            <a:spAutoFit/>
          </a:bodyPr>
          <a:lstStyle/>
          <a:p>
            <a:r>
              <a:rPr kumimoji="1" lang="ja-JP" altLang="en-US" sz="2800" b="1" dirty="0"/>
              <a:t>（新）「Ｄ データの活用」</a:t>
            </a:r>
          </a:p>
        </p:txBody>
      </p:sp>
      <p:sp>
        <p:nvSpPr>
          <p:cNvPr id="3" name="右矢印 2"/>
          <p:cNvSpPr/>
          <p:nvPr/>
        </p:nvSpPr>
        <p:spPr>
          <a:xfrm>
            <a:off x="3886048" y="704161"/>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1ADDC630-55F9-45ED-A41C-F4B2B29B57EB}"/>
              </a:ext>
            </a:extLst>
          </p:cNvPr>
          <p:cNvGrpSpPr/>
          <p:nvPr/>
        </p:nvGrpSpPr>
        <p:grpSpPr>
          <a:xfrm>
            <a:off x="326433" y="2914213"/>
            <a:ext cx="8518966" cy="615922"/>
            <a:chOff x="326433" y="2914213"/>
            <a:chExt cx="8518966" cy="615922"/>
          </a:xfrm>
        </p:grpSpPr>
        <p:sp>
          <p:nvSpPr>
            <p:cNvPr id="42" name="角丸四角形 41"/>
            <p:cNvSpPr/>
            <p:nvPr/>
          </p:nvSpPr>
          <p:spPr>
            <a:xfrm>
              <a:off x="326433" y="2914213"/>
              <a:ext cx="8518966" cy="615922"/>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69433" y="2960564"/>
              <a:ext cx="3348848"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表、グラフ</a:t>
              </a:r>
              <a:endParaRPr lang="en-US" altLang="ja-JP" sz="2800" b="1" dirty="0">
                <a:latin typeface="ＭＳ 明朝" panose="02020609040205080304" pitchFamily="17" charset="-128"/>
                <a:ea typeface="ＭＳ 明朝" panose="02020609040205080304" pitchFamily="17" charset="-128"/>
              </a:endParaRPr>
            </a:p>
          </p:txBody>
        </p:sp>
      </p:grpSp>
      <p:grpSp>
        <p:nvGrpSpPr>
          <p:cNvPr id="4" name="グループ化 3">
            <a:extLst>
              <a:ext uri="{FF2B5EF4-FFF2-40B4-BE49-F238E27FC236}">
                <a16:creationId xmlns:a16="http://schemas.microsoft.com/office/drawing/2014/main" id="{F1779BDF-6C9F-40ED-A26D-395B91C35B6E}"/>
              </a:ext>
            </a:extLst>
          </p:cNvPr>
          <p:cNvGrpSpPr/>
          <p:nvPr/>
        </p:nvGrpSpPr>
        <p:grpSpPr>
          <a:xfrm>
            <a:off x="339312" y="1403639"/>
            <a:ext cx="8518966" cy="604366"/>
            <a:chOff x="339312" y="1403639"/>
            <a:chExt cx="8518966" cy="604366"/>
          </a:xfrm>
        </p:grpSpPr>
        <p:sp>
          <p:nvSpPr>
            <p:cNvPr id="25" name="角丸四角形 24"/>
            <p:cNvSpPr/>
            <p:nvPr/>
          </p:nvSpPr>
          <p:spPr>
            <a:xfrm>
              <a:off x="339312" y="1403639"/>
              <a:ext cx="8518966" cy="604366"/>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p:cNvSpPr txBox="1"/>
            <p:nvPr/>
          </p:nvSpPr>
          <p:spPr>
            <a:xfrm>
              <a:off x="477121" y="1444212"/>
              <a:ext cx="3120630"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測定値の平均</a:t>
              </a:r>
              <a:endParaRPr lang="en-US" altLang="ja-JP" sz="2800" b="1" dirty="0">
                <a:latin typeface="ＭＳ 明朝" panose="02020609040205080304" pitchFamily="17" charset="-128"/>
                <a:ea typeface="ＭＳ 明朝" panose="02020609040205080304" pitchFamily="17" charset="-128"/>
              </a:endParaRPr>
            </a:p>
          </p:txBody>
        </p:sp>
      </p:grpSp>
      <p:sp>
        <p:nvSpPr>
          <p:cNvPr id="28" name="角丸四角形 27"/>
          <p:cNvSpPr/>
          <p:nvPr/>
        </p:nvSpPr>
        <p:spPr>
          <a:xfrm>
            <a:off x="339311" y="2098291"/>
            <a:ext cx="8518965" cy="7385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30195" y="2205967"/>
            <a:ext cx="4160679" cy="523220"/>
          </a:xfrm>
          <a:prstGeom prst="rect">
            <a:avLst/>
          </a:prstGeom>
          <a:noFill/>
        </p:spPr>
        <p:txBody>
          <a:bodyPr vert="horz" wrap="square" rtlCol="0">
            <a:spAutoFit/>
          </a:bodyPr>
          <a:lstStyle/>
          <a:p>
            <a:r>
              <a:rPr kumimoji="1" lang="ja-JP" altLang="en-US" sz="2800" b="1" dirty="0"/>
              <a:t>（現）「</a:t>
            </a:r>
            <a:r>
              <a:rPr lang="ja-JP" altLang="en-US" sz="2800" b="1" dirty="0"/>
              <a:t>Ｄ</a:t>
            </a:r>
            <a:r>
              <a:rPr kumimoji="1" lang="ja-JP" altLang="en-US" sz="2800" b="1" dirty="0"/>
              <a:t> </a:t>
            </a:r>
            <a:r>
              <a:rPr lang="ja-JP" altLang="en-US" sz="2800" b="1" dirty="0"/>
              <a:t>数量関係」</a:t>
            </a:r>
            <a:endParaRPr kumimoji="1" lang="ja-JP" altLang="en-US" sz="2800" b="1" dirty="0"/>
          </a:p>
        </p:txBody>
      </p:sp>
      <p:sp>
        <p:nvSpPr>
          <p:cNvPr id="40" name="右矢印 39"/>
          <p:cNvSpPr/>
          <p:nvPr/>
        </p:nvSpPr>
        <p:spPr>
          <a:xfrm>
            <a:off x="3896016" y="2187279"/>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92105" y="2212630"/>
            <a:ext cx="4740301" cy="523220"/>
          </a:xfrm>
          <a:prstGeom prst="rect">
            <a:avLst/>
          </a:prstGeom>
          <a:noFill/>
        </p:spPr>
        <p:txBody>
          <a:bodyPr vert="horz" wrap="square" rtlCol="0">
            <a:spAutoFit/>
          </a:bodyPr>
          <a:lstStyle/>
          <a:p>
            <a:r>
              <a:rPr kumimoji="1" lang="ja-JP" altLang="en-US" sz="2800" b="1" dirty="0"/>
              <a:t>（新）「Ｄ データの活用」</a:t>
            </a:r>
          </a:p>
        </p:txBody>
      </p:sp>
      <p:grpSp>
        <p:nvGrpSpPr>
          <p:cNvPr id="12" name="グループ化 11">
            <a:extLst>
              <a:ext uri="{FF2B5EF4-FFF2-40B4-BE49-F238E27FC236}">
                <a16:creationId xmlns:a16="http://schemas.microsoft.com/office/drawing/2014/main" id="{DF21B763-9020-4366-805A-0502337190A5}"/>
              </a:ext>
            </a:extLst>
          </p:cNvPr>
          <p:cNvGrpSpPr/>
          <p:nvPr/>
        </p:nvGrpSpPr>
        <p:grpSpPr>
          <a:xfrm>
            <a:off x="279569" y="3798819"/>
            <a:ext cx="8852837" cy="1634233"/>
            <a:chOff x="291163" y="3612715"/>
            <a:chExt cx="8852837" cy="1634233"/>
          </a:xfrm>
        </p:grpSpPr>
        <p:grpSp>
          <p:nvGrpSpPr>
            <p:cNvPr id="10" name="グループ化 9">
              <a:extLst>
                <a:ext uri="{FF2B5EF4-FFF2-40B4-BE49-F238E27FC236}">
                  <a16:creationId xmlns:a16="http://schemas.microsoft.com/office/drawing/2014/main" id="{CD923CE9-F95D-47FA-90FA-8E5676CD08A5}"/>
                </a:ext>
              </a:extLst>
            </p:cNvPr>
            <p:cNvGrpSpPr/>
            <p:nvPr/>
          </p:nvGrpSpPr>
          <p:grpSpPr>
            <a:xfrm>
              <a:off x="291163" y="3612715"/>
              <a:ext cx="8852837" cy="1634233"/>
              <a:chOff x="291163" y="3612715"/>
              <a:chExt cx="8852837" cy="1634233"/>
            </a:xfrm>
          </p:grpSpPr>
          <p:sp>
            <p:nvSpPr>
              <p:cNvPr id="19" name="角丸四角形 18"/>
              <p:cNvSpPr/>
              <p:nvPr/>
            </p:nvSpPr>
            <p:spPr>
              <a:xfrm>
                <a:off x="312517" y="3619844"/>
                <a:ext cx="8518965" cy="91857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 name="グループ化 8">
                <a:extLst>
                  <a:ext uri="{FF2B5EF4-FFF2-40B4-BE49-F238E27FC236}">
                    <a16:creationId xmlns:a16="http://schemas.microsoft.com/office/drawing/2014/main" id="{055D2809-5542-4047-9086-24E7A65E7FB8}"/>
                  </a:ext>
                </a:extLst>
              </p:cNvPr>
              <p:cNvGrpSpPr/>
              <p:nvPr/>
            </p:nvGrpSpPr>
            <p:grpSpPr>
              <a:xfrm>
                <a:off x="291163" y="3612715"/>
                <a:ext cx="8852837" cy="1634233"/>
                <a:chOff x="291163" y="3612715"/>
                <a:chExt cx="8852837" cy="1634233"/>
              </a:xfrm>
            </p:grpSpPr>
            <p:sp>
              <p:nvSpPr>
                <p:cNvPr id="22" name="テキスト ボックス 21"/>
                <p:cNvSpPr txBox="1"/>
                <p:nvPr/>
              </p:nvSpPr>
              <p:spPr>
                <a:xfrm>
                  <a:off x="477121" y="3612715"/>
                  <a:ext cx="3556795" cy="954107"/>
                </a:xfrm>
                <a:prstGeom prst="rect">
                  <a:avLst/>
                </a:prstGeom>
                <a:noFill/>
              </p:spPr>
              <p:txBody>
                <a:bodyPr vert="horz" wrap="square" rtlCol="0">
                  <a:spAutoFit/>
                </a:bodyPr>
                <a:lstStyle/>
                <a:p>
                  <a:r>
                    <a:rPr kumimoji="1" lang="ja-JP" altLang="en-US" sz="2800" b="1" dirty="0"/>
                    <a:t>（中学校・現）</a:t>
                  </a:r>
                  <a:endParaRPr kumimoji="1" lang="en-US" altLang="ja-JP" sz="2800" b="1" dirty="0"/>
                </a:p>
                <a:p>
                  <a:r>
                    <a:rPr kumimoji="1" lang="ja-JP" altLang="en-US" sz="2800" b="1" dirty="0"/>
                    <a:t>「</a:t>
                  </a:r>
                  <a:r>
                    <a:rPr lang="ja-JP" altLang="en-US" sz="2800" b="1" dirty="0"/>
                    <a:t>Ｄ</a:t>
                  </a:r>
                  <a:r>
                    <a:rPr kumimoji="1" lang="ja-JP" altLang="en-US" sz="2800" b="1" dirty="0"/>
                    <a:t> 資料の活用</a:t>
                  </a:r>
                  <a:r>
                    <a:rPr lang="ja-JP" altLang="en-US" sz="2800" b="1" dirty="0"/>
                    <a:t>」</a:t>
                  </a:r>
                  <a:endParaRPr kumimoji="1" lang="ja-JP" altLang="en-US" sz="2800" b="1" dirty="0"/>
                </a:p>
              </p:txBody>
            </p:sp>
            <p:sp>
              <p:nvSpPr>
                <p:cNvPr id="30" name="角丸四角形 29"/>
                <p:cNvSpPr/>
                <p:nvPr/>
              </p:nvSpPr>
              <p:spPr>
                <a:xfrm>
                  <a:off x="291163" y="4677377"/>
                  <a:ext cx="8727745" cy="569571"/>
                </a:xfrm>
                <a:prstGeom prst="roundRect">
                  <a:avLst>
                    <a:gd name="adj" fmla="val 1177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98601" y="4659610"/>
                  <a:ext cx="8845399" cy="523220"/>
                </a:xfrm>
                <a:prstGeom prst="rect">
                  <a:avLst/>
                </a:prstGeom>
                <a:noFill/>
              </p:spPr>
              <p:txBody>
                <a:bodyPr wrap="square" rtlCol="0">
                  <a:spAutoFit/>
                </a:bodyPr>
                <a:lstStyle/>
                <a:p>
                  <a:r>
                    <a:rPr lang="ja-JP" altLang="en-US" sz="2800" b="1" dirty="0">
                      <a:latin typeface="ＭＳ 明朝" panose="02020609040205080304" pitchFamily="17" charset="-128"/>
                      <a:ea typeface="ＭＳ 明朝" panose="02020609040205080304" pitchFamily="17" charset="-128"/>
                    </a:rPr>
                    <a:t>○　平均値、中央値、最頻値、階級、ドットプロット</a:t>
                  </a:r>
                  <a:endParaRPr lang="en-US" altLang="ja-JP" sz="2800" b="1" dirty="0">
                    <a:latin typeface="ＭＳ 明朝" panose="02020609040205080304" pitchFamily="17" charset="-128"/>
                    <a:ea typeface="ＭＳ 明朝" panose="02020609040205080304" pitchFamily="17" charset="-128"/>
                  </a:endParaRPr>
                </a:p>
              </p:txBody>
            </p:sp>
          </p:grpSp>
        </p:grpSp>
        <p:sp>
          <p:nvSpPr>
            <p:cNvPr id="23" name="テキスト ボックス 22"/>
            <p:cNvSpPr txBox="1"/>
            <p:nvPr/>
          </p:nvSpPr>
          <p:spPr>
            <a:xfrm>
              <a:off x="4354178" y="3872706"/>
              <a:ext cx="4740301" cy="523220"/>
            </a:xfrm>
            <a:prstGeom prst="rect">
              <a:avLst/>
            </a:prstGeom>
            <a:noFill/>
          </p:spPr>
          <p:txBody>
            <a:bodyPr vert="horz" wrap="square" rtlCol="0">
              <a:spAutoFit/>
            </a:bodyPr>
            <a:lstStyle/>
            <a:p>
              <a:r>
                <a:rPr kumimoji="1" lang="ja-JP" altLang="en-US" sz="2800" b="1" dirty="0"/>
                <a:t>（新）「Ｄ データの活用」</a:t>
              </a:r>
            </a:p>
          </p:txBody>
        </p:sp>
        <p:sp>
          <p:nvSpPr>
            <p:cNvPr id="24" name="右矢印 23"/>
            <p:cNvSpPr/>
            <p:nvPr/>
          </p:nvSpPr>
          <p:spPr>
            <a:xfrm>
              <a:off x="3726139" y="3841661"/>
              <a:ext cx="615553" cy="585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E4D974B3-F91F-4C07-B31C-ECA4483494E1}"/>
              </a:ext>
            </a:extLst>
          </p:cNvPr>
          <p:cNvGrpSpPr/>
          <p:nvPr/>
        </p:nvGrpSpPr>
        <p:grpSpPr>
          <a:xfrm>
            <a:off x="3435585" y="1128751"/>
            <a:ext cx="5529828" cy="3624175"/>
            <a:chOff x="3203849" y="1124744"/>
            <a:chExt cx="5529828" cy="3624175"/>
          </a:xfrm>
        </p:grpSpPr>
        <p:sp>
          <p:nvSpPr>
            <p:cNvPr id="2" name="四角形: メモ 1">
              <a:extLst>
                <a:ext uri="{FF2B5EF4-FFF2-40B4-BE49-F238E27FC236}">
                  <a16:creationId xmlns:a16="http://schemas.microsoft.com/office/drawing/2014/main" id="{64D45DF9-4AF9-4399-8791-4CC6A1F7D903}"/>
                </a:ext>
              </a:extLst>
            </p:cNvPr>
            <p:cNvSpPr/>
            <p:nvPr/>
          </p:nvSpPr>
          <p:spPr>
            <a:xfrm>
              <a:off x="3203849" y="1124744"/>
              <a:ext cx="5529828" cy="3624175"/>
            </a:xfrm>
            <a:prstGeom prst="foldedCorner">
              <a:avLst>
                <a:gd name="adj" fmla="val 5205"/>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AR Pゴシック体S" panose="020B0A00000000000000" pitchFamily="50" charset="-128"/>
                  <a:ea typeface="AR Pゴシック体S" panose="020B0A00000000000000" pitchFamily="50" charset="-128"/>
                </a:rPr>
                <a:t>ドットプロットの例</a:t>
              </a:r>
              <a:endParaRPr kumimoji="1"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lnSpc>
                  <a:spcPts val="1100"/>
                </a:lnSpc>
              </a:pPr>
              <a:endParaRPr kumimoji="1" lang="en-US" altLang="ja-JP" sz="2400" b="1" dirty="0">
                <a:solidFill>
                  <a:schemeClr val="tx1"/>
                </a:solidFill>
                <a:latin typeface="AR P丸ゴシック体M" panose="020F0600000000000000" pitchFamily="50" charset="-128"/>
                <a:ea typeface="AR P丸ゴシック体M" panose="020F0600000000000000" pitchFamily="50" charset="-128"/>
              </a:endParaRPr>
            </a:p>
            <a:p>
              <a:pPr algn="ctr"/>
              <a:r>
                <a:rPr kumimoji="1" lang="ja-JP" altLang="en-US" sz="2400" b="1" dirty="0">
                  <a:solidFill>
                    <a:schemeClr val="tx1"/>
                  </a:solidFill>
                  <a:latin typeface="AR P丸ゴシック体M" panose="020F0600000000000000" pitchFamily="50" charset="-128"/>
                  <a:ea typeface="AR P丸ゴシック体M" panose="020F0600000000000000" pitchFamily="50" charset="-128"/>
                </a:rPr>
                <a:t>空き缶拾いの缶の数</a:t>
              </a:r>
              <a:endParaRPr kumimoji="1" lang="en-US" altLang="ja-JP" sz="2400" b="1" dirty="0">
                <a:solidFill>
                  <a:schemeClr val="tx1"/>
                </a:solidFill>
                <a:latin typeface="AR P丸ゴシック体M" panose="020F0600000000000000" pitchFamily="50" charset="-128"/>
                <a:ea typeface="AR P丸ゴシック体M" panose="020F0600000000000000" pitchFamily="50" charset="-128"/>
              </a:endParaRPr>
            </a:p>
            <a:p>
              <a:pPr algn="ctr"/>
              <a:endParaRPr kumimoji="1"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endParaRPr kumimoji="1"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endParaRPr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endParaRPr kumimoji="1"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endParaRPr lang="en-US" altLang="ja-JP" sz="2400" dirty="0">
                <a:solidFill>
                  <a:schemeClr val="tx1"/>
                </a:solidFill>
                <a:latin typeface="AR Pゴシック体S" panose="020B0A00000000000000" pitchFamily="50" charset="-128"/>
                <a:ea typeface="AR Pゴシック体S" panose="020B0A00000000000000" pitchFamily="50" charset="-128"/>
              </a:endParaRPr>
            </a:p>
            <a:p>
              <a:pPr algn="ctr"/>
              <a:endParaRPr kumimoji="1" lang="ja-JP" altLang="en-US" sz="2400" dirty="0">
                <a:solidFill>
                  <a:schemeClr val="tx1"/>
                </a:solidFill>
                <a:latin typeface="AR Pゴシック体S" panose="020B0A00000000000000" pitchFamily="50" charset="-128"/>
                <a:ea typeface="AR Pゴシック体S" panose="020B0A00000000000000" pitchFamily="50" charset="-128"/>
              </a:endParaRPr>
            </a:p>
          </p:txBody>
        </p:sp>
        <p:pic>
          <p:nvPicPr>
            <p:cNvPr id="6" name="図 5">
              <a:extLst>
                <a:ext uri="{FF2B5EF4-FFF2-40B4-BE49-F238E27FC236}">
                  <a16:creationId xmlns:a16="http://schemas.microsoft.com/office/drawing/2014/main" id="{C5D03FEF-20D2-4EC2-A6FA-C18CCBCC1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415" y="2261421"/>
              <a:ext cx="5120695" cy="2335158"/>
            </a:xfrm>
            <a:prstGeom prst="rect">
              <a:avLst/>
            </a:prstGeom>
          </p:spPr>
        </p:pic>
      </p:grpSp>
    </p:spTree>
    <p:extLst>
      <p:ext uri="{BB962C8B-B14F-4D97-AF65-F5344CB8AC3E}">
        <p14:creationId xmlns:p14="http://schemas.microsoft.com/office/powerpoint/2010/main" val="360278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48" y="12255"/>
            <a:ext cx="9113052" cy="769441"/>
          </a:xfrm>
          <a:prstGeom prst="rect">
            <a:avLst/>
          </a:prstGeom>
          <a:noFill/>
        </p:spPr>
        <p:txBody>
          <a:bodyPr wrap="square" rtlCol="0">
            <a:spAutoFit/>
          </a:bodyPr>
          <a:lstStyle/>
          <a:p>
            <a:r>
              <a:rPr lang="ja-JP" altLang="en-US" sz="4400" dirty="0">
                <a:latin typeface="HGP創英角ｺﾞｼｯｸUB" panose="020B0900000000000000" pitchFamily="50" charset="-128"/>
                <a:ea typeface="HGP創英角ｺﾞｼｯｸUB" panose="020B0900000000000000" pitchFamily="50" charset="-128"/>
              </a:rPr>
              <a:t>３　指導計画作成上の主な配慮事項</a:t>
            </a:r>
            <a:endParaRPr lang="en-US" altLang="ja-JP" sz="4400" dirty="0">
              <a:latin typeface="HGP創英角ｺﾞｼｯｸUB" panose="020B0900000000000000" pitchFamily="50" charset="-128"/>
              <a:ea typeface="HGP創英角ｺﾞｼｯｸUB" panose="020B0900000000000000" pitchFamily="50" charset="-128"/>
            </a:endParaRPr>
          </a:p>
        </p:txBody>
      </p:sp>
      <p:sp>
        <p:nvSpPr>
          <p:cNvPr id="8" name="角丸四角形 7"/>
          <p:cNvSpPr/>
          <p:nvPr/>
        </p:nvSpPr>
        <p:spPr>
          <a:xfrm>
            <a:off x="954273" y="3734429"/>
            <a:ext cx="7686257" cy="839982"/>
          </a:xfrm>
          <a:prstGeom prst="roundRect">
            <a:avLst>
              <a:gd name="adj" fmla="val 2097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891950" y="1565879"/>
            <a:ext cx="7748580" cy="799257"/>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18E8EC06-9A23-4E46-951A-FA19A8090B56}"/>
              </a:ext>
            </a:extLst>
          </p:cNvPr>
          <p:cNvGrpSpPr/>
          <p:nvPr/>
        </p:nvGrpSpPr>
        <p:grpSpPr>
          <a:xfrm>
            <a:off x="417067" y="2780634"/>
            <a:ext cx="4304610" cy="3110163"/>
            <a:chOff x="417067" y="2780634"/>
            <a:chExt cx="4304610" cy="3110163"/>
          </a:xfrm>
        </p:grpSpPr>
        <p:sp>
          <p:nvSpPr>
            <p:cNvPr id="20" name="下矢印 19"/>
            <p:cNvSpPr/>
            <p:nvPr/>
          </p:nvSpPr>
          <p:spPr>
            <a:xfrm>
              <a:off x="1619672" y="2780634"/>
              <a:ext cx="612068" cy="22791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17067" y="5059800"/>
              <a:ext cx="4304610" cy="830997"/>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実態把握（分布・経年変化）</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実態に合った授業</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grpSp>
      <p:grpSp>
        <p:nvGrpSpPr>
          <p:cNvPr id="22" name="グループ化 21">
            <a:extLst>
              <a:ext uri="{FF2B5EF4-FFF2-40B4-BE49-F238E27FC236}">
                <a16:creationId xmlns:a16="http://schemas.microsoft.com/office/drawing/2014/main" id="{E927270A-48A6-46A6-89CD-EB0EEC87FEDE}"/>
              </a:ext>
            </a:extLst>
          </p:cNvPr>
          <p:cNvGrpSpPr/>
          <p:nvPr/>
        </p:nvGrpSpPr>
        <p:grpSpPr>
          <a:xfrm>
            <a:off x="5508104" y="4580552"/>
            <a:ext cx="3384376" cy="1486376"/>
            <a:chOff x="5508104" y="4580552"/>
            <a:chExt cx="3384376" cy="1486376"/>
          </a:xfrm>
        </p:grpSpPr>
        <p:sp>
          <p:nvSpPr>
            <p:cNvPr id="10" name="テキスト ボックス 9"/>
            <p:cNvSpPr txBox="1"/>
            <p:nvPr/>
          </p:nvSpPr>
          <p:spPr>
            <a:xfrm>
              <a:off x="5508104" y="5235931"/>
              <a:ext cx="3384376" cy="830997"/>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定着や習熟の時間</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補充指導の場</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4" name="下矢印 13"/>
            <p:cNvSpPr/>
            <p:nvPr/>
          </p:nvSpPr>
          <p:spPr>
            <a:xfrm>
              <a:off x="5652120" y="4580552"/>
              <a:ext cx="612068" cy="6553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CD76E163-7118-4A60-8332-5BE5AD6F749C}"/>
              </a:ext>
            </a:extLst>
          </p:cNvPr>
          <p:cNvGrpSpPr/>
          <p:nvPr/>
        </p:nvGrpSpPr>
        <p:grpSpPr>
          <a:xfrm>
            <a:off x="699438" y="838124"/>
            <a:ext cx="8044478" cy="3815012"/>
            <a:chOff x="699438" y="838124"/>
            <a:chExt cx="8044478" cy="3815012"/>
          </a:xfrm>
        </p:grpSpPr>
        <p:sp>
          <p:nvSpPr>
            <p:cNvPr id="6" name="角丸四角形 5"/>
            <p:cNvSpPr/>
            <p:nvPr/>
          </p:nvSpPr>
          <p:spPr>
            <a:xfrm>
              <a:off x="699438" y="1119362"/>
              <a:ext cx="8044478" cy="3533774"/>
            </a:xfrm>
            <a:prstGeom prst="roundRect">
              <a:avLst>
                <a:gd name="adj" fmla="val 11771"/>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99591" y="838124"/>
              <a:ext cx="4392489" cy="562479"/>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主体的・対話的で深い学び</a:t>
              </a:r>
              <a:endParaRPr kumimoji="1" lang="ja-JP" altLang="en-US" sz="2000" b="1" dirty="0"/>
            </a:p>
          </p:txBody>
        </p:sp>
        <p:grpSp>
          <p:nvGrpSpPr>
            <p:cNvPr id="2" name="グループ化 1">
              <a:extLst>
                <a:ext uri="{FF2B5EF4-FFF2-40B4-BE49-F238E27FC236}">
                  <a16:creationId xmlns:a16="http://schemas.microsoft.com/office/drawing/2014/main" id="{67335A7D-A4EC-4C87-A6E7-B072B3F3A882}"/>
                </a:ext>
              </a:extLst>
            </p:cNvPr>
            <p:cNvGrpSpPr/>
            <p:nvPr/>
          </p:nvGrpSpPr>
          <p:grpSpPr>
            <a:xfrm>
              <a:off x="824400" y="1534139"/>
              <a:ext cx="7842635" cy="3018210"/>
              <a:chOff x="824400" y="1534139"/>
              <a:chExt cx="7842635" cy="3018210"/>
            </a:xfrm>
          </p:grpSpPr>
          <p:sp>
            <p:nvSpPr>
              <p:cNvPr id="7" name="テキスト ボックス 6"/>
              <p:cNvSpPr txBox="1"/>
              <p:nvPr/>
            </p:nvSpPr>
            <p:spPr>
              <a:xfrm>
                <a:off x="830934" y="1534139"/>
                <a:ext cx="7816130" cy="830997"/>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これまでの取組や実践を否定し、全く異なる指導方</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法を導入するものではない</a:t>
                </a:r>
                <a:endParaRPr lang="en-US" altLang="ja-JP" sz="2400" dirty="0">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850567" y="2365136"/>
                <a:ext cx="7816130" cy="830997"/>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児童や学校の実態、指導内容に応じた授業改善を図</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ることが重要</a:t>
                </a:r>
                <a:endParaRPr lang="en-US" altLang="ja-JP" sz="2400"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824400" y="3196133"/>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１単位時間の中で全てが実現されるものではない</a:t>
                </a:r>
                <a:endParaRPr lang="en-US" altLang="ja-JP" sz="2400" dirty="0">
                  <a:latin typeface="ＭＳ 明朝" panose="02020609040205080304" pitchFamily="17" charset="-128"/>
                  <a:ea typeface="ＭＳ 明朝" panose="02020609040205080304" pitchFamily="17" charset="-128"/>
                </a:endParaRPr>
              </a:p>
            </p:txBody>
          </p:sp>
          <p:sp>
            <p:nvSpPr>
              <p:cNvPr id="17" name="テキスト ボックス 16"/>
              <p:cNvSpPr txBox="1"/>
              <p:nvPr/>
            </p:nvSpPr>
            <p:spPr>
              <a:xfrm>
                <a:off x="850905" y="3721352"/>
                <a:ext cx="7816130" cy="830997"/>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「知識及び技能」の習得に課題が見られる場合は、</a:t>
                </a:r>
                <a:endParaRPr lang="en-US" altLang="ja-JP" sz="2400" dirty="0">
                  <a:latin typeface="ＭＳ 明朝" panose="02020609040205080304" pitchFamily="17" charset="-128"/>
                  <a:ea typeface="ＭＳ 明朝" panose="02020609040205080304" pitchFamily="17" charset="-128"/>
                </a:endParaRPr>
              </a:p>
              <a:p>
                <a:r>
                  <a:rPr lang="ja-JP" altLang="en-US" sz="2400" dirty="0">
                    <a:latin typeface="ＭＳ 明朝" panose="02020609040205080304" pitchFamily="17" charset="-128"/>
                    <a:ea typeface="ＭＳ 明朝" panose="02020609040205080304" pitchFamily="17" charset="-128"/>
                  </a:rPr>
                  <a:t>　確実な習得を図ることが必要</a:t>
                </a:r>
                <a:endParaRPr lang="en-US" altLang="ja-JP" sz="2400" dirty="0">
                  <a:latin typeface="ＭＳ 明朝" panose="02020609040205080304" pitchFamily="17" charset="-128"/>
                  <a:ea typeface="ＭＳ 明朝" panose="02020609040205080304" pitchFamily="17" charset="-128"/>
                </a:endParaRPr>
              </a:p>
            </p:txBody>
          </p:sp>
        </p:grpSp>
      </p:grpSp>
      <p:cxnSp>
        <p:nvCxnSpPr>
          <p:cNvPr id="18" name="直線コネクタ 17"/>
          <p:cNvCxnSpPr/>
          <p:nvPr/>
        </p:nvCxnSpPr>
        <p:spPr>
          <a:xfrm>
            <a:off x="1390687" y="2786144"/>
            <a:ext cx="6565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493381" y="3617221"/>
            <a:ext cx="682303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191A9567-7A3D-49D8-B999-C9EFAB95093C}"/>
              </a:ext>
            </a:extLst>
          </p:cNvPr>
          <p:cNvGrpSpPr/>
          <p:nvPr/>
        </p:nvGrpSpPr>
        <p:grpSpPr>
          <a:xfrm>
            <a:off x="699438" y="3613039"/>
            <a:ext cx="4808666" cy="3136112"/>
            <a:chOff x="699438" y="3613039"/>
            <a:chExt cx="4808666" cy="3136112"/>
          </a:xfrm>
        </p:grpSpPr>
        <p:sp>
          <p:nvSpPr>
            <p:cNvPr id="21" name="下矢印 20"/>
            <p:cNvSpPr/>
            <p:nvPr/>
          </p:nvSpPr>
          <p:spPr>
            <a:xfrm>
              <a:off x="4682423" y="3613039"/>
              <a:ext cx="612068" cy="26744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99438" y="6287486"/>
              <a:ext cx="4808666"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１単位時間の指導事項の明確化</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grpSp>
      <p:sp>
        <p:nvSpPr>
          <p:cNvPr id="25" name="円/楕円 24"/>
          <p:cNvSpPr/>
          <p:nvPr/>
        </p:nvSpPr>
        <p:spPr>
          <a:xfrm>
            <a:off x="6909500" y="509052"/>
            <a:ext cx="2232540"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63876" y="757781"/>
            <a:ext cx="2078164" cy="400110"/>
          </a:xfrm>
          <a:prstGeom prst="rect">
            <a:avLst/>
          </a:prstGeom>
          <a:noFill/>
        </p:spPr>
        <p:txBody>
          <a:bodyPr wrap="square" rtlCol="0">
            <a:spAutoFit/>
          </a:bodyPr>
          <a:lstStyle/>
          <a:p>
            <a:r>
              <a:rPr kumimoji="1" lang="ja-JP" altLang="en-US" sz="2000" b="1" dirty="0"/>
              <a:t>解説　Ｐ３，４</a:t>
            </a:r>
          </a:p>
        </p:txBody>
      </p:sp>
    </p:spTree>
    <p:extLst>
      <p:ext uri="{BB962C8B-B14F-4D97-AF65-F5344CB8AC3E}">
        <p14:creationId xmlns:p14="http://schemas.microsoft.com/office/powerpoint/2010/main" val="2568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191683126"/>
              </p:ext>
            </p:extLst>
          </p:nvPr>
        </p:nvGraphicFramePr>
        <p:xfrm>
          <a:off x="323528" y="980728"/>
          <a:ext cx="8568952" cy="54749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720080">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個々の教師の授業に対する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チェックポイント</a:t>
                      </a:r>
                    </a:p>
                  </a:txBody>
                  <a:tcPr/>
                </a:tc>
                <a:tc>
                  <a:txBody>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学校の組織的対応に対する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チェックポイント</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016104">
                <a:tc>
                  <a:txBody>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１　 子供一人一人の理解度を</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単位時　</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間の授業の中で評価し、定着や習熟を</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図る時間が確保されているか？</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342900" indent="-342900">
                        <a:buAutoNum type="arabicPlain"/>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全国学テ、みやざき学テ、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CRT</a:t>
                      </a:r>
                      <a:r>
                        <a:rPr kumimoji="1" lang="ja-JP" altLang="en-US" dirty="0" err="1">
                          <a:latin typeface="Meiryo UI" panose="020B0604030504040204" pitchFamily="50" charset="-128"/>
                          <a:ea typeface="Meiryo UI" panose="020B0604030504040204" pitchFamily="50" charset="-128"/>
                          <a:cs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NRT</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等の学力テストを「分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布」と 「経年変化」の視点から分</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err="1">
                          <a:latin typeface="Meiryo UI" panose="020B0604030504040204" pitchFamily="50" charset="-128"/>
                          <a:ea typeface="Meiryo UI" panose="020B0604030504040204" pitchFamily="50" charset="-128"/>
                          <a:cs typeface="Meiryo UI" panose="020B0604030504040204" pitchFamily="50" charset="-128"/>
                        </a:rPr>
                        <a:t>析して</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いるか？</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370840">
                <a:tc>
                  <a:txBody>
                    <a:bodyPr/>
                    <a:lstStyle/>
                    <a:p>
                      <a:pPr marL="342900" indent="-342900">
                        <a:buAutoNum type="arabicDbPlain" startAt="2"/>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指導内容が精選されており、テンポや</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間に配慮して授業を進めているか？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342900" indent="-342900">
                        <a:buAutoNum type="arabicDbPlain" startAt="2"/>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理解が不十分な子供に対する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補充指導の場が確保されている</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か？（</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日、学期、年間）</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370840">
                <a:tc>
                  <a:txBody>
                    <a:bodyPr/>
                    <a:lstStyle/>
                    <a:p>
                      <a:pPr marL="342900" indent="-342900">
                        <a:buAutoNum type="arabicDbPlain" startAt="3"/>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授業内容は子供の実態にマッチしてい</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るか？（平均をやや下回る子供も理解</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できる内容か？）　 </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342900" indent="-342900">
                        <a:buAutoNum type="arabicDbPlain" startAt="3"/>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職員が相互に授業を気軽に参</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観し、評価し合う取組が行われて</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a:latin typeface="Meiryo UI" panose="020B0604030504040204" pitchFamily="50" charset="-128"/>
                          <a:ea typeface="Meiryo UI" panose="020B0604030504040204" pitchFamily="50" charset="-128"/>
                          <a:cs typeface="Meiryo UI" panose="020B0604030504040204" pitchFamily="50" charset="-128"/>
                        </a:rPr>
                        <a:t>   </a:t>
                      </a:r>
                      <a:r>
                        <a:rPr kumimoji="1" lang="ja-JP" altLang="en-US">
                          <a:latin typeface="Meiryo UI" panose="020B0604030504040204" pitchFamily="50" charset="-128"/>
                          <a:ea typeface="Meiryo UI" panose="020B0604030504040204" pitchFamily="50" charset="-128"/>
                          <a:cs typeface="Meiryo UI" panose="020B0604030504040204" pitchFamily="50" charset="-128"/>
                        </a:rPr>
                        <a:t>いる</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か？</a:t>
                      </a: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835496">
                <a:tc>
                  <a:txBody>
                    <a:bodyPr/>
                    <a:lstStyle/>
                    <a:p>
                      <a:pPr marL="342900" indent="-342900">
                        <a:buAutoNum type="arabicDbPlain" startAt="4"/>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教師の指示や発問は的確で、子供に</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伝わっているか？（音量、話し方も）</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342900" indent="-342900">
                        <a:buAutoNum type="arabicDbPlain" startAt="4"/>
                      </a:pP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 授業の基盤となる態度（相手 </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の意見を聞く、わかりやすく話す、 </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声の大きさ、ノートのまとめ方等）</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の育成を意識した取組がなされて</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いるか？</a:t>
                      </a:r>
                    </a:p>
                  </a:txBody>
                  <a:tcPr/>
                </a:tc>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48242" y="232260"/>
            <a:ext cx="9240483" cy="523220"/>
          </a:xfrm>
          <a:prstGeom prst="rect">
            <a:avLst/>
          </a:prstGeom>
          <a:solidFill>
            <a:schemeClr val="accent2">
              <a:lumMod val="20000"/>
              <a:lumOff val="80000"/>
            </a:schemeClr>
          </a:solidFill>
          <a:ln>
            <a:noFill/>
          </a:ln>
        </p:spPr>
        <p:txBody>
          <a:bodyPr wrap="square" rtlCol="0">
            <a:spAutoFit/>
          </a:bodyPr>
          <a:lstStyle/>
          <a:p>
            <a:pPr algn="ctr"/>
            <a:r>
              <a:rPr kumimoji="1" lang="ja-JP" altLang="en-US" sz="2400" dirty="0"/>
              <a:t>授業改善の</a:t>
            </a:r>
            <a:r>
              <a:rPr kumimoji="1" lang="en-US" altLang="ja-JP" sz="2400" dirty="0"/>
              <a:t>keyword</a:t>
            </a:r>
            <a:r>
              <a:rPr kumimoji="1" lang="ja-JP" altLang="en-US" sz="2800" dirty="0"/>
              <a:t>「分かる！・できる！」</a:t>
            </a:r>
            <a:r>
              <a:rPr kumimoji="1" lang="ja-JP" altLang="en-US" sz="2400" dirty="0"/>
              <a:t>まで教えよう！！</a:t>
            </a:r>
          </a:p>
        </p:txBody>
      </p:sp>
      <p:sp>
        <p:nvSpPr>
          <p:cNvPr id="6" name="角丸四角形 5"/>
          <p:cNvSpPr/>
          <p:nvPr/>
        </p:nvSpPr>
        <p:spPr>
          <a:xfrm>
            <a:off x="323528" y="1725770"/>
            <a:ext cx="4032448" cy="846304"/>
          </a:xfrm>
          <a:prstGeom prst="roundRect">
            <a:avLst>
              <a:gd name="adj" fmla="val 117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23528" y="2924945"/>
            <a:ext cx="4032448" cy="576064"/>
          </a:xfrm>
          <a:prstGeom prst="roundRect">
            <a:avLst>
              <a:gd name="adj" fmla="val 117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23528" y="3825025"/>
            <a:ext cx="4032448" cy="875763"/>
          </a:xfrm>
          <a:prstGeom prst="roundRect">
            <a:avLst>
              <a:gd name="adj" fmla="val 117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4860032" y="1725770"/>
            <a:ext cx="3528392" cy="1120461"/>
          </a:xfrm>
          <a:prstGeom prst="roundRect">
            <a:avLst>
              <a:gd name="adj" fmla="val 117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836548" y="2897747"/>
            <a:ext cx="3551876" cy="875764"/>
          </a:xfrm>
          <a:prstGeom prst="roundRect">
            <a:avLst>
              <a:gd name="adj" fmla="val 11771"/>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231381" y="5589239"/>
            <a:ext cx="2576418"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実態に合った授業</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2" name="テキスト ボックス 11"/>
          <p:cNvSpPr txBox="1"/>
          <p:nvPr/>
        </p:nvSpPr>
        <p:spPr>
          <a:xfrm>
            <a:off x="168634" y="5589240"/>
            <a:ext cx="1424290"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実態把握</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3" name="テキスト ボックス 12"/>
          <p:cNvSpPr txBox="1"/>
          <p:nvPr/>
        </p:nvSpPr>
        <p:spPr>
          <a:xfrm>
            <a:off x="168634" y="6237312"/>
            <a:ext cx="3152803"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１単位時間の指導事項</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4" name="テキスト ボックス 13"/>
          <p:cNvSpPr txBox="1"/>
          <p:nvPr/>
        </p:nvSpPr>
        <p:spPr>
          <a:xfrm>
            <a:off x="3779912" y="6237311"/>
            <a:ext cx="2664296"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定着や習熟の時間</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6732240" y="6208359"/>
            <a:ext cx="2016224" cy="461665"/>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補充指導の場</a:t>
            </a:r>
            <a:endParaRPr kumimoji="1" lang="ja-JP" altLang="en-US" sz="2400"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822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5.55556E-7 3.91304E-6 L 0.82118 -0.46369 " pathEditMode="relative" rAng="0" ptsTypes="AA">
                                      <p:cBhvr>
                                        <p:cTn id="11" dur="2000" fill="hold"/>
                                        <p:tgtEl>
                                          <p:spTgt spid="12"/>
                                        </p:tgtEl>
                                        <p:attrNameLst>
                                          <p:attrName>ppt_x</p:attrName>
                                          <p:attrName>ppt_y</p:attrName>
                                        </p:attrNameLst>
                                      </p:cBhvr>
                                      <p:rCtr x="41059" y="-2319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4.16667E-6 3.91304E-6 L -0.00296 -0.15958 " pathEditMode="relative" rAng="0" ptsTypes="AA">
                                      <p:cBhvr>
                                        <p:cTn id="20" dur="2000" fill="hold"/>
                                        <p:tgtEl>
                                          <p:spTgt spid="11"/>
                                        </p:tgtEl>
                                        <p:attrNameLst>
                                          <p:attrName>ppt_x</p:attrName>
                                          <p:attrName>ppt_y</p:attrName>
                                        </p:attrNameLst>
                                      </p:cBhvr>
                                      <p:rCtr x="-156" y="-7979"/>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1.38889E-6 -3.16374E-6 L 0.15955 -0.4216 " pathEditMode="relative" rAng="0" ptsTypes="AA">
                                      <p:cBhvr>
                                        <p:cTn id="29" dur="2000" fill="hold"/>
                                        <p:tgtEl>
                                          <p:spTgt spid="13"/>
                                        </p:tgtEl>
                                        <p:attrNameLst>
                                          <p:attrName>ppt_x</p:attrName>
                                          <p:attrName>ppt_y</p:attrName>
                                        </p:attrNameLst>
                                      </p:cBhvr>
                                      <p:rCtr x="7969" y="-21092"/>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2.22222E-6 -3.16374E-6 L -0.18507 -0.55804 " pathEditMode="relative" rAng="0" ptsTypes="AA">
                                      <p:cBhvr>
                                        <p:cTn id="38" dur="2000" fill="hold"/>
                                        <p:tgtEl>
                                          <p:spTgt spid="14"/>
                                        </p:tgtEl>
                                        <p:attrNameLst>
                                          <p:attrName>ppt_x</p:attrName>
                                          <p:attrName>ppt_y</p:attrName>
                                        </p:attrNameLst>
                                      </p:cBhvr>
                                      <p:rCtr x="-9253" y="-27914"/>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2.22222E-6 -3.51526E-7 L 0.03941 -0.38598 " pathEditMode="relative" rAng="0" ptsTypes="AA">
                                      <p:cBhvr>
                                        <p:cTn id="47" dur="2000" fill="hold"/>
                                        <p:tgtEl>
                                          <p:spTgt spid="15"/>
                                        </p:tgtEl>
                                        <p:attrNameLst>
                                          <p:attrName>ppt_x</p:attrName>
                                          <p:attrName>ppt_y</p:attrName>
                                        </p:attrNameLst>
                                      </p:cBhvr>
                                      <p:rCtr x="1962" y="-193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48" y="12255"/>
            <a:ext cx="9113052" cy="830997"/>
          </a:xfrm>
          <a:prstGeom prst="rect">
            <a:avLst/>
          </a:prstGeom>
          <a:noFill/>
        </p:spPr>
        <p:txBody>
          <a:bodyPr wrap="square" rtlCol="0">
            <a:spAutoFit/>
          </a:bodyPr>
          <a:lstStyle/>
          <a:p>
            <a:r>
              <a:rPr lang="ja-JP" altLang="en-US" sz="4800" dirty="0">
                <a:latin typeface="HGP創英角ｺﾞｼｯｸUB" panose="020B0900000000000000" pitchFamily="50" charset="-128"/>
                <a:ea typeface="HGP創英角ｺﾞｼｯｸUB" panose="020B0900000000000000" pitchFamily="50" charset="-128"/>
              </a:rPr>
              <a:t>４　移行措置に係る留意事項</a:t>
            </a:r>
            <a:endParaRPr lang="en-US" altLang="ja-JP" sz="4800" dirty="0">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699438" y="1119362"/>
            <a:ext cx="8044478" cy="2616449"/>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99591" y="838124"/>
            <a:ext cx="3687883" cy="562479"/>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平成３０年度（本年度）</a:t>
            </a:r>
            <a:endParaRPr kumimoji="1" lang="ja-JP" altLang="en-US" sz="2000" b="1" dirty="0"/>
          </a:p>
        </p:txBody>
      </p:sp>
      <p:sp>
        <p:nvSpPr>
          <p:cNvPr id="7" name="テキスト ボックス 6"/>
          <p:cNvSpPr txBox="1"/>
          <p:nvPr/>
        </p:nvSpPr>
        <p:spPr>
          <a:xfrm>
            <a:off x="830934" y="1534139"/>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３年</a:t>
            </a:r>
            <a:r>
              <a:rPr lang="en-US" altLang="ja-JP" sz="2400" b="1" dirty="0">
                <a:latin typeface="ＭＳ 明朝" panose="02020609040205080304" pitchFamily="17" charset="-128"/>
                <a:ea typeface="ＭＳ 明朝" panose="02020609040205080304" pitchFamily="17" charset="-128"/>
              </a:rPr>
              <a:t>】</a:t>
            </a:r>
          </a:p>
        </p:txBody>
      </p:sp>
      <p:sp>
        <p:nvSpPr>
          <p:cNvPr id="12" name="テキスト ボックス 11"/>
          <p:cNvSpPr txBox="1"/>
          <p:nvPr/>
        </p:nvSpPr>
        <p:spPr>
          <a:xfrm>
            <a:off x="773423" y="3861048"/>
            <a:ext cx="7947626" cy="1569660"/>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３・４年</a:t>
            </a:r>
            <a:r>
              <a:rPr lang="en-US" altLang="ja-JP" sz="2400" dirty="0">
                <a:solidFill>
                  <a:schemeClr val="bg1"/>
                </a:solidFill>
                <a:latin typeface="AR P丸ゴシック体E" panose="020F0900000000000000" pitchFamily="50" charset="-128"/>
                <a:ea typeface="AR P丸ゴシック体E" panose="020F0900000000000000" pitchFamily="50" charset="-128"/>
              </a:rPr>
              <a:t>】</a:t>
            </a:r>
          </a:p>
          <a:p>
            <a:r>
              <a:rPr lang="ja-JP" altLang="en-US" sz="2400" dirty="0">
                <a:solidFill>
                  <a:schemeClr val="bg1"/>
                </a:solidFill>
                <a:latin typeface="AR P丸ゴシック体E" panose="020F0900000000000000" pitchFamily="50" charset="-128"/>
                <a:ea typeface="AR P丸ゴシック体E" panose="020F0900000000000000" pitchFamily="50" charset="-128"/>
              </a:rPr>
              <a:t>　○　長さと重さの単位、及び長さとかさの単位には、</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どちらも「ｋ（キロ）」、「ｍ（ミリ）」がついた単位がある。　</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基準となる単位から１０００倍、１０００分の１の関係</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1172890" y="1941649"/>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○「ｋ（キロ）」「ｍ（ミリ）」などの接頭語</a:t>
            </a:r>
            <a:endParaRPr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1168761" y="3209751"/>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面積の単位とこれまでに学習した単位との関係</a:t>
            </a:r>
            <a:endParaRPr lang="en-US" altLang="ja-JP" sz="2400" b="1" dirty="0">
              <a:latin typeface="ＭＳ 明朝" panose="02020609040205080304" pitchFamily="17" charset="-128"/>
              <a:ea typeface="ＭＳ 明朝" panose="02020609040205080304" pitchFamily="17" charset="-128"/>
            </a:endParaRPr>
          </a:p>
        </p:txBody>
      </p:sp>
      <p:sp>
        <p:nvSpPr>
          <p:cNvPr id="24" name="テキスト ボックス 23"/>
          <p:cNvSpPr txBox="1"/>
          <p:nvPr/>
        </p:nvSpPr>
        <p:spPr>
          <a:xfrm>
            <a:off x="5425663" y="1276714"/>
            <a:ext cx="3221401" cy="461665"/>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「メートル法」の追加</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20" name="テキスト ボックス 19"/>
          <p:cNvSpPr txBox="1"/>
          <p:nvPr/>
        </p:nvSpPr>
        <p:spPr>
          <a:xfrm>
            <a:off x="830934" y="2424584"/>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４年</a:t>
            </a:r>
            <a:r>
              <a:rPr lang="en-US" altLang="ja-JP" sz="2400" b="1" dirty="0">
                <a:latin typeface="ＭＳ 明朝" panose="02020609040205080304" pitchFamily="17" charset="-128"/>
                <a:ea typeface="ＭＳ 明朝" panose="02020609040205080304" pitchFamily="17" charset="-128"/>
              </a:rPr>
              <a:t>】</a:t>
            </a:r>
          </a:p>
        </p:txBody>
      </p:sp>
      <p:sp>
        <p:nvSpPr>
          <p:cNvPr id="21" name="テキスト ボックス 20"/>
          <p:cNvSpPr txBox="1"/>
          <p:nvPr/>
        </p:nvSpPr>
        <p:spPr>
          <a:xfrm>
            <a:off x="1173458" y="2812481"/>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○「ｋ（キロ）」「ｍ（ミリ）」などの接頭語</a:t>
            </a:r>
            <a:endParaRPr lang="en-US" altLang="ja-JP" sz="2400" b="1" dirty="0">
              <a:latin typeface="ＭＳ 明朝" panose="02020609040205080304" pitchFamily="17" charset="-128"/>
              <a:ea typeface="ＭＳ 明朝" panose="02020609040205080304" pitchFamily="17" charset="-128"/>
            </a:endParaRPr>
          </a:p>
        </p:txBody>
      </p:sp>
      <p:sp>
        <p:nvSpPr>
          <p:cNvPr id="13" name="テキスト ボックス 12"/>
          <p:cNvSpPr txBox="1"/>
          <p:nvPr/>
        </p:nvSpPr>
        <p:spPr>
          <a:xfrm>
            <a:off x="761139" y="5524900"/>
            <a:ext cx="7947626" cy="1200329"/>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４年</a:t>
            </a:r>
            <a:r>
              <a:rPr lang="en-US" altLang="ja-JP" sz="2400" dirty="0">
                <a:solidFill>
                  <a:schemeClr val="bg1"/>
                </a:solidFill>
                <a:latin typeface="AR P丸ゴシック体E" panose="020F0900000000000000" pitchFamily="50" charset="-128"/>
                <a:ea typeface="AR P丸ゴシック体E" panose="020F0900000000000000" pitchFamily="50" charset="-128"/>
              </a:rPr>
              <a:t>】</a:t>
            </a:r>
          </a:p>
          <a:p>
            <a:r>
              <a:rPr lang="ja-JP" altLang="en-US" sz="2400" dirty="0">
                <a:solidFill>
                  <a:schemeClr val="bg1"/>
                </a:solidFill>
                <a:latin typeface="AR P丸ゴシック体E" panose="020F0900000000000000" pitchFamily="50" charset="-128"/>
                <a:ea typeface="AR P丸ゴシック体E" panose="020F0900000000000000" pitchFamily="50" charset="-128"/>
              </a:rPr>
              <a:t>　○　平方</a:t>
            </a:r>
            <a:r>
              <a:rPr lang="ja-JP" altLang="en-US" sz="2400" dirty="0" err="1">
                <a:solidFill>
                  <a:schemeClr val="bg1"/>
                </a:solidFill>
                <a:latin typeface="AR P丸ゴシック体E" panose="020F0900000000000000" pitchFamily="50" charset="-128"/>
                <a:ea typeface="AR P丸ゴシック体E" panose="020F0900000000000000" pitchFamily="50" charset="-128"/>
              </a:rPr>
              <a:t>ｍ</a:t>
            </a:r>
            <a:r>
              <a:rPr lang="ja-JP" altLang="en-US" sz="2400" dirty="0">
                <a:solidFill>
                  <a:schemeClr val="bg1"/>
                </a:solidFill>
                <a:latin typeface="AR P丸ゴシック体E" panose="020F0900000000000000" pitchFamily="50" charset="-128"/>
                <a:ea typeface="AR P丸ゴシック体E" panose="020F0900000000000000" pitchFamily="50" charset="-128"/>
              </a:rPr>
              <a:t>、平方ｋｍとアール、ヘクタールとの関係　</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長さが１０倍になると、面積は１００倍</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64726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377436"/>
            <a:ext cx="8568952" cy="5162377"/>
          </a:xfrm>
          <a:prstGeom prst="roundRect">
            <a:avLst>
              <a:gd name="adj" fmla="val 243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441861" y="145624"/>
            <a:ext cx="2906004" cy="562479"/>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平成３１年度</a:t>
            </a:r>
            <a:endParaRPr kumimoji="1" lang="ja-JP" altLang="en-US" sz="2000" b="1" dirty="0"/>
          </a:p>
        </p:txBody>
      </p:sp>
      <p:sp>
        <p:nvSpPr>
          <p:cNvPr id="7" name="テキスト ボックス 6"/>
          <p:cNvSpPr txBox="1"/>
          <p:nvPr/>
        </p:nvSpPr>
        <p:spPr>
          <a:xfrm>
            <a:off x="266068" y="708103"/>
            <a:ext cx="7816130" cy="461665"/>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３年</a:t>
            </a:r>
            <a:r>
              <a:rPr lang="en-US" altLang="ja-JP" sz="2400" dirty="0">
                <a:latin typeface="ＭＳ 明朝" panose="02020609040205080304" pitchFamily="17" charset="-128"/>
                <a:ea typeface="ＭＳ 明朝" panose="02020609040205080304" pitchFamily="17" charset="-128"/>
              </a:rPr>
              <a:t>】</a:t>
            </a:r>
          </a:p>
        </p:txBody>
      </p:sp>
      <p:sp>
        <p:nvSpPr>
          <p:cNvPr id="15" name="テキスト ボックス 14"/>
          <p:cNvSpPr txBox="1"/>
          <p:nvPr/>
        </p:nvSpPr>
        <p:spPr>
          <a:xfrm>
            <a:off x="627931" y="1095127"/>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○「ｋ（キロ）」「ｍ（ミリ）」などの接頭語</a:t>
            </a:r>
            <a:endParaRPr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627931" y="1984641"/>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面積の単位とこれまでに学習した単位との関係</a:t>
            </a:r>
            <a:endParaRPr lang="en-US" altLang="ja-JP" sz="2400" b="1" dirty="0">
              <a:latin typeface="ＭＳ 明朝" panose="02020609040205080304" pitchFamily="17" charset="-128"/>
              <a:ea typeface="ＭＳ 明朝" panose="02020609040205080304" pitchFamily="17" charset="-128"/>
            </a:endParaRPr>
          </a:p>
        </p:txBody>
      </p:sp>
      <p:sp>
        <p:nvSpPr>
          <p:cNvPr id="24" name="テキスト ボックス 23"/>
          <p:cNvSpPr txBox="1"/>
          <p:nvPr/>
        </p:nvSpPr>
        <p:spPr>
          <a:xfrm>
            <a:off x="2967528" y="1514818"/>
            <a:ext cx="5760640" cy="461665"/>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「小数を用いた倍」「簡単な割合」の追加</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20" name="テキスト ボックス 19"/>
          <p:cNvSpPr txBox="1"/>
          <p:nvPr/>
        </p:nvSpPr>
        <p:spPr>
          <a:xfrm>
            <a:off x="292814" y="1654302"/>
            <a:ext cx="7816130" cy="461665"/>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４年</a:t>
            </a:r>
            <a:r>
              <a:rPr lang="en-US" altLang="ja-JP" sz="2400" dirty="0">
                <a:latin typeface="ＭＳ 明朝" panose="02020609040205080304" pitchFamily="17" charset="-128"/>
                <a:ea typeface="ＭＳ 明朝" panose="02020609040205080304" pitchFamily="17" charset="-128"/>
              </a:rPr>
              <a:t>】</a:t>
            </a:r>
          </a:p>
        </p:txBody>
      </p:sp>
      <p:sp>
        <p:nvSpPr>
          <p:cNvPr id="21" name="テキスト ボックス 20"/>
          <p:cNvSpPr txBox="1"/>
          <p:nvPr/>
        </p:nvSpPr>
        <p:spPr>
          <a:xfrm>
            <a:off x="612210" y="2390466"/>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ある量の何倍かを表すのに小数を用いること</a:t>
            </a:r>
            <a:endParaRPr lang="en-US" altLang="ja-JP" sz="2400" b="1" dirty="0">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a:xfrm>
            <a:off x="604809" y="2832281"/>
            <a:ext cx="8192541" cy="830997"/>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ある２つの数量の関係と別の２つの数量の関係を比べ</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a:t>
            </a:r>
            <a:r>
              <a:rPr lang="ja-JP" altLang="en-US" sz="2400" b="1" dirty="0" err="1">
                <a:latin typeface="ＭＳ 明朝" panose="02020609040205080304" pitchFamily="17" charset="-128"/>
                <a:ea typeface="ＭＳ 明朝" panose="02020609040205080304" pitchFamily="17" charset="-128"/>
              </a:rPr>
              <a:t>る</a:t>
            </a:r>
            <a:r>
              <a:rPr lang="ja-JP" altLang="en-US" sz="2400" b="1" dirty="0">
                <a:latin typeface="ＭＳ 明朝" panose="02020609040205080304" pitchFamily="17" charset="-128"/>
                <a:ea typeface="ＭＳ 明朝" panose="02020609040205080304" pitchFamily="17" charset="-128"/>
              </a:rPr>
              <a:t>場合に割合を用いること</a:t>
            </a:r>
            <a:endParaRPr lang="en-US" altLang="ja-JP" sz="2400" b="1" dirty="0">
              <a:latin typeface="ＭＳ 明朝" panose="02020609040205080304" pitchFamily="17" charset="-128"/>
              <a:ea typeface="ＭＳ 明朝" panose="02020609040205080304" pitchFamily="17" charset="-128"/>
            </a:endParaRPr>
          </a:p>
        </p:txBody>
      </p:sp>
      <p:sp>
        <p:nvSpPr>
          <p:cNvPr id="17" name="テキスト ボックス 16"/>
          <p:cNvSpPr txBox="1"/>
          <p:nvPr/>
        </p:nvSpPr>
        <p:spPr>
          <a:xfrm>
            <a:off x="292814" y="3861046"/>
            <a:ext cx="7816130" cy="461665"/>
          </a:xfrm>
          <a:prstGeom prst="rect">
            <a:avLst/>
          </a:prstGeom>
          <a:noFill/>
        </p:spPr>
        <p:txBody>
          <a:bodyPr wrap="square" rtlCol="0">
            <a:spAutoFit/>
          </a:bodyPr>
          <a:lstStyle/>
          <a:p>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５年</a:t>
            </a:r>
            <a:r>
              <a:rPr lang="en-US" altLang="ja-JP" sz="2400" dirty="0">
                <a:latin typeface="ＭＳ 明朝" panose="02020609040205080304" pitchFamily="17" charset="-128"/>
                <a:ea typeface="ＭＳ 明朝" panose="02020609040205080304" pitchFamily="17" charset="-128"/>
              </a:rPr>
              <a:t>】</a:t>
            </a:r>
          </a:p>
        </p:txBody>
      </p:sp>
      <p:sp>
        <p:nvSpPr>
          <p:cNvPr id="18" name="テキスト ボックス 17"/>
          <p:cNvSpPr txBox="1"/>
          <p:nvPr/>
        </p:nvSpPr>
        <p:spPr>
          <a:xfrm>
            <a:off x="2967528" y="3766544"/>
            <a:ext cx="5760640" cy="461665"/>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「速さ」「簡単な割合」の追加</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9" name="テキスト ボックス 18"/>
          <p:cNvSpPr txBox="1"/>
          <p:nvPr/>
        </p:nvSpPr>
        <p:spPr>
          <a:xfrm>
            <a:off x="643652" y="4228209"/>
            <a:ext cx="7816130" cy="461665"/>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体積の単位とこれまでに学習した単位との関係</a:t>
            </a:r>
            <a:endParaRPr lang="en-US" altLang="ja-JP" sz="2400" b="1"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643652" y="4614197"/>
            <a:ext cx="8192541" cy="830997"/>
          </a:xfrm>
          <a:prstGeom prst="rect">
            <a:avLst/>
          </a:prstGeom>
          <a:noFill/>
        </p:spPr>
        <p:txBody>
          <a:bodyPr wrap="square" rtlCol="0">
            <a:spAutoFit/>
          </a:bodyPr>
          <a:lstStyle/>
          <a:p>
            <a:r>
              <a:rPr lang="ja-JP" altLang="en-US" sz="2400" b="1" dirty="0">
                <a:latin typeface="ＭＳ 明朝" panose="02020609040205080304" pitchFamily="17" charset="-128"/>
                <a:ea typeface="ＭＳ 明朝" panose="02020609040205080304" pitchFamily="17" charset="-128"/>
              </a:rPr>
              <a:t>○　ある２つの数量の関係と別の２つの数量の関係を比べ</a:t>
            </a:r>
            <a:endParaRPr lang="en-US" altLang="ja-JP" sz="2400" b="1" dirty="0">
              <a:latin typeface="ＭＳ 明朝" panose="02020609040205080304" pitchFamily="17" charset="-128"/>
              <a:ea typeface="ＭＳ 明朝" panose="02020609040205080304" pitchFamily="17" charset="-128"/>
            </a:endParaRPr>
          </a:p>
          <a:p>
            <a:r>
              <a:rPr lang="ja-JP" altLang="en-US" sz="2400" b="1" dirty="0">
                <a:latin typeface="ＭＳ 明朝" panose="02020609040205080304" pitchFamily="17" charset="-128"/>
                <a:ea typeface="ＭＳ 明朝" panose="02020609040205080304" pitchFamily="17" charset="-128"/>
              </a:rPr>
              <a:t>　</a:t>
            </a:r>
            <a:r>
              <a:rPr lang="ja-JP" altLang="en-US" sz="2400" b="1" dirty="0" err="1">
                <a:latin typeface="ＭＳ 明朝" panose="02020609040205080304" pitchFamily="17" charset="-128"/>
                <a:ea typeface="ＭＳ 明朝" panose="02020609040205080304" pitchFamily="17" charset="-128"/>
              </a:rPr>
              <a:t>る</a:t>
            </a:r>
            <a:r>
              <a:rPr lang="ja-JP" altLang="en-US" sz="2400" b="1" dirty="0">
                <a:latin typeface="ＭＳ 明朝" panose="02020609040205080304" pitchFamily="17" charset="-128"/>
                <a:ea typeface="ＭＳ 明朝" panose="02020609040205080304" pitchFamily="17" charset="-128"/>
              </a:rPr>
              <a:t>場合に割合を用いること</a:t>
            </a:r>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速さを含む</a:t>
            </a:r>
            <a:r>
              <a:rPr lang="en-US" altLang="ja-JP" sz="2400" b="1" dirty="0">
                <a:latin typeface="ＭＳ 明朝" panose="02020609040205080304" pitchFamily="17" charset="-128"/>
                <a:ea typeface="ＭＳ 明朝" panose="02020609040205080304" pitchFamily="17" charset="-128"/>
              </a:rPr>
              <a:t>】</a:t>
            </a:r>
          </a:p>
        </p:txBody>
      </p:sp>
      <p:grpSp>
        <p:nvGrpSpPr>
          <p:cNvPr id="4" name="グループ化 3">
            <a:extLst>
              <a:ext uri="{FF2B5EF4-FFF2-40B4-BE49-F238E27FC236}">
                <a16:creationId xmlns:a16="http://schemas.microsoft.com/office/drawing/2014/main" id="{5CCABBDA-C9B1-4BCB-A447-5D90FE6904E5}"/>
              </a:ext>
            </a:extLst>
          </p:cNvPr>
          <p:cNvGrpSpPr/>
          <p:nvPr/>
        </p:nvGrpSpPr>
        <p:grpSpPr>
          <a:xfrm>
            <a:off x="581687" y="2775105"/>
            <a:ext cx="8215662" cy="2631424"/>
            <a:chOff x="581687" y="2775105"/>
            <a:chExt cx="8215662" cy="2631424"/>
          </a:xfrm>
        </p:grpSpPr>
        <p:sp>
          <p:nvSpPr>
            <p:cNvPr id="25" name="角丸四角形 24"/>
            <p:cNvSpPr/>
            <p:nvPr/>
          </p:nvSpPr>
          <p:spPr>
            <a:xfrm>
              <a:off x="581687" y="2775105"/>
              <a:ext cx="8192541" cy="857704"/>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604809" y="4668776"/>
              <a:ext cx="8192540" cy="737753"/>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p:cNvSpPr txBox="1"/>
          <p:nvPr/>
        </p:nvSpPr>
        <p:spPr>
          <a:xfrm>
            <a:off x="1391550" y="5821904"/>
            <a:ext cx="6320333" cy="830997"/>
          </a:xfrm>
          <a:prstGeom prst="rect">
            <a:avLst/>
          </a:prstGeom>
          <a:solidFill>
            <a:srgbClr val="0070C0"/>
          </a:solidFill>
        </p:spPr>
        <p:txBody>
          <a:bodyPr wrap="square" rtlCol="0">
            <a:spAutoFit/>
          </a:bodyPr>
          <a:lstStyle/>
          <a:p>
            <a:r>
              <a:rPr lang="ja-JP" altLang="en-US" sz="2400" dirty="0">
                <a:solidFill>
                  <a:schemeClr val="bg1"/>
                </a:solidFill>
                <a:latin typeface="AR P丸ゴシック体E" panose="020F0900000000000000" pitchFamily="50" charset="-128"/>
                <a:ea typeface="AR P丸ゴシック体E" panose="020F0900000000000000" pitchFamily="50" charset="-128"/>
              </a:rPr>
              <a:t>　　　　は、移行措置に対応する補助教材が</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文科省より配付予定！</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29" name="角丸四角形 28"/>
          <p:cNvSpPr/>
          <p:nvPr/>
        </p:nvSpPr>
        <p:spPr>
          <a:xfrm>
            <a:off x="1541187" y="5954067"/>
            <a:ext cx="1001691" cy="210943"/>
          </a:xfrm>
          <a:prstGeom prst="roundRect">
            <a:avLst>
              <a:gd name="adj" fmla="val 1177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B8A81E32-6B94-4227-82B6-A006B31977B8}"/>
              </a:ext>
            </a:extLst>
          </p:cNvPr>
          <p:cNvCxnSpPr/>
          <p:nvPr/>
        </p:nvCxnSpPr>
        <p:spPr>
          <a:xfrm>
            <a:off x="1259632" y="4614197"/>
            <a:ext cx="854408" cy="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8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0948" y="12255"/>
            <a:ext cx="9113052" cy="830997"/>
          </a:xfrm>
          <a:prstGeom prst="rect">
            <a:avLst/>
          </a:prstGeom>
          <a:noFill/>
        </p:spPr>
        <p:txBody>
          <a:bodyPr wrap="square" rtlCol="0">
            <a:spAutoFit/>
          </a:bodyPr>
          <a:lstStyle/>
          <a:p>
            <a:r>
              <a:rPr lang="en-US" altLang="ja-JP" sz="4800" dirty="0">
                <a:latin typeface="HGP創英角ｺﾞｼｯｸUB" panose="020B0900000000000000" pitchFamily="50" charset="-128"/>
                <a:ea typeface="HGP創英角ｺﾞｼｯｸUB" panose="020B0900000000000000" pitchFamily="50" charset="-128"/>
              </a:rPr>
              <a:t>※</a:t>
            </a:r>
            <a:r>
              <a:rPr lang="ja-JP" altLang="en-US" sz="4800" dirty="0">
                <a:latin typeface="HGP創英角ｺﾞｼｯｸUB" panose="020B0900000000000000" pitchFamily="50" charset="-128"/>
                <a:ea typeface="HGP創英角ｺﾞｼｯｸUB" panose="020B0900000000000000" pitchFamily="50" charset="-128"/>
              </a:rPr>
              <a:t>　参考</a:t>
            </a:r>
            <a:endParaRPr lang="en-US" altLang="ja-JP" sz="4800" dirty="0">
              <a:latin typeface="HGP創英角ｺﾞｼｯｸUB" panose="020B0900000000000000" pitchFamily="50" charset="-128"/>
              <a:ea typeface="HGP創英角ｺﾞｼｯｸUB" panose="020B0900000000000000" pitchFamily="50" charset="-128"/>
            </a:endParaRPr>
          </a:p>
        </p:txBody>
      </p:sp>
      <p:sp>
        <p:nvSpPr>
          <p:cNvPr id="6" name="角丸四角形 5"/>
          <p:cNvSpPr/>
          <p:nvPr/>
        </p:nvSpPr>
        <p:spPr>
          <a:xfrm>
            <a:off x="317092" y="1119362"/>
            <a:ext cx="8426824" cy="4397870"/>
          </a:xfrm>
          <a:prstGeom prst="roundRect">
            <a:avLst>
              <a:gd name="adj" fmla="val 117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883282" y="838125"/>
            <a:ext cx="4968553" cy="430636"/>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a:t>（現行）中学２年「資料の活用」</a:t>
            </a:r>
            <a:endParaRPr kumimoji="1" lang="ja-JP" altLang="en-US" sz="2000" b="1" dirty="0"/>
          </a:p>
        </p:txBody>
      </p:sp>
      <p:sp>
        <p:nvSpPr>
          <p:cNvPr id="7" name="テキスト ボックス 6"/>
          <p:cNvSpPr txBox="1"/>
          <p:nvPr/>
        </p:nvSpPr>
        <p:spPr>
          <a:xfrm>
            <a:off x="343420" y="1268761"/>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階級</a:t>
            </a:r>
            <a:r>
              <a:rPr lang="en-US" altLang="ja-JP" sz="2400" b="1" dirty="0">
                <a:latin typeface="ＭＳ 明朝" panose="02020609040205080304" pitchFamily="17" charset="-128"/>
                <a:ea typeface="ＭＳ 明朝" panose="02020609040205080304" pitchFamily="17" charset="-128"/>
              </a:rPr>
              <a:t>】</a:t>
            </a:r>
          </a:p>
        </p:txBody>
      </p:sp>
      <p:sp>
        <p:nvSpPr>
          <p:cNvPr id="12" name="テキスト ボックス 11"/>
          <p:cNvSpPr txBox="1"/>
          <p:nvPr/>
        </p:nvSpPr>
        <p:spPr>
          <a:xfrm>
            <a:off x="317106" y="5589530"/>
            <a:ext cx="8623212" cy="1200329"/>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度数分布表と柱状グラフ</a:t>
            </a:r>
            <a:r>
              <a:rPr lang="en-US" altLang="ja-JP" sz="2400" dirty="0">
                <a:solidFill>
                  <a:schemeClr val="bg1"/>
                </a:solidFill>
                <a:latin typeface="AR P丸ゴシック体E" panose="020F0900000000000000" pitchFamily="50" charset="-128"/>
                <a:ea typeface="AR P丸ゴシック体E" panose="020F0900000000000000" pitchFamily="50" charset="-128"/>
              </a:rPr>
              <a:t>】</a:t>
            </a:r>
          </a:p>
          <a:p>
            <a:r>
              <a:rPr lang="ja-JP" altLang="en-US" sz="2400" dirty="0">
                <a:solidFill>
                  <a:schemeClr val="bg1"/>
                </a:solidFill>
                <a:latin typeface="AR P丸ゴシック体E" panose="020F0900000000000000" pitchFamily="50" charset="-128"/>
                <a:ea typeface="AR P丸ゴシック体E" panose="020F0900000000000000" pitchFamily="50" charset="-128"/>
              </a:rPr>
              <a:t>  ○　数量を階級に分けて、資料の個数を対応させたもの</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a:p>
            <a:r>
              <a:rPr lang="ja-JP" altLang="en-US" sz="2400" dirty="0">
                <a:solidFill>
                  <a:schemeClr val="bg1"/>
                </a:solidFill>
                <a:latin typeface="AR P丸ゴシック体E" panose="020F0900000000000000" pitchFamily="50" charset="-128"/>
                <a:ea typeface="AR P丸ゴシック体E" panose="020F0900000000000000" pitchFamily="50" charset="-128"/>
              </a:rPr>
              <a:t>  ○　階級の幅を変え柱状グラフを作り直す等は中学１年で学習</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15" name="テキスト ボックス 14"/>
          <p:cNvSpPr txBox="1"/>
          <p:nvPr/>
        </p:nvSpPr>
        <p:spPr>
          <a:xfrm>
            <a:off x="635502" y="1585314"/>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度数分布表等に整理した場合の１つ１つの区間</a:t>
            </a:r>
            <a:endParaRPr lang="en-US" altLang="ja-JP" sz="2400"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647722" y="3519036"/>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　「階級値」を用いて求める場合もある。　</a:t>
            </a:r>
            <a:endParaRPr lang="en-US" altLang="ja-JP" sz="2400" dirty="0">
              <a:latin typeface="ＭＳ 明朝" panose="02020609040205080304" pitchFamily="17" charset="-128"/>
              <a:ea typeface="ＭＳ 明朝" panose="02020609040205080304" pitchFamily="17" charset="-128"/>
            </a:endParaRPr>
          </a:p>
        </p:txBody>
      </p:sp>
      <p:sp>
        <p:nvSpPr>
          <p:cNvPr id="24" name="テキスト ボックス 23"/>
          <p:cNvSpPr txBox="1"/>
          <p:nvPr/>
        </p:nvSpPr>
        <p:spPr>
          <a:xfrm>
            <a:off x="4411752" y="228488"/>
            <a:ext cx="4558663" cy="461665"/>
          </a:xfrm>
          <a:prstGeom prst="rect">
            <a:avLst/>
          </a:prstGeom>
          <a:solidFill>
            <a:srgbClr val="0070C0"/>
          </a:solidFill>
        </p:spPr>
        <p:txBody>
          <a:bodyPr wrap="square" rtlCol="0">
            <a:spAutoFit/>
          </a:bodyPr>
          <a:lstStyle/>
          <a:p>
            <a:r>
              <a:rPr lang="en-US" altLang="ja-JP" sz="2400" dirty="0">
                <a:solidFill>
                  <a:schemeClr val="bg1"/>
                </a:solidFill>
                <a:latin typeface="AR P丸ゴシック体E" panose="020F0900000000000000" pitchFamily="50" charset="-128"/>
                <a:ea typeface="AR P丸ゴシック体E" panose="020F0900000000000000" pitchFamily="50" charset="-128"/>
              </a:rPr>
              <a:t>※</a:t>
            </a:r>
            <a:r>
              <a:rPr lang="ja-JP" altLang="en-US" sz="2400" dirty="0">
                <a:solidFill>
                  <a:schemeClr val="bg1"/>
                </a:solidFill>
                <a:latin typeface="AR P丸ゴシック体E" panose="020F0900000000000000" pitchFamily="50" charset="-128"/>
                <a:ea typeface="AR P丸ゴシック体E" panose="020F0900000000000000" pitchFamily="50" charset="-128"/>
              </a:rPr>
              <a:t>「統計教育の充実」による追加</a:t>
            </a:r>
            <a:endParaRPr lang="en-US" altLang="ja-JP" sz="2400" dirty="0">
              <a:solidFill>
                <a:schemeClr val="bg1"/>
              </a:solidFill>
              <a:latin typeface="AR P丸ゴシック体E" panose="020F0900000000000000" pitchFamily="50" charset="-128"/>
              <a:ea typeface="AR P丸ゴシック体E" panose="020F0900000000000000" pitchFamily="50" charset="-128"/>
            </a:endParaRPr>
          </a:p>
        </p:txBody>
      </p:sp>
      <p:sp>
        <p:nvSpPr>
          <p:cNvPr id="20" name="テキスト ボックス 19"/>
          <p:cNvSpPr txBox="1"/>
          <p:nvPr/>
        </p:nvSpPr>
        <p:spPr>
          <a:xfrm>
            <a:off x="343420" y="2805043"/>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平均値</a:t>
            </a:r>
            <a:r>
              <a:rPr lang="en-US" altLang="ja-JP" sz="2400" b="1" dirty="0">
                <a:latin typeface="ＭＳ 明朝" panose="02020609040205080304" pitchFamily="17" charset="-128"/>
                <a:ea typeface="ＭＳ 明朝" panose="02020609040205080304" pitchFamily="17" charset="-128"/>
              </a:rPr>
              <a:t>】</a:t>
            </a:r>
          </a:p>
        </p:txBody>
      </p:sp>
      <p:sp>
        <p:nvSpPr>
          <p:cNvPr id="21" name="テキスト ボックス 20"/>
          <p:cNvSpPr txBox="1"/>
          <p:nvPr/>
        </p:nvSpPr>
        <p:spPr>
          <a:xfrm>
            <a:off x="639907" y="3132173"/>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平均値</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資料の個々の値の合計</a:t>
            </a:r>
            <a:r>
              <a:rPr lang="en-US" altLang="ja-JP" sz="2400" dirty="0">
                <a:latin typeface="ＭＳ 明朝" panose="02020609040205080304" pitchFamily="17" charset="-128"/>
                <a:ea typeface="ＭＳ 明朝" panose="02020609040205080304" pitchFamily="17" charset="-128"/>
              </a:rPr>
              <a:t>)÷(</a:t>
            </a:r>
            <a:r>
              <a:rPr lang="ja-JP" altLang="en-US" sz="2400" dirty="0">
                <a:latin typeface="ＭＳ 明朝" panose="02020609040205080304" pitchFamily="17" charset="-128"/>
                <a:ea typeface="ＭＳ 明朝" panose="02020609040205080304" pitchFamily="17" charset="-128"/>
              </a:rPr>
              <a:t>資料の個数</a:t>
            </a:r>
            <a:r>
              <a:rPr lang="en-US" altLang="ja-JP" sz="2400" dirty="0">
                <a:latin typeface="ＭＳ 明朝" panose="02020609040205080304" pitchFamily="17" charset="-128"/>
                <a:ea typeface="ＭＳ 明朝" panose="02020609040205080304" pitchFamily="17" charset="-128"/>
              </a:rPr>
              <a:t>)</a:t>
            </a:r>
          </a:p>
        </p:txBody>
      </p:sp>
      <p:sp>
        <p:nvSpPr>
          <p:cNvPr id="14" name="テキスト ボックス 13"/>
          <p:cNvSpPr txBox="1"/>
          <p:nvPr/>
        </p:nvSpPr>
        <p:spPr>
          <a:xfrm>
            <a:off x="627747" y="4279702"/>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資料の値を大きさの順に並べたときの中央の値</a:t>
            </a:r>
            <a:endParaRPr lang="en-US" altLang="ja-JP" sz="2400" dirty="0">
              <a:latin typeface="ＭＳ 明朝" panose="02020609040205080304" pitchFamily="17" charset="-128"/>
              <a:ea typeface="ＭＳ 明朝" panose="02020609040205080304" pitchFamily="17" charset="-128"/>
            </a:endParaRPr>
          </a:p>
        </p:txBody>
      </p:sp>
      <p:sp>
        <p:nvSpPr>
          <p:cNvPr id="17" name="テキスト ボックス 16"/>
          <p:cNvSpPr txBox="1"/>
          <p:nvPr/>
        </p:nvSpPr>
        <p:spPr>
          <a:xfrm>
            <a:off x="299947" y="3972245"/>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中央値（メジアン）</a:t>
            </a:r>
            <a:r>
              <a:rPr lang="en-US" altLang="ja-JP" sz="2400" b="1" dirty="0">
                <a:latin typeface="ＭＳ 明朝" panose="02020609040205080304" pitchFamily="17" charset="-128"/>
                <a:ea typeface="ＭＳ 明朝" panose="02020609040205080304" pitchFamily="17" charset="-128"/>
              </a:rPr>
              <a:t>】</a:t>
            </a:r>
          </a:p>
        </p:txBody>
      </p:sp>
      <p:sp>
        <p:nvSpPr>
          <p:cNvPr id="18" name="テキスト ボックス 17"/>
          <p:cNvSpPr txBox="1"/>
          <p:nvPr/>
        </p:nvSpPr>
        <p:spPr>
          <a:xfrm>
            <a:off x="299946" y="4703593"/>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最頻値（モード）</a:t>
            </a:r>
            <a:r>
              <a:rPr lang="en-US" altLang="ja-JP" sz="2400" b="1" dirty="0">
                <a:latin typeface="ＭＳ 明朝" panose="02020609040205080304" pitchFamily="17" charset="-128"/>
                <a:ea typeface="ＭＳ 明朝" panose="02020609040205080304" pitchFamily="17" charset="-128"/>
              </a:rPr>
              <a:t>】</a:t>
            </a:r>
          </a:p>
        </p:txBody>
      </p:sp>
      <p:sp>
        <p:nvSpPr>
          <p:cNvPr id="19" name="テキスト ボックス 18"/>
          <p:cNvSpPr txBox="1"/>
          <p:nvPr/>
        </p:nvSpPr>
        <p:spPr>
          <a:xfrm>
            <a:off x="626447" y="5029440"/>
            <a:ext cx="7816130"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資料の値の中で、最も頻繁に現れる値</a:t>
            </a:r>
            <a:endParaRPr lang="en-US" altLang="ja-JP" sz="2400" dirty="0">
              <a:latin typeface="ＭＳ 明朝" panose="02020609040205080304" pitchFamily="17" charset="-128"/>
              <a:ea typeface="ＭＳ 明朝" panose="02020609040205080304" pitchFamily="17" charset="-128"/>
            </a:endParaRPr>
          </a:p>
        </p:txBody>
      </p:sp>
      <p:sp>
        <p:nvSpPr>
          <p:cNvPr id="22" name="テキスト ボックス 21"/>
          <p:cNvSpPr txBox="1"/>
          <p:nvPr/>
        </p:nvSpPr>
        <p:spPr>
          <a:xfrm>
            <a:off x="317092" y="2046978"/>
            <a:ext cx="7816130" cy="461665"/>
          </a:xfrm>
          <a:prstGeom prst="rect">
            <a:avLst/>
          </a:prstGeom>
          <a:noFill/>
        </p:spPr>
        <p:txBody>
          <a:bodyPr wrap="square" rtlCol="0">
            <a:spAutoFit/>
          </a:bodyPr>
          <a:lstStyle/>
          <a:p>
            <a:r>
              <a:rPr lang="en-US" altLang="ja-JP" sz="2400" b="1" dirty="0">
                <a:latin typeface="ＭＳ 明朝" panose="02020609040205080304" pitchFamily="17" charset="-128"/>
                <a:ea typeface="ＭＳ 明朝" panose="02020609040205080304" pitchFamily="17" charset="-128"/>
              </a:rPr>
              <a:t>【</a:t>
            </a:r>
            <a:r>
              <a:rPr lang="ja-JP" altLang="en-US" sz="2400" b="1" dirty="0">
                <a:latin typeface="ＭＳ 明朝" panose="02020609040205080304" pitchFamily="17" charset="-128"/>
                <a:ea typeface="ＭＳ 明朝" panose="02020609040205080304" pitchFamily="17" charset="-128"/>
              </a:rPr>
              <a:t>ドットプロット</a:t>
            </a:r>
            <a:r>
              <a:rPr lang="en-US" altLang="ja-JP" sz="2400" b="1" dirty="0">
                <a:latin typeface="ＭＳ 明朝" panose="02020609040205080304" pitchFamily="17" charset="-128"/>
                <a:ea typeface="ＭＳ 明朝" panose="02020609040205080304" pitchFamily="17" charset="-128"/>
              </a:rPr>
              <a:t>】</a:t>
            </a:r>
          </a:p>
        </p:txBody>
      </p:sp>
      <p:sp>
        <p:nvSpPr>
          <p:cNvPr id="23" name="テキスト ボックス 22"/>
          <p:cNvSpPr txBox="1"/>
          <p:nvPr/>
        </p:nvSpPr>
        <p:spPr>
          <a:xfrm>
            <a:off x="596746" y="2329652"/>
            <a:ext cx="8153214" cy="461665"/>
          </a:xfrm>
          <a:prstGeom prst="rect">
            <a:avLst/>
          </a:prstGeom>
          <a:noFill/>
        </p:spPr>
        <p:txBody>
          <a:bodyPr wrap="square" rtlCol="0">
            <a:spAutoFit/>
          </a:bodyPr>
          <a:lstStyle/>
          <a:p>
            <a:r>
              <a:rPr lang="ja-JP" altLang="en-US" sz="2400" dirty="0">
                <a:latin typeface="ＭＳ 明朝" panose="02020609040205080304" pitchFamily="17" charset="-128"/>
                <a:ea typeface="ＭＳ 明朝" panose="02020609040205080304" pitchFamily="17" charset="-128"/>
              </a:rPr>
              <a:t>○　数直線上の該当箇所にデータを配置、積み上げたもの</a:t>
            </a:r>
            <a:endParaRPr lang="en-US" altLang="ja-JP" sz="2400" dirty="0">
              <a:latin typeface="ＭＳ 明朝" panose="02020609040205080304" pitchFamily="17" charset="-128"/>
              <a:ea typeface="ＭＳ 明朝" panose="02020609040205080304" pitchFamily="17" charset="-128"/>
            </a:endParaRPr>
          </a:p>
        </p:txBody>
      </p:sp>
      <p:sp>
        <p:nvSpPr>
          <p:cNvPr id="25" name="テキスト ボックス 24"/>
          <p:cNvSpPr txBox="1"/>
          <p:nvPr/>
        </p:nvSpPr>
        <p:spPr>
          <a:xfrm>
            <a:off x="6637952" y="4759135"/>
            <a:ext cx="2448272" cy="461665"/>
          </a:xfrm>
          <a:prstGeom prst="rect">
            <a:avLst/>
          </a:prstGeom>
          <a:solidFill>
            <a:srgbClr val="FFC000"/>
          </a:solidFill>
        </p:spPr>
        <p:txBody>
          <a:bodyPr wrap="square" rtlCol="0">
            <a:spAutoFit/>
          </a:bodyPr>
          <a:lstStyle/>
          <a:p>
            <a:r>
              <a:rPr lang="en-US" altLang="ja-JP" sz="2400" dirty="0">
                <a:latin typeface="AR P丸ゴシック体E" panose="020F0900000000000000" pitchFamily="50" charset="-128"/>
                <a:ea typeface="AR P丸ゴシック体E" panose="020F0900000000000000" pitchFamily="50" charset="-128"/>
              </a:rPr>
              <a:t>※</a:t>
            </a:r>
            <a:r>
              <a:rPr lang="ja-JP" altLang="en-US" sz="2400" dirty="0">
                <a:latin typeface="AR P丸ゴシック体E" panose="020F0900000000000000" pitchFamily="50" charset="-128"/>
                <a:ea typeface="AR P丸ゴシック体E" panose="020F0900000000000000" pitchFamily="50" charset="-128"/>
              </a:rPr>
              <a:t>　批判的考察</a:t>
            </a:r>
            <a:endParaRPr lang="en-US" altLang="ja-JP" sz="2400"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411931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48200" y="4497397"/>
            <a:ext cx="4472354" cy="2052637"/>
          </a:xfrm>
          <a:prstGeom prst="rect">
            <a:avLst/>
          </a:prstGeom>
          <a:noFill/>
          <a:ln w="25400">
            <a:solidFill>
              <a:schemeClr val="bg2">
                <a:lumMod val="50000"/>
              </a:schemeClr>
            </a:solidFill>
          </a:ln>
        </p:spPr>
        <p:txBody>
          <a:bodyPr lIns="107406" tIns="143888" rIns="107406" bIns="71588"/>
          <a:lstStyle/>
          <a:p>
            <a:pPr algn="ctr" defTabSz="909195" eaLnBrk="1" fontAlgn="auto" hangingPunct="1">
              <a:spcBef>
                <a:spcPts val="0"/>
              </a:spcBef>
              <a:spcAft>
                <a:spcPts val="400"/>
              </a:spcAft>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主体的･対話的で深い学び（「アクティブ・</a:t>
            </a:r>
            <a:br>
              <a:rPr kumimoji="0" lang="en-US" altLang="ja-JP" sz="1600" kern="0" dirty="0">
                <a:solidFill>
                  <a:prstClr val="black"/>
                </a:solidFill>
                <a:latin typeface="ＤＦ特太ゴシック体" panose="020B0509000000000000" pitchFamily="49" charset="-128"/>
                <a:ea typeface="ＤＦ特太ゴシック体" panose="020B0509000000000000" pitchFamily="49" charset="-128"/>
              </a:rPr>
            </a:b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ラーニング」）の視点からの学習過程の改善</a:t>
            </a:r>
            <a:endParaRPr kumimoji="0" lang="en-US" altLang="ja-JP" sz="1500" kern="0" dirty="0">
              <a:solidFill>
                <a:prstClr val="black"/>
              </a:solidFill>
              <a:latin typeface="HGP明朝B" panose="02020800000000000000" pitchFamily="18" charset="-128"/>
              <a:ea typeface="HGP明朝B" panose="02020800000000000000" pitchFamily="18" charset="-128"/>
            </a:endParaRPr>
          </a:p>
          <a:p>
            <a:pPr marL="178361" indent="-178361" defTabSz="909195" eaLnBrk="1" fontAlgn="auto" hangingPunct="1">
              <a:spcBef>
                <a:spcPts val="0"/>
              </a:spcBef>
              <a:spcAft>
                <a:spcPts val="600"/>
              </a:spcAft>
              <a:defRPr/>
            </a:pPr>
            <a:endParaRPr kumimoji="0" lang="en-US" altLang="ja-JP" sz="1500" kern="0" dirty="0">
              <a:solidFill>
                <a:prstClr val="black"/>
              </a:solidFill>
              <a:latin typeface="HGP明朝B" panose="02020800000000000000" pitchFamily="18" charset="-128"/>
              <a:ea typeface="HGP明朝B" panose="02020800000000000000" pitchFamily="18" charset="-128"/>
            </a:endParaRPr>
          </a:p>
          <a:p>
            <a:pPr marL="178361" indent="-178361" defTabSz="909195" eaLnBrk="1" fontAlgn="auto" hangingPunct="1">
              <a:spcBef>
                <a:spcPts val="0"/>
              </a:spcBef>
              <a:spcAft>
                <a:spcPts val="600"/>
              </a:spcAft>
              <a:defRPr/>
            </a:pPr>
            <a:endParaRPr kumimoji="0" lang="en-US" altLang="ja-JP" sz="600" kern="0" dirty="0">
              <a:solidFill>
                <a:prstClr val="black"/>
              </a:solidFill>
              <a:latin typeface="HGP明朝B" panose="02020800000000000000" pitchFamily="18" charset="-128"/>
              <a:ea typeface="HGP明朝B" panose="02020800000000000000" pitchFamily="18" charset="-128"/>
            </a:endParaRPr>
          </a:p>
        </p:txBody>
      </p:sp>
      <p:grpSp>
        <p:nvGrpSpPr>
          <p:cNvPr id="56323" name="グループ化 2"/>
          <p:cNvGrpSpPr>
            <a:grpSpLocks/>
          </p:cNvGrpSpPr>
          <p:nvPr/>
        </p:nvGrpSpPr>
        <p:grpSpPr bwMode="auto">
          <a:xfrm>
            <a:off x="6566392" y="5149850"/>
            <a:ext cx="2507273" cy="1322388"/>
            <a:chOff x="6588224" y="5100800"/>
            <a:chExt cx="2507595" cy="1322579"/>
          </a:xfrm>
        </p:grpSpPr>
        <p:sp>
          <p:nvSpPr>
            <p:cNvPr id="36" name="二等辺三角形 35"/>
            <p:cNvSpPr/>
            <p:nvPr/>
          </p:nvSpPr>
          <p:spPr bwMode="auto">
            <a:xfrm>
              <a:off x="8313203" y="5566005"/>
              <a:ext cx="460190" cy="392169"/>
            </a:xfrm>
            <a:prstGeom prst="triangle">
              <a:avLst/>
            </a:prstGeom>
            <a:noFill/>
            <a:ln w="53975">
              <a:solidFill>
                <a:srgbClr val="FF0000"/>
              </a:solidFill>
              <a:prstDash val="solid"/>
              <a:miter lim="800000"/>
              <a:headEnd/>
              <a:tailEnd/>
            </a:ln>
            <a:effectLst/>
          </p:spPr>
          <p:txBody>
            <a:bodyPr lIns="81027" tIns="40514" rIns="81027" bIns="40514" anchor="ctr"/>
            <a:lstStyle/>
            <a:p>
              <a:pPr marL="154620" indent="-154620" algn="ctr" defTabSz="807454" eaLnBrk="1" fontAlgn="auto" hangingPunct="1">
                <a:spcBef>
                  <a:spcPts val="0"/>
                </a:spcBef>
                <a:spcAft>
                  <a:spcPts val="0"/>
                </a:spcAft>
                <a:defRPr/>
              </a:pPr>
              <a:endParaRPr kumimoji="0" lang="ja-JP" altLang="en-US" sz="1800" kern="0" dirty="0">
                <a:solidFill>
                  <a:srgbClr val="000000"/>
                </a:solidFill>
                <a:latin typeface="ＭＳ Ｐゴシック"/>
              </a:endParaRPr>
            </a:p>
          </p:txBody>
        </p:sp>
        <p:grpSp>
          <p:nvGrpSpPr>
            <p:cNvPr id="56342" name="グループ化 22"/>
            <p:cNvGrpSpPr>
              <a:grpSpLocks/>
            </p:cNvGrpSpPr>
            <p:nvPr/>
          </p:nvGrpSpPr>
          <p:grpSpPr bwMode="auto">
            <a:xfrm>
              <a:off x="6588224" y="5100800"/>
              <a:ext cx="2507595" cy="1322579"/>
              <a:chOff x="2680687" y="2022880"/>
              <a:chExt cx="7964580" cy="2869606"/>
            </a:xfrm>
          </p:grpSpPr>
          <p:grpSp>
            <p:nvGrpSpPr>
              <p:cNvPr id="56343" name="グループ化 23"/>
              <p:cNvGrpSpPr>
                <a:grpSpLocks/>
              </p:cNvGrpSpPr>
              <p:nvPr/>
            </p:nvGrpSpPr>
            <p:grpSpPr bwMode="auto">
              <a:xfrm>
                <a:off x="2680687" y="2022880"/>
                <a:ext cx="5441626" cy="2869606"/>
                <a:chOff x="2824702" y="1632384"/>
                <a:chExt cx="5441626" cy="2820313"/>
              </a:xfrm>
            </p:grpSpPr>
            <p:sp>
              <p:nvSpPr>
                <p:cNvPr id="28" name="正方形/長方形 27"/>
                <p:cNvSpPr/>
                <p:nvPr/>
              </p:nvSpPr>
              <p:spPr>
                <a:xfrm>
                  <a:off x="2824702" y="2150402"/>
                  <a:ext cx="4380285" cy="643288"/>
                </a:xfrm>
                <a:prstGeom prst="rect">
                  <a:avLst/>
                </a:prstGeom>
                <a:solidFill>
                  <a:srgbClr val="45CEF9">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主体的な学び</a:t>
                  </a:r>
                </a:p>
              </p:txBody>
            </p:sp>
            <p:sp>
              <p:nvSpPr>
                <p:cNvPr id="29" name="正方形/長方形 28"/>
                <p:cNvSpPr/>
                <p:nvPr/>
              </p:nvSpPr>
              <p:spPr>
                <a:xfrm>
                  <a:off x="2829355" y="3342178"/>
                  <a:ext cx="4380288" cy="582345"/>
                </a:xfrm>
                <a:prstGeom prst="rect">
                  <a:avLst/>
                </a:prstGeom>
                <a:solidFill>
                  <a:schemeClr val="accent2">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深い学び</a:t>
                  </a:r>
                </a:p>
              </p:txBody>
            </p:sp>
            <p:sp>
              <p:nvSpPr>
                <p:cNvPr id="30" name="正方形/長方形 29"/>
                <p:cNvSpPr/>
                <p:nvPr/>
              </p:nvSpPr>
              <p:spPr>
                <a:xfrm>
                  <a:off x="2824702" y="2759833"/>
                  <a:ext cx="4380285" cy="585730"/>
                </a:xfrm>
                <a:prstGeom prst="rect">
                  <a:avLst/>
                </a:prstGeom>
                <a:solidFill>
                  <a:srgbClr val="B5FBA5">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対話的な学び</a:t>
                  </a:r>
                </a:p>
              </p:txBody>
            </p:sp>
            <p:sp>
              <p:nvSpPr>
                <p:cNvPr id="31" name="右矢印 30"/>
                <p:cNvSpPr/>
                <p:nvPr/>
              </p:nvSpPr>
              <p:spPr>
                <a:xfrm>
                  <a:off x="2913144" y="1632384"/>
                  <a:ext cx="5353166" cy="2820313"/>
                </a:xfrm>
                <a:prstGeom prst="rightArrow">
                  <a:avLst>
                    <a:gd name="adj1" fmla="val 63177"/>
                    <a:gd name="adj2" fmla="val 4025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kumimoji="0" lang="ja-JP" altLang="en-US" sz="1800" kern="0">
                    <a:solidFill>
                      <a:prstClr val="white"/>
                    </a:solidFill>
                  </a:endParaRPr>
                </a:p>
              </p:txBody>
            </p:sp>
          </p:grpSp>
          <p:sp>
            <p:nvSpPr>
              <p:cNvPr id="25" name="角丸四角形 24"/>
              <p:cNvSpPr/>
              <p:nvPr/>
            </p:nvSpPr>
            <p:spPr>
              <a:xfrm>
                <a:off x="7182001" y="3535194"/>
                <a:ext cx="1587332" cy="954237"/>
              </a:xfrm>
              <a:prstGeom prst="roundRect">
                <a:avLst/>
              </a:prstGeom>
              <a:solidFill>
                <a:srgbClr val="1F497D"/>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6" name="角丸四角形 25"/>
              <p:cNvSpPr/>
              <p:nvPr/>
            </p:nvSpPr>
            <p:spPr>
              <a:xfrm>
                <a:off x="9132417" y="3514524"/>
                <a:ext cx="1512850" cy="943904"/>
              </a:xfrm>
              <a:prstGeom prst="roundRect">
                <a:avLst/>
              </a:prstGeom>
              <a:solidFill>
                <a:srgbClr val="BBE0E3">
                  <a:lumMod val="50000"/>
                </a:srgb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
            <p:nvSpPr>
              <p:cNvPr id="27" name="角丸四角形 26"/>
              <p:cNvSpPr/>
              <p:nvPr/>
            </p:nvSpPr>
            <p:spPr>
              <a:xfrm>
                <a:off x="8029198" y="2456938"/>
                <a:ext cx="1564056" cy="902565"/>
              </a:xfrm>
              <a:prstGeom prst="roundRect">
                <a:avLst/>
              </a:prstGeom>
              <a:solidFill>
                <a:schemeClr val="accent6">
                  <a:lumMod val="75000"/>
                </a:scheme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endParaRPr kumimoji="0" lang="ja-JP" altLang="en-US" sz="1200" kern="0" dirty="0">
                  <a:solidFill>
                    <a:prstClr val="white"/>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grpSp>
      </p:grpSp>
      <p:sp>
        <p:nvSpPr>
          <p:cNvPr id="13" name="テキスト ボックス 12"/>
          <p:cNvSpPr txBox="1"/>
          <p:nvPr/>
        </p:nvSpPr>
        <p:spPr>
          <a:xfrm>
            <a:off x="756143" y="376238"/>
            <a:ext cx="7841272" cy="1943100"/>
          </a:xfrm>
          <a:prstGeom prst="rect">
            <a:avLst/>
          </a:prstGeom>
          <a:noFill/>
          <a:ln w="25400">
            <a:solidFill>
              <a:schemeClr val="bg2">
                <a:lumMod val="50000"/>
              </a:schemeClr>
            </a:solidFill>
          </a:ln>
        </p:spPr>
        <p:txBody>
          <a:bodyPr lIns="107381" tIns="0" rIns="107381" bIns="71588"/>
          <a:lstStyle/>
          <a:p>
            <a:pPr marL="178361" indent="-178361" algn="ctr" defTabSz="913575" eaLnBrk="1" hangingPunct="1">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新しい時代に必要となる資質･能力の育成と、学習評価の充実</a:t>
            </a:r>
            <a:endParaRPr kumimoji="0" lang="en-US" altLang="ja-JP" sz="1100" kern="0" dirty="0">
              <a:solidFill>
                <a:prstClr val="black"/>
              </a:solidFill>
              <a:latin typeface="ＤＦ特太ゴシック体" panose="020B0509000000000000" pitchFamily="49" charset="-128"/>
              <a:ea typeface="ＤＦ特太ゴシック体" panose="020B0509000000000000" pitchFamily="49" charset="-128"/>
            </a:endParaRPr>
          </a:p>
          <a:p>
            <a:pPr marL="178361" indent="-178361" algn="ctr" defTabSz="913575" eaLnBrk="1" hangingPunct="1">
              <a:defRPr/>
            </a:pPr>
            <a:r>
              <a:rPr kumimoji="0" lang="en-US" altLang="ja-JP" sz="1400" kern="0" dirty="0">
                <a:solidFill>
                  <a:prstClr val="black"/>
                </a:solidFill>
                <a:latin typeface="HGPｺﾞｼｯｸM" panose="020B0600000000000000" pitchFamily="50" charset="-128"/>
                <a:ea typeface="HGPｺﾞｼｯｸM" panose="020B0600000000000000" pitchFamily="50" charset="-128"/>
              </a:rPr>
              <a:t>		</a:t>
            </a:r>
          </a:p>
        </p:txBody>
      </p:sp>
      <p:sp>
        <p:nvSpPr>
          <p:cNvPr id="5" name="ドーナツ 4"/>
          <p:cNvSpPr/>
          <p:nvPr/>
        </p:nvSpPr>
        <p:spPr>
          <a:xfrm>
            <a:off x="3442193" y="2392372"/>
            <a:ext cx="2060331" cy="2052637"/>
          </a:xfrm>
          <a:prstGeom prst="donut">
            <a:avLst/>
          </a:prstGeom>
          <a:solidFill>
            <a:schemeClr val="bg2">
              <a:lumMod val="75000"/>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90917" tIns="45461" rIns="90917" bIns="45461" anchor="ctr"/>
          <a:lstStyle/>
          <a:p>
            <a:pPr algn="ctr" defTabSz="913575" eaLnBrk="1" hangingPunct="1">
              <a:defRPr/>
            </a:pPr>
            <a:endParaRPr kumimoji="0" lang="ja-JP" altLang="en-US" sz="1800" kern="0" dirty="0">
              <a:solidFill>
                <a:prstClr val="white"/>
              </a:solidFill>
            </a:endParaRPr>
          </a:p>
        </p:txBody>
      </p:sp>
      <p:sp>
        <p:nvSpPr>
          <p:cNvPr id="16" name="テキスト ボックス 15"/>
          <p:cNvSpPr txBox="1"/>
          <p:nvPr/>
        </p:nvSpPr>
        <p:spPr>
          <a:xfrm>
            <a:off x="20516" y="4364047"/>
            <a:ext cx="4286250" cy="2185987"/>
          </a:xfrm>
          <a:prstGeom prst="rect">
            <a:avLst/>
          </a:prstGeom>
          <a:noFill/>
          <a:ln w="25400">
            <a:solidFill>
              <a:schemeClr val="bg2">
                <a:lumMod val="50000"/>
              </a:schemeClr>
            </a:solidFill>
          </a:ln>
        </p:spPr>
        <p:txBody>
          <a:bodyPr lIns="35816" tIns="287774" rIns="35816" bIns="71588"/>
          <a:lstStyle/>
          <a:p>
            <a:pPr marL="178361" indent="-178361" algn="ctr" defTabSz="909195" eaLnBrk="1" fontAlgn="auto" hangingPunct="1">
              <a:spcBef>
                <a:spcPts val="0"/>
              </a:spcBef>
              <a:spcAft>
                <a:spcPts val="400"/>
              </a:spcAft>
              <a:defRPr/>
            </a:pP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新しい時代に必要となる資質･能力を踏まえた</a:t>
            </a:r>
            <a:br>
              <a:rPr kumimoji="0" lang="en-US" altLang="ja-JP" sz="1600" kern="0" dirty="0">
                <a:solidFill>
                  <a:prstClr val="black"/>
                </a:solidFill>
                <a:latin typeface="ＤＦ特太ゴシック体" panose="020B0509000000000000" pitchFamily="49" charset="-128"/>
                <a:ea typeface="ＤＦ特太ゴシック体" panose="020B0509000000000000" pitchFamily="49" charset="-128"/>
              </a:rPr>
            </a:br>
            <a:r>
              <a:rPr kumimoji="0" lang="ja-JP" altLang="en-US" sz="1600" kern="0" dirty="0">
                <a:solidFill>
                  <a:prstClr val="black"/>
                </a:solidFill>
                <a:latin typeface="ＤＦ特太ゴシック体" panose="020B0509000000000000" pitchFamily="49" charset="-128"/>
                <a:ea typeface="ＤＦ特太ゴシック体" panose="020B0509000000000000" pitchFamily="49" charset="-128"/>
              </a:rPr>
              <a:t>教科･科目等の新設や目標･内容の見直し</a:t>
            </a:r>
            <a:r>
              <a:rPr kumimoji="0" lang="ja-JP" altLang="en-US" sz="1500" kern="0" dirty="0">
                <a:solidFill>
                  <a:prstClr val="black"/>
                </a:solidFill>
                <a:latin typeface="HGP明朝B" panose="02020800000000000000" pitchFamily="18" charset="-128"/>
                <a:ea typeface="HGP明朝B" panose="02020800000000000000" pitchFamily="18" charset="-128"/>
              </a:rPr>
              <a:t>　　　　　　</a:t>
            </a:r>
            <a:endParaRPr kumimoji="0" lang="en-US" altLang="ja-JP" sz="1500"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7" name="正方形/長方形 16"/>
          <p:cNvSpPr/>
          <p:nvPr/>
        </p:nvSpPr>
        <p:spPr>
          <a:xfrm>
            <a:off x="1706042" y="4075112"/>
            <a:ext cx="2658204" cy="467741"/>
          </a:xfrm>
          <a:prstGeom prst="rect">
            <a:avLst/>
          </a:prstGeom>
          <a:gradFill>
            <a:gsLst>
              <a:gs pos="28000">
                <a:srgbClr val="FFCCFF"/>
              </a:gs>
              <a:gs pos="100000">
                <a:srgbClr val="FF66FF"/>
              </a:gs>
            </a:gsLst>
          </a:gradFill>
          <a:ln w="44450"/>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800" b="1" kern="0" dirty="0">
                <a:solidFill>
                  <a:srgbClr val="000000"/>
                </a:solidFill>
                <a:latin typeface="HGP明朝E" panose="02020900000000000000" pitchFamily="18" charset="-128"/>
                <a:ea typeface="HGP明朝E" panose="02020900000000000000" pitchFamily="18" charset="-128"/>
              </a:rPr>
              <a:t>何を学ぶか</a:t>
            </a:r>
          </a:p>
        </p:txBody>
      </p:sp>
      <p:sp>
        <p:nvSpPr>
          <p:cNvPr id="19" name="正方形/長方形 18"/>
          <p:cNvSpPr/>
          <p:nvPr/>
        </p:nvSpPr>
        <p:spPr>
          <a:xfrm>
            <a:off x="4572000" y="4075112"/>
            <a:ext cx="2952328" cy="481003"/>
          </a:xfrm>
          <a:prstGeom prst="rect">
            <a:avLst/>
          </a:prstGeom>
          <a:gradFill>
            <a:gsLst>
              <a:gs pos="20667">
                <a:srgbClr val="FFCCFF"/>
              </a:gs>
              <a:gs pos="13333">
                <a:srgbClr val="FFCCFF"/>
              </a:gs>
              <a:gs pos="28000">
                <a:srgbClr val="FFCCFF"/>
              </a:gs>
              <a:gs pos="38000">
                <a:srgbClr val="FFCCFF"/>
              </a:gs>
              <a:gs pos="68000">
                <a:srgbClr val="FF66FF"/>
              </a:gs>
            </a:gsLst>
          </a:gradFill>
          <a:ln w="44450"/>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800" b="1" kern="0" dirty="0">
                <a:solidFill>
                  <a:srgbClr val="000000"/>
                </a:solidFill>
                <a:latin typeface="HGP明朝E" panose="02020900000000000000" pitchFamily="18" charset="-128"/>
                <a:ea typeface="HGP明朝E" panose="02020900000000000000" pitchFamily="18" charset="-128"/>
              </a:rPr>
              <a:t>どのように学ぶか</a:t>
            </a:r>
          </a:p>
        </p:txBody>
      </p:sp>
      <p:sp>
        <p:nvSpPr>
          <p:cNvPr id="20" name="角丸四角形 19"/>
          <p:cNvSpPr/>
          <p:nvPr/>
        </p:nvSpPr>
        <p:spPr>
          <a:xfrm>
            <a:off x="756143" y="2824163"/>
            <a:ext cx="7488115" cy="1079500"/>
          </a:xfrm>
          <a:prstGeom prst="roundRect">
            <a:avLst/>
          </a:prstGeom>
          <a:solidFill>
            <a:schemeClr val="bg1"/>
          </a:solidFill>
          <a:ln w="60325" cmpd="thinThick">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lIns="90038" tIns="45030" rIns="90038" bIns="45030"/>
          <a:lstStyle/>
          <a:p>
            <a:pPr algn="ctr" defTabSz="913575" eaLnBrk="1" hangingPunct="1">
              <a:spcBef>
                <a:spcPct val="50000"/>
              </a:spcBef>
              <a:defRPr/>
            </a:pP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よりよい学校教育を通じてよりよい社会を創るという目標を共有し、</a:t>
            </a:r>
            <a:br>
              <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社会と連携･協働しながら、未来の創り手となるために必要な資質・能力を育む</a:t>
            </a:r>
            <a:br>
              <a:rPr kumimoji="0" lang="en-US" altLang="ja-JP"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800" kern="0" dirty="0">
                <a:solidFill>
                  <a:srgbClr val="0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a:t>
            </a:r>
            <a:r>
              <a:rPr kumimoji="0" lang="ja-JP" altLang="en-US" sz="1800" kern="0" dirty="0">
                <a:solidFill>
                  <a:srgbClr val="C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社会に開かれた教育課程</a:t>
            </a:r>
            <a:r>
              <a:rPr kumimoji="0" lang="ja-JP" altLang="en-US" sz="1800" kern="0" dirty="0">
                <a:solidFill>
                  <a:srgbClr val="000000"/>
                </a:solidFill>
                <a:latin typeface="ＤＨＰ特太ゴシック体" panose="020B0500000000000000" pitchFamily="50" charset="-128"/>
                <a:ea typeface="ＤＨＰ特太ゴシック体" panose="020B0500000000000000" pitchFamily="50" charset="-128"/>
                <a:cs typeface="メイリオ" panose="020B0604030504040204" pitchFamily="50" charset="-128"/>
              </a:rPr>
              <a:t>」</a:t>
            </a:r>
            <a:r>
              <a:rPr kumimoji="0" lang="ja-JP" altLang="en-US" sz="1400"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の実現</a:t>
            </a:r>
          </a:p>
        </p:txBody>
      </p:sp>
      <p:sp>
        <p:nvSpPr>
          <p:cNvPr id="334859" name="テキスト ボックス 41"/>
          <p:cNvSpPr txBox="1">
            <a:spLocks noChangeArrowheads="1"/>
          </p:cNvSpPr>
          <p:nvPr/>
        </p:nvSpPr>
        <p:spPr bwMode="auto">
          <a:xfrm>
            <a:off x="-35165" y="-26988"/>
            <a:ext cx="9179169" cy="358776"/>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5816" tIns="45461" rIns="35816" bIns="45461" anchor="ct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457200" indent="-282575" eaLnBrk="0" hangingPunct="0">
              <a:spcBef>
                <a:spcPct val="20000"/>
              </a:spcBef>
              <a:buChar char="–"/>
              <a:defRPr kumimoji="1" sz="2800">
                <a:solidFill>
                  <a:schemeClr val="tx1"/>
                </a:solidFill>
                <a:latin typeface="Arial" pitchFamily="34" charset="0"/>
                <a:ea typeface="ＭＳ Ｐゴシック" pitchFamily="50" charset="-128"/>
              </a:defRPr>
            </a:lvl2pPr>
            <a:lvl3pPr marL="914400" indent="-225425" eaLnBrk="0" hangingPunct="0">
              <a:spcBef>
                <a:spcPct val="20000"/>
              </a:spcBef>
              <a:buChar char="•"/>
              <a:defRPr kumimoji="1" sz="2400">
                <a:solidFill>
                  <a:schemeClr val="tx1"/>
                </a:solidFill>
                <a:latin typeface="Arial" pitchFamily="34" charset="0"/>
                <a:ea typeface="ＭＳ Ｐゴシック" pitchFamily="50" charset="-128"/>
              </a:defRPr>
            </a:lvl3pPr>
            <a:lvl4pPr marL="1371600" indent="-225425" eaLnBrk="0" hangingPunct="0">
              <a:spcBef>
                <a:spcPct val="20000"/>
              </a:spcBef>
              <a:buChar char="–"/>
              <a:defRPr kumimoji="1" sz="2000">
                <a:solidFill>
                  <a:schemeClr val="tx1"/>
                </a:solidFill>
                <a:latin typeface="Arial" pitchFamily="34" charset="0"/>
                <a:ea typeface="ＭＳ Ｐゴシック" pitchFamily="50" charset="-128"/>
              </a:defRPr>
            </a:lvl4pPr>
            <a:lvl5pPr marL="1828800" indent="-225425" eaLnBrk="0" hangingPunct="0">
              <a:spcBef>
                <a:spcPct val="20000"/>
              </a:spcBef>
              <a:buChar char="»"/>
              <a:defRPr kumimoji="1" sz="2000">
                <a:solidFill>
                  <a:schemeClr val="tx1"/>
                </a:solidFill>
                <a:latin typeface="Arial" pitchFamily="34" charset="0"/>
                <a:ea typeface="ＭＳ Ｐゴシック" pitchFamily="50" charset="-128"/>
              </a:defRPr>
            </a:lvl5pPr>
            <a:lvl6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indent="-225425"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913575" eaLnBrk="1" hangingPunct="1">
              <a:spcBef>
                <a:spcPct val="0"/>
              </a:spcBef>
              <a:buFontTx/>
              <a:buNone/>
              <a:defRPr/>
            </a:pPr>
            <a:r>
              <a:rPr lang="ja-JP" altLang="en-US" sz="1800" kern="0" dirty="0">
                <a:solidFill>
                  <a:srgbClr val="FFFFFF"/>
                </a:solidFill>
                <a:latin typeface="ＤＦ特太ゴシック体" pitchFamily="49" charset="-128"/>
                <a:ea typeface="ＤＦ特太ゴシック体" pitchFamily="49" charset="-128"/>
              </a:rPr>
              <a:t>学習指導要領改訂の方向性</a:t>
            </a:r>
          </a:p>
        </p:txBody>
      </p:sp>
      <p:sp>
        <p:nvSpPr>
          <p:cNvPr id="43" name="正方形/長方形 42"/>
          <p:cNvSpPr/>
          <p:nvPr/>
        </p:nvSpPr>
        <p:spPr>
          <a:xfrm>
            <a:off x="2265491" y="2248907"/>
            <a:ext cx="4466488" cy="477411"/>
          </a:xfrm>
          <a:prstGeom prst="rect">
            <a:avLst/>
          </a:prstGeom>
          <a:gradFill>
            <a:gsLst>
              <a:gs pos="26000">
                <a:srgbClr val="FFCCFF"/>
              </a:gs>
              <a:gs pos="75000">
                <a:srgbClr val="FF66FF"/>
              </a:gs>
            </a:gsLst>
          </a:gradFill>
          <a:ln w="34925"/>
        </p:spPr>
        <p:style>
          <a:lnRef idx="1">
            <a:schemeClr val="accent1"/>
          </a:lnRef>
          <a:fillRef idx="2">
            <a:schemeClr val="accent1"/>
          </a:fillRef>
          <a:effectRef idx="1">
            <a:schemeClr val="accent1"/>
          </a:effectRef>
          <a:fontRef idx="minor">
            <a:schemeClr val="dk1"/>
          </a:fontRef>
        </p:style>
        <p:txBody>
          <a:bodyPr lIns="90038" tIns="45030" rIns="90038" bIns="45030" anchor="ctr"/>
          <a:lstStyle/>
          <a:p>
            <a:pPr marL="446705" indent="-446705" algn="ctr" defTabSz="913575" eaLnBrk="1" hangingPunct="1">
              <a:spcBef>
                <a:spcPct val="50000"/>
              </a:spcBef>
              <a:defRPr/>
            </a:pPr>
            <a:r>
              <a:rPr kumimoji="0" lang="ja-JP" altLang="en-US" sz="2800" b="1" kern="0" dirty="0">
                <a:solidFill>
                  <a:srgbClr val="000000"/>
                </a:solidFill>
                <a:latin typeface="HGP明朝E" panose="02020900000000000000" pitchFamily="18" charset="-128"/>
                <a:ea typeface="HGP明朝E" panose="02020900000000000000" pitchFamily="18" charset="-128"/>
              </a:rPr>
              <a:t>何ができるようになるか</a:t>
            </a:r>
          </a:p>
        </p:txBody>
      </p:sp>
      <p:sp>
        <p:nvSpPr>
          <p:cNvPr id="2" name="テキスト ボックス 1"/>
          <p:cNvSpPr txBox="1"/>
          <p:nvPr/>
        </p:nvSpPr>
        <p:spPr>
          <a:xfrm>
            <a:off x="4627234" y="5235575"/>
            <a:ext cx="1960990" cy="1277204"/>
          </a:xfrm>
          <a:prstGeom prst="rect">
            <a:avLst/>
          </a:prstGeom>
          <a:noFill/>
        </p:spPr>
        <p:txBody>
          <a:bodyPr wrap="square" lIns="91369" tIns="45686" rIns="91369" bIns="45686">
            <a:spAutoFit/>
          </a:bodyPr>
          <a:lstStyle/>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生きて働く知識･技能の習得など、新しい時代に求められる資質･能力を育成</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知識の量を削減せず、質の高い理解を図るための学習過程の質的改善</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252046" y="5300663"/>
            <a:ext cx="3788020" cy="1200150"/>
          </a:xfrm>
          <a:prstGeom prst="rect">
            <a:avLst/>
          </a:prstGeom>
          <a:noFill/>
        </p:spPr>
        <p:txBody>
          <a:bodyPr lIns="91369" tIns="45686" rIns="91369" bIns="45686">
            <a:spAutoFit/>
          </a:bodyPr>
          <a:lstStyle/>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小学校の外国語教育の教科化、高校の新科目「公共（仮称）」の新設など</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各教科等で育む資質･能力を明確化し、目標や内容を構造的に示す</a:t>
            </a:r>
            <a:endPar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13575" eaLnBrk="1" fontAlgn="auto" hangingPunct="1">
              <a:spcBef>
                <a:spcPts val="0"/>
              </a:spcBef>
              <a:spcAft>
                <a:spcPts val="600"/>
              </a:spcAft>
              <a:defRPr/>
            </a:pPr>
            <a:r>
              <a:rPr kumimoji="0" lang="ja-JP" altLang="en-US" sz="1400" b="1" kern="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学習内容の削減は行わない</a:t>
            </a:r>
            <a:r>
              <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3" name="テキスト ボックス 32"/>
          <p:cNvSpPr txBox="1"/>
          <p:nvPr/>
        </p:nvSpPr>
        <p:spPr>
          <a:xfrm>
            <a:off x="2162908" y="3636194"/>
            <a:ext cx="4785946" cy="296862"/>
          </a:xfrm>
          <a:prstGeom prst="rect">
            <a:avLst/>
          </a:prstGeom>
          <a:solidFill>
            <a:schemeClr val="bg1"/>
          </a:solidFill>
          <a:ln w="25400">
            <a:solidFill>
              <a:schemeClr val="bg2">
                <a:lumMod val="50000"/>
              </a:schemeClr>
            </a:solidFill>
          </a:ln>
        </p:spPr>
        <p:txBody>
          <a:bodyPr lIns="107381" tIns="36000" rIns="107381" bIns="35973" anchor="ctr"/>
          <a:lstStyle/>
          <a:p>
            <a:pPr marL="178361" indent="-178361" algn="ctr" defTabSz="913575" eaLnBrk="1" hangingPunct="1">
              <a:defRPr/>
            </a:pP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各学校における</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カリキュラム･マネジメント</a:t>
            </a:r>
            <a:r>
              <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の実現</a:t>
            </a:r>
            <a:endParaRPr kumimoji="0" lang="en-US" altLang="ja-JP" sz="14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26377" y="6546850"/>
            <a:ext cx="4611566" cy="338138"/>
          </a:xfrm>
          <a:prstGeom prst="rect">
            <a:avLst/>
          </a:prstGeom>
          <a:noFill/>
        </p:spPr>
        <p:txBody>
          <a:bodyPr lIns="91369" tIns="45686" rIns="91369" bIns="45686">
            <a:spAutoFit/>
          </a:bodyPr>
          <a:lstStyle/>
          <a:p>
            <a:pPr defTabSz="913575" eaLnBrk="1" fontAlgn="auto" hangingPunct="1">
              <a:spcBef>
                <a:spcPts val="0"/>
              </a:spcBef>
              <a:spcAft>
                <a:spcPts val="600"/>
              </a:spcAft>
              <a:defRPr/>
            </a:pPr>
            <a:r>
              <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rPr>
              <a:t>高校教育については、些末な事実的知識の暗記が大学入学者選抜で問われることが課題になっており、そうした点を克服するため、重要用語の整理等を含めた高大接続改革等を進める。</a:t>
            </a:r>
            <a:endParaRPr kumimoji="0" lang="en-US" altLang="ja-JP" sz="800" b="1" kern="0" dirty="0">
              <a:solidFill>
                <a:prstClr val="black">
                  <a:lumMod val="50000"/>
                  <a:lumOff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二等辺三角形 34"/>
          <p:cNvSpPr/>
          <p:nvPr/>
        </p:nvSpPr>
        <p:spPr bwMode="auto">
          <a:xfrm>
            <a:off x="3960939" y="819150"/>
            <a:ext cx="1222131" cy="1057275"/>
          </a:xfrm>
          <a:prstGeom prst="triangle">
            <a:avLst/>
          </a:prstGeom>
          <a:noFill/>
          <a:ln w="101600">
            <a:solidFill>
              <a:srgbClr val="FF0000"/>
            </a:solidFill>
            <a:prstDash val="solid"/>
            <a:miter lim="800000"/>
            <a:headEnd/>
            <a:tailEnd/>
          </a:ln>
          <a:effectLst/>
        </p:spPr>
        <p:txBody>
          <a:bodyPr lIns="91009" tIns="45507" rIns="91009" bIns="45507" anchor="ctr"/>
          <a:lstStyle/>
          <a:p>
            <a:pPr marL="173804" indent="-173804" algn="ctr" defTabSz="907665" eaLnBrk="1" fontAlgn="auto" hangingPunct="1">
              <a:spcBef>
                <a:spcPts val="0"/>
              </a:spcBef>
              <a:spcAft>
                <a:spcPts val="0"/>
              </a:spcAft>
              <a:defRPr/>
            </a:pPr>
            <a:endParaRPr kumimoji="0" lang="ja-JP" altLang="en-US" sz="1800" kern="0" dirty="0">
              <a:solidFill>
                <a:srgbClr val="000000"/>
              </a:solidFill>
              <a:latin typeface="ＭＳ Ｐゴシック"/>
            </a:endParaRPr>
          </a:p>
        </p:txBody>
      </p:sp>
      <p:sp>
        <p:nvSpPr>
          <p:cNvPr id="21" name="角丸四角形 20"/>
          <p:cNvSpPr/>
          <p:nvPr/>
        </p:nvSpPr>
        <p:spPr>
          <a:xfrm>
            <a:off x="4748587" y="1581947"/>
            <a:ext cx="3635610" cy="634994"/>
          </a:xfrm>
          <a:prstGeom prst="roundRect">
            <a:avLst/>
          </a:prstGeom>
          <a:solidFill>
            <a:srgbClr val="BBE0E3">
              <a:lumMod val="50000"/>
            </a:srgb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未知の状況にも対応できる</a:t>
            </a:r>
            <a:br>
              <a:rPr kumimoji="0" lang="en-US" altLang="ja-JP"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6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思考力・判断力・表現力</a:t>
            </a: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等の育成</a:t>
            </a:r>
          </a:p>
        </p:txBody>
      </p:sp>
      <p:sp>
        <p:nvSpPr>
          <p:cNvPr id="14" name="角丸四角形 13"/>
          <p:cNvSpPr/>
          <p:nvPr/>
        </p:nvSpPr>
        <p:spPr>
          <a:xfrm>
            <a:off x="1313722" y="1484313"/>
            <a:ext cx="2768111" cy="717550"/>
          </a:xfrm>
          <a:prstGeom prst="roundRect">
            <a:avLst/>
          </a:prstGeom>
          <a:solidFill>
            <a:srgbClr val="1F497D"/>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生きて働く</a:t>
            </a:r>
            <a:r>
              <a:rPr kumimoji="0" lang="ja-JP" altLang="en-US" sz="16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知識・技能</a:t>
            </a: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の習得</a:t>
            </a:r>
          </a:p>
        </p:txBody>
      </p:sp>
      <p:sp>
        <p:nvSpPr>
          <p:cNvPr id="22" name="角丸四角形 21"/>
          <p:cNvSpPr/>
          <p:nvPr/>
        </p:nvSpPr>
        <p:spPr>
          <a:xfrm>
            <a:off x="2697778" y="636588"/>
            <a:ext cx="3601915" cy="735012"/>
          </a:xfrm>
          <a:prstGeom prst="roundRect">
            <a:avLst/>
          </a:prstGeom>
          <a:solidFill>
            <a:schemeClr val="accent6">
              <a:lumMod val="75000"/>
            </a:schemeClr>
          </a:solidFill>
          <a:ln w="76200" cap="flat" cmpd="dbl" algn="ctr">
            <a:solidFill>
              <a:sysClr val="window" lastClr="FFFFFF"/>
            </a:solidFill>
            <a:prstDash val="solid"/>
          </a:ln>
          <a:effectLst/>
        </p:spPr>
        <p:txBody>
          <a:bodyPr lIns="0" tIns="0" rIns="0" bIns="0" anchor="ctr"/>
          <a:lstStyle/>
          <a:p>
            <a:pPr algn="ctr" defTabSz="913520" eaLnBrk="1" fontAlgn="auto" hangingPunct="1">
              <a:spcBef>
                <a:spcPts val="0"/>
              </a:spcBef>
              <a:spcAft>
                <a:spcPts val="0"/>
              </a:spcAft>
              <a:defRPr/>
            </a:pP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学びを人生や社会に生かそうとする</a:t>
            </a:r>
            <a:br>
              <a:rPr kumimoji="0" lang="en-US" altLang="ja-JP"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br>
            <a:r>
              <a:rPr kumimoji="0" lang="ja-JP" altLang="en-US" sz="16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学びに向かう力・人間性等</a:t>
            </a:r>
            <a:r>
              <a:rPr kumimoji="0" lang="ja-JP" altLang="en-US" sz="1600"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の涵養</a:t>
            </a:r>
          </a:p>
        </p:txBody>
      </p:sp>
    </p:spTree>
    <p:extLst>
      <p:ext uri="{BB962C8B-B14F-4D97-AF65-F5344CB8AC3E}">
        <p14:creationId xmlns:p14="http://schemas.microsoft.com/office/powerpoint/2010/main" val="3826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1"/>
                                        </p:tgtEl>
                                        <p:attrNameLst>
                                          <p:attrName>r</p:attrName>
                                        </p:attrNameLst>
                                      </p:cBhvr>
                                    </p:animRot>
                                    <p:animRot by="-240000">
                                      <p:cBhvr>
                                        <p:cTn id="15" dur="200" fill="hold">
                                          <p:stCondLst>
                                            <p:cond delay="200"/>
                                          </p:stCondLst>
                                        </p:cTn>
                                        <p:tgtEl>
                                          <p:spTgt spid="21"/>
                                        </p:tgtEl>
                                        <p:attrNameLst>
                                          <p:attrName>r</p:attrName>
                                        </p:attrNameLst>
                                      </p:cBhvr>
                                    </p:animRot>
                                    <p:animRot by="240000">
                                      <p:cBhvr>
                                        <p:cTn id="16" dur="200" fill="hold">
                                          <p:stCondLst>
                                            <p:cond delay="400"/>
                                          </p:stCondLst>
                                        </p:cTn>
                                        <p:tgtEl>
                                          <p:spTgt spid="21"/>
                                        </p:tgtEl>
                                        <p:attrNameLst>
                                          <p:attrName>r</p:attrName>
                                        </p:attrNameLst>
                                      </p:cBhvr>
                                    </p:animRot>
                                    <p:animRot by="-240000">
                                      <p:cBhvr>
                                        <p:cTn id="17" dur="200" fill="hold">
                                          <p:stCondLst>
                                            <p:cond delay="600"/>
                                          </p:stCondLst>
                                        </p:cTn>
                                        <p:tgtEl>
                                          <p:spTgt spid="21"/>
                                        </p:tgtEl>
                                        <p:attrNameLst>
                                          <p:attrName>r</p:attrName>
                                        </p:attrNameLst>
                                      </p:cBhvr>
                                    </p:animRot>
                                    <p:animRot by="120000">
                                      <p:cBhvr>
                                        <p:cTn id="18" dur="200" fill="hold">
                                          <p:stCondLst>
                                            <p:cond delay="800"/>
                                          </p:stCondLst>
                                        </p:cTn>
                                        <p:tgtEl>
                                          <p:spTgt spid="2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22"/>
                                        </p:tgtEl>
                                        <p:attrNameLst>
                                          <p:attrName>r</p:attrName>
                                        </p:attrNameLst>
                                      </p:cBhvr>
                                    </p:animRot>
                                    <p:animRot by="-240000">
                                      <p:cBhvr>
                                        <p:cTn id="23" dur="200" fill="hold">
                                          <p:stCondLst>
                                            <p:cond delay="200"/>
                                          </p:stCondLst>
                                        </p:cTn>
                                        <p:tgtEl>
                                          <p:spTgt spid="22"/>
                                        </p:tgtEl>
                                        <p:attrNameLst>
                                          <p:attrName>r</p:attrName>
                                        </p:attrNameLst>
                                      </p:cBhvr>
                                    </p:animRot>
                                    <p:animRot by="240000">
                                      <p:cBhvr>
                                        <p:cTn id="24" dur="200" fill="hold">
                                          <p:stCondLst>
                                            <p:cond delay="400"/>
                                          </p:stCondLst>
                                        </p:cTn>
                                        <p:tgtEl>
                                          <p:spTgt spid="22"/>
                                        </p:tgtEl>
                                        <p:attrNameLst>
                                          <p:attrName>r</p:attrName>
                                        </p:attrNameLst>
                                      </p:cBhvr>
                                    </p:animRot>
                                    <p:animRot by="-240000">
                                      <p:cBhvr>
                                        <p:cTn id="25" dur="200" fill="hold">
                                          <p:stCondLst>
                                            <p:cond delay="600"/>
                                          </p:stCondLst>
                                        </p:cTn>
                                        <p:tgtEl>
                                          <p:spTgt spid="22"/>
                                        </p:tgtEl>
                                        <p:attrNameLst>
                                          <p:attrName>r</p:attrName>
                                        </p:attrNameLst>
                                      </p:cBhvr>
                                    </p:animRot>
                                    <p:animRot by="120000">
                                      <p:cBhvr>
                                        <p:cTn id="2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A4B61DD-6DED-4A58-BB8D-B4B614411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60649"/>
            <a:ext cx="7344816" cy="975522"/>
          </a:xfrm>
          <a:prstGeom prst="rect">
            <a:avLst/>
          </a:prstGeom>
        </p:spPr>
      </p:pic>
      <p:pic>
        <p:nvPicPr>
          <p:cNvPr id="3" name="図 2">
            <a:extLst>
              <a:ext uri="{FF2B5EF4-FFF2-40B4-BE49-F238E27FC236}">
                <a16:creationId xmlns:a16="http://schemas.microsoft.com/office/drawing/2014/main" id="{577DF143-1519-449F-9640-8EBBCE487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01804" y="3006207"/>
            <a:ext cx="6336703" cy="2871065"/>
          </a:xfrm>
          <a:prstGeom prst="rect">
            <a:avLst/>
          </a:prstGeom>
        </p:spPr>
      </p:pic>
      <p:pic>
        <p:nvPicPr>
          <p:cNvPr id="4" name="図 3">
            <a:extLst>
              <a:ext uri="{FF2B5EF4-FFF2-40B4-BE49-F238E27FC236}">
                <a16:creationId xmlns:a16="http://schemas.microsoft.com/office/drawing/2014/main" id="{35ADF06A-051E-49B1-94A6-064F11CC0D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401804" y="1493481"/>
            <a:ext cx="6340390" cy="1550184"/>
          </a:xfrm>
          <a:prstGeom prst="rect">
            <a:avLst/>
          </a:prstGeom>
        </p:spPr>
      </p:pic>
      <p:sp>
        <p:nvSpPr>
          <p:cNvPr id="9" name="テキスト ボックス 8">
            <a:extLst>
              <a:ext uri="{FF2B5EF4-FFF2-40B4-BE49-F238E27FC236}">
                <a16:creationId xmlns:a16="http://schemas.microsoft.com/office/drawing/2014/main" id="{CA9C61E8-DADE-40F1-996E-63C12A01355F}"/>
              </a:ext>
            </a:extLst>
          </p:cNvPr>
          <p:cNvSpPr txBox="1"/>
          <p:nvPr/>
        </p:nvSpPr>
        <p:spPr>
          <a:xfrm>
            <a:off x="0" y="6178132"/>
            <a:ext cx="9144000" cy="646331"/>
          </a:xfrm>
          <a:prstGeom prst="rect">
            <a:avLst/>
          </a:prstGeom>
          <a:solidFill>
            <a:srgbClr val="0070C0"/>
          </a:solidFill>
        </p:spPr>
        <p:txBody>
          <a:bodyPr wrap="square" rtlCol="0">
            <a:spAutoFit/>
          </a:bodyPr>
          <a:lstStyle/>
          <a:p>
            <a:r>
              <a:rPr lang="ja-JP" altLang="en-US" dirty="0">
                <a:solidFill>
                  <a:schemeClr val="bg1"/>
                </a:solidFill>
                <a:latin typeface="AR P丸ゴシック体E" panose="020F0900000000000000" pitchFamily="50" charset="-128"/>
                <a:ea typeface="AR P丸ゴシック体E" panose="020F0900000000000000" pitchFamily="50" charset="-128"/>
              </a:rPr>
              <a:t>「貸し出された靴のサイズの平均値である</a:t>
            </a:r>
            <a:r>
              <a:rPr lang="en-US" altLang="ja-JP" dirty="0">
                <a:solidFill>
                  <a:schemeClr val="bg1"/>
                </a:solidFill>
                <a:latin typeface="AR P丸ゴシック体E" panose="020F0900000000000000" pitchFamily="50" charset="-128"/>
                <a:ea typeface="AR P丸ゴシック体E" panose="020F0900000000000000" pitchFamily="50" charset="-128"/>
              </a:rPr>
              <a:t>24.5</a:t>
            </a:r>
            <a:r>
              <a:rPr lang="ja-JP" altLang="en-US" dirty="0">
                <a:solidFill>
                  <a:schemeClr val="bg1"/>
                </a:solidFill>
                <a:latin typeface="AR P丸ゴシック体E" panose="020F0900000000000000" pitchFamily="50" charset="-128"/>
                <a:ea typeface="AR P丸ゴシック体E" panose="020F0900000000000000" pitchFamily="50" charset="-128"/>
              </a:rPr>
              <a:t>ｃｍの靴を最も多く買う」という考えは適切ではありません。その理由を、調べたことのグラフの特徴をもとに説明しなさい。</a:t>
            </a:r>
            <a:endParaRPr lang="en-US" altLang="ja-JP" dirty="0">
              <a:solidFill>
                <a:schemeClr val="bg1"/>
              </a:solidFill>
              <a:latin typeface="AR P丸ゴシック体E" panose="020F0900000000000000" pitchFamily="50" charset="-128"/>
              <a:ea typeface="AR P丸ゴシック体E" panose="020F0900000000000000" pitchFamily="50" charset="-128"/>
            </a:endParaRPr>
          </a:p>
        </p:txBody>
      </p:sp>
      <p:pic>
        <p:nvPicPr>
          <p:cNvPr id="10" name="図 9">
            <a:extLst>
              <a:ext uri="{FF2B5EF4-FFF2-40B4-BE49-F238E27FC236}">
                <a16:creationId xmlns:a16="http://schemas.microsoft.com/office/drawing/2014/main" id="{B16CA89E-3CEE-4544-8010-E8B0F514ED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01804" y="5888029"/>
            <a:ext cx="6334293" cy="290103"/>
          </a:xfrm>
          <a:prstGeom prst="rect">
            <a:avLst/>
          </a:prstGeom>
        </p:spPr>
      </p:pic>
      <p:sp>
        <p:nvSpPr>
          <p:cNvPr id="11" name="正方形/長方形 10">
            <a:extLst>
              <a:ext uri="{FF2B5EF4-FFF2-40B4-BE49-F238E27FC236}">
                <a16:creationId xmlns:a16="http://schemas.microsoft.com/office/drawing/2014/main" id="{00A63CFC-93EC-467C-BB01-DB848202AA32}"/>
              </a:ext>
            </a:extLst>
          </p:cNvPr>
          <p:cNvSpPr/>
          <p:nvPr/>
        </p:nvSpPr>
        <p:spPr>
          <a:xfrm>
            <a:off x="1405493" y="1493481"/>
            <a:ext cx="6330604" cy="46411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31B22ABD-D974-455E-9D6D-B1CEF9834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861" y="1232858"/>
            <a:ext cx="1304156" cy="263936"/>
          </a:xfrm>
          <a:prstGeom prst="rect">
            <a:avLst/>
          </a:prstGeom>
        </p:spPr>
      </p:pic>
    </p:spTree>
    <p:extLst>
      <p:ext uri="{BB962C8B-B14F-4D97-AF65-F5344CB8AC3E}">
        <p14:creationId xmlns:p14="http://schemas.microsoft.com/office/powerpoint/2010/main" val="423151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2559EE-B8B6-4B70-A7D7-017799A920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1527" y="1471853"/>
            <a:ext cx="8932112" cy="5159638"/>
          </a:xfrm>
          <a:prstGeom prst="rect">
            <a:avLst/>
          </a:prstGeom>
        </p:spPr>
      </p:pic>
      <p:sp>
        <p:nvSpPr>
          <p:cNvPr id="5" name="テキスト ボックス 4">
            <a:extLst>
              <a:ext uri="{FF2B5EF4-FFF2-40B4-BE49-F238E27FC236}">
                <a16:creationId xmlns:a16="http://schemas.microsoft.com/office/drawing/2014/main" id="{4AF13E5C-26A5-4997-B889-F177E737761C}"/>
              </a:ext>
            </a:extLst>
          </p:cNvPr>
          <p:cNvSpPr txBox="1"/>
          <p:nvPr/>
        </p:nvSpPr>
        <p:spPr>
          <a:xfrm>
            <a:off x="3030787" y="616881"/>
            <a:ext cx="2411652" cy="738664"/>
          </a:xfrm>
          <a:prstGeom prst="rect">
            <a:avLst/>
          </a:prstGeom>
          <a:solidFill>
            <a:schemeClr val="bg1"/>
          </a:solidFill>
        </p:spPr>
        <p:txBody>
          <a:bodyPr wrap="square" rtlCol="0">
            <a:spAutoFit/>
          </a:bodyPr>
          <a:lstStyle/>
          <a:p>
            <a:pPr defTabSz="342900"/>
            <a:r>
              <a:rPr lang="ja-JP" altLang="en-US" dirty="0">
                <a:solidFill>
                  <a:prstClr val="white"/>
                </a:solidFill>
                <a:latin typeface="Trebuchet MS" panose="020B0603020202020204"/>
                <a:ea typeface="ＭＳ Ｐゴシック" panose="020B0600070205080204" pitchFamily="50" charset="-128"/>
              </a:rPr>
              <a:t>貸し出し用の靴の総数</a:t>
            </a:r>
            <a:endParaRPr lang="en-US" altLang="ja-JP" dirty="0">
              <a:solidFill>
                <a:prstClr val="white"/>
              </a:solidFill>
              <a:latin typeface="Trebuchet MS" panose="020B0603020202020204"/>
              <a:ea typeface="ＭＳ Ｐゴシック" panose="020B0600070205080204" pitchFamily="50" charset="-128"/>
            </a:endParaRPr>
          </a:p>
          <a:p>
            <a:pPr algn="ctr" defTabSz="342900"/>
            <a:r>
              <a:rPr lang="en-US" altLang="ja-JP" sz="2400" dirty="0">
                <a:solidFill>
                  <a:srgbClr val="FFFF00"/>
                </a:solidFill>
                <a:latin typeface="Trebuchet MS" panose="020B0603020202020204"/>
                <a:ea typeface="ＭＳ Ｐゴシック" panose="020B0600070205080204" pitchFamily="50" charset="-128"/>
              </a:rPr>
              <a:t>200</a:t>
            </a:r>
            <a:r>
              <a:rPr lang="ja-JP" altLang="en-US" sz="2400" dirty="0">
                <a:solidFill>
                  <a:srgbClr val="FFFF00"/>
                </a:solidFill>
                <a:latin typeface="Trebuchet MS" panose="020B0603020202020204"/>
                <a:ea typeface="ＭＳ Ｐゴシック" panose="020B0600070205080204" pitchFamily="50" charset="-128"/>
              </a:rPr>
              <a:t>足</a:t>
            </a:r>
            <a:endParaRPr lang="ja-JP" altLang="en-US" dirty="0">
              <a:solidFill>
                <a:srgbClr val="FFFF00"/>
              </a:solidFill>
              <a:latin typeface="Trebuchet MS" panose="020B0603020202020204"/>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9019888D-AD93-4E35-BFF1-382B0BFBDC23}"/>
              </a:ext>
            </a:extLst>
          </p:cNvPr>
          <p:cNvSpPr txBox="1"/>
          <p:nvPr/>
        </p:nvSpPr>
        <p:spPr>
          <a:xfrm>
            <a:off x="313964" y="616881"/>
            <a:ext cx="2631460" cy="738664"/>
          </a:xfrm>
          <a:prstGeom prst="rect">
            <a:avLst/>
          </a:prstGeom>
          <a:solidFill>
            <a:schemeClr val="bg1"/>
          </a:solidFill>
        </p:spPr>
        <p:txBody>
          <a:bodyPr wrap="square" rtlCol="0">
            <a:spAutoFit/>
          </a:bodyPr>
          <a:lstStyle/>
          <a:p>
            <a:pPr algn="ctr" defTabSz="342900"/>
            <a:r>
              <a:rPr lang="ja-JP" altLang="en-US" dirty="0">
                <a:solidFill>
                  <a:prstClr val="white"/>
                </a:solidFill>
                <a:latin typeface="Trebuchet MS" panose="020B0603020202020204"/>
                <a:ea typeface="ＭＳ Ｐゴシック" panose="020B0600070205080204" pitchFamily="50" charset="-128"/>
              </a:rPr>
              <a:t>貸し出された回数の合計　</a:t>
            </a:r>
            <a:r>
              <a:rPr lang="en-US" altLang="ja-JP" sz="2400" dirty="0">
                <a:solidFill>
                  <a:srgbClr val="FFFF00"/>
                </a:solidFill>
                <a:latin typeface="Trebuchet MS" panose="020B0603020202020204"/>
                <a:ea typeface="ＭＳ Ｐゴシック" panose="020B0600070205080204" pitchFamily="50" charset="-128"/>
              </a:rPr>
              <a:t>7260</a:t>
            </a:r>
            <a:r>
              <a:rPr lang="ja-JP" altLang="en-US" sz="2400" dirty="0">
                <a:solidFill>
                  <a:srgbClr val="FFFF00"/>
                </a:solidFill>
                <a:latin typeface="Trebuchet MS" panose="020B0603020202020204"/>
                <a:ea typeface="ＭＳ Ｐゴシック" panose="020B0600070205080204" pitchFamily="50" charset="-128"/>
              </a:rPr>
              <a:t>回</a:t>
            </a:r>
            <a:r>
              <a:rPr lang="ja-JP" altLang="en-US" dirty="0">
                <a:solidFill>
                  <a:prstClr val="white"/>
                </a:solidFill>
                <a:latin typeface="Trebuchet MS" panose="020B0603020202020204"/>
                <a:ea typeface="ＭＳ Ｐゴシック" panose="020B0600070205080204" pitchFamily="50" charset="-128"/>
              </a:rPr>
              <a:t>　</a:t>
            </a:r>
          </a:p>
        </p:txBody>
      </p:sp>
      <p:sp>
        <p:nvSpPr>
          <p:cNvPr id="7" name="テキスト ボックス 6">
            <a:extLst>
              <a:ext uri="{FF2B5EF4-FFF2-40B4-BE49-F238E27FC236}">
                <a16:creationId xmlns:a16="http://schemas.microsoft.com/office/drawing/2014/main" id="{D896795D-EEAC-4D27-996D-822D36316141}"/>
              </a:ext>
            </a:extLst>
          </p:cNvPr>
          <p:cNvSpPr txBox="1"/>
          <p:nvPr/>
        </p:nvSpPr>
        <p:spPr>
          <a:xfrm>
            <a:off x="5527802" y="616881"/>
            <a:ext cx="3508693" cy="738664"/>
          </a:xfrm>
          <a:prstGeom prst="rect">
            <a:avLst/>
          </a:prstGeom>
          <a:solidFill>
            <a:schemeClr val="bg1"/>
          </a:solidFill>
        </p:spPr>
        <p:txBody>
          <a:bodyPr wrap="square" rtlCol="0">
            <a:spAutoFit/>
          </a:bodyPr>
          <a:lstStyle/>
          <a:p>
            <a:pPr defTabSz="342900"/>
            <a:r>
              <a:rPr lang="ja-JP" altLang="en-US" dirty="0">
                <a:solidFill>
                  <a:prstClr val="white"/>
                </a:solidFill>
                <a:latin typeface="Trebuchet MS" panose="020B0603020202020204"/>
                <a:ea typeface="ＭＳ Ｐゴシック" panose="020B0600070205080204" pitchFamily="50" charset="-128"/>
              </a:rPr>
              <a:t>貸し出された靴のサイズの平均値</a:t>
            </a:r>
            <a:endParaRPr lang="en-US" altLang="ja-JP" dirty="0">
              <a:solidFill>
                <a:prstClr val="white"/>
              </a:solidFill>
              <a:latin typeface="Trebuchet MS" panose="020B0603020202020204"/>
              <a:ea typeface="ＭＳ Ｐゴシック" panose="020B0600070205080204" pitchFamily="50" charset="-128"/>
            </a:endParaRPr>
          </a:p>
          <a:p>
            <a:pPr algn="ctr" defTabSz="342900"/>
            <a:r>
              <a:rPr lang="en-US" altLang="ja-JP" sz="2400" dirty="0">
                <a:solidFill>
                  <a:srgbClr val="FFFF00"/>
                </a:solidFill>
                <a:latin typeface="Trebuchet MS" panose="020B0603020202020204"/>
                <a:ea typeface="ＭＳ Ｐゴシック" panose="020B0600070205080204" pitchFamily="50" charset="-128"/>
              </a:rPr>
              <a:t>24.5</a:t>
            </a:r>
            <a:r>
              <a:rPr lang="ja-JP" altLang="en-US" sz="2400" dirty="0">
                <a:solidFill>
                  <a:srgbClr val="FFFF00"/>
                </a:solidFill>
                <a:latin typeface="Trebuchet MS" panose="020B0603020202020204"/>
                <a:ea typeface="ＭＳ Ｐゴシック" panose="020B0600070205080204" pitchFamily="50" charset="-128"/>
              </a:rPr>
              <a:t>ｃｍ</a:t>
            </a:r>
          </a:p>
        </p:txBody>
      </p:sp>
      <p:grpSp>
        <p:nvGrpSpPr>
          <p:cNvPr id="20" name="グループ化 19">
            <a:extLst>
              <a:ext uri="{FF2B5EF4-FFF2-40B4-BE49-F238E27FC236}">
                <a16:creationId xmlns:a16="http://schemas.microsoft.com/office/drawing/2014/main" id="{711D3659-E049-4EF6-A3AE-BA2A45F8C33D}"/>
              </a:ext>
            </a:extLst>
          </p:cNvPr>
          <p:cNvGrpSpPr/>
          <p:nvPr/>
        </p:nvGrpSpPr>
        <p:grpSpPr>
          <a:xfrm>
            <a:off x="5692285" y="1816783"/>
            <a:ext cx="2730219" cy="4856130"/>
            <a:chOff x="5692285" y="1816783"/>
            <a:chExt cx="2730219" cy="4856130"/>
          </a:xfrm>
        </p:grpSpPr>
        <p:grpSp>
          <p:nvGrpSpPr>
            <p:cNvPr id="14" name="グループ化 13">
              <a:extLst>
                <a:ext uri="{FF2B5EF4-FFF2-40B4-BE49-F238E27FC236}">
                  <a16:creationId xmlns:a16="http://schemas.microsoft.com/office/drawing/2014/main" id="{F2DF1AE0-91B7-463E-920A-712BD8C64584}"/>
                </a:ext>
              </a:extLst>
            </p:cNvPr>
            <p:cNvGrpSpPr/>
            <p:nvPr/>
          </p:nvGrpSpPr>
          <p:grpSpPr>
            <a:xfrm>
              <a:off x="6300192" y="1816783"/>
              <a:ext cx="2122312" cy="1039560"/>
              <a:chOff x="6300192" y="1816783"/>
              <a:chExt cx="2122312" cy="1039560"/>
            </a:xfrm>
          </p:grpSpPr>
          <p:pic>
            <p:nvPicPr>
              <p:cNvPr id="12" name="図 11">
                <a:extLst>
                  <a:ext uri="{FF2B5EF4-FFF2-40B4-BE49-F238E27FC236}">
                    <a16:creationId xmlns:a16="http://schemas.microsoft.com/office/drawing/2014/main" id="{A361F30D-96FC-4A2F-9D00-CA917B933A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7740352" y="1988840"/>
                <a:ext cx="682152" cy="867503"/>
              </a:xfrm>
              <a:prstGeom prst="rect">
                <a:avLst/>
              </a:prstGeom>
            </p:spPr>
          </p:pic>
          <p:sp>
            <p:nvSpPr>
              <p:cNvPr id="13" name="吹き出し: 角を丸めた四角形 12">
                <a:extLst>
                  <a:ext uri="{FF2B5EF4-FFF2-40B4-BE49-F238E27FC236}">
                    <a16:creationId xmlns:a16="http://schemas.microsoft.com/office/drawing/2014/main" id="{945DD5E0-E3EF-47CB-B0E7-ADA01E3B3987}"/>
                  </a:ext>
                </a:extLst>
              </p:cNvPr>
              <p:cNvSpPr/>
              <p:nvPr/>
            </p:nvSpPr>
            <p:spPr>
              <a:xfrm>
                <a:off x="6300192" y="1816783"/>
                <a:ext cx="1584176" cy="859247"/>
              </a:xfrm>
              <a:prstGeom prst="wedgeRoundRectCallout">
                <a:avLst>
                  <a:gd name="adj1" fmla="val 55878"/>
                  <a:gd name="adj2" fmla="val 17728"/>
                  <a:gd name="adj3" fmla="val 16667"/>
                </a:avLst>
              </a:prstGeom>
              <a:solidFill>
                <a:srgbClr val="FFFF0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rPr>
                  <a:t>一番多く貸し出されたのは</a:t>
                </a:r>
                <a:r>
                  <a:rPr kumimoji="1" lang="en-US" altLang="ja-JP" dirty="0">
                    <a:solidFill>
                      <a:schemeClr val="bg1"/>
                    </a:solidFill>
                  </a:rPr>
                  <a:t>25.5</a:t>
                </a:r>
                <a:r>
                  <a:rPr kumimoji="1" lang="ja-JP" altLang="en-US" dirty="0">
                    <a:solidFill>
                      <a:schemeClr val="bg1"/>
                    </a:solidFill>
                  </a:rPr>
                  <a:t>ｃｍだね。</a:t>
                </a:r>
              </a:p>
            </p:txBody>
          </p:sp>
        </p:grpSp>
        <p:grpSp>
          <p:nvGrpSpPr>
            <p:cNvPr id="19" name="グループ化 18">
              <a:extLst>
                <a:ext uri="{FF2B5EF4-FFF2-40B4-BE49-F238E27FC236}">
                  <a16:creationId xmlns:a16="http://schemas.microsoft.com/office/drawing/2014/main" id="{C233898E-0266-42D6-B80C-ECA7AFD24BE2}"/>
                </a:ext>
              </a:extLst>
            </p:cNvPr>
            <p:cNvGrpSpPr/>
            <p:nvPr/>
          </p:nvGrpSpPr>
          <p:grpSpPr>
            <a:xfrm>
              <a:off x="5692285" y="2132856"/>
              <a:ext cx="1214576" cy="4540057"/>
              <a:chOff x="5692285" y="2132856"/>
              <a:chExt cx="1214576" cy="4540057"/>
            </a:xfrm>
          </p:grpSpPr>
          <p:sp>
            <p:nvSpPr>
              <p:cNvPr id="8" name="四角形: メモ 7">
                <a:extLst>
                  <a:ext uri="{FF2B5EF4-FFF2-40B4-BE49-F238E27FC236}">
                    <a16:creationId xmlns:a16="http://schemas.microsoft.com/office/drawing/2014/main" id="{909E4C80-A919-4CCF-9C7A-9445E7F9D475}"/>
                  </a:ext>
                </a:extLst>
              </p:cNvPr>
              <p:cNvSpPr/>
              <p:nvPr/>
            </p:nvSpPr>
            <p:spPr>
              <a:xfrm>
                <a:off x="5693523" y="6193198"/>
                <a:ext cx="1213338" cy="479715"/>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700" dirty="0">
                    <a:solidFill>
                      <a:prstClr val="white"/>
                    </a:solidFill>
                    <a:latin typeface="Trebuchet MS" panose="020B0603020202020204"/>
                    <a:ea typeface="ＭＳ Ｐゴシック" panose="020B0600070205080204" pitchFamily="50" charset="-128"/>
                  </a:rPr>
                  <a:t>最頻値</a:t>
                </a:r>
              </a:p>
            </p:txBody>
          </p:sp>
          <p:sp>
            <p:nvSpPr>
              <p:cNvPr id="3" name="正方形/長方形 2">
                <a:extLst>
                  <a:ext uri="{FF2B5EF4-FFF2-40B4-BE49-F238E27FC236}">
                    <a16:creationId xmlns:a16="http://schemas.microsoft.com/office/drawing/2014/main" id="{E7842017-6BC5-4EDA-9BAF-A60DD01DFC47}"/>
                  </a:ext>
                </a:extLst>
              </p:cNvPr>
              <p:cNvSpPr/>
              <p:nvPr/>
            </p:nvSpPr>
            <p:spPr>
              <a:xfrm>
                <a:off x="5692285" y="5854039"/>
                <a:ext cx="713592" cy="263916"/>
              </a:xfrm>
              <a:prstGeom prst="rect">
                <a:avLst/>
              </a:prstGeom>
              <a:noFill/>
              <a:ln w="539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511C4980-AC98-467F-B671-1B5FF0466504}"/>
                  </a:ext>
                </a:extLst>
              </p:cNvPr>
              <p:cNvCxnSpPr>
                <a:endCxn id="3" idx="0"/>
              </p:cNvCxnSpPr>
              <p:nvPr/>
            </p:nvCxnSpPr>
            <p:spPr>
              <a:xfrm>
                <a:off x="6012160" y="2132856"/>
                <a:ext cx="36921" cy="3721183"/>
              </a:xfrm>
              <a:prstGeom prst="straightConnector1">
                <a:avLst/>
              </a:prstGeom>
              <a:ln w="57150">
                <a:solidFill>
                  <a:srgbClr val="FF6600"/>
                </a:solidFill>
                <a:tailEnd type="triangle"/>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xmlns:p14="http://schemas.microsoft.com/office/powerpoint/2010/main" val="3197271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D8799E2D-FD69-4855-8157-ABA5D6E05426}"/>
              </a:ext>
            </a:extLst>
          </p:cNvPr>
          <p:cNvGrpSpPr/>
          <p:nvPr/>
        </p:nvGrpSpPr>
        <p:grpSpPr>
          <a:xfrm>
            <a:off x="597875" y="4017788"/>
            <a:ext cx="8238393" cy="513472"/>
            <a:chOff x="797168" y="4907279"/>
            <a:chExt cx="10984524" cy="684629"/>
          </a:xfrm>
        </p:grpSpPr>
        <p:sp>
          <p:nvSpPr>
            <p:cNvPr id="12" name="テキスト ボックス 2">
              <a:extLst>
                <a:ext uri="{FF2B5EF4-FFF2-40B4-BE49-F238E27FC236}">
                  <a16:creationId xmlns:a16="http://schemas.microsoft.com/office/drawing/2014/main" id="{D6FE5B66-46A4-4B59-9BDA-2E378652A705}"/>
                </a:ext>
              </a:extLst>
            </p:cNvPr>
            <p:cNvSpPr txBox="1">
              <a:spLocks noChangeArrowheads="1"/>
            </p:cNvSpPr>
            <p:nvPr/>
          </p:nvSpPr>
          <p:spPr bwMode="auto">
            <a:xfrm>
              <a:off x="797168" y="4907279"/>
              <a:ext cx="10984524" cy="684629"/>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342900"/>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６，５，</a:t>
              </a:r>
              <a:r>
                <a:rPr kumimoji="0" 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24</a:t>
              </a:r>
              <a:r>
                <a:rPr kumimoji="0" lang="ja-JP" altLang="en-US" sz="3000" kern="100" dirty="0" err="1">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３，４，５，</a:t>
              </a:r>
              <a:r>
                <a:rPr kumimoji="0" lang="ja-JP" altLang="en-US" sz="3000" b="1" kern="100" dirty="0">
                  <a:solidFill>
                    <a:srgbClr val="FF0000"/>
                  </a:solidFill>
                  <a:latin typeface="游明朝" panose="02020400000000000000" pitchFamily="18" charset="-128"/>
                  <a:ea typeface="ＭＳ 明朝" panose="02020609040205080304" pitchFamily="17" charset="-128"/>
                  <a:cs typeface="Times New Roman" panose="02020603050405020304" pitchFamily="18" charset="0"/>
                </a:rPr>
                <a:t>８</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28</a:t>
              </a:r>
              <a:r>
                <a:rPr kumimoji="0" lang="ja-JP" altLang="en-US" sz="3000" kern="100" dirty="0" err="1">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３，７，６</a:t>
              </a:r>
            </a:p>
            <a:p>
              <a:pPr algn="just" defTabSz="342900"/>
              <a:r>
                <a:rPr kumimoji="0" 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6F07FF96-410C-4B3B-B1D2-D48066127A5D}"/>
                </a:ext>
              </a:extLst>
            </p:cNvPr>
            <p:cNvSpPr txBox="1"/>
            <p:nvPr/>
          </p:nvSpPr>
          <p:spPr>
            <a:xfrm>
              <a:off x="6956436" y="5056795"/>
              <a:ext cx="480647" cy="400109"/>
            </a:xfrm>
            <a:prstGeom prst="rect">
              <a:avLst/>
            </a:prstGeom>
            <a:noFill/>
            <a:ln w="25400">
              <a:solidFill>
                <a:srgbClr val="FF0000"/>
              </a:solidFill>
            </a:ln>
          </p:spPr>
          <p:txBody>
            <a:bodyPr wrap="square" rtlCol="0">
              <a:spAutoFit/>
            </a:bodyPr>
            <a:lstStyle/>
            <a:p>
              <a:pPr defTabSz="342900"/>
              <a:endParaRPr lang="ja-JP" altLang="en-US" sz="1350" dirty="0">
                <a:solidFill>
                  <a:prstClr val="white"/>
                </a:solidFill>
                <a:latin typeface="Trebuchet MS" panose="020B0603020202020204"/>
                <a:ea typeface="ＭＳ Ｐゴシック" panose="020B0600070205080204" pitchFamily="50" charset="-128"/>
              </a:endParaRPr>
            </a:p>
          </p:txBody>
        </p:sp>
      </p:grpSp>
      <p:sp>
        <p:nvSpPr>
          <p:cNvPr id="7" name="テキスト ボックス 6">
            <a:extLst>
              <a:ext uri="{FF2B5EF4-FFF2-40B4-BE49-F238E27FC236}">
                <a16:creationId xmlns:a16="http://schemas.microsoft.com/office/drawing/2014/main" id="{5B0BF009-9452-4B84-A895-A6B649661920}"/>
              </a:ext>
            </a:extLst>
          </p:cNvPr>
          <p:cNvSpPr txBox="1"/>
          <p:nvPr/>
        </p:nvSpPr>
        <p:spPr>
          <a:xfrm>
            <a:off x="167054" y="970701"/>
            <a:ext cx="8809892" cy="2911053"/>
          </a:xfrm>
          <a:prstGeom prst="rect">
            <a:avLst/>
          </a:prstGeom>
          <a:solidFill>
            <a:schemeClr val="tx1"/>
          </a:solidFill>
        </p:spPr>
        <p:txBody>
          <a:bodyPr wrap="square" rtlCol="0">
            <a:spAutoFit/>
          </a:bodyPr>
          <a:lstStyle/>
          <a:p>
            <a:pPr defTabSz="342900"/>
            <a:r>
              <a:rPr kumimoji="0" lang="ja-JP" altLang="ja-JP" sz="3000" dirty="0">
                <a:solidFill>
                  <a:prstClr val="black"/>
                </a:solidFill>
                <a:latin typeface="AR丸ゴシック体M" panose="020F0609000000000000" pitchFamily="49" charset="-128"/>
                <a:ea typeface="AR丸ゴシック体M" panose="020F0609000000000000" pitchFamily="49" charset="-128"/>
              </a:rPr>
              <a:t>下の表は、Ｔさんが所属している柔道部の男子部員１１人全員が、鉄棒で懸垂をした回数の記録である。</a:t>
            </a:r>
            <a:endParaRPr kumimoji="0" lang="en-US" altLang="ja-JP" sz="3000" dirty="0">
              <a:solidFill>
                <a:prstClr val="black"/>
              </a:solidFill>
              <a:latin typeface="AR丸ゴシック体M" panose="020F0609000000000000" pitchFamily="49" charset="-128"/>
              <a:ea typeface="AR丸ゴシック体M" panose="020F0609000000000000" pitchFamily="49" charset="-128"/>
            </a:endParaRPr>
          </a:p>
          <a:p>
            <a:pPr algn="ctr" defTabSz="342900"/>
            <a:r>
              <a:rPr kumimoji="0" lang="ja-JP" altLang="ja-JP" sz="2700" dirty="0">
                <a:solidFill>
                  <a:prstClr val="black"/>
                </a:solidFill>
                <a:latin typeface="AR丸ゴシック体M" panose="020F0609000000000000" pitchFamily="49" charset="-128"/>
                <a:ea typeface="AR丸ゴシック体M" panose="020F0609000000000000" pitchFamily="49" charset="-128"/>
              </a:rPr>
              <a:t>懸垂の回数の記録（回</a:t>
            </a:r>
            <a:r>
              <a:rPr kumimoji="0" lang="ja-JP" altLang="en-US" sz="2700" dirty="0">
                <a:solidFill>
                  <a:prstClr val="black"/>
                </a:solidFill>
                <a:latin typeface="AR丸ゴシック体M" panose="020F0609000000000000" pitchFamily="49" charset="-128"/>
                <a:ea typeface="AR丸ゴシック体M" panose="020F0609000000000000" pitchFamily="49" charset="-128"/>
              </a:rPr>
              <a:t>）</a:t>
            </a:r>
            <a:endParaRPr kumimoji="0" lang="en-US" altLang="ja-JP" sz="2700" dirty="0">
              <a:solidFill>
                <a:prstClr val="black"/>
              </a:solidFill>
              <a:latin typeface="AR丸ゴシック体M" panose="020F0609000000000000" pitchFamily="49" charset="-128"/>
              <a:ea typeface="AR丸ゴシック体M" panose="020F0609000000000000" pitchFamily="49" charset="-128"/>
            </a:endParaRPr>
          </a:p>
          <a:p>
            <a:pPr defTabSz="342900"/>
            <a:endParaRPr lang="en-US" altLang="ja-JP" sz="3000" dirty="0">
              <a:solidFill>
                <a:prstClr val="black"/>
              </a:solidFill>
              <a:latin typeface="AR丸ゴシック体M" panose="020F0609000000000000" pitchFamily="49" charset="-128"/>
              <a:ea typeface="AR丸ゴシック体M" panose="020F0609000000000000" pitchFamily="49" charset="-128"/>
            </a:endParaRPr>
          </a:p>
          <a:p>
            <a:pPr defTabSz="342900">
              <a:lnSpc>
                <a:spcPts val="1125"/>
              </a:lnSpc>
            </a:pPr>
            <a:endParaRPr kumimoji="0" lang="en-US" altLang="ja-JP" sz="2700" dirty="0">
              <a:solidFill>
                <a:srgbClr val="0033CC"/>
              </a:solidFill>
              <a:latin typeface="AR丸ゴシック体M" panose="020F0609000000000000" pitchFamily="49" charset="-128"/>
              <a:ea typeface="AR丸ゴシック体M" panose="020F0609000000000000" pitchFamily="49" charset="-128"/>
            </a:endParaRPr>
          </a:p>
          <a:p>
            <a:pPr defTabSz="342900"/>
            <a:r>
              <a:rPr kumimoji="0" lang="ja-JP" altLang="en-US" sz="2700" dirty="0">
                <a:solidFill>
                  <a:srgbClr val="0033CC"/>
                </a:solidFill>
                <a:latin typeface="AR丸ゴシック体M" panose="020F0609000000000000" pitchFamily="49" charset="-128"/>
                <a:ea typeface="AR丸ゴシック体M" panose="020F0609000000000000" pitchFamily="49" charset="-128"/>
              </a:rPr>
              <a:t>　　　　　　　</a:t>
            </a:r>
            <a:r>
              <a:rPr kumimoji="0" lang="en-US" altLang="ja-JP" sz="2700" dirty="0">
                <a:solidFill>
                  <a:srgbClr val="0033CC"/>
                </a:solidFill>
                <a:latin typeface="AR丸ゴシック体M" panose="020F0609000000000000" pitchFamily="49" charset="-128"/>
                <a:ea typeface="AR丸ゴシック体M" panose="020F0609000000000000" pitchFamily="49" charset="-128"/>
              </a:rPr>
              <a:t>※</a:t>
            </a:r>
            <a:r>
              <a:rPr kumimoji="0" lang="ja-JP" altLang="ja-JP" sz="2700" dirty="0">
                <a:solidFill>
                  <a:srgbClr val="0033CC"/>
                </a:solidFill>
                <a:latin typeface="AR丸ゴシック体M" panose="020F0609000000000000" pitchFamily="49" charset="-128"/>
                <a:ea typeface="AR丸ゴシック体M" panose="020F0609000000000000" pitchFamily="49" charset="-128"/>
              </a:rPr>
              <a:t>Ｔさん</a:t>
            </a:r>
            <a:r>
              <a:rPr kumimoji="0" lang="ja-JP" altLang="en-US" sz="2700" dirty="0">
                <a:solidFill>
                  <a:srgbClr val="0033CC"/>
                </a:solidFill>
                <a:latin typeface="AR丸ゴシック体M" panose="020F0609000000000000" pitchFamily="49" charset="-128"/>
                <a:ea typeface="AR丸ゴシック体M" panose="020F0609000000000000" pitchFamily="49" charset="-128"/>
              </a:rPr>
              <a:t>･･･８回　部員の平均･･･９回</a:t>
            </a:r>
            <a:endParaRPr lang="en-US" altLang="ja-JP" sz="2700" dirty="0">
              <a:solidFill>
                <a:srgbClr val="0033CC"/>
              </a:solidFill>
              <a:latin typeface="AR丸ゴシック体M" panose="020F0609000000000000" pitchFamily="49" charset="-128"/>
              <a:ea typeface="AR丸ゴシック体M" panose="020F0609000000000000" pitchFamily="49" charset="-128"/>
            </a:endParaRPr>
          </a:p>
        </p:txBody>
      </p:sp>
      <p:sp>
        <p:nvSpPr>
          <p:cNvPr id="11" name="テキスト ボックス 2">
            <a:extLst>
              <a:ext uri="{FF2B5EF4-FFF2-40B4-BE49-F238E27FC236}">
                <a16:creationId xmlns:a16="http://schemas.microsoft.com/office/drawing/2014/main" id="{AE5F05CB-2A48-40B7-92EF-B35EFC074F2B}"/>
              </a:ext>
            </a:extLst>
          </p:cNvPr>
          <p:cNvSpPr txBox="1">
            <a:spLocks noChangeArrowheads="1"/>
          </p:cNvSpPr>
          <p:nvPr/>
        </p:nvSpPr>
        <p:spPr bwMode="auto">
          <a:xfrm>
            <a:off x="597876" y="2827607"/>
            <a:ext cx="8238393" cy="500283"/>
          </a:xfrm>
          <a:prstGeom prst="rect">
            <a:avLst/>
          </a:prstGeom>
          <a:solidFill>
            <a:srgbClr val="FFFF00">
              <a:alpha val="28000"/>
            </a:srgbClr>
          </a:solidFill>
          <a:ln w="9525">
            <a:solidFill>
              <a:srgbClr val="000000"/>
            </a:solidFill>
            <a:miter lim="800000"/>
            <a:headEnd/>
            <a:tailEnd/>
          </a:ln>
        </p:spPr>
        <p:txBody>
          <a:bodyPr rot="0" vert="horz" wrap="square" lIns="68580" tIns="34290" rIns="68580" bIns="34290" anchor="t" anchorCtr="0">
            <a:noAutofit/>
          </a:bodyPr>
          <a:lstStyle/>
          <a:p>
            <a:pPr algn="just" defTabSz="342900"/>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６，５，</a:t>
            </a:r>
            <a:r>
              <a:rPr kumimoji="0" 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24</a:t>
            </a:r>
            <a:r>
              <a:rPr kumimoji="0" lang="ja-JP" altLang="en-US" sz="3000" kern="100" dirty="0" err="1">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３，４，５，８，</a:t>
            </a:r>
            <a:r>
              <a:rPr kumimoji="0" 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28</a:t>
            </a:r>
            <a:r>
              <a:rPr kumimoji="0" lang="ja-JP" altLang="en-US" sz="3000" kern="100" dirty="0" err="1">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３，７，６</a:t>
            </a:r>
          </a:p>
          <a:p>
            <a:pPr algn="just" defTabSz="342900"/>
            <a:r>
              <a:rPr kumimoji="0" 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26" name="グループ化 25">
            <a:extLst>
              <a:ext uri="{FF2B5EF4-FFF2-40B4-BE49-F238E27FC236}">
                <a16:creationId xmlns:a16="http://schemas.microsoft.com/office/drawing/2014/main" id="{20A3D36B-71B5-48CF-851E-D5AC67A3A6E6}"/>
              </a:ext>
            </a:extLst>
          </p:cNvPr>
          <p:cNvGrpSpPr/>
          <p:nvPr/>
        </p:nvGrpSpPr>
        <p:grpSpPr>
          <a:xfrm>
            <a:off x="597875" y="4553259"/>
            <a:ext cx="8238393" cy="790151"/>
            <a:chOff x="797167" y="4928011"/>
            <a:chExt cx="10984524" cy="1053535"/>
          </a:xfrm>
        </p:grpSpPr>
        <p:grpSp>
          <p:nvGrpSpPr>
            <p:cNvPr id="18" name="グループ化 17">
              <a:extLst>
                <a:ext uri="{FF2B5EF4-FFF2-40B4-BE49-F238E27FC236}">
                  <a16:creationId xmlns:a16="http://schemas.microsoft.com/office/drawing/2014/main" id="{530729ED-7127-40F8-8333-A8B344BCFADD}"/>
                </a:ext>
              </a:extLst>
            </p:cNvPr>
            <p:cNvGrpSpPr/>
            <p:nvPr/>
          </p:nvGrpSpPr>
          <p:grpSpPr>
            <a:xfrm>
              <a:off x="797167" y="5296917"/>
              <a:ext cx="10984524" cy="684629"/>
              <a:chOff x="797168" y="5940813"/>
              <a:chExt cx="10984524" cy="684629"/>
            </a:xfrm>
          </p:grpSpPr>
          <p:sp>
            <p:nvSpPr>
              <p:cNvPr id="13" name="テキスト ボックス 2">
                <a:extLst>
                  <a:ext uri="{FF2B5EF4-FFF2-40B4-BE49-F238E27FC236}">
                    <a16:creationId xmlns:a16="http://schemas.microsoft.com/office/drawing/2014/main" id="{39EED6E1-CF5D-4626-9F70-76C9C4542208}"/>
                  </a:ext>
                </a:extLst>
              </p:cNvPr>
              <p:cNvSpPr txBox="1">
                <a:spLocks noChangeArrowheads="1"/>
              </p:cNvSpPr>
              <p:nvPr/>
            </p:nvSpPr>
            <p:spPr bwMode="auto">
              <a:xfrm>
                <a:off x="797168" y="5940813"/>
                <a:ext cx="10984524" cy="684629"/>
              </a:xfrm>
              <a:prstGeom prst="rect">
                <a:avLst/>
              </a:prstGeom>
              <a:solidFill>
                <a:srgbClr val="FFFFCC"/>
              </a:solidFill>
              <a:ln w="9525">
                <a:solidFill>
                  <a:srgbClr val="000000"/>
                </a:solidFill>
                <a:miter lim="800000"/>
                <a:headEnd/>
                <a:tailEnd/>
              </a:ln>
            </p:spPr>
            <p:txBody>
              <a:bodyPr rot="0" vert="horz" wrap="square" lIns="68580" tIns="34290" rIns="68580" bIns="34290" anchor="t" anchorCtr="0">
                <a:noAutofit/>
              </a:bodyPr>
              <a:lstStyle/>
              <a:p>
                <a:pPr algn="just" defTabSz="342900"/>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３</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４</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５</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５</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６</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６</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７</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ja-JP" altLang="ja-JP" sz="3000" b="1" kern="100" dirty="0">
                    <a:solidFill>
                      <a:srgbClr val="FF0000"/>
                    </a:solidFill>
                    <a:latin typeface="游明朝" panose="02020400000000000000" pitchFamily="18" charset="-128"/>
                    <a:ea typeface="ＭＳ 明朝" panose="02020609040205080304" pitchFamily="17" charset="-128"/>
                    <a:cs typeface="Times New Roman" panose="02020603050405020304" pitchFamily="18" charset="0"/>
                  </a:rPr>
                  <a:t>８</a:t>
                </a:r>
                <a:r>
                  <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en-US"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24</a:t>
                </a:r>
                <a:r>
                  <a:rPr kumimoji="0" lang="ja-JP" altLang="en-US" sz="3000" kern="100" dirty="0" err="1">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a:t>
                </a:r>
                <a:r>
                  <a:rPr kumimoji="0" lang="en-US" altLang="ja-JP"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rPr>
                  <a:t>28</a:t>
                </a:r>
                <a:endParaRPr kumimoji="0" lang="ja-JP" altLang="en-US" sz="3000" kern="100" dirty="0">
                  <a:solidFill>
                    <a:prstClr val="black"/>
                  </a:solidFill>
                  <a:latin typeface="游明朝" panose="02020400000000000000" pitchFamily="18" charset="-128"/>
                  <a:ea typeface="ＭＳ 明朝" panose="02020609040205080304" pitchFamily="17" charset="-128"/>
                  <a:cs typeface="Times New Roman" panose="02020603050405020304" pitchFamily="18" charset="0"/>
                </a:endParaRPr>
              </a:p>
              <a:p>
                <a:pPr algn="just" defTabSz="342900"/>
                <a:r>
                  <a:rPr kumimoji="0" 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en-US" sz="2700" kern="100" dirty="0">
                  <a:solidFill>
                    <a:prstClr val="black"/>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D9E40610-B93E-403B-8347-9DD5600AC16D}"/>
                  </a:ext>
                </a:extLst>
              </p:cNvPr>
              <p:cNvSpPr txBox="1"/>
              <p:nvPr/>
            </p:nvSpPr>
            <p:spPr>
              <a:xfrm>
                <a:off x="8934101" y="6090329"/>
                <a:ext cx="480647" cy="400109"/>
              </a:xfrm>
              <a:prstGeom prst="rect">
                <a:avLst/>
              </a:prstGeom>
              <a:noFill/>
              <a:ln w="25400">
                <a:solidFill>
                  <a:srgbClr val="FF0000"/>
                </a:solidFill>
              </a:ln>
            </p:spPr>
            <p:txBody>
              <a:bodyPr wrap="square" rtlCol="0">
                <a:spAutoFit/>
              </a:bodyPr>
              <a:lstStyle/>
              <a:p>
                <a:pPr defTabSz="342900"/>
                <a:endParaRPr lang="ja-JP" altLang="en-US" sz="1350" dirty="0">
                  <a:solidFill>
                    <a:prstClr val="white"/>
                  </a:solidFill>
                  <a:latin typeface="Trebuchet MS" panose="020B0603020202020204"/>
                  <a:ea typeface="ＭＳ Ｐゴシック" panose="020B0600070205080204" pitchFamily="50" charset="-128"/>
                </a:endParaRPr>
              </a:p>
            </p:txBody>
          </p:sp>
        </p:grpSp>
        <p:sp>
          <p:nvSpPr>
            <p:cNvPr id="14" name="矢印: 下 13">
              <a:extLst>
                <a:ext uri="{FF2B5EF4-FFF2-40B4-BE49-F238E27FC236}">
                  <a16:creationId xmlns:a16="http://schemas.microsoft.com/office/drawing/2014/main" id="{C0692B23-3695-4D26-803B-1116BAA6B0EE}"/>
                </a:ext>
              </a:extLst>
            </p:cNvPr>
            <p:cNvSpPr/>
            <p:nvPr/>
          </p:nvSpPr>
          <p:spPr>
            <a:xfrm>
              <a:off x="6098344" y="4928011"/>
              <a:ext cx="539261" cy="326627"/>
            </a:xfrm>
            <a:prstGeom prst="downArrow">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a:solidFill>
                  <a:prstClr val="white"/>
                </a:solidFill>
                <a:latin typeface="Trebuchet MS" panose="020B0603020202020204"/>
                <a:ea typeface="ＭＳ Ｐゴシック" panose="020B0600070205080204" pitchFamily="50" charset="-128"/>
              </a:endParaRPr>
            </a:p>
          </p:txBody>
        </p:sp>
      </p:grpSp>
      <p:grpSp>
        <p:nvGrpSpPr>
          <p:cNvPr id="27" name="グループ化 26">
            <a:extLst>
              <a:ext uri="{FF2B5EF4-FFF2-40B4-BE49-F238E27FC236}">
                <a16:creationId xmlns:a16="http://schemas.microsoft.com/office/drawing/2014/main" id="{0B3B8A4A-DCDD-499C-A1B1-DE0A3DA20DC5}"/>
              </a:ext>
            </a:extLst>
          </p:cNvPr>
          <p:cNvGrpSpPr/>
          <p:nvPr/>
        </p:nvGrpSpPr>
        <p:grpSpPr>
          <a:xfrm>
            <a:off x="4018504" y="5239548"/>
            <a:ext cx="1213338" cy="680465"/>
            <a:chOff x="5416062" y="5843063"/>
            <a:chExt cx="1617784" cy="907287"/>
          </a:xfrm>
        </p:grpSpPr>
        <p:sp>
          <p:nvSpPr>
            <p:cNvPr id="21" name="四角形: メモ 20">
              <a:extLst>
                <a:ext uri="{FF2B5EF4-FFF2-40B4-BE49-F238E27FC236}">
                  <a16:creationId xmlns:a16="http://schemas.microsoft.com/office/drawing/2014/main" id="{171008ED-371C-4499-942A-6EF166D504FC}"/>
                </a:ext>
              </a:extLst>
            </p:cNvPr>
            <p:cNvSpPr/>
            <p:nvPr/>
          </p:nvSpPr>
          <p:spPr>
            <a:xfrm>
              <a:off x="5416062" y="6213736"/>
              <a:ext cx="1617784" cy="536614"/>
            </a:xfrm>
            <a:prstGeom prst="foldedCorner">
              <a:avLst>
                <a:gd name="adj" fmla="val 1229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700" dirty="0">
                  <a:solidFill>
                    <a:prstClr val="white"/>
                  </a:solidFill>
                  <a:latin typeface="Trebuchet MS" panose="020B0603020202020204"/>
                  <a:ea typeface="ＭＳ Ｐゴシック" panose="020B0600070205080204" pitchFamily="50" charset="-128"/>
                </a:rPr>
                <a:t>中央値</a:t>
              </a:r>
            </a:p>
          </p:txBody>
        </p:sp>
        <p:sp>
          <p:nvSpPr>
            <p:cNvPr id="25" name="矢印: 下 24">
              <a:extLst>
                <a:ext uri="{FF2B5EF4-FFF2-40B4-BE49-F238E27FC236}">
                  <a16:creationId xmlns:a16="http://schemas.microsoft.com/office/drawing/2014/main" id="{74E37F08-DBCA-4ADC-8FEF-D05E07A4E599}"/>
                </a:ext>
              </a:extLst>
            </p:cNvPr>
            <p:cNvSpPr/>
            <p:nvPr/>
          </p:nvSpPr>
          <p:spPr>
            <a:xfrm>
              <a:off x="6137942" y="5843063"/>
              <a:ext cx="202156" cy="348915"/>
            </a:xfrm>
            <a:prstGeom prst="downArrow">
              <a:avLst>
                <a:gd name="adj1" fmla="val 5000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ja-JP" altLang="en-US" sz="1350" dirty="0">
                <a:solidFill>
                  <a:prstClr val="white"/>
                </a:solidFill>
                <a:latin typeface="Trebuchet MS" panose="020B0603020202020204"/>
                <a:ea typeface="ＭＳ Ｐゴシック" panose="020B0600070205080204" pitchFamily="50" charset="-128"/>
              </a:endParaRPr>
            </a:p>
          </p:txBody>
        </p:sp>
      </p:grpSp>
      <p:cxnSp>
        <p:nvCxnSpPr>
          <p:cNvPr id="3" name="直線コネクタ 2">
            <a:extLst>
              <a:ext uri="{FF2B5EF4-FFF2-40B4-BE49-F238E27FC236}">
                <a16:creationId xmlns:a16="http://schemas.microsoft.com/office/drawing/2014/main" id="{2839AF1E-4B5B-4BB4-A095-E8F75E6AC944}"/>
              </a:ext>
            </a:extLst>
          </p:cNvPr>
          <p:cNvCxnSpPr>
            <a:cxnSpLocks/>
          </p:cNvCxnSpPr>
          <p:nvPr/>
        </p:nvCxnSpPr>
        <p:spPr>
          <a:xfrm>
            <a:off x="7465671" y="5289987"/>
            <a:ext cx="1291468" cy="0"/>
          </a:xfrm>
          <a:prstGeom prst="line">
            <a:avLst/>
          </a:prstGeom>
          <a:ln w="666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6184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A76CB5-D3E6-44E2-8135-302EE7597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34" y="0"/>
            <a:ext cx="8644246" cy="6846047"/>
          </a:xfrm>
          <a:prstGeom prst="rect">
            <a:avLst/>
          </a:prstGeom>
        </p:spPr>
      </p:pic>
    </p:spTree>
    <p:extLst>
      <p:ext uri="{BB962C8B-B14F-4D97-AF65-F5344CB8AC3E}">
        <p14:creationId xmlns:p14="http://schemas.microsoft.com/office/powerpoint/2010/main" val="3312430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820F012-1528-40AE-BBD7-CEE5DC6F4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26" y="2153582"/>
            <a:ext cx="2552941" cy="3827172"/>
          </a:xfrm>
          <a:prstGeom prst="rect">
            <a:avLst/>
          </a:prstGeom>
        </p:spPr>
      </p:pic>
      <p:pic>
        <p:nvPicPr>
          <p:cNvPr id="7" name="図 6">
            <a:extLst>
              <a:ext uri="{FF2B5EF4-FFF2-40B4-BE49-F238E27FC236}">
                <a16:creationId xmlns:a16="http://schemas.microsoft.com/office/drawing/2014/main" id="{55F2157E-C697-4B34-AA43-8F9934EF61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8" r="2212"/>
          <a:stretch/>
        </p:blipFill>
        <p:spPr>
          <a:xfrm>
            <a:off x="99532" y="907486"/>
            <a:ext cx="4956045" cy="1246096"/>
          </a:xfrm>
          <a:prstGeom prst="rect">
            <a:avLst/>
          </a:prstGeom>
        </p:spPr>
      </p:pic>
      <p:grpSp>
        <p:nvGrpSpPr>
          <p:cNvPr id="2" name="グループ化 1">
            <a:extLst>
              <a:ext uri="{FF2B5EF4-FFF2-40B4-BE49-F238E27FC236}">
                <a16:creationId xmlns:a16="http://schemas.microsoft.com/office/drawing/2014/main" id="{CCC62296-412A-4C5D-9FA1-788B1F347F8B}"/>
              </a:ext>
            </a:extLst>
          </p:cNvPr>
          <p:cNvGrpSpPr/>
          <p:nvPr/>
        </p:nvGrpSpPr>
        <p:grpSpPr>
          <a:xfrm>
            <a:off x="3077308" y="857250"/>
            <a:ext cx="5882054" cy="5043027"/>
            <a:chOff x="4103077" y="0"/>
            <a:chExt cx="7842738" cy="6724036"/>
          </a:xfrm>
        </p:grpSpPr>
        <p:pic>
          <p:nvPicPr>
            <p:cNvPr id="5" name="図 4">
              <a:extLst>
                <a:ext uri="{FF2B5EF4-FFF2-40B4-BE49-F238E27FC236}">
                  <a16:creationId xmlns:a16="http://schemas.microsoft.com/office/drawing/2014/main" id="{6B3F9532-0642-40E5-8045-F96548A4C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401" y="0"/>
              <a:ext cx="5365414" cy="6724036"/>
            </a:xfrm>
            <a:prstGeom prst="rect">
              <a:avLst/>
            </a:prstGeom>
          </p:spPr>
        </p:pic>
        <p:sp>
          <p:nvSpPr>
            <p:cNvPr id="8" name="四角形: メモ 7">
              <a:extLst>
                <a:ext uri="{FF2B5EF4-FFF2-40B4-BE49-F238E27FC236}">
                  <a16:creationId xmlns:a16="http://schemas.microsoft.com/office/drawing/2014/main" id="{894175D5-816F-454C-B032-A73696E8407A}"/>
                </a:ext>
              </a:extLst>
            </p:cNvPr>
            <p:cNvSpPr/>
            <p:nvPr/>
          </p:nvSpPr>
          <p:spPr>
            <a:xfrm>
              <a:off x="4103077" y="1728443"/>
              <a:ext cx="2637692" cy="639620"/>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700" dirty="0">
                  <a:solidFill>
                    <a:prstClr val="white"/>
                  </a:solidFill>
                  <a:latin typeface="Trebuchet MS" panose="020B0603020202020204"/>
                  <a:ea typeface="ＭＳ Ｐゴシック" panose="020B0600070205080204" pitchFamily="50" charset="-128"/>
                </a:rPr>
                <a:t>度数分布表</a:t>
              </a:r>
            </a:p>
          </p:txBody>
        </p:sp>
      </p:grpSp>
      <p:grpSp>
        <p:nvGrpSpPr>
          <p:cNvPr id="14" name="グループ化 13">
            <a:extLst>
              <a:ext uri="{FF2B5EF4-FFF2-40B4-BE49-F238E27FC236}">
                <a16:creationId xmlns:a16="http://schemas.microsoft.com/office/drawing/2014/main" id="{EF9FDCA1-DD0E-41C1-9B35-C175B22A5CC2}"/>
              </a:ext>
            </a:extLst>
          </p:cNvPr>
          <p:cNvGrpSpPr/>
          <p:nvPr/>
        </p:nvGrpSpPr>
        <p:grpSpPr>
          <a:xfrm>
            <a:off x="465993" y="1727689"/>
            <a:ext cx="4396154" cy="272561"/>
            <a:chOff x="621323" y="1160584"/>
            <a:chExt cx="5861539" cy="363415"/>
          </a:xfrm>
        </p:grpSpPr>
        <p:cxnSp>
          <p:nvCxnSpPr>
            <p:cNvPr id="10" name="直線コネクタ 9">
              <a:extLst>
                <a:ext uri="{FF2B5EF4-FFF2-40B4-BE49-F238E27FC236}">
                  <a16:creationId xmlns:a16="http://schemas.microsoft.com/office/drawing/2014/main" id="{94C0A45F-F263-4E91-B85E-48689ED45E79}"/>
                </a:ext>
              </a:extLst>
            </p:cNvPr>
            <p:cNvCxnSpPr/>
            <p:nvPr/>
          </p:nvCxnSpPr>
          <p:spPr>
            <a:xfrm>
              <a:off x="5205046" y="1160584"/>
              <a:ext cx="127781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EC5F4FA5-3CA8-4F32-B63C-303982FDEF63}"/>
                </a:ext>
              </a:extLst>
            </p:cNvPr>
            <p:cNvCxnSpPr>
              <a:cxnSpLocks/>
            </p:cNvCxnSpPr>
            <p:nvPr/>
          </p:nvCxnSpPr>
          <p:spPr>
            <a:xfrm>
              <a:off x="621323" y="1523999"/>
              <a:ext cx="2438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四角形: メモ 14">
            <a:extLst>
              <a:ext uri="{FF2B5EF4-FFF2-40B4-BE49-F238E27FC236}">
                <a16:creationId xmlns:a16="http://schemas.microsoft.com/office/drawing/2014/main" id="{86E0213A-E47B-4219-A8D0-68A932E02DD6}"/>
              </a:ext>
            </a:extLst>
          </p:cNvPr>
          <p:cNvSpPr/>
          <p:nvPr/>
        </p:nvSpPr>
        <p:spPr>
          <a:xfrm>
            <a:off x="7076894" y="1366643"/>
            <a:ext cx="950926" cy="413800"/>
          </a:xfrm>
          <a:prstGeom prst="foldedCorner">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700" dirty="0">
                <a:solidFill>
                  <a:prstClr val="white"/>
                </a:solidFill>
                <a:latin typeface="Trebuchet MS" panose="020B0603020202020204"/>
                <a:ea typeface="ＭＳ Ｐゴシック" panose="020B0600070205080204" pitchFamily="50" charset="-128"/>
              </a:rPr>
              <a:t>度数</a:t>
            </a:r>
          </a:p>
        </p:txBody>
      </p:sp>
      <p:sp>
        <p:nvSpPr>
          <p:cNvPr id="16" name="四角形: メモ 15">
            <a:extLst>
              <a:ext uri="{FF2B5EF4-FFF2-40B4-BE49-F238E27FC236}">
                <a16:creationId xmlns:a16="http://schemas.microsoft.com/office/drawing/2014/main" id="{EC4C927B-0172-44CE-A5D9-F4A9D39B3557}"/>
              </a:ext>
            </a:extLst>
          </p:cNvPr>
          <p:cNvSpPr/>
          <p:nvPr/>
        </p:nvSpPr>
        <p:spPr>
          <a:xfrm>
            <a:off x="5367615" y="1366642"/>
            <a:ext cx="923194" cy="405008"/>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ja-JP" altLang="en-US" sz="2700" dirty="0">
                <a:solidFill>
                  <a:prstClr val="black"/>
                </a:solidFill>
                <a:latin typeface="Trebuchet MS" panose="020B0603020202020204"/>
                <a:ea typeface="ＭＳ Ｐゴシック" panose="020B0600070205080204" pitchFamily="50" charset="-128"/>
              </a:rPr>
              <a:t>階級</a:t>
            </a:r>
          </a:p>
        </p:txBody>
      </p:sp>
    </p:spTree>
    <p:extLst>
      <p:ext uri="{BB962C8B-B14F-4D97-AF65-F5344CB8AC3E}">
        <p14:creationId xmlns:p14="http://schemas.microsoft.com/office/powerpoint/2010/main" val="370134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二等辺三角形 2"/>
          <p:cNvSpPr/>
          <p:nvPr/>
        </p:nvSpPr>
        <p:spPr bwMode="auto">
          <a:xfrm>
            <a:off x="2312056" y="2276872"/>
            <a:ext cx="3772896" cy="3024336"/>
          </a:xfrm>
          <a:prstGeom prst="triangle">
            <a:avLst/>
          </a:prstGeom>
          <a:noFill/>
          <a:ln w="127000">
            <a:solidFill>
              <a:srgbClr val="FF0000"/>
            </a:solidFill>
            <a:prstDash val="solid"/>
            <a:miter lim="800000"/>
            <a:headEnd/>
            <a:tailEnd/>
          </a:ln>
          <a:effectLst/>
        </p:spPr>
        <p:txBody>
          <a:bodyPr wrap="square" lIns="78170" tIns="39119" rIns="78170" bIns="39119" rtlCol="0" anchor="ctr">
            <a:noAutofit/>
          </a:bodyPr>
          <a:lstStyle/>
          <a:p>
            <a:pPr marL="149384" indent="-149384" algn="ctr" defTabSz="780012"/>
            <a:endParaRPr lang="ja-JP" altLang="en-US" sz="1800" dirty="0">
              <a:solidFill>
                <a:srgbClr val="000000"/>
              </a:solidFill>
              <a:latin typeface="ＭＳ Ｐゴシック"/>
            </a:endParaRPr>
          </a:p>
        </p:txBody>
      </p:sp>
      <p:sp>
        <p:nvSpPr>
          <p:cNvPr id="9" name="正方形/長方形 88"/>
          <p:cNvSpPr/>
          <p:nvPr/>
        </p:nvSpPr>
        <p:spPr>
          <a:xfrm>
            <a:off x="-15722" y="-4981"/>
            <a:ext cx="9180640" cy="41116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5387" tIns="27705" rIns="55387" bIns="27705" anchor="ctr"/>
          <a:lstStyle/>
          <a:p>
            <a:pPr algn="ctr" defTabSz="776245" fontAlgn="base">
              <a:spcBef>
                <a:spcPct val="0"/>
              </a:spcBef>
              <a:spcAft>
                <a:spcPct val="0"/>
              </a:spcAft>
              <a:defRPr/>
            </a:pPr>
            <a:r>
              <a:rPr lang="ja-JP" altLang="en-US" sz="1800" dirty="0">
                <a:solidFill>
                  <a:prstClr val="white"/>
                </a:solidFill>
                <a:latin typeface="ＤＦ特太ゴシック体" panose="020B0509000000000000" pitchFamily="49" charset="-128"/>
                <a:ea typeface="ＤＦ特太ゴシック体" panose="020B0509000000000000" pitchFamily="49" charset="-128"/>
              </a:rPr>
              <a:t>育成すべき資質・能力の三つの柱</a:t>
            </a:r>
          </a:p>
        </p:txBody>
      </p:sp>
      <p:sp>
        <p:nvSpPr>
          <p:cNvPr id="29" name="角丸四角形 28"/>
          <p:cNvSpPr/>
          <p:nvPr/>
        </p:nvSpPr>
        <p:spPr>
          <a:xfrm>
            <a:off x="1852808" y="1268760"/>
            <a:ext cx="4928348" cy="1224136"/>
          </a:xfrm>
          <a:prstGeom prst="roundRect">
            <a:avLst/>
          </a:prstGeom>
          <a:solidFill>
            <a:schemeClr val="bg1"/>
          </a:solidFill>
          <a:ln w="139700" cap="flat" cmpd="thinThick" algn="ctr">
            <a:solidFill>
              <a:srgbClr val="E46C0A"/>
            </a:solidFill>
            <a:prstDash val="solid"/>
          </a:ln>
          <a:effectLst/>
        </p:spPr>
        <p:txBody>
          <a:bodyPr lIns="0" tIns="0" rIns="0" bIns="0" rtlCol="0" anchor="ctr"/>
          <a:lstStyle/>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どのように社会・世界と関わり、</a:t>
            </a:r>
            <a:endParaRPr kumimoji="0" lang="en-US" altLang="ja-JP"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よりよい人生を送るか</a:t>
            </a:r>
          </a:p>
        </p:txBody>
      </p:sp>
      <p:sp>
        <p:nvSpPr>
          <p:cNvPr id="32" name="角丸四角形 31"/>
          <p:cNvSpPr/>
          <p:nvPr/>
        </p:nvSpPr>
        <p:spPr>
          <a:xfrm>
            <a:off x="384614" y="4845869"/>
            <a:ext cx="3197964" cy="1224136"/>
          </a:xfrm>
          <a:prstGeom prst="roundRect">
            <a:avLst/>
          </a:prstGeom>
          <a:solidFill>
            <a:schemeClr val="bg1"/>
          </a:solidFill>
          <a:ln w="139700" cap="flat" cmpd="thinThick" algn="ctr">
            <a:solidFill>
              <a:srgbClr val="1F497D"/>
            </a:solidFill>
            <a:prstDash val="solid"/>
          </a:ln>
          <a:effectLst/>
        </p:spPr>
        <p:txBody>
          <a:bodyPr lIns="0" tIns="0" rIns="0" bIns="0" rtlCol="0" anchor="ctr"/>
          <a:lstStyle/>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何を理解しているか</a:t>
            </a:r>
          </a:p>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何ができるか</a:t>
            </a:r>
          </a:p>
        </p:txBody>
      </p:sp>
      <p:sp>
        <p:nvSpPr>
          <p:cNvPr id="15" name="テキスト ボックス 3"/>
          <p:cNvSpPr>
            <a:spLocks noChangeArrowheads="1"/>
          </p:cNvSpPr>
          <p:nvPr/>
        </p:nvSpPr>
        <p:spPr bwMode="auto">
          <a:xfrm>
            <a:off x="611560" y="5890840"/>
            <a:ext cx="2360140" cy="706512"/>
          </a:xfrm>
          <a:prstGeom prst="roundRect">
            <a:avLst>
              <a:gd name="adj" fmla="val 16667"/>
            </a:avLst>
          </a:prstGeom>
          <a:solidFill>
            <a:srgbClr val="1F497D"/>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知識・技能</a:t>
            </a:r>
          </a:p>
        </p:txBody>
      </p:sp>
      <p:sp>
        <p:nvSpPr>
          <p:cNvPr id="33" name="角丸四角形 32"/>
          <p:cNvSpPr/>
          <p:nvPr/>
        </p:nvSpPr>
        <p:spPr>
          <a:xfrm>
            <a:off x="5164472" y="4797152"/>
            <a:ext cx="3462279" cy="1274480"/>
          </a:xfrm>
          <a:prstGeom prst="roundRect">
            <a:avLst/>
          </a:prstGeom>
          <a:solidFill>
            <a:schemeClr val="bg1"/>
          </a:solidFill>
          <a:ln w="139700" cap="flat" cmpd="thinThick" algn="ctr">
            <a:solidFill>
              <a:srgbClr val="3C8C93"/>
            </a:solidFill>
            <a:prstDash val="solid"/>
          </a:ln>
          <a:effectLst/>
        </p:spPr>
        <p:txBody>
          <a:bodyPr lIns="0" tIns="0" rIns="0" bIns="0" rtlCol="0" anchor="ctr"/>
          <a:lstStyle/>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理解していること・できる</a:t>
            </a:r>
            <a:endParaRPr kumimoji="0" lang="en-US" altLang="ja-JP"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781984"/>
            <a:r>
              <a:rPr kumimoji="0" lang="ja-JP" altLang="en-US"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ことをどう使うか</a:t>
            </a:r>
            <a:endParaRPr kumimoji="0" lang="en-US" altLang="ja-JP" sz="250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3"/>
          <p:cNvSpPr>
            <a:spLocks noChangeArrowheads="1"/>
          </p:cNvSpPr>
          <p:nvPr/>
        </p:nvSpPr>
        <p:spPr bwMode="auto">
          <a:xfrm>
            <a:off x="5263944" y="5891394"/>
            <a:ext cx="3262663" cy="708143"/>
          </a:xfrm>
          <a:prstGeom prst="roundRect">
            <a:avLst>
              <a:gd name="adj" fmla="val 16667"/>
            </a:avLst>
          </a:prstGeom>
          <a:solidFill>
            <a:srgbClr val="3C8C93"/>
          </a:solidFill>
          <a:ln w="139700" cmpd="thickThin">
            <a:solidFill>
              <a:schemeClr val="bg1"/>
            </a:solidFill>
            <a:round/>
            <a:headEnd/>
            <a:tailEnd/>
          </a:ln>
          <a:extLst/>
        </p:spPr>
        <p:txBody>
          <a:bodyPr lIns="0" tIns="38870" rIns="0" bIns="3887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ts val="532"/>
              </a:spcAft>
              <a:buClrTx/>
              <a:buSzTx/>
              <a:buNone/>
            </a:pPr>
            <a:r>
              <a:rPr lang="ja-JP" altLang="en-US" sz="20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思考力･判断力・表現力等</a:t>
            </a:r>
            <a:r>
              <a:rPr lang="ja-JP" altLang="en-US" sz="20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8" name="テキスト ボックス 3"/>
          <p:cNvSpPr>
            <a:spLocks noChangeArrowheads="1"/>
          </p:cNvSpPr>
          <p:nvPr/>
        </p:nvSpPr>
        <p:spPr bwMode="auto">
          <a:xfrm>
            <a:off x="2910294" y="463911"/>
            <a:ext cx="2661565" cy="888251"/>
          </a:xfrm>
          <a:prstGeom prst="roundRect">
            <a:avLst>
              <a:gd name="adj" fmla="val 16667"/>
            </a:avLst>
          </a:prstGeom>
          <a:solidFill>
            <a:srgbClr val="E46C0A"/>
          </a:solidFill>
          <a:ln w="139700" cmpd="thickThin">
            <a:solidFill>
              <a:schemeClr val="bg1"/>
            </a:solidFill>
          </a:ln>
        </p:spPr>
        <p:txBody>
          <a:bodyPr lIns="0" tIns="70632" rIns="0" bIns="0" anchor="ctr"/>
          <a:lstStyle>
            <a:lvl1pPr algn="l" defTabSz="90963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algn="l" defTabSz="909638" eaLnBrk="0" hangingPunct="0">
              <a:lnSpc>
                <a:spcPct val="95000"/>
              </a:lnSpc>
              <a:spcBef>
                <a:spcPct val="35000"/>
              </a:spcBef>
              <a:defRPr sz="2000">
                <a:solidFill>
                  <a:schemeClr val="tx1"/>
                </a:solidFill>
                <a:latin typeface="Arial" pitchFamily="34" charset="0"/>
              </a:defRPr>
            </a:lvl2pPr>
            <a:lvl3pPr marL="1143000" indent="-228600" algn="l" defTabSz="909638" eaLnBrk="0" hangingPunct="0">
              <a:lnSpc>
                <a:spcPct val="95000"/>
              </a:lnSpc>
              <a:spcBef>
                <a:spcPct val="35000"/>
              </a:spcBef>
              <a:defRPr sz="2000">
                <a:solidFill>
                  <a:schemeClr val="tx1"/>
                </a:solidFill>
                <a:latin typeface="Arial" pitchFamily="34" charset="0"/>
              </a:defRPr>
            </a:lvl3pPr>
            <a:lvl4pPr marL="1600200" indent="-228600" algn="l" defTabSz="909638" eaLnBrk="0" hangingPunct="0">
              <a:lnSpc>
                <a:spcPct val="95000"/>
              </a:lnSpc>
              <a:spcBef>
                <a:spcPct val="35000"/>
              </a:spcBef>
              <a:defRPr sz="2000">
                <a:solidFill>
                  <a:schemeClr val="tx1"/>
                </a:solidFill>
                <a:latin typeface="Arial" pitchFamily="34" charset="0"/>
              </a:defRPr>
            </a:lvl4pPr>
            <a:lvl5pPr marL="2057400" indent="-228600" algn="l" defTabSz="909638" eaLnBrk="0" hangingPunct="0">
              <a:lnSpc>
                <a:spcPct val="95000"/>
              </a:lnSpc>
              <a:spcBef>
                <a:spcPct val="35000"/>
              </a:spcBef>
              <a:defRPr sz="2000">
                <a:solidFill>
                  <a:schemeClr val="tx1"/>
                </a:solidFill>
                <a:latin typeface="Arial" pitchFamily="34" charset="0"/>
              </a:defRPr>
            </a:lvl5pPr>
            <a:lvl6pPr marL="2514600" indent="-228600" defTabSz="90963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90963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90963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909638" eaLnBrk="0" fontAlgn="base" hangingPunct="0">
              <a:lnSpc>
                <a:spcPct val="95000"/>
              </a:lnSpc>
              <a:spcBef>
                <a:spcPct val="35000"/>
              </a:spcBef>
              <a:spcAft>
                <a:spcPct val="0"/>
              </a:spcAft>
              <a:defRPr sz="2000">
                <a:solidFill>
                  <a:schemeClr val="tx1"/>
                </a:solidFill>
                <a:latin typeface="Arial" pitchFamily="34" charset="0"/>
              </a:defRPr>
            </a:lvl9pPr>
          </a:lstStyle>
          <a:p>
            <a:pPr algn="ctr" eaLnBrk="1" fontAlgn="base" hangingPunct="1">
              <a:lnSpc>
                <a:spcPct val="100000"/>
              </a:lnSpc>
              <a:spcBef>
                <a:spcPct val="0"/>
              </a:spcBef>
              <a:spcAft>
                <a:spcPct val="0"/>
              </a:spcAft>
              <a:buClrTx/>
              <a:buSzTx/>
              <a:buFont typeface="Wingdings" pitchFamily="2" charset="2"/>
              <a:buNone/>
            </a:pP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学びに向かう力</a:t>
            </a:r>
            <a:br>
              <a:rPr lang="en-US" altLang="ja-JP"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人間性等</a:t>
            </a:r>
          </a:p>
        </p:txBody>
      </p:sp>
      <p:sp>
        <p:nvSpPr>
          <p:cNvPr id="19" name="テキスト ボックス 18"/>
          <p:cNvSpPr txBox="1"/>
          <p:nvPr/>
        </p:nvSpPr>
        <p:spPr>
          <a:xfrm>
            <a:off x="971600" y="3208304"/>
            <a:ext cx="6552729" cy="940776"/>
          </a:xfrm>
          <a:prstGeom prst="rect">
            <a:avLst/>
          </a:prstGeom>
          <a:solidFill>
            <a:schemeClr val="bg1">
              <a:alpha val="80000"/>
            </a:schemeClr>
          </a:solidFill>
        </p:spPr>
        <p:txBody>
          <a:bodyPr wrap="square" lIns="78170" tIns="39119" rIns="78170" bIns="39119" rtlCol="0">
            <a:spAutoFit/>
          </a:bodyPr>
          <a:lstStyle/>
          <a:p>
            <a:pPr algn="ctr" defTabSz="782125"/>
            <a:r>
              <a:rPr lang="ja-JP" altLang="en-US" sz="2800" u="sng" dirty="0">
                <a:solidFill>
                  <a:srgbClr val="000000"/>
                </a:solidFill>
                <a:latin typeface="HGP明朝E" panose="02020900000000000000" pitchFamily="18" charset="-128"/>
                <a:ea typeface="HGP明朝E" panose="02020900000000000000" pitchFamily="18" charset="-128"/>
              </a:rPr>
              <a:t>「確かな学力」「健やかな体」「豊かな心」を</a:t>
            </a:r>
            <a:endParaRPr lang="en-US" altLang="ja-JP" sz="2800" u="sng" dirty="0">
              <a:solidFill>
                <a:srgbClr val="000000"/>
              </a:solidFill>
              <a:latin typeface="HGP明朝E" panose="02020900000000000000" pitchFamily="18" charset="-128"/>
              <a:ea typeface="HGP明朝E" panose="02020900000000000000" pitchFamily="18" charset="-128"/>
            </a:endParaRPr>
          </a:p>
          <a:p>
            <a:pPr algn="ctr" defTabSz="782125"/>
            <a:r>
              <a:rPr lang="ja-JP" altLang="en-US" sz="2800" u="sng" dirty="0">
                <a:solidFill>
                  <a:srgbClr val="000000"/>
                </a:solidFill>
                <a:latin typeface="HGP明朝E" panose="02020900000000000000" pitchFamily="18" charset="-128"/>
                <a:ea typeface="HGP明朝E" panose="02020900000000000000" pitchFamily="18" charset="-128"/>
              </a:rPr>
              <a:t>総合的にとらえて構造化</a:t>
            </a:r>
          </a:p>
        </p:txBody>
      </p:sp>
      <p:sp>
        <p:nvSpPr>
          <p:cNvPr id="2" name="正方形/長方形 1">
            <a:extLst>
              <a:ext uri="{FF2B5EF4-FFF2-40B4-BE49-F238E27FC236}">
                <a16:creationId xmlns:a16="http://schemas.microsoft.com/office/drawing/2014/main" id="{EE9E8AA9-FFD8-4856-86F3-B7E6DCBD249E}"/>
              </a:ext>
            </a:extLst>
          </p:cNvPr>
          <p:cNvSpPr/>
          <p:nvPr/>
        </p:nvSpPr>
        <p:spPr>
          <a:xfrm>
            <a:off x="130016" y="4606981"/>
            <a:ext cx="3633998" cy="2157252"/>
          </a:xfrm>
          <a:prstGeom prst="rect">
            <a:avLst/>
          </a:prstGeom>
          <a:noFill/>
          <a:ln w="1270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139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F82565B-E20D-4BEF-B80D-6610F5255E14}"/>
              </a:ext>
            </a:extLst>
          </p:cNvPr>
          <p:cNvSpPr/>
          <p:nvPr/>
        </p:nvSpPr>
        <p:spPr>
          <a:xfrm>
            <a:off x="107504" y="1009857"/>
            <a:ext cx="8928992" cy="5714385"/>
          </a:xfrm>
          <a:prstGeom prst="rect">
            <a:avLst/>
          </a:prstGeom>
        </p:spPr>
        <p:txBody>
          <a:bodyPr wrap="square">
            <a:spAutoFit/>
          </a:bodyPr>
          <a:lstStyle/>
          <a:p>
            <a:endParaRPr lang="ja-JP" altLang="en-US" sz="1200" dirty="0">
              <a:solidFill>
                <a:srgbClr val="000000"/>
              </a:solidFill>
              <a:latin typeface="Wingdings" panose="05000000000000000000" pitchFamily="2" charset="2"/>
            </a:endParaRPr>
          </a:p>
          <a:p>
            <a:pPr marL="685800" indent="-685800">
              <a:lnSpc>
                <a:spcPts val="5300"/>
              </a:lnSpc>
              <a:buFont typeface="Wingdings" panose="05000000000000000000" pitchFamily="2" charset="2"/>
              <a:buChar char="l"/>
            </a:pPr>
            <a:r>
              <a:rPr lang="ja-JP" altLang="en-US" sz="4600" dirty="0">
                <a:latin typeface="Meiryo UI" panose="020B0604030504040204" pitchFamily="50" charset="-128"/>
                <a:ea typeface="Meiryo UI" panose="020B0604030504040204" pitchFamily="50" charset="-128"/>
              </a:rPr>
              <a:t>目標及び内容を</a:t>
            </a:r>
            <a:r>
              <a:rPr lang="ja-JP" altLang="en-US" sz="4600" dirty="0">
                <a:solidFill>
                  <a:srgbClr val="FF0000"/>
                </a:solidFill>
                <a:latin typeface="Meiryo UI" panose="020B0604030504040204" pitchFamily="50" charset="-128"/>
                <a:ea typeface="Meiryo UI" panose="020B0604030504040204" pitchFamily="50" charset="-128"/>
              </a:rPr>
              <a:t>資質・能力の</a:t>
            </a:r>
            <a:endParaRPr lang="en-US" altLang="ja-JP" sz="4600" dirty="0">
              <a:solidFill>
                <a:srgbClr val="FF0000"/>
              </a:solidFill>
              <a:latin typeface="Meiryo UI" panose="020B0604030504040204" pitchFamily="50" charset="-128"/>
              <a:ea typeface="Meiryo UI" panose="020B0604030504040204" pitchFamily="50" charset="-128"/>
            </a:endParaRPr>
          </a:p>
          <a:p>
            <a:pPr>
              <a:lnSpc>
                <a:spcPts val="5300"/>
              </a:lnSpc>
            </a:pPr>
            <a:r>
              <a:rPr lang="ja-JP" altLang="en-US" sz="4600" dirty="0">
                <a:solidFill>
                  <a:srgbClr val="FF0000"/>
                </a:solidFill>
                <a:latin typeface="Meiryo UI" panose="020B0604030504040204" pitchFamily="50" charset="-128"/>
                <a:ea typeface="Meiryo UI" panose="020B0604030504040204" pitchFamily="50" charset="-128"/>
              </a:rPr>
              <a:t>　３つの柱</a:t>
            </a:r>
            <a:r>
              <a:rPr lang="ja-JP" altLang="en-US" sz="4600" dirty="0">
                <a:latin typeface="Meiryo UI" panose="020B0604030504040204" pitchFamily="50" charset="-128"/>
                <a:ea typeface="Meiryo UI" panose="020B0604030504040204" pitchFamily="50" charset="-128"/>
              </a:rPr>
              <a:t>で整理</a:t>
            </a:r>
            <a:endParaRPr lang="en-US" altLang="ja-JP" sz="4600" dirty="0">
              <a:latin typeface="Meiryo UI" panose="020B0604030504040204" pitchFamily="50" charset="-128"/>
              <a:ea typeface="Meiryo UI" panose="020B0604030504040204" pitchFamily="50" charset="-128"/>
            </a:endParaRPr>
          </a:p>
          <a:p>
            <a:pPr>
              <a:lnSpc>
                <a:spcPts val="5300"/>
              </a:lnSpc>
            </a:pPr>
            <a:r>
              <a:rPr lang="ja-JP" altLang="en-US" sz="4600" dirty="0">
                <a:latin typeface="Meiryo UI" panose="020B0604030504040204" pitchFamily="50" charset="-128"/>
                <a:ea typeface="Meiryo UI" panose="020B0604030504040204" pitchFamily="50" charset="-128"/>
              </a:rPr>
              <a:t>　</a:t>
            </a:r>
          </a:p>
          <a:p>
            <a:pPr>
              <a:lnSpc>
                <a:spcPts val="5300"/>
              </a:lnSpc>
            </a:pPr>
            <a:endParaRPr lang="en-US" altLang="ja-JP" sz="4600" dirty="0">
              <a:solidFill>
                <a:srgbClr val="000000"/>
              </a:solidFill>
              <a:latin typeface="Wingdings" panose="05000000000000000000" pitchFamily="2" charset="2"/>
              <a:ea typeface="Meiryo UI" panose="020B0604030504040204" pitchFamily="50" charset="-128"/>
            </a:endParaRPr>
          </a:p>
          <a:p>
            <a:pPr>
              <a:lnSpc>
                <a:spcPts val="5300"/>
              </a:lnSpc>
            </a:pPr>
            <a:r>
              <a:rPr lang="ja-JP" altLang="en-US" sz="4600" dirty="0">
                <a:solidFill>
                  <a:srgbClr val="000000"/>
                </a:solidFill>
                <a:latin typeface="Wingdings" panose="05000000000000000000" pitchFamily="2" charset="2"/>
                <a:ea typeface="Meiryo UI" panose="020B0604030504040204" pitchFamily="50" charset="-128"/>
              </a:rPr>
              <a:t>　</a:t>
            </a:r>
            <a:r>
              <a:rPr lang="ja-JP" altLang="en-US" sz="4600" dirty="0">
                <a:solidFill>
                  <a:srgbClr val="FF0000"/>
                </a:solidFill>
                <a:latin typeface="Meiryo UI" panose="020B0604030504040204" pitchFamily="50" charset="-128"/>
                <a:ea typeface="Meiryo UI" panose="020B0604030504040204" pitchFamily="50" charset="-128"/>
              </a:rPr>
              <a:t>数学的活動</a:t>
            </a:r>
            <a:r>
              <a:rPr lang="ja-JP" altLang="en-US" sz="4600" dirty="0">
                <a:solidFill>
                  <a:srgbClr val="000000"/>
                </a:solidFill>
                <a:latin typeface="Meiryo UI" panose="020B0604030504040204" pitchFamily="50" charset="-128"/>
                <a:ea typeface="Meiryo UI" panose="020B0604030504040204" pitchFamily="50" charset="-128"/>
              </a:rPr>
              <a:t>の一層の充実</a:t>
            </a:r>
          </a:p>
          <a:p>
            <a:pPr>
              <a:lnSpc>
                <a:spcPts val="5300"/>
              </a:lnSpc>
            </a:pPr>
            <a:r>
              <a:rPr lang="ja-JP" altLang="en-US" sz="4600" dirty="0">
                <a:solidFill>
                  <a:srgbClr val="000000"/>
                </a:solidFill>
                <a:latin typeface="Wingdings" panose="05000000000000000000" pitchFamily="2" charset="2"/>
                <a:ea typeface="Meiryo UI" panose="020B0604030504040204" pitchFamily="50" charset="-128"/>
              </a:rPr>
              <a:t>　</a:t>
            </a:r>
            <a:r>
              <a:rPr lang="ja-JP" altLang="en-US" sz="4600" dirty="0">
                <a:solidFill>
                  <a:srgbClr val="FF0000"/>
                </a:solidFill>
                <a:latin typeface="Meiryo UI" panose="020B0604030504040204" pitchFamily="50" charset="-128"/>
                <a:ea typeface="Meiryo UI" panose="020B0604030504040204" pitchFamily="50" charset="-128"/>
              </a:rPr>
              <a:t>領域の構成</a:t>
            </a:r>
            <a:r>
              <a:rPr lang="ja-JP" altLang="en-US" sz="4600" dirty="0">
                <a:latin typeface="Meiryo UI" panose="020B0604030504040204" pitchFamily="50" charset="-128"/>
                <a:ea typeface="Meiryo UI" panose="020B0604030504040204" pitchFamily="50" charset="-128"/>
              </a:rPr>
              <a:t>の見直し</a:t>
            </a:r>
          </a:p>
          <a:p>
            <a:pPr>
              <a:lnSpc>
                <a:spcPts val="5300"/>
              </a:lnSpc>
            </a:pPr>
            <a:r>
              <a:rPr lang="ja-JP" altLang="en-US" sz="4600" dirty="0">
                <a:solidFill>
                  <a:srgbClr val="000000"/>
                </a:solidFill>
                <a:latin typeface="Wingdings" panose="05000000000000000000" pitchFamily="2" charset="2"/>
                <a:ea typeface="Meiryo UI" panose="020B0604030504040204" pitchFamily="50" charset="-128"/>
              </a:rPr>
              <a:t>　</a:t>
            </a:r>
            <a:r>
              <a:rPr lang="ja-JP" altLang="en-US" sz="4600" dirty="0">
                <a:solidFill>
                  <a:srgbClr val="FF0000"/>
                </a:solidFill>
                <a:latin typeface="Meiryo UI" panose="020B0604030504040204" pitchFamily="50" charset="-128"/>
                <a:ea typeface="Meiryo UI" panose="020B0604030504040204" pitchFamily="50" charset="-128"/>
              </a:rPr>
              <a:t>統計</a:t>
            </a:r>
            <a:r>
              <a:rPr lang="ja-JP" altLang="en-US" sz="4600" dirty="0">
                <a:solidFill>
                  <a:srgbClr val="000000"/>
                </a:solidFill>
                <a:latin typeface="Meiryo UI" panose="020B0604030504040204" pitchFamily="50" charset="-128"/>
                <a:ea typeface="Meiryo UI" panose="020B0604030504040204" pitchFamily="50" charset="-128"/>
              </a:rPr>
              <a:t>に関する内容を充実</a:t>
            </a:r>
          </a:p>
          <a:p>
            <a:pPr>
              <a:lnSpc>
                <a:spcPts val="5300"/>
              </a:lnSpc>
            </a:pPr>
            <a:r>
              <a:rPr lang="ja-JP" altLang="en-US" sz="4600" dirty="0">
                <a:solidFill>
                  <a:srgbClr val="000000"/>
                </a:solidFill>
                <a:latin typeface="Wingdings" panose="05000000000000000000" pitchFamily="2" charset="2"/>
                <a:ea typeface="Meiryo UI" panose="020B0604030504040204" pitchFamily="50" charset="-128"/>
              </a:rPr>
              <a:t>　</a:t>
            </a:r>
            <a:r>
              <a:rPr lang="ja-JP" altLang="en-US" sz="4600" dirty="0">
                <a:solidFill>
                  <a:srgbClr val="FF0000"/>
                </a:solidFill>
                <a:latin typeface="Meiryo UI" panose="020B0604030504040204" pitchFamily="50" charset="-128"/>
                <a:ea typeface="Meiryo UI" panose="020B0604030504040204" pitchFamily="50" charset="-128"/>
              </a:rPr>
              <a:t>割合</a:t>
            </a:r>
            <a:r>
              <a:rPr lang="ja-JP" altLang="en-US" sz="4600" dirty="0">
                <a:solidFill>
                  <a:srgbClr val="000000"/>
                </a:solidFill>
                <a:latin typeface="Meiryo UI" panose="020B0604030504040204" pitchFamily="50" charset="-128"/>
                <a:ea typeface="Meiryo UI" panose="020B0604030504040204" pitchFamily="50" charset="-128"/>
              </a:rPr>
              <a:t>に関する内容を充実</a:t>
            </a:r>
          </a:p>
        </p:txBody>
      </p:sp>
      <p:sp>
        <p:nvSpPr>
          <p:cNvPr id="3" name="四角形: 角を丸くする 2">
            <a:extLst>
              <a:ext uri="{FF2B5EF4-FFF2-40B4-BE49-F238E27FC236}">
                <a16:creationId xmlns:a16="http://schemas.microsoft.com/office/drawing/2014/main" id="{0BF8D0A9-7D86-40F6-A393-45F8DBCFC155}"/>
              </a:ext>
            </a:extLst>
          </p:cNvPr>
          <p:cNvSpPr/>
          <p:nvPr/>
        </p:nvSpPr>
        <p:spPr>
          <a:xfrm>
            <a:off x="251520" y="116632"/>
            <a:ext cx="8208912" cy="1008112"/>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5400" b="1" i="0" u="none" strike="noStrike" kern="0" cap="none" spc="0" normalizeH="0" baseline="0" noProof="0" dirty="0">
                <a:ln>
                  <a:noFill/>
                </a:ln>
                <a:solidFill>
                  <a:schemeClr val="tx1"/>
                </a:solidFill>
                <a:effectLst/>
                <a:uLnTx/>
                <a:uFillTx/>
              </a:rPr>
              <a:t>算数科の改訂のポイント</a:t>
            </a:r>
          </a:p>
        </p:txBody>
      </p:sp>
      <p:sp>
        <p:nvSpPr>
          <p:cNvPr id="7" name="正方形/長方形 6">
            <a:extLst>
              <a:ext uri="{FF2B5EF4-FFF2-40B4-BE49-F238E27FC236}">
                <a16:creationId xmlns:a16="http://schemas.microsoft.com/office/drawing/2014/main" id="{E3403715-B7C5-4686-9963-E629FC2DC56A}"/>
              </a:ext>
            </a:extLst>
          </p:cNvPr>
          <p:cNvSpPr/>
          <p:nvPr/>
        </p:nvSpPr>
        <p:spPr>
          <a:xfrm>
            <a:off x="954101" y="2586570"/>
            <a:ext cx="3096344" cy="418972"/>
          </a:xfrm>
          <a:prstGeom prst="rect">
            <a:avLst/>
          </a:prstGeom>
          <a:solidFill>
            <a:srgbClr val="0099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知識及び技能</a:t>
            </a:r>
          </a:p>
        </p:txBody>
      </p:sp>
      <p:sp>
        <p:nvSpPr>
          <p:cNvPr id="8" name="正方形/長方形 7">
            <a:extLst>
              <a:ext uri="{FF2B5EF4-FFF2-40B4-BE49-F238E27FC236}">
                <a16:creationId xmlns:a16="http://schemas.microsoft.com/office/drawing/2014/main" id="{ACC612DA-17AA-4DDA-98FE-2D2CE500FBAA}"/>
              </a:ext>
            </a:extLst>
          </p:cNvPr>
          <p:cNvSpPr/>
          <p:nvPr/>
        </p:nvSpPr>
        <p:spPr>
          <a:xfrm>
            <a:off x="937858" y="3037259"/>
            <a:ext cx="4827636" cy="41489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思考力，判断力，表現力等</a:t>
            </a:r>
          </a:p>
        </p:txBody>
      </p:sp>
      <p:sp>
        <p:nvSpPr>
          <p:cNvPr id="9" name="正方形/長方形 8">
            <a:extLst>
              <a:ext uri="{FF2B5EF4-FFF2-40B4-BE49-F238E27FC236}">
                <a16:creationId xmlns:a16="http://schemas.microsoft.com/office/drawing/2014/main" id="{C3257CBD-E681-4410-B364-C0FC1AB42A1C}"/>
              </a:ext>
            </a:extLst>
          </p:cNvPr>
          <p:cNvSpPr/>
          <p:nvPr/>
        </p:nvSpPr>
        <p:spPr>
          <a:xfrm>
            <a:off x="935287" y="3490260"/>
            <a:ext cx="4572000" cy="414895"/>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学びに向かう力，人間性等</a:t>
            </a:r>
          </a:p>
        </p:txBody>
      </p:sp>
    </p:spTree>
    <p:extLst>
      <p:ext uri="{BB962C8B-B14F-4D97-AF65-F5344CB8AC3E}">
        <p14:creationId xmlns:p14="http://schemas.microsoft.com/office/powerpoint/2010/main" val="248690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大かっこ 18"/>
          <p:cNvSpPr/>
          <p:nvPr/>
        </p:nvSpPr>
        <p:spPr>
          <a:xfrm>
            <a:off x="397451" y="5345080"/>
            <a:ext cx="8553451" cy="1008112"/>
          </a:xfrm>
          <a:prstGeom prst="bracketPair">
            <a:avLst/>
          </a:prstGeom>
          <a:ln w="12700"/>
        </p:spPr>
        <p:style>
          <a:lnRef idx="1">
            <a:schemeClr val="dk1"/>
          </a:lnRef>
          <a:fillRef idx="0">
            <a:schemeClr val="dk1"/>
          </a:fillRef>
          <a:effectRef idx="0">
            <a:schemeClr val="dk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600" b="0" i="0" u="none" strike="noStrike" kern="0" cap="none" spc="0" normalizeH="0" baseline="0" noProof="0">
              <a:ln>
                <a:noFill/>
              </a:ln>
              <a:solidFill>
                <a:sysClr val="windowText" lastClr="000000"/>
              </a:solidFill>
              <a:effectLst/>
              <a:uLnTx/>
              <a:uFillTx/>
            </a:endParaRPr>
          </a:p>
        </p:txBody>
      </p:sp>
      <p:sp>
        <p:nvSpPr>
          <p:cNvPr id="21" name="四角形: 角を丸くする 20"/>
          <p:cNvSpPr/>
          <p:nvPr/>
        </p:nvSpPr>
        <p:spPr>
          <a:xfrm>
            <a:off x="199314" y="1772816"/>
            <a:ext cx="8837182" cy="4824536"/>
          </a:xfrm>
          <a:prstGeom prst="roundRect">
            <a:avLst>
              <a:gd name="adj" fmla="val 370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4000" tIns="52000" rIns="72000" bIns="52000" anchor="ctr">
            <a:normAutofit fontScale="70000" lnSpcReduction="20000"/>
          </a:bodyPr>
          <a:lstStyle/>
          <a:p>
            <a:pPr marL="0" marR="0" lvl="0" indent="0" algn="l" defTabSz="914400" eaLnBrk="1" fontAlgn="auto" latinLnBrk="0" hangingPunct="1">
              <a:lnSpc>
                <a:spcPts val="3000"/>
              </a:lnSpc>
              <a:spcBef>
                <a:spcPts val="0"/>
              </a:spcBef>
              <a:spcAft>
                <a:spcPts val="0"/>
              </a:spcAft>
              <a:buClrTx/>
              <a:buSzTx/>
              <a:buFontTx/>
              <a:buNone/>
              <a:tabLst/>
              <a:defRPr/>
            </a:pPr>
            <a:r>
              <a:rPr kumimoji="0" lang="ja-JP" altLang="en-US" sz="2800" b="0" i="0" u="none" strike="noStrike" kern="0" cap="none" spc="300" normalizeH="0" baseline="0" noProof="0" dirty="0">
                <a:ln>
                  <a:noFill/>
                </a:ln>
                <a:solidFill>
                  <a:schemeClr val="tx1"/>
                </a:solidFill>
                <a:effectLst/>
                <a:uLnTx/>
                <a:uFillTx/>
              </a:rPr>
              <a:t>　</a:t>
            </a:r>
            <a:r>
              <a:rPr kumimoji="0" lang="ja-JP" altLang="en-US" sz="3600" b="0" i="0" u="none" strike="noStrike" kern="0" cap="none" spc="300" normalizeH="0" baseline="0" noProof="0" dirty="0">
                <a:ln>
                  <a:noFill/>
                </a:ln>
                <a:solidFill>
                  <a:schemeClr val="tx1"/>
                </a:solidFill>
                <a:effectLst/>
                <a:uLnTx/>
                <a:uFillTx/>
              </a:rPr>
              <a:t>我が国の</a:t>
            </a:r>
            <a:r>
              <a:rPr kumimoji="0" lang="ja-JP" altLang="en-US" sz="3600" b="0" i="0" u="sng" strike="noStrike" kern="0" cap="none" spc="300" normalizeH="0" baseline="0" noProof="0" dirty="0">
                <a:ln>
                  <a:noFill/>
                </a:ln>
                <a:solidFill>
                  <a:schemeClr val="tx1"/>
                </a:solidFill>
                <a:effectLst/>
                <a:uLnTx/>
                <a:uFillTx/>
              </a:rPr>
              <a:t>これまでの教育実践の蓄積に基づく授業改善の活性化</a:t>
            </a:r>
            <a:r>
              <a:rPr kumimoji="0" lang="ja-JP" altLang="en-US" sz="3600" b="0" i="0" u="none" strike="noStrike" kern="0" cap="none" spc="300" normalizeH="0" baseline="0" noProof="0" dirty="0">
                <a:ln>
                  <a:noFill/>
                </a:ln>
                <a:solidFill>
                  <a:schemeClr val="tx1"/>
                </a:solidFill>
                <a:effectLst/>
                <a:uLnTx/>
                <a:uFillTx/>
              </a:rPr>
              <a:t>により、子供たちの知識の理解の質の向上を図り、これからの時代に求められる資質・能力を育んでいくことが重要。</a:t>
            </a:r>
            <a:endParaRPr kumimoji="0" lang="en-US" altLang="ja-JP" sz="3600" b="0" i="0" u="none" strike="noStrike" kern="0" cap="none" spc="300" normalizeH="0" baseline="0" noProof="0" dirty="0">
              <a:ln>
                <a:noFill/>
              </a:ln>
              <a:solidFill>
                <a:schemeClr val="tx1"/>
              </a:solidFill>
              <a:effectLst/>
              <a:uLnTx/>
              <a:uFillTx/>
            </a:endParaRPr>
          </a:p>
          <a:p>
            <a:pPr marL="0" marR="0" lvl="0" indent="0" algn="l" defTabSz="914400" eaLnBrk="1" fontAlgn="auto" latinLnBrk="0" hangingPunct="1">
              <a:lnSpc>
                <a:spcPts val="3000"/>
              </a:lnSpc>
              <a:spcBef>
                <a:spcPts val="0"/>
              </a:spcBef>
              <a:spcAft>
                <a:spcPts val="0"/>
              </a:spcAft>
              <a:buClrTx/>
              <a:buSzTx/>
              <a:buFontTx/>
              <a:buNone/>
              <a:tabLst/>
              <a:defRPr/>
            </a:pPr>
            <a:r>
              <a:rPr kumimoji="0" lang="ja-JP" altLang="en-US" sz="3600" b="0" i="0" u="none" strike="noStrike" kern="0" cap="none" spc="300" normalizeH="0" baseline="0" noProof="0" dirty="0">
                <a:ln>
                  <a:noFill/>
                </a:ln>
                <a:solidFill>
                  <a:schemeClr val="tx1"/>
                </a:solidFill>
                <a:effectLst/>
                <a:uLnTx/>
                <a:uFillTx/>
              </a:rPr>
              <a:t>　小・中学校においては、</a:t>
            </a:r>
            <a:r>
              <a:rPr kumimoji="0" lang="ja-JP" altLang="en-US" sz="3600" b="1" i="0" u="sng" strike="noStrike" kern="0" cap="none" spc="300" normalizeH="0" baseline="0" noProof="0" dirty="0">
                <a:ln>
                  <a:noFill/>
                </a:ln>
                <a:solidFill>
                  <a:srgbClr val="C00000"/>
                </a:solidFill>
                <a:effectLst/>
                <a:uLnTx/>
                <a:uFillTx/>
              </a:rPr>
              <a:t>これまでと全く異なる指導方法を導入しなければならないと浮足立つ必要はなく</a:t>
            </a:r>
            <a:r>
              <a:rPr kumimoji="0" lang="ja-JP" altLang="en-US" sz="3600" b="1" i="0" u="none" strike="noStrike" kern="0" cap="none" spc="300" normalizeH="0" baseline="0" noProof="0" dirty="0">
                <a:ln>
                  <a:noFill/>
                </a:ln>
                <a:solidFill>
                  <a:srgbClr val="C00000"/>
                </a:solidFill>
                <a:effectLst/>
                <a:uLnTx/>
                <a:uFillTx/>
              </a:rPr>
              <a:t>、</a:t>
            </a:r>
            <a:r>
              <a:rPr kumimoji="0" lang="ja-JP" altLang="en-US" sz="3600" b="1" i="0" u="sng" strike="noStrike" kern="0" cap="none" spc="300" normalizeH="0" baseline="0" noProof="0" dirty="0">
                <a:ln>
                  <a:noFill/>
                </a:ln>
                <a:solidFill>
                  <a:srgbClr val="C00000"/>
                </a:solidFill>
                <a:effectLst/>
                <a:uLnTx/>
                <a:uFillTx/>
              </a:rPr>
              <a:t>これまでの教育実践の蓄積を若手教員にもしっかり引き継ぎ</a:t>
            </a:r>
            <a:r>
              <a:rPr kumimoji="0" lang="ja-JP" altLang="en-US" sz="3600" b="1" i="0" u="none" strike="noStrike" kern="0" cap="none" spc="300" normalizeH="0" baseline="0" noProof="0" dirty="0">
                <a:ln>
                  <a:noFill/>
                </a:ln>
                <a:solidFill>
                  <a:srgbClr val="C00000"/>
                </a:solidFill>
                <a:effectLst/>
                <a:uLnTx/>
                <a:uFillTx/>
              </a:rPr>
              <a:t>つつ、</a:t>
            </a:r>
            <a:r>
              <a:rPr kumimoji="0" lang="ja-JP" altLang="en-US" sz="3600" b="1" i="0" u="sng" strike="noStrike" kern="0" cap="none" spc="300" normalizeH="0" baseline="0" noProof="0" dirty="0">
                <a:ln>
                  <a:noFill/>
                </a:ln>
                <a:solidFill>
                  <a:srgbClr val="C00000"/>
                </a:solidFill>
                <a:effectLst/>
                <a:uLnTx/>
                <a:uFillTx/>
              </a:rPr>
              <a:t>授業を工夫･改善</a:t>
            </a:r>
            <a:r>
              <a:rPr kumimoji="0" lang="ja-JP" altLang="en-US" sz="3600" b="1" i="0" u="none" strike="noStrike" kern="0" cap="none" spc="300" normalizeH="0" baseline="0" noProof="0" dirty="0">
                <a:ln>
                  <a:noFill/>
                </a:ln>
                <a:solidFill>
                  <a:srgbClr val="C00000"/>
                </a:solidFill>
                <a:effectLst/>
                <a:uLnTx/>
                <a:uFillTx/>
              </a:rPr>
              <a:t>する必要。</a:t>
            </a:r>
            <a:endParaRPr kumimoji="0" lang="en-US" altLang="ja-JP" sz="3600" b="1" i="0" u="none" strike="noStrike" kern="0" cap="none" spc="300" normalizeH="0" baseline="0" noProof="0" dirty="0">
              <a:ln>
                <a:noFill/>
              </a:ln>
              <a:solidFill>
                <a:srgbClr val="C00000"/>
              </a:solidFill>
              <a:effectLst/>
              <a:uLnTx/>
              <a:uFillTx/>
            </a:endParaRPr>
          </a:p>
          <a:p>
            <a:pPr marL="0" marR="0" lvl="0" indent="0" algn="l" defTabSz="914400" eaLnBrk="1" fontAlgn="auto" latinLnBrk="0" hangingPunct="1">
              <a:lnSpc>
                <a:spcPts val="2400"/>
              </a:lnSpc>
              <a:spcBef>
                <a:spcPts val="0"/>
              </a:spcBef>
              <a:spcAft>
                <a:spcPts val="0"/>
              </a:spcAft>
              <a:buClrTx/>
              <a:buSzTx/>
              <a:buFontTx/>
              <a:buNone/>
              <a:tabLst/>
              <a:defRPr/>
            </a:pPr>
            <a:endParaRPr kumimoji="0" lang="en-US" altLang="ja-JP" sz="2800" b="0" i="0" u="none" strike="noStrike" kern="0" cap="none" spc="300" normalizeH="0" baseline="0" noProof="0" dirty="0">
              <a:ln>
                <a:noFill/>
              </a:ln>
              <a:solidFill>
                <a:schemeClr val="tx1"/>
              </a:solidFill>
              <a:effectLst/>
              <a:uLnTx/>
              <a:uFillTx/>
            </a:endParaRPr>
          </a:p>
          <a:p>
            <a:pPr marL="249936" marR="0" lvl="0" indent="0" algn="l" defTabSz="914400" eaLnBrk="1" fontAlgn="auto" latinLnBrk="0" hangingPunct="1">
              <a:lnSpc>
                <a:spcPts val="2400"/>
              </a:lnSpc>
              <a:spcBef>
                <a:spcPts val="0"/>
              </a:spcBef>
              <a:spcAft>
                <a:spcPts val="0"/>
              </a:spcAft>
              <a:buClrTx/>
              <a:buSzTx/>
              <a:buFontTx/>
              <a:buNone/>
              <a:tabLst/>
              <a:defRPr/>
            </a:pPr>
            <a:r>
              <a:rPr kumimoji="0" lang="ja-JP" altLang="en-US" sz="2400" b="0" i="0" u="none" strike="noStrike" kern="0" cap="none" spc="300" normalizeH="0" baseline="0" noProof="0" dirty="0">
                <a:ln>
                  <a:noFill/>
                </a:ln>
                <a:solidFill>
                  <a:schemeClr val="tx1"/>
                </a:solidFill>
                <a:effectLst/>
                <a:uLnTx/>
                <a:uFillTx/>
              </a:rPr>
              <a:t>語彙を表現に生かす、社会について資料に基づき考える、日常生活の文脈で数学を活用する、観察・実験を通じて科学的に根拠をもって思考する　　など</a:t>
            </a:r>
            <a:endParaRPr kumimoji="0" lang="en-US" altLang="ja-JP" sz="2800" b="0" i="0" u="none" strike="noStrike" kern="0" cap="none" spc="300" normalizeH="0" baseline="0" noProof="0" dirty="0">
              <a:ln>
                <a:noFill/>
              </a:ln>
              <a:solidFill>
                <a:schemeClr val="tx1"/>
              </a:solidFill>
              <a:effectLst/>
              <a:uLnTx/>
              <a:uFillTx/>
            </a:endParaRPr>
          </a:p>
        </p:txBody>
      </p:sp>
      <p:sp>
        <p:nvSpPr>
          <p:cNvPr id="18" name="四角形: 角を丸くする 17"/>
          <p:cNvSpPr/>
          <p:nvPr/>
        </p:nvSpPr>
        <p:spPr>
          <a:xfrm>
            <a:off x="252051" y="1052736"/>
            <a:ext cx="5256053" cy="504056"/>
          </a:xfrm>
          <a:prstGeom prst="roundRect">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chemeClr val="tx1"/>
                </a:solidFill>
                <a:effectLst/>
                <a:uLnTx/>
                <a:uFillTx/>
              </a:rPr>
              <a:t>我が国の教育実践の蓄積に基づく授業改善</a:t>
            </a:r>
          </a:p>
        </p:txBody>
      </p:sp>
      <p:sp>
        <p:nvSpPr>
          <p:cNvPr id="9" name="タイトル 4"/>
          <p:cNvSpPr>
            <a:spLocks noGrp="1"/>
          </p:cNvSpPr>
          <p:nvPr>
            <p:ph type="title"/>
          </p:nvPr>
        </p:nvSpPr>
        <p:spPr>
          <a:xfrm>
            <a:off x="0" y="-26988"/>
            <a:ext cx="9144000" cy="441902"/>
          </a:xfrm>
          <a:solidFill>
            <a:srgbClr val="002060"/>
          </a:solidFill>
        </p:spPr>
        <p:txBody>
          <a:bodyPr rtlCol="0">
            <a:noAutofit/>
          </a:bodyPr>
          <a:lstStyle/>
          <a:p>
            <a:pPr defTabSz="873455" eaLnBrk="1" fontAlgn="auto" hangingPunct="1">
              <a:spcAft>
                <a:spcPts val="0"/>
              </a:spcAft>
              <a:defRPr/>
            </a:pPr>
            <a:r>
              <a:rPr lang="ja-JP" altLang="en-US" sz="2000" b="1" dirty="0">
                <a:solidFill>
                  <a:schemeClr val="bg1"/>
                </a:solidFill>
              </a:rPr>
              <a:t>「主体的・対話的で深い学び」</a:t>
            </a:r>
          </a:p>
        </p:txBody>
      </p:sp>
      <p:sp>
        <p:nvSpPr>
          <p:cNvPr id="10" name="テキスト ボックス 7"/>
          <p:cNvSpPr txBox="1">
            <a:spLocks noChangeArrowheads="1"/>
          </p:cNvSpPr>
          <p:nvPr/>
        </p:nvSpPr>
        <p:spPr bwMode="auto">
          <a:xfrm>
            <a:off x="4" y="548681"/>
            <a:ext cx="7795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Arial" panose="020B0604020202020204" pitchFamily="34" charset="0"/>
                <a:ea typeface="ＭＳ Ｐゴシック" panose="020B0600070205080204" pitchFamily="50" charset="-128"/>
              </a:defRPr>
            </a:lvl1pPr>
            <a:lvl2pPr marL="742950" indent="-285750">
              <a:defRPr kumimoji="1" sz="2800">
                <a:solidFill>
                  <a:schemeClr val="tx1"/>
                </a:solidFill>
                <a:latin typeface="Arial" panose="020B0604020202020204" pitchFamily="34" charset="0"/>
                <a:ea typeface="ＭＳ Ｐゴシック" panose="020B0600070205080204" pitchFamily="50" charset="-128"/>
              </a:defRPr>
            </a:lvl2pPr>
            <a:lvl3pPr marL="1143000" indent="-228600">
              <a:defRPr kumimoji="1" sz="2800">
                <a:solidFill>
                  <a:schemeClr val="tx1"/>
                </a:solidFill>
                <a:latin typeface="Arial" panose="020B0604020202020204" pitchFamily="34" charset="0"/>
                <a:ea typeface="ＭＳ Ｐゴシック" panose="020B0600070205080204" pitchFamily="50" charset="-128"/>
              </a:defRPr>
            </a:lvl3pPr>
            <a:lvl4pPr marL="1600200" indent="-228600">
              <a:defRPr kumimoji="1" sz="2800">
                <a:solidFill>
                  <a:schemeClr val="tx1"/>
                </a:solidFill>
                <a:latin typeface="Arial" panose="020B0604020202020204" pitchFamily="34" charset="0"/>
                <a:ea typeface="ＭＳ Ｐゴシック" panose="020B0600070205080204" pitchFamily="50" charset="-128"/>
              </a:defRPr>
            </a:lvl4pPr>
            <a:lvl5pPr marL="2057400" indent="-228600">
              <a:defRPr kumimoji="1" sz="2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000" b="1" i="0" u="sng" strike="noStrike" kern="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rPr>
              <a:t>知識の理解の質を高め資質・能力を育む「主体的・対話的で深い学び」</a:t>
            </a:r>
          </a:p>
        </p:txBody>
      </p:sp>
    </p:spTree>
    <p:extLst>
      <p:ext uri="{BB962C8B-B14F-4D97-AF65-F5344CB8AC3E}">
        <p14:creationId xmlns:p14="http://schemas.microsoft.com/office/powerpoint/2010/main" val="69902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11699" y="9716"/>
            <a:ext cx="8712968" cy="830997"/>
          </a:xfrm>
          <a:prstGeom prst="rect">
            <a:avLst/>
          </a:prstGeom>
          <a:noFill/>
        </p:spPr>
        <p:txBody>
          <a:bodyPr wrap="square" rtlCol="0">
            <a:spAutoFit/>
          </a:bodyPr>
          <a:lstStyle/>
          <a:p>
            <a:r>
              <a:rPr lang="ja-JP" altLang="en-US" sz="4800" dirty="0">
                <a:latin typeface="HGP創英角ｺﾞｼｯｸUB" panose="020B0900000000000000" pitchFamily="50" charset="-128"/>
                <a:ea typeface="HGP創英角ｺﾞｼｯｸUB" panose="020B0900000000000000" pitchFamily="50" charset="-128"/>
              </a:rPr>
              <a:t>説明の前に</a:t>
            </a:r>
            <a:r>
              <a:rPr lang="en-US" altLang="ja-JP" sz="4800" dirty="0">
                <a:latin typeface="HGP創英角ｺﾞｼｯｸUB" panose="020B0900000000000000" pitchFamily="50" charset="-128"/>
                <a:ea typeface="HGP創英角ｺﾞｼｯｸUB" panose="020B0900000000000000" pitchFamily="50" charset="-128"/>
              </a:rPr>
              <a:t>…</a:t>
            </a:r>
          </a:p>
        </p:txBody>
      </p:sp>
      <p:sp>
        <p:nvSpPr>
          <p:cNvPr id="5" name="テキスト ボックス 4"/>
          <p:cNvSpPr txBox="1"/>
          <p:nvPr/>
        </p:nvSpPr>
        <p:spPr>
          <a:xfrm>
            <a:off x="323528" y="1052736"/>
            <a:ext cx="5106662" cy="892552"/>
          </a:xfrm>
          <a:prstGeom prst="rect">
            <a:avLst/>
          </a:prstGeom>
          <a:noFill/>
        </p:spPr>
        <p:txBody>
          <a:bodyPr wrap="square" rtlCol="0">
            <a:spAutoFit/>
          </a:bodyPr>
          <a:lstStyle/>
          <a:p>
            <a:r>
              <a:rPr kumimoji="1" lang="en-US" altLang="ja-JP" sz="2200" dirty="0">
                <a:latin typeface="AR P丸ゴシック体E" panose="020F0900000000000000" pitchFamily="50" charset="-128"/>
                <a:ea typeface="AR P丸ゴシック体E" panose="020F0900000000000000" pitchFamily="50" charset="-128"/>
              </a:rPr>
              <a:t>【</a:t>
            </a:r>
            <a:r>
              <a:rPr kumimoji="1" lang="ja-JP" altLang="en-US" sz="2200" dirty="0">
                <a:latin typeface="AR P丸ゴシック体E" panose="020F0900000000000000" pitchFamily="50" charset="-128"/>
                <a:ea typeface="AR P丸ゴシック体E" panose="020F0900000000000000" pitchFamily="50" charset="-128"/>
              </a:rPr>
              <a:t>子ども</a:t>
            </a:r>
            <a:r>
              <a:rPr kumimoji="1" lang="en-US" altLang="ja-JP" sz="2200" dirty="0">
                <a:latin typeface="AR P丸ゴシック体E" panose="020F0900000000000000" pitchFamily="50" charset="-128"/>
                <a:ea typeface="AR P丸ゴシック体E" panose="020F0900000000000000" pitchFamily="50" charset="-128"/>
              </a:rPr>
              <a:t>】</a:t>
            </a:r>
          </a:p>
          <a:p>
            <a:endParaRPr kumimoji="1" lang="en-US" altLang="ja-JP" sz="800" dirty="0">
              <a:latin typeface="AR P丸ゴシック体E" panose="020F0900000000000000" pitchFamily="50" charset="-128"/>
              <a:ea typeface="AR P丸ゴシック体E" panose="020F0900000000000000" pitchFamily="50" charset="-128"/>
            </a:endParaRPr>
          </a:p>
          <a:p>
            <a:r>
              <a:rPr lang="ja-JP" altLang="en-US" sz="2200" dirty="0">
                <a:latin typeface="AR P丸ゴシック体E" panose="020F0900000000000000" pitchFamily="50" charset="-128"/>
                <a:ea typeface="AR P丸ゴシック体E" panose="020F0900000000000000" pitchFamily="50" charset="-128"/>
              </a:rPr>
              <a:t>　　　　　　　　　　を働かせながら</a:t>
            </a:r>
            <a:r>
              <a:rPr lang="en-US" altLang="ja-JP" sz="2200" dirty="0">
                <a:latin typeface="AR P丸ゴシック体E" panose="020F0900000000000000" pitchFamily="50" charset="-128"/>
                <a:ea typeface="AR P丸ゴシック体E" panose="020F0900000000000000" pitchFamily="50" charset="-128"/>
              </a:rPr>
              <a:t>…</a:t>
            </a:r>
            <a:endParaRPr kumimoji="1" lang="ja-JP" altLang="en-US" sz="2200" dirty="0">
              <a:latin typeface="AR P丸ゴシック体E" panose="020F0900000000000000" pitchFamily="50" charset="-128"/>
              <a:ea typeface="AR P丸ゴシック体E" panose="020F0900000000000000" pitchFamily="50" charset="-128"/>
            </a:endParaRPr>
          </a:p>
        </p:txBody>
      </p:sp>
      <p:grpSp>
        <p:nvGrpSpPr>
          <p:cNvPr id="15" name="グループ化 14">
            <a:extLst>
              <a:ext uri="{FF2B5EF4-FFF2-40B4-BE49-F238E27FC236}">
                <a16:creationId xmlns:a16="http://schemas.microsoft.com/office/drawing/2014/main" id="{5FC25979-A550-4D94-810C-27282AAB6FE6}"/>
              </a:ext>
            </a:extLst>
          </p:cNvPr>
          <p:cNvGrpSpPr/>
          <p:nvPr/>
        </p:nvGrpSpPr>
        <p:grpSpPr>
          <a:xfrm>
            <a:off x="589527" y="1802156"/>
            <a:ext cx="4342513" cy="1896553"/>
            <a:chOff x="589527" y="1802156"/>
            <a:chExt cx="4342513" cy="1896553"/>
          </a:xfrm>
        </p:grpSpPr>
        <p:sp>
          <p:nvSpPr>
            <p:cNvPr id="2" name="ストライプ矢印 1"/>
            <p:cNvSpPr/>
            <p:nvPr/>
          </p:nvSpPr>
          <p:spPr>
            <a:xfrm>
              <a:off x="755576" y="2132856"/>
              <a:ext cx="4176464" cy="1224136"/>
            </a:xfrm>
            <a:prstGeom prst="stripedRightArrow">
              <a:avLst>
                <a:gd name="adj1" fmla="val 50000"/>
                <a:gd name="adj2" fmla="val 868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latin typeface="AR P丸ゴシック体E" panose="020F0900000000000000" pitchFamily="50" charset="-128"/>
                  <a:ea typeface="AR P丸ゴシック体E" panose="020F0900000000000000" pitchFamily="50" charset="-128"/>
                </a:rPr>
                <a:t>問題解決の活動</a:t>
              </a:r>
            </a:p>
          </p:txBody>
        </p:sp>
        <p:grpSp>
          <p:nvGrpSpPr>
            <p:cNvPr id="9" name="グループ化 8"/>
            <p:cNvGrpSpPr/>
            <p:nvPr/>
          </p:nvGrpSpPr>
          <p:grpSpPr>
            <a:xfrm>
              <a:off x="598016" y="1802156"/>
              <a:ext cx="2321124" cy="1399803"/>
              <a:chOff x="1030064" y="1813173"/>
              <a:chExt cx="2321124" cy="1399803"/>
            </a:xfrm>
          </p:grpSpPr>
          <p:sp>
            <p:nvSpPr>
              <p:cNvPr id="6" name="環状矢印 5"/>
              <p:cNvSpPr/>
              <p:nvPr/>
            </p:nvSpPr>
            <p:spPr>
              <a:xfrm>
                <a:off x="1030064" y="1824190"/>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環状矢印 6"/>
              <p:cNvSpPr/>
              <p:nvPr/>
            </p:nvSpPr>
            <p:spPr>
              <a:xfrm>
                <a:off x="1547664" y="1824190"/>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環状矢印 7"/>
              <p:cNvSpPr/>
              <p:nvPr/>
            </p:nvSpPr>
            <p:spPr>
              <a:xfrm>
                <a:off x="2018669" y="1813173"/>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0" name="グループ化 9"/>
            <p:cNvGrpSpPr/>
            <p:nvPr/>
          </p:nvGrpSpPr>
          <p:grpSpPr>
            <a:xfrm rot="10800000" flipH="1">
              <a:off x="589527" y="2298906"/>
              <a:ext cx="2321124" cy="1399803"/>
              <a:chOff x="1030064" y="1813173"/>
              <a:chExt cx="2321124" cy="1399803"/>
            </a:xfrm>
          </p:grpSpPr>
          <p:sp>
            <p:nvSpPr>
              <p:cNvPr id="11" name="環状矢印 10"/>
              <p:cNvSpPr/>
              <p:nvPr/>
            </p:nvSpPr>
            <p:spPr>
              <a:xfrm>
                <a:off x="1030064" y="1824190"/>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環状矢印 11"/>
              <p:cNvSpPr/>
              <p:nvPr/>
            </p:nvSpPr>
            <p:spPr>
              <a:xfrm>
                <a:off x="1547664" y="1824190"/>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環状矢印 12"/>
              <p:cNvSpPr/>
              <p:nvPr/>
            </p:nvSpPr>
            <p:spPr>
              <a:xfrm>
                <a:off x="2018669" y="1813173"/>
                <a:ext cx="1332519" cy="1388786"/>
              </a:xfrm>
              <a:prstGeom prst="circularArrow">
                <a:avLst>
                  <a:gd name="adj1" fmla="val 12786"/>
                  <a:gd name="adj2" fmla="val 1690263"/>
                  <a:gd name="adj3" fmla="val 19874301"/>
                  <a:gd name="adj4" fmla="val 16303066"/>
                  <a:gd name="adj5" fmla="val 17782"/>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sp>
        <p:nvSpPr>
          <p:cNvPr id="14" name="テキスト ボックス 13"/>
          <p:cNvSpPr txBox="1"/>
          <p:nvPr/>
        </p:nvSpPr>
        <p:spPr>
          <a:xfrm>
            <a:off x="323528" y="3501008"/>
            <a:ext cx="5256584" cy="1261884"/>
          </a:xfrm>
          <a:prstGeom prst="rect">
            <a:avLst/>
          </a:prstGeom>
          <a:noFill/>
        </p:spPr>
        <p:txBody>
          <a:bodyPr wrap="square" rtlCol="0">
            <a:spAutoFit/>
          </a:bodyPr>
          <a:lstStyle/>
          <a:p>
            <a:r>
              <a:rPr kumimoji="1" lang="en-US" altLang="ja-JP" sz="2200" dirty="0">
                <a:latin typeface="AR P丸ゴシック体E" panose="020F0900000000000000" pitchFamily="50" charset="-128"/>
                <a:ea typeface="AR P丸ゴシック体E" panose="020F0900000000000000" pitchFamily="50" charset="-128"/>
              </a:rPr>
              <a:t>【</a:t>
            </a:r>
            <a:r>
              <a:rPr kumimoji="1" lang="ja-JP" altLang="en-US" sz="2200" dirty="0">
                <a:latin typeface="AR P丸ゴシック体E" panose="020F0900000000000000" pitchFamily="50" charset="-128"/>
                <a:ea typeface="AR P丸ゴシック体E" panose="020F0900000000000000" pitchFamily="50" charset="-128"/>
              </a:rPr>
              <a:t>教師</a:t>
            </a:r>
            <a:r>
              <a:rPr kumimoji="1" lang="en-US" altLang="ja-JP" sz="2200" dirty="0">
                <a:latin typeface="AR P丸ゴシック体E" panose="020F0900000000000000" pitchFamily="50" charset="-128"/>
                <a:ea typeface="AR P丸ゴシック体E" panose="020F0900000000000000" pitchFamily="50" charset="-128"/>
              </a:rPr>
              <a:t>】</a:t>
            </a:r>
          </a:p>
          <a:p>
            <a:r>
              <a:rPr lang="ja-JP" altLang="en-US" sz="3200" dirty="0">
                <a:latin typeface="AR P丸ゴシック体E" panose="020F0900000000000000" pitchFamily="50" charset="-128"/>
                <a:ea typeface="AR P丸ゴシック体E" panose="020F0900000000000000" pitchFamily="50" charset="-128"/>
              </a:rPr>
              <a:t>　</a:t>
            </a:r>
            <a:endParaRPr lang="en-US" altLang="ja-JP" sz="3200" dirty="0">
              <a:latin typeface="AR P丸ゴシック体E" panose="020F0900000000000000" pitchFamily="50" charset="-128"/>
              <a:ea typeface="AR P丸ゴシック体E" panose="020F0900000000000000" pitchFamily="50" charset="-128"/>
            </a:endParaRPr>
          </a:p>
          <a:p>
            <a:r>
              <a:rPr lang="ja-JP" altLang="en-US" sz="2200" dirty="0">
                <a:latin typeface="AR P丸ゴシック体E" panose="020F0900000000000000" pitchFamily="50" charset="-128"/>
                <a:ea typeface="AR P丸ゴシック体E" panose="020F0900000000000000" pitchFamily="50" charset="-128"/>
              </a:rPr>
              <a:t>　　（教師がもつべき授業改善の視点）</a:t>
            </a:r>
            <a:endParaRPr kumimoji="1" lang="ja-JP" altLang="en-US" sz="2200" dirty="0">
              <a:latin typeface="AR P丸ゴシック体E" panose="020F0900000000000000" pitchFamily="50" charset="-128"/>
              <a:ea typeface="AR P丸ゴシック体E" panose="020F0900000000000000" pitchFamily="50" charset="-128"/>
            </a:endParaRPr>
          </a:p>
        </p:txBody>
      </p:sp>
      <p:grpSp>
        <p:nvGrpSpPr>
          <p:cNvPr id="4" name="グループ化 3">
            <a:extLst>
              <a:ext uri="{FF2B5EF4-FFF2-40B4-BE49-F238E27FC236}">
                <a16:creationId xmlns:a16="http://schemas.microsoft.com/office/drawing/2014/main" id="{088AFA73-2AEA-46A8-9A08-2AFF96A9477B}"/>
              </a:ext>
            </a:extLst>
          </p:cNvPr>
          <p:cNvGrpSpPr/>
          <p:nvPr/>
        </p:nvGrpSpPr>
        <p:grpSpPr>
          <a:xfrm>
            <a:off x="4998142" y="1628800"/>
            <a:ext cx="3750322" cy="2592288"/>
            <a:chOff x="4998142" y="1628800"/>
            <a:chExt cx="3750322" cy="2592288"/>
          </a:xfrm>
        </p:grpSpPr>
        <p:sp>
          <p:nvSpPr>
            <p:cNvPr id="17" name="角丸四角形 16"/>
            <p:cNvSpPr/>
            <p:nvPr/>
          </p:nvSpPr>
          <p:spPr>
            <a:xfrm>
              <a:off x="4998142" y="2074786"/>
              <a:ext cx="3750322" cy="2146302"/>
            </a:xfrm>
            <a:prstGeom prst="roundRect">
              <a:avLst>
                <a:gd name="adj" fmla="val 473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148064" y="2672916"/>
              <a:ext cx="1872208" cy="382074"/>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知識及び技能</a:t>
              </a:r>
              <a:endParaRPr kumimoji="1" lang="ja-JP" altLang="en-US" sz="2000" b="1" dirty="0"/>
            </a:p>
          </p:txBody>
        </p:sp>
        <p:sp>
          <p:nvSpPr>
            <p:cNvPr id="19" name="角丸四角形 18"/>
            <p:cNvSpPr/>
            <p:nvPr/>
          </p:nvSpPr>
          <p:spPr>
            <a:xfrm>
              <a:off x="5158092" y="3176972"/>
              <a:ext cx="3456384" cy="382074"/>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思考力，判断力，表現力等</a:t>
              </a:r>
              <a:endParaRPr kumimoji="1" lang="ja-JP" altLang="en-US" sz="2000" b="1" dirty="0"/>
            </a:p>
          </p:txBody>
        </p:sp>
        <p:sp>
          <p:nvSpPr>
            <p:cNvPr id="20" name="角丸四角形 19"/>
            <p:cNvSpPr/>
            <p:nvPr/>
          </p:nvSpPr>
          <p:spPr>
            <a:xfrm>
              <a:off x="5148064" y="3683949"/>
              <a:ext cx="3456384" cy="382074"/>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学びに向かう力，人間性等</a:t>
              </a:r>
              <a:endParaRPr kumimoji="1" lang="ja-JP" altLang="en-US" sz="2000" b="1" dirty="0"/>
            </a:p>
          </p:txBody>
        </p:sp>
        <p:sp>
          <p:nvSpPr>
            <p:cNvPr id="16" name="角丸四角形 15"/>
            <p:cNvSpPr/>
            <p:nvPr/>
          </p:nvSpPr>
          <p:spPr>
            <a:xfrm>
              <a:off x="5430190" y="1628800"/>
              <a:ext cx="2742210" cy="936104"/>
            </a:xfrm>
            <a:prstGeom prst="roundRect">
              <a:avLst>
                <a:gd name="adj" fmla="val 3191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400" b="1" dirty="0"/>
                <a:t>育成を目指す</a:t>
              </a:r>
              <a:endParaRPr kumimoji="1" lang="en-US" altLang="ja-JP" sz="2400" b="1" dirty="0"/>
            </a:p>
            <a:p>
              <a:pPr algn="ctr"/>
              <a:r>
                <a:rPr kumimoji="1" lang="ja-JP" altLang="en-US" sz="2400" b="1" dirty="0"/>
                <a:t>資質・能力</a:t>
              </a:r>
              <a:endParaRPr kumimoji="1" lang="ja-JP" altLang="en-US" sz="2000" b="1" dirty="0"/>
            </a:p>
          </p:txBody>
        </p:sp>
      </p:grpSp>
      <p:sp>
        <p:nvSpPr>
          <p:cNvPr id="21" name="角丸四角形 20"/>
          <p:cNvSpPr/>
          <p:nvPr/>
        </p:nvSpPr>
        <p:spPr>
          <a:xfrm>
            <a:off x="985627" y="1503107"/>
            <a:ext cx="2203648" cy="42693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2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「見方・考え方」</a:t>
            </a:r>
          </a:p>
        </p:txBody>
      </p:sp>
      <p:sp>
        <p:nvSpPr>
          <p:cNvPr id="22" name="角丸四角形 21"/>
          <p:cNvSpPr/>
          <p:nvPr/>
        </p:nvSpPr>
        <p:spPr>
          <a:xfrm>
            <a:off x="981298" y="3928704"/>
            <a:ext cx="3787824"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2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「主体的・対話的で深い学び」</a:t>
            </a:r>
          </a:p>
        </p:txBody>
      </p:sp>
      <p:sp>
        <p:nvSpPr>
          <p:cNvPr id="23" name="角丸四角形 22"/>
          <p:cNvSpPr/>
          <p:nvPr/>
        </p:nvSpPr>
        <p:spPr>
          <a:xfrm>
            <a:off x="169677" y="840713"/>
            <a:ext cx="8712967" cy="4072000"/>
          </a:xfrm>
          <a:prstGeom prst="roundRect">
            <a:avLst>
              <a:gd name="adj" fmla="val 3530"/>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01495" y="4941168"/>
            <a:ext cx="8581149" cy="1631216"/>
          </a:xfrm>
          <a:prstGeom prst="rect">
            <a:avLst/>
          </a:prstGeom>
          <a:noFill/>
        </p:spPr>
        <p:txBody>
          <a:bodyPr wrap="square" rtlCol="0">
            <a:spAutoFit/>
          </a:bodyPr>
          <a:lstStyle/>
          <a:p>
            <a:r>
              <a:rPr kumimoji="1" lang="en-US" altLang="ja-JP" sz="2000" dirty="0">
                <a:latin typeface="AR P丸ゴシック体E" panose="020F0900000000000000" pitchFamily="50" charset="-128"/>
                <a:ea typeface="AR P丸ゴシック体E" panose="020F0900000000000000" pitchFamily="50" charset="-128"/>
              </a:rPr>
              <a:t>《</a:t>
            </a:r>
            <a:r>
              <a:rPr kumimoji="1" lang="ja-JP" altLang="en-US" sz="2000" dirty="0">
                <a:latin typeface="AR P丸ゴシック体E" panose="020F0900000000000000" pitchFamily="50" charset="-128"/>
                <a:ea typeface="AR P丸ゴシック体E" panose="020F0900000000000000" pitchFamily="50" charset="-128"/>
              </a:rPr>
              <a:t>解説に使われている言葉の</a:t>
            </a:r>
            <a:r>
              <a:rPr lang="ja-JP" altLang="en-US" sz="2000" dirty="0">
                <a:latin typeface="AR P丸ゴシック体E" panose="020F0900000000000000" pitchFamily="50" charset="-128"/>
                <a:ea typeface="AR P丸ゴシック体E" panose="020F0900000000000000" pitchFamily="50" charset="-128"/>
              </a:rPr>
              <a:t>使い分け</a:t>
            </a:r>
            <a:r>
              <a:rPr lang="en-US" altLang="ja-JP" sz="2000" dirty="0">
                <a:latin typeface="AR P丸ゴシック体E" panose="020F0900000000000000" pitchFamily="50" charset="-128"/>
                <a:ea typeface="AR P丸ゴシック体E" panose="020F0900000000000000" pitchFamily="50" charset="-128"/>
              </a:rPr>
              <a:t>》</a:t>
            </a:r>
            <a:endParaRPr kumimoji="1" lang="en-US" altLang="ja-JP" sz="2000" dirty="0">
              <a:latin typeface="AR P丸ゴシック体E" panose="020F0900000000000000" pitchFamily="50" charset="-128"/>
              <a:ea typeface="AR P丸ゴシック体E" panose="020F0900000000000000" pitchFamily="50" charset="-128"/>
            </a:endParaRPr>
          </a:p>
          <a:p>
            <a:r>
              <a:rPr lang="ja-JP" altLang="en-US" sz="2000" dirty="0">
                <a:latin typeface="AR丸ゴシック体E" panose="020F0909000000000000" pitchFamily="49" charset="-128"/>
                <a:ea typeface="AR丸ゴシック体E" panose="020F0909000000000000" pitchFamily="49" charset="-128"/>
              </a:rPr>
              <a:t> ・「捉えるようにする」→</a:t>
            </a:r>
            <a:r>
              <a:rPr lang="ja-JP" altLang="en-US" sz="2000" dirty="0">
                <a:latin typeface="AR Pゴシック体M" panose="020B0600000000000000" pitchFamily="50" charset="-128"/>
                <a:ea typeface="AR Pゴシック体M" panose="020B0600000000000000" pitchFamily="50" charset="-128"/>
              </a:rPr>
              <a:t>知識・技能として習得させる。</a:t>
            </a:r>
            <a:endParaRPr lang="en-US" altLang="ja-JP" sz="2000" dirty="0">
              <a:latin typeface="AR Pゴシック体M" panose="020B0600000000000000" pitchFamily="50" charset="-128"/>
              <a:ea typeface="AR Pゴシック体M" panose="020B0600000000000000" pitchFamily="50" charset="-128"/>
            </a:endParaRPr>
          </a:p>
          <a:p>
            <a:r>
              <a:rPr kumimoji="1" lang="ja-JP" altLang="en-US" sz="2000" dirty="0">
                <a:latin typeface="AR丸ゴシック体E" panose="020F0909000000000000" pitchFamily="49" charset="-128"/>
                <a:ea typeface="AR丸ゴシック体E" panose="020F0909000000000000" pitchFamily="49" charset="-128"/>
              </a:rPr>
              <a:t> ・「触れるようにする」→</a:t>
            </a:r>
            <a:r>
              <a:rPr kumimoji="1" lang="ja-JP" altLang="en-US" sz="2000" dirty="0">
                <a:latin typeface="AR Pゴシック体M" panose="020B0600000000000000" pitchFamily="50" charset="-128"/>
                <a:ea typeface="AR Pゴシック体M" panose="020B0600000000000000" pitchFamily="50" charset="-128"/>
              </a:rPr>
              <a:t>習得させるまではないが、触れるようにする。</a:t>
            </a:r>
            <a:endParaRPr kumimoji="1" lang="en-US" altLang="ja-JP" sz="2000" dirty="0">
              <a:latin typeface="AR Pゴシック体M" panose="020B0600000000000000" pitchFamily="50" charset="-128"/>
              <a:ea typeface="AR Pゴシック体M" panose="020B0600000000000000" pitchFamily="50" charset="-128"/>
            </a:endParaRPr>
          </a:p>
          <a:p>
            <a:r>
              <a:rPr lang="ja-JP" altLang="en-US" sz="2000" dirty="0">
                <a:latin typeface="AR丸ゴシック体E" panose="020F0909000000000000" pitchFamily="49" charset="-128"/>
                <a:ea typeface="AR丸ゴシック体E" panose="020F0909000000000000" pitchFamily="49" charset="-128"/>
              </a:rPr>
              <a:t> ・「考えられる」　    →</a:t>
            </a:r>
            <a:r>
              <a:rPr lang="ja-JP" altLang="en-US" sz="2000" dirty="0">
                <a:latin typeface="AR Pゴシック体M" panose="020B0600000000000000" pitchFamily="50" charset="-128"/>
                <a:ea typeface="AR Pゴシック体M" panose="020B0600000000000000" pitchFamily="50" charset="-128"/>
              </a:rPr>
              <a:t>必ずやるようにということではなく、例示である。</a:t>
            </a:r>
            <a:endParaRPr lang="en-US" altLang="ja-JP" sz="2000" dirty="0">
              <a:latin typeface="AR Pゴシック体M" panose="020B0600000000000000" pitchFamily="50" charset="-128"/>
              <a:ea typeface="AR Pゴシック体M" panose="020B0600000000000000" pitchFamily="50" charset="-128"/>
            </a:endParaRPr>
          </a:p>
          <a:p>
            <a:r>
              <a:rPr lang="ja-JP" altLang="en-US" sz="2000" dirty="0">
                <a:latin typeface="AR Pゴシック体M" panose="020B0600000000000000" pitchFamily="50" charset="-128"/>
                <a:ea typeface="AR Pゴシック体M" panose="020B0600000000000000" pitchFamily="50" charset="-128"/>
              </a:rPr>
              <a:t>　 　　　　　　　　      他にもある。（考えられる。）</a:t>
            </a:r>
            <a:endParaRPr kumimoji="1" lang="ja-JP" altLang="en-US" sz="2000" dirty="0">
              <a:latin typeface="AR Pゴシック体M" panose="020B0600000000000000" pitchFamily="50" charset="-128"/>
              <a:ea typeface="AR Pゴシック体M" panose="020B0600000000000000" pitchFamily="50" charset="-128"/>
            </a:endParaRPr>
          </a:p>
        </p:txBody>
      </p:sp>
      <p:pic>
        <p:nvPicPr>
          <p:cNvPr id="25" name="図 24">
            <a:extLst>
              <a:ext uri="{FF2B5EF4-FFF2-40B4-BE49-F238E27FC236}">
                <a16:creationId xmlns:a16="http://schemas.microsoft.com/office/drawing/2014/main" id="{C3FCD10E-8E24-4473-AE96-BC5291AB203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49317" y="1499012"/>
            <a:ext cx="671315" cy="739529"/>
          </a:xfrm>
          <a:prstGeom prst="rect">
            <a:avLst/>
          </a:prstGeom>
        </p:spPr>
      </p:pic>
      <p:pic>
        <p:nvPicPr>
          <p:cNvPr id="26" name="図 25">
            <a:extLst>
              <a:ext uri="{FF2B5EF4-FFF2-40B4-BE49-F238E27FC236}">
                <a16:creationId xmlns:a16="http://schemas.microsoft.com/office/drawing/2014/main" id="{DF130191-1932-47E5-BC76-BFF7EB1FD6D0}"/>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268036" y="3922039"/>
            <a:ext cx="680211" cy="8356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80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22"/>
                                        </p:tgtEl>
                                        <p:attrNameLst>
                                          <p:attrName>r</p:attrName>
                                        </p:attrNameLst>
                                      </p:cBhvr>
                                    </p:animRot>
                                    <p:animRot by="-240000">
                                      <p:cBhvr>
                                        <p:cTn id="15" dur="200" fill="hold">
                                          <p:stCondLst>
                                            <p:cond delay="200"/>
                                          </p:stCondLst>
                                        </p:cTn>
                                        <p:tgtEl>
                                          <p:spTgt spid="22"/>
                                        </p:tgtEl>
                                        <p:attrNameLst>
                                          <p:attrName>r</p:attrName>
                                        </p:attrNameLst>
                                      </p:cBhvr>
                                    </p:animRot>
                                    <p:animRot by="240000">
                                      <p:cBhvr>
                                        <p:cTn id="16" dur="200" fill="hold">
                                          <p:stCondLst>
                                            <p:cond delay="400"/>
                                          </p:stCondLst>
                                        </p:cTn>
                                        <p:tgtEl>
                                          <p:spTgt spid="22"/>
                                        </p:tgtEl>
                                        <p:attrNameLst>
                                          <p:attrName>r</p:attrName>
                                        </p:attrNameLst>
                                      </p:cBhvr>
                                    </p:animRot>
                                    <p:animRot by="-240000">
                                      <p:cBhvr>
                                        <p:cTn id="17" dur="200" fill="hold">
                                          <p:stCondLst>
                                            <p:cond delay="600"/>
                                          </p:stCondLst>
                                        </p:cTn>
                                        <p:tgtEl>
                                          <p:spTgt spid="22"/>
                                        </p:tgtEl>
                                        <p:attrNameLst>
                                          <p:attrName>r</p:attrName>
                                        </p:attrNameLst>
                                      </p:cBhvr>
                                    </p:animRot>
                                    <p:animRot by="120000">
                                      <p:cBhvr>
                                        <p:cTn id="18" dur="200" fill="hold">
                                          <p:stCondLst>
                                            <p:cond delay="800"/>
                                          </p:stCondLst>
                                        </p:cTn>
                                        <p:tgtEl>
                                          <p:spTgt spid="2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トライプ矢印 1"/>
          <p:cNvSpPr/>
          <p:nvPr/>
        </p:nvSpPr>
        <p:spPr>
          <a:xfrm>
            <a:off x="863949" y="5528696"/>
            <a:ext cx="4176464" cy="1083454"/>
          </a:xfrm>
          <a:prstGeom prst="stripedRightArrow">
            <a:avLst>
              <a:gd name="adj1" fmla="val 50000"/>
              <a:gd name="adj2" fmla="val 57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latin typeface="AR P丸ゴシック体E" panose="020F0900000000000000" pitchFamily="50" charset="-128"/>
                <a:ea typeface="AR P丸ゴシック体E" panose="020F0900000000000000" pitchFamily="50" charset="-128"/>
              </a:rPr>
              <a:t>　問題解決の活動　</a:t>
            </a:r>
          </a:p>
        </p:txBody>
      </p:sp>
      <p:sp>
        <p:nvSpPr>
          <p:cNvPr id="5" name="テキスト ボックス 4"/>
          <p:cNvSpPr txBox="1"/>
          <p:nvPr/>
        </p:nvSpPr>
        <p:spPr>
          <a:xfrm>
            <a:off x="431540" y="648628"/>
            <a:ext cx="4824536" cy="430887"/>
          </a:xfrm>
          <a:prstGeom prst="rect">
            <a:avLst/>
          </a:prstGeom>
          <a:noFill/>
        </p:spPr>
        <p:txBody>
          <a:bodyPr wrap="square" rtlCol="0">
            <a:spAutoFit/>
          </a:bodyPr>
          <a:lstStyle/>
          <a:p>
            <a:r>
              <a:rPr kumimoji="1" lang="en-US" altLang="ja-JP" sz="2200" dirty="0">
                <a:latin typeface="AR P丸ゴシック体E" panose="020F0900000000000000" pitchFamily="50" charset="-128"/>
                <a:ea typeface="AR P丸ゴシック体E" panose="020F0900000000000000" pitchFamily="50" charset="-128"/>
              </a:rPr>
              <a:t>【</a:t>
            </a:r>
            <a:r>
              <a:rPr lang="ja-JP" altLang="en-US" sz="2200" dirty="0">
                <a:latin typeface="AR P丸ゴシック体E" panose="020F0900000000000000" pitchFamily="50" charset="-128"/>
                <a:ea typeface="AR P丸ゴシック体E" panose="020F0900000000000000" pitchFamily="50" charset="-128"/>
              </a:rPr>
              <a:t>成果</a:t>
            </a:r>
            <a:r>
              <a:rPr kumimoji="1" lang="en-US" altLang="ja-JP" sz="2200" dirty="0">
                <a:latin typeface="AR P丸ゴシック体E" panose="020F0900000000000000" pitchFamily="50" charset="-128"/>
                <a:ea typeface="AR P丸ゴシック体E" panose="020F0900000000000000" pitchFamily="50" charset="-128"/>
              </a:rPr>
              <a:t>】</a:t>
            </a:r>
          </a:p>
        </p:txBody>
      </p:sp>
      <p:sp>
        <p:nvSpPr>
          <p:cNvPr id="14" name="テキスト ボックス 13"/>
          <p:cNvSpPr txBox="1"/>
          <p:nvPr/>
        </p:nvSpPr>
        <p:spPr>
          <a:xfrm>
            <a:off x="488310" y="1929114"/>
            <a:ext cx="4824536" cy="430887"/>
          </a:xfrm>
          <a:prstGeom prst="rect">
            <a:avLst/>
          </a:prstGeom>
          <a:noFill/>
        </p:spPr>
        <p:txBody>
          <a:bodyPr wrap="square" rtlCol="0">
            <a:spAutoFit/>
          </a:bodyPr>
          <a:lstStyle/>
          <a:p>
            <a:r>
              <a:rPr kumimoji="1" lang="en-US" altLang="ja-JP" sz="2200" dirty="0">
                <a:latin typeface="AR P丸ゴシック体E" panose="020F0900000000000000" pitchFamily="50" charset="-128"/>
                <a:ea typeface="AR P丸ゴシック体E" panose="020F0900000000000000" pitchFamily="50" charset="-128"/>
              </a:rPr>
              <a:t>【</a:t>
            </a:r>
            <a:r>
              <a:rPr lang="ja-JP" altLang="en-US" sz="2200" dirty="0">
                <a:latin typeface="AR P丸ゴシック体E" panose="020F0900000000000000" pitchFamily="50" charset="-128"/>
                <a:ea typeface="AR P丸ゴシック体E" panose="020F0900000000000000" pitchFamily="50" charset="-128"/>
              </a:rPr>
              <a:t>課題</a:t>
            </a:r>
            <a:r>
              <a:rPr kumimoji="1" lang="en-US" altLang="ja-JP" sz="2200" dirty="0">
                <a:latin typeface="AR P丸ゴシック体E" panose="020F0900000000000000" pitchFamily="50" charset="-128"/>
                <a:ea typeface="AR P丸ゴシック体E" panose="020F0900000000000000" pitchFamily="50" charset="-128"/>
              </a:rPr>
              <a:t>】</a:t>
            </a:r>
          </a:p>
        </p:txBody>
      </p:sp>
      <p:sp>
        <p:nvSpPr>
          <p:cNvPr id="17" name="角丸四角形 16"/>
          <p:cNvSpPr/>
          <p:nvPr/>
        </p:nvSpPr>
        <p:spPr>
          <a:xfrm>
            <a:off x="5037594" y="5432680"/>
            <a:ext cx="3750322" cy="1337611"/>
          </a:xfrm>
          <a:prstGeom prst="roundRect">
            <a:avLst>
              <a:gd name="adj" fmla="val 4739"/>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950525" y="5695406"/>
            <a:ext cx="1872208" cy="352697"/>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知識及び技能</a:t>
            </a:r>
            <a:endParaRPr kumimoji="1" lang="ja-JP" altLang="en-US" sz="2000" b="1" dirty="0"/>
          </a:p>
        </p:txBody>
      </p:sp>
      <p:sp>
        <p:nvSpPr>
          <p:cNvPr id="19" name="角丸四角形 18"/>
          <p:cNvSpPr/>
          <p:nvPr/>
        </p:nvSpPr>
        <p:spPr>
          <a:xfrm>
            <a:off x="5204273" y="6048103"/>
            <a:ext cx="3456384" cy="352697"/>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思考力，判断力，表現力等</a:t>
            </a:r>
            <a:endParaRPr kumimoji="1" lang="ja-JP" altLang="en-US" sz="2000" b="1" dirty="0"/>
          </a:p>
        </p:txBody>
      </p:sp>
      <p:sp>
        <p:nvSpPr>
          <p:cNvPr id="20" name="角丸四角形 19"/>
          <p:cNvSpPr/>
          <p:nvPr/>
        </p:nvSpPr>
        <p:spPr>
          <a:xfrm>
            <a:off x="5195335" y="6389517"/>
            <a:ext cx="3456384" cy="315127"/>
          </a:xfrm>
          <a:prstGeom prst="roundRect">
            <a:avLst>
              <a:gd name="adj" fmla="val 496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b="1" dirty="0"/>
              <a:t>学びに向かう力，人間性等</a:t>
            </a:r>
            <a:endParaRPr kumimoji="1" lang="ja-JP" altLang="en-US" sz="2000" b="1" dirty="0"/>
          </a:p>
        </p:txBody>
      </p:sp>
      <p:sp>
        <p:nvSpPr>
          <p:cNvPr id="16" name="角丸四角形 15"/>
          <p:cNvSpPr/>
          <p:nvPr/>
        </p:nvSpPr>
        <p:spPr>
          <a:xfrm>
            <a:off x="5034700" y="5287521"/>
            <a:ext cx="3777654" cy="381759"/>
          </a:xfrm>
          <a:prstGeom prst="roundRect">
            <a:avLst>
              <a:gd name="adj" fmla="val 3191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400" b="1" dirty="0"/>
              <a:t>育成を目指す資質・能力</a:t>
            </a:r>
            <a:endParaRPr kumimoji="1" lang="ja-JP" altLang="en-US" sz="2000" b="1" dirty="0"/>
          </a:p>
        </p:txBody>
      </p:sp>
      <p:sp>
        <p:nvSpPr>
          <p:cNvPr id="21" name="角丸四角形 20"/>
          <p:cNvSpPr/>
          <p:nvPr/>
        </p:nvSpPr>
        <p:spPr>
          <a:xfrm>
            <a:off x="431540" y="5317474"/>
            <a:ext cx="2203648" cy="42504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2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「見方・考え方」</a:t>
            </a:r>
          </a:p>
        </p:txBody>
      </p:sp>
      <p:sp>
        <p:nvSpPr>
          <p:cNvPr id="22" name="角丸四角形 21"/>
          <p:cNvSpPr/>
          <p:nvPr/>
        </p:nvSpPr>
        <p:spPr>
          <a:xfrm>
            <a:off x="431540" y="6389517"/>
            <a:ext cx="3787824" cy="46848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2200" dirty="0">
                <a:effectLst>
                  <a:outerShdw blurRad="38100" dist="38100" dir="2700000" algn="tl">
                    <a:srgbClr val="000000">
                      <a:alpha val="43137"/>
                    </a:srgbClr>
                  </a:outerShdw>
                </a:effectLst>
                <a:latin typeface="AR P丸ゴシック体E" panose="020F0900000000000000" pitchFamily="50" charset="-128"/>
                <a:ea typeface="AR P丸ゴシック体E" panose="020F0900000000000000" pitchFamily="50" charset="-128"/>
              </a:rPr>
              <a:t>「主体的・対話的で深い学び」</a:t>
            </a:r>
          </a:p>
        </p:txBody>
      </p:sp>
      <p:sp>
        <p:nvSpPr>
          <p:cNvPr id="23" name="角丸四角形 22"/>
          <p:cNvSpPr/>
          <p:nvPr/>
        </p:nvSpPr>
        <p:spPr>
          <a:xfrm>
            <a:off x="319957" y="382630"/>
            <a:ext cx="8559117" cy="4842514"/>
          </a:xfrm>
          <a:prstGeom prst="roundRect">
            <a:avLst>
              <a:gd name="adj" fmla="val 3530"/>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角丸四角形 25"/>
          <p:cNvSpPr/>
          <p:nvPr/>
        </p:nvSpPr>
        <p:spPr>
          <a:xfrm>
            <a:off x="560682" y="116632"/>
            <a:ext cx="5595493" cy="531996"/>
          </a:xfrm>
          <a:prstGeom prst="roundRect">
            <a:avLst>
              <a:gd name="adj" fmla="val 31919"/>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800" b="1" dirty="0"/>
              <a:t>現行学習指導要領の成果と課題</a:t>
            </a:r>
            <a:endParaRPr kumimoji="1" lang="en-US" altLang="ja-JP" sz="2800" b="1" dirty="0"/>
          </a:p>
        </p:txBody>
      </p:sp>
      <p:sp>
        <p:nvSpPr>
          <p:cNvPr id="27" name="テキスト ボックス 26"/>
          <p:cNvSpPr txBox="1"/>
          <p:nvPr/>
        </p:nvSpPr>
        <p:spPr>
          <a:xfrm>
            <a:off x="641378" y="1014200"/>
            <a:ext cx="8157377" cy="430887"/>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数学的リテラシーは国際的に高く、継続して上位（</a:t>
            </a:r>
            <a:r>
              <a:rPr lang="en-US" altLang="ja-JP" sz="2200" dirty="0">
                <a:latin typeface="AR P丸ゴシック体E" panose="020F0900000000000000" pitchFamily="50" charset="-128"/>
                <a:ea typeface="AR P丸ゴシック体E" panose="020F0900000000000000" pitchFamily="50" charset="-128"/>
              </a:rPr>
              <a:t>PISA</a:t>
            </a:r>
            <a:r>
              <a:rPr lang="ja-JP" altLang="en-US" sz="2200" dirty="0">
                <a:latin typeface="AR P丸ゴシック体E" panose="020F0900000000000000" pitchFamily="50" charset="-128"/>
                <a:ea typeface="AR P丸ゴシック体E" panose="020F0900000000000000" pitchFamily="50" charset="-128"/>
              </a:rPr>
              <a:t>）</a:t>
            </a:r>
            <a:endParaRPr kumimoji="1" lang="en-US" altLang="ja-JP" sz="2200" dirty="0">
              <a:latin typeface="AR P丸ゴシック体E" panose="020F0900000000000000" pitchFamily="50" charset="-128"/>
              <a:ea typeface="AR P丸ゴシック体E" panose="020F0900000000000000" pitchFamily="50" charset="-128"/>
            </a:endParaRPr>
          </a:p>
        </p:txBody>
      </p:sp>
      <p:sp>
        <p:nvSpPr>
          <p:cNvPr id="28" name="テキスト ボックス 27"/>
          <p:cNvSpPr txBox="1"/>
          <p:nvPr/>
        </p:nvSpPr>
        <p:spPr>
          <a:xfrm>
            <a:off x="668041" y="2254295"/>
            <a:ext cx="8478936" cy="430887"/>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学力</a:t>
            </a:r>
            <a:r>
              <a:rPr lang="ja-JP" altLang="en-US" sz="2200" dirty="0">
                <a:solidFill>
                  <a:srgbClr val="0000FF"/>
                </a:solidFill>
                <a:latin typeface="AR P丸ゴシック体E" panose="020F0900000000000000" pitchFamily="50" charset="-128"/>
                <a:ea typeface="AR P丸ゴシック体E" panose="020F0900000000000000" pitchFamily="50" charset="-128"/>
              </a:rPr>
              <a:t>上位層の割合</a:t>
            </a:r>
            <a:r>
              <a:rPr lang="ja-JP" altLang="en-US" sz="2200" dirty="0">
                <a:latin typeface="AR P丸ゴシック体E" panose="020F0900000000000000" pitchFamily="50" charset="-128"/>
                <a:ea typeface="AR P丸ゴシック体E" panose="020F0900000000000000" pitchFamily="50" charset="-128"/>
              </a:rPr>
              <a:t>は、トップレベルの国・地域よりも</a:t>
            </a:r>
            <a:r>
              <a:rPr lang="ja-JP" altLang="en-US" sz="2200" dirty="0">
                <a:solidFill>
                  <a:srgbClr val="0000FF"/>
                </a:solidFill>
                <a:latin typeface="AR P丸ゴシック体E" panose="020F0900000000000000" pitchFamily="50" charset="-128"/>
                <a:ea typeface="AR P丸ゴシック体E" panose="020F0900000000000000" pitchFamily="50" charset="-128"/>
              </a:rPr>
              <a:t>低い</a:t>
            </a:r>
            <a:r>
              <a:rPr lang="ja-JP" altLang="en-US" sz="2200" dirty="0">
                <a:solidFill>
                  <a:srgbClr val="FF0000"/>
                </a:solidFill>
                <a:latin typeface="AR P丸ゴシック体E" panose="020F0900000000000000" pitchFamily="50" charset="-128"/>
                <a:ea typeface="AR P丸ゴシック体E" panose="020F0900000000000000" pitchFamily="50" charset="-128"/>
              </a:rPr>
              <a:t>　</a:t>
            </a:r>
            <a:endParaRPr kumimoji="1" lang="en-US" altLang="ja-JP" sz="2200" dirty="0">
              <a:solidFill>
                <a:srgbClr val="FF0000"/>
              </a:solidFill>
              <a:latin typeface="AR P丸ゴシック体E" panose="020F0900000000000000" pitchFamily="50" charset="-128"/>
              <a:ea typeface="AR P丸ゴシック体E" panose="020F0900000000000000" pitchFamily="50" charset="-128"/>
            </a:endParaRPr>
          </a:p>
        </p:txBody>
      </p:sp>
      <p:sp>
        <p:nvSpPr>
          <p:cNvPr id="29" name="テキスト ボックス 28"/>
          <p:cNvSpPr txBox="1"/>
          <p:nvPr/>
        </p:nvSpPr>
        <p:spPr>
          <a:xfrm>
            <a:off x="654977" y="1405897"/>
            <a:ext cx="8285131" cy="430887"/>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平成７年以降の調査では、平均得点が最も高い（</a:t>
            </a:r>
            <a:r>
              <a:rPr lang="en-US" altLang="ja-JP" sz="2200" dirty="0">
                <a:latin typeface="AR P丸ゴシック体E" panose="020F0900000000000000" pitchFamily="50" charset="-128"/>
                <a:ea typeface="AR P丸ゴシック体E" panose="020F0900000000000000" pitchFamily="50" charset="-128"/>
              </a:rPr>
              <a:t>TIMSS2015</a:t>
            </a:r>
            <a:r>
              <a:rPr lang="ja-JP" altLang="en-US" sz="2200" dirty="0">
                <a:latin typeface="AR P丸ゴシック体E" panose="020F0900000000000000" pitchFamily="50" charset="-128"/>
                <a:ea typeface="AR P丸ゴシック体E" panose="020F0900000000000000" pitchFamily="50" charset="-128"/>
              </a:rPr>
              <a:t>）</a:t>
            </a:r>
            <a:endParaRPr kumimoji="1" lang="en-US" altLang="ja-JP" sz="2200" dirty="0">
              <a:latin typeface="AR P丸ゴシック体E" panose="020F0900000000000000" pitchFamily="50" charset="-128"/>
              <a:ea typeface="AR P丸ゴシック体E" panose="020F0900000000000000" pitchFamily="50" charset="-128"/>
            </a:endParaRPr>
          </a:p>
        </p:txBody>
      </p:sp>
      <p:sp>
        <p:nvSpPr>
          <p:cNvPr id="30" name="テキスト ボックス 29"/>
          <p:cNvSpPr txBox="1"/>
          <p:nvPr/>
        </p:nvSpPr>
        <p:spPr>
          <a:xfrm>
            <a:off x="668041" y="2682693"/>
            <a:ext cx="8272067" cy="769441"/>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a:t>
            </a:r>
            <a:r>
              <a:rPr lang="ja-JP" altLang="en-US" sz="2200" dirty="0">
                <a:solidFill>
                  <a:srgbClr val="0000FF"/>
                </a:solidFill>
                <a:latin typeface="AR P丸ゴシック体E" panose="020F0900000000000000" pitchFamily="50" charset="-128"/>
                <a:ea typeface="AR P丸ゴシック体E" panose="020F0900000000000000" pitchFamily="50" charset="-128"/>
              </a:rPr>
              <a:t>学習意欲は、改善が見られるが依然低く</a:t>
            </a:r>
            <a:r>
              <a:rPr lang="ja-JP" altLang="en-US" sz="2200" dirty="0">
                <a:latin typeface="AR P丸ゴシック体E" panose="020F0900000000000000" pitchFamily="50" charset="-128"/>
                <a:ea typeface="AR P丸ゴシック体E" panose="020F0900000000000000" pitchFamily="50" charset="-128"/>
              </a:rPr>
              <a:t>、小学校から中学校へ</a:t>
            </a:r>
            <a:endParaRPr lang="en-US" altLang="ja-JP" sz="2200" dirty="0">
              <a:latin typeface="AR P丸ゴシック体E" panose="020F0900000000000000" pitchFamily="50" charset="-128"/>
              <a:ea typeface="AR P丸ゴシック体E" panose="020F0900000000000000" pitchFamily="50" charset="-128"/>
            </a:endParaRPr>
          </a:p>
          <a:p>
            <a:r>
              <a:rPr lang="ja-JP" altLang="en-US" sz="2200" dirty="0">
                <a:latin typeface="AR P丸ゴシック体E" panose="020F0900000000000000" pitchFamily="50" charset="-128"/>
                <a:ea typeface="AR P丸ゴシック体E" panose="020F0900000000000000" pitchFamily="50" charset="-128"/>
              </a:rPr>
              <a:t>　移行後は低下の傾向</a:t>
            </a:r>
            <a:endParaRPr kumimoji="1" lang="en-US" altLang="ja-JP" sz="2200" dirty="0">
              <a:latin typeface="AR P丸ゴシック体E" panose="020F0900000000000000" pitchFamily="50" charset="-128"/>
              <a:ea typeface="AR P丸ゴシック体E" panose="020F0900000000000000" pitchFamily="50" charset="-128"/>
            </a:endParaRPr>
          </a:p>
        </p:txBody>
      </p:sp>
      <p:sp>
        <p:nvSpPr>
          <p:cNvPr id="31" name="テキスト ボックス 30"/>
          <p:cNvSpPr txBox="1"/>
          <p:nvPr/>
        </p:nvSpPr>
        <p:spPr>
          <a:xfrm>
            <a:off x="668041" y="3384826"/>
            <a:ext cx="8157377" cy="769441"/>
          </a:xfrm>
          <a:prstGeom prst="rect">
            <a:avLst/>
          </a:prstGeom>
          <a:noFill/>
        </p:spPr>
        <p:txBody>
          <a:bodyPr wrap="square" rtlCol="0">
            <a:spAutoFit/>
          </a:bodyPr>
          <a:lstStyle/>
          <a:p>
            <a:r>
              <a:rPr lang="ja-JP" altLang="en-US" sz="2200" dirty="0">
                <a:solidFill>
                  <a:srgbClr val="FF0000"/>
                </a:solidFill>
                <a:latin typeface="AR P丸ゴシック体E" panose="020F0900000000000000" pitchFamily="50" charset="-128"/>
                <a:ea typeface="AR P丸ゴシック体E" panose="020F0900000000000000" pitchFamily="50" charset="-128"/>
              </a:rPr>
              <a:t>▲　「基準量、比較量、割合の関係を正しく捉えること」、「事柄が</a:t>
            </a:r>
            <a:endParaRPr lang="en-US" altLang="ja-JP" sz="2200" dirty="0">
              <a:solidFill>
                <a:srgbClr val="FF0000"/>
              </a:solidFill>
              <a:latin typeface="AR P丸ゴシック体E" panose="020F0900000000000000" pitchFamily="50" charset="-128"/>
              <a:ea typeface="AR P丸ゴシック体E" panose="020F0900000000000000" pitchFamily="50" charset="-128"/>
            </a:endParaRPr>
          </a:p>
          <a:p>
            <a:r>
              <a:rPr lang="ja-JP" altLang="en-US" sz="2200" dirty="0">
                <a:solidFill>
                  <a:srgbClr val="FF0000"/>
                </a:solidFill>
                <a:latin typeface="AR P丸ゴシック体E" panose="020F0900000000000000" pitchFamily="50" charset="-128"/>
                <a:ea typeface="AR P丸ゴシック体E" panose="020F0900000000000000" pitchFamily="50" charset="-128"/>
              </a:rPr>
              <a:t>　成り立つことを図形の性質に関連付けること」に課題（小学校）</a:t>
            </a:r>
            <a:endParaRPr kumimoji="1" lang="en-US" altLang="ja-JP" sz="2200" dirty="0">
              <a:solidFill>
                <a:srgbClr val="FF0000"/>
              </a:solidFill>
              <a:latin typeface="AR P丸ゴシック体E" panose="020F0900000000000000" pitchFamily="50" charset="-128"/>
              <a:ea typeface="AR P丸ゴシック体E" panose="020F0900000000000000" pitchFamily="50" charset="-128"/>
            </a:endParaRPr>
          </a:p>
        </p:txBody>
      </p:sp>
      <p:sp>
        <p:nvSpPr>
          <p:cNvPr id="32" name="テキスト ボックス 31"/>
          <p:cNvSpPr txBox="1"/>
          <p:nvPr/>
        </p:nvSpPr>
        <p:spPr>
          <a:xfrm>
            <a:off x="681104" y="4076030"/>
            <a:ext cx="8157377" cy="430887"/>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「数学的な表現を用いた理由の説明」に課題（中学校）</a:t>
            </a:r>
            <a:endParaRPr kumimoji="1" lang="en-US" altLang="ja-JP" sz="2200" dirty="0">
              <a:latin typeface="AR P丸ゴシック体E" panose="020F0900000000000000" pitchFamily="50" charset="-128"/>
              <a:ea typeface="AR P丸ゴシック体E" panose="020F0900000000000000" pitchFamily="50" charset="-128"/>
            </a:endParaRPr>
          </a:p>
        </p:txBody>
      </p:sp>
      <p:sp>
        <p:nvSpPr>
          <p:cNvPr id="33" name="テキスト ボックス 32"/>
          <p:cNvSpPr txBox="1"/>
          <p:nvPr/>
        </p:nvSpPr>
        <p:spPr>
          <a:xfrm>
            <a:off x="664907" y="4415428"/>
            <a:ext cx="8157377" cy="769441"/>
          </a:xfrm>
          <a:prstGeom prst="rect">
            <a:avLst/>
          </a:prstGeom>
          <a:noFill/>
        </p:spPr>
        <p:txBody>
          <a:bodyPr wrap="square" rtlCol="0">
            <a:spAutoFit/>
          </a:bodyPr>
          <a:lstStyle/>
          <a:p>
            <a:r>
              <a:rPr lang="ja-JP" altLang="en-US" sz="2200" dirty="0">
                <a:latin typeface="AR P丸ゴシック体E" panose="020F0900000000000000" pitchFamily="50" charset="-128"/>
                <a:ea typeface="AR P丸ゴシック体E" panose="020F0900000000000000" pitchFamily="50" charset="-128"/>
              </a:rPr>
              <a:t>▲　「数学の学習への意欲」、「事象を式で数学的に表現したり論</a:t>
            </a:r>
            <a:endParaRPr lang="en-US" altLang="ja-JP" sz="2200" dirty="0">
              <a:latin typeface="AR P丸ゴシック体E" panose="020F0900000000000000" pitchFamily="50" charset="-128"/>
              <a:ea typeface="AR P丸ゴシック体E" panose="020F0900000000000000" pitchFamily="50" charset="-128"/>
            </a:endParaRPr>
          </a:p>
          <a:p>
            <a:r>
              <a:rPr lang="ja-JP" altLang="en-US" sz="2200" dirty="0">
                <a:latin typeface="AR P丸ゴシック体E" panose="020F0900000000000000" pitchFamily="50" charset="-128"/>
                <a:ea typeface="AR P丸ゴシック体E" panose="020F0900000000000000" pitchFamily="50" charset="-128"/>
              </a:rPr>
              <a:t>　理的に説明したりすること」に課題（高等学校）</a:t>
            </a:r>
            <a:endParaRPr kumimoji="1" lang="en-US" altLang="ja-JP" sz="2200" dirty="0">
              <a:latin typeface="AR P丸ゴシック体E" panose="020F0900000000000000" pitchFamily="50" charset="-128"/>
              <a:ea typeface="AR P丸ゴシック体E" panose="020F0900000000000000" pitchFamily="50" charset="-128"/>
            </a:endParaRPr>
          </a:p>
        </p:txBody>
      </p:sp>
      <p:sp>
        <p:nvSpPr>
          <p:cNvPr id="3" name="円/楕円 2"/>
          <p:cNvSpPr/>
          <p:nvPr/>
        </p:nvSpPr>
        <p:spPr>
          <a:xfrm>
            <a:off x="6866750" y="116633"/>
            <a:ext cx="1921165" cy="89756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057662" y="382630"/>
            <a:ext cx="1530141" cy="400110"/>
          </a:xfrm>
          <a:prstGeom prst="rect">
            <a:avLst/>
          </a:prstGeom>
          <a:noFill/>
        </p:spPr>
        <p:txBody>
          <a:bodyPr wrap="square" rtlCol="0">
            <a:spAutoFit/>
          </a:bodyPr>
          <a:lstStyle/>
          <a:p>
            <a:r>
              <a:rPr kumimoji="1" lang="ja-JP" altLang="en-US" sz="2000" b="1" dirty="0"/>
              <a:t>解説　Ｐ６</a:t>
            </a:r>
          </a:p>
        </p:txBody>
      </p:sp>
    </p:spTree>
    <p:extLst>
      <p:ext uri="{BB962C8B-B14F-4D97-AF65-F5344CB8AC3E}">
        <p14:creationId xmlns:p14="http://schemas.microsoft.com/office/powerpoint/2010/main" val="366658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E8948A7-9CE6-4F37-9F6E-3D6C3B58D98B}"/>
              </a:ext>
            </a:extLst>
          </p:cNvPr>
          <p:cNvSpPr/>
          <p:nvPr/>
        </p:nvSpPr>
        <p:spPr>
          <a:xfrm>
            <a:off x="-9347" y="849379"/>
            <a:ext cx="9144000" cy="5529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lvl="0">
              <a:defRPr/>
            </a:pP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算数的活動を通して，数量や図形についての基礎的・基本的知識及び技能を身に付け</a:t>
            </a:r>
            <a:r>
              <a:rPr kumimoji="1" lang="en-US" altLang="ja-JP"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日常の事象について見通しを</a:t>
            </a:r>
            <a:r>
              <a:rPr lang="ja-JP" altLang="en-US" sz="3600" dirty="0">
                <a:solidFill>
                  <a:prstClr val="black"/>
                </a:solidFill>
                <a:latin typeface="ＭＳ 明朝" panose="02020609040205080304" pitchFamily="17" charset="-128"/>
                <a:ea typeface="ＭＳ 明朝" panose="02020609040205080304" pitchFamily="17" charset="-128"/>
              </a:rPr>
              <a:t>もち筋道を</a:t>
            </a: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立てて考え</a:t>
            </a:r>
            <a:r>
              <a:rPr kumimoji="1" lang="en-US" altLang="ja-JP"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表現する能力を育てるとともに，算数的活動の楽しさや数理的な処理のよさに気付き，進んで生活や学習に活用しようとする態度を育てる。</a:t>
            </a:r>
            <a:endParaRPr kumimoji="1" lang="en-US" altLang="ja-JP" sz="3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
        <p:nvSpPr>
          <p:cNvPr id="3" name="テキスト ボックス 2"/>
          <p:cNvSpPr txBox="1"/>
          <p:nvPr/>
        </p:nvSpPr>
        <p:spPr>
          <a:xfrm>
            <a:off x="30948" y="12255"/>
            <a:ext cx="87129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１　目標について（現行）</a:t>
            </a:r>
            <a:endParaRPr kumimoji="1" lang="en-US" altLang="ja-JP" sz="4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 name="正方形/長方形 3"/>
          <p:cNvSpPr/>
          <p:nvPr/>
        </p:nvSpPr>
        <p:spPr>
          <a:xfrm>
            <a:off x="0" y="849379"/>
            <a:ext cx="9144000" cy="55296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算数的活動を通して，数量や図形についての基礎的・基本的知識及び技能を身に付け</a:t>
            </a:r>
            <a:r>
              <a:rPr kumimoji="1" lang="en-US" altLang="ja-JP"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p>
          <a:p>
            <a:pPr lvl="0">
              <a:defRPr/>
            </a:pP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日常の事象について見通しをもち</a:t>
            </a:r>
            <a:r>
              <a:rPr lang="ja-JP" altLang="en-US" sz="3600" dirty="0">
                <a:solidFill>
                  <a:prstClr val="black"/>
                </a:solidFill>
                <a:latin typeface="ＭＳ 明朝" panose="02020609040205080304" pitchFamily="17" charset="-128"/>
                <a:ea typeface="ＭＳ 明朝" panose="02020609040205080304" pitchFamily="17" charset="-128"/>
              </a:rPr>
              <a:t>筋道を</a:t>
            </a: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立てて考え</a:t>
            </a:r>
            <a:r>
              <a:rPr kumimoji="1" lang="en-US" altLang="ja-JP"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a:t>
            </a: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表現する能力を育てるとともに，</a:t>
            </a:r>
            <a:endParaRPr kumimoji="1" lang="en-US" altLang="ja-JP"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3600" dirty="0">
              <a:solidFill>
                <a:prstClr val="black"/>
              </a:solidFill>
              <a:latin typeface="ＭＳ 明朝" panose="02020609040205080304" pitchFamily="17" charset="-128"/>
              <a:ea typeface="ＭＳ 明朝" panose="02020609040205080304" pitchFamily="17"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算数的活動の楽しさや数理的な処理のよさに気付き，進んで生活や学習に活用しようとする態度を育てる。</a:t>
            </a:r>
            <a:endParaRPr kumimoji="1" lang="en-US" altLang="ja-JP" sz="3600" b="0" i="0" u="none" strike="noStrike" kern="1200" cap="none" spc="0" normalizeH="0" baseline="0" noProof="0" dirty="0">
              <a:ln>
                <a:noFill/>
              </a:ln>
              <a:solidFill>
                <a:prstClr val="black"/>
              </a:solidFill>
              <a:effectLst/>
              <a:uLnTx/>
              <a:uFillTx/>
              <a:latin typeface="HGｺﾞｼｯｸM" panose="020B0609000000000000" pitchFamily="49" charset="-128"/>
              <a:ea typeface="HGｺﾞｼｯｸM" panose="020B0609000000000000" pitchFamily="49" charset="-128"/>
              <a:cs typeface="+mn-cs"/>
            </a:endParaRPr>
          </a:p>
        </p:txBody>
      </p:sp>
      <p:sp>
        <p:nvSpPr>
          <p:cNvPr id="5" name="正方形/長方形 4">
            <a:extLst>
              <a:ext uri="{FF2B5EF4-FFF2-40B4-BE49-F238E27FC236}">
                <a16:creationId xmlns:a16="http://schemas.microsoft.com/office/drawing/2014/main" id="{DB357CE1-944F-4EFC-8C67-DF837ECF3F4F}"/>
              </a:ext>
            </a:extLst>
          </p:cNvPr>
          <p:cNvSpPr/>
          <p:nvPr/>
        </p:nvSpPr>
        <p:spPr>
          <a:xfrm>
            <a:off x="5643814" y="2348880"/>
            <a:ext cx="3500186" cy="418972"/>
          </a:xfrm>
          <a:prstGeom prst="rect">
            <a:avLst/>
          </a:prstGeom>
          <a:solidFill>
            <a:srgbClr val="0099FF"/>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知識及び技能</a:t>
            </a:r>
          </a:p>
        </p:txBody>
      </p:sp>
      <p:sp>
        <p:nvSpPr>
          <p:cNvPr id="6" name="正方形/長方形 5">
            <a:extLst>
              <a:ext uri="{FF2B5EF4-FFF2-40B4-BE49-F238E27FC236}">
                <a16:creationId xmlns:a16="http://schemas.microsoft.com/office/drawing/2014/main" id="{97BAFC49-8327-4841-97BD-B035ACE63F36}"/>
              </a:ext>
            </a:extLst>
          </p:cNvPr>
          <p:cNvSpPr/>
          <p:nvPr/>
        </p:nvSpPr>
        <p:spPr>
          <a:xfrm>
            <a:off x="4316364" y="3877862"/>
            <a:ext cx="4827636" cy="414895"/>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思考力，判断力，表現力等</a:t>
            </a:r>
          </a:p>
        </p:txBody>
      </p:sp>
      <p:sp>
        <p:nvSpPr>
          <p:cNvPr id="7" name="正方形/長方形 6">
            <a:extLst>
              <a:ext uri="{FF2B5EF4-FFF2-40B4-BE49-F238E27FC236}">
                <a16:creationId xmlns:a16="http://schemas.microsoft.com/office/drawing/2014/main" id="{6B77A8DC-2DEB-4E01-830E-C613D546AEC2}"/>
              </a:ext>
            </a:extLst>
          </p:cNvPr>
          <p:cNvSpPr/>
          <p:nvPr/>
        </p:nvSpPr>
        <p:spPr>
          <a:xfrm>
            <a:off x="4572000" y="5688753"/>
            <a:ext cx="4572000" cy="414895"/>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800" dirty="0"/>
              <a:t>学びに向かう力，人間性等</a:t>
            </a:r>
          </a:p>
        </p:txBody>
      </p:sp>
    </p:spTree>
    <p:extLst>
      <p:ext uri="{BB962C8B-B14F-4D97-AF65-F5344CB8AC3E}">
        <p14:creationId xmlns:p14="http://schemas.microsoft.com/office/powerpoint/2010/main" val="42268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6_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noFill/>
      </a:spPr>
      <a:bodyPr vert="eaVert" wrap="square" rtlCol="0">
        <a:spAutoFit/>
      </a:bodyPr>
      <a:lstStyle>
        <a:defPPr>
          <a:defRPr kumimoji="1" sz="2800" b="1" dirty="0" smtClean="0"/>
        </a:defPPr>
      </a:lstStyle>
    </a:txDef>
  </a:objectDefaults>
  <a:extraClrSchemeLst/>
</a:theme>
</file>

<file path=ppt/theme/theme3.xml><?xml version="1.0" encoding="utf-8"?>
<a:theme xmlns:a="http://schemas.openxmlformats.org/drawingml/2006/main" name="1_木版活字">
  <a:themeElements>
    <a:clrScheme name="木版活字">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木版活字">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5919</TotalTime>
  <Words>1943</Words>
  <Application>Microsoft Office PowerPoint</Application>
  <PresentationFormat>画面に合わせる (4:3)</PresentationFormat>
  <Paragraphs>566</Paragraphs>
  <Slides>34</Slides>
  <Notes>34</Notes>
  <HiddenSlides>0</HiddenSlides>
  <MMClips>0</MMClips>
  <ScaleCrop>false</ScaleCrop>
  <HeadingPairs>
    <vt:vector size="6" baseType="variant">
      <vt:variant>
        <vt:lpstr>使用されているフォント</vt:lpstr>
      </vt:variant>
      <vt:variant>
        <vt:i4>30</vt:i4>
      </vt:variant>
      <vt:variant>
        <vt:lpstr>テーマ</vt:lpstr>
      </vt:variant>
      <vt:variant>
        <vt:i4>5</vt:i4>
      </vt:variant>
      <vt:variant>
        <vt:lpstr>スライド タイトル</vt:lpstr>
      </vt:variant>
      <vt:variant>
        <vt:i4>34</vt:i4>
      </vt:variant>
    </vt:vector>
  </HeadingPairs>
  <TitlesOfParts>
    <vt:vector size="69" baseType="lpstr">
      <vt:lpstr>AR Pゴシック体M</vt:lpstr>
      <vt:lpstr>AR Pゴシック体S</vt:lpstr>
      <vt:lpstr>AR P丸ゴシック体E</vt:lpstr>
      <vt:lpstr>AR P丸ゴシック体M</vt:lpstr>
      <vt:lpstr>AR P浪漫明朝体U</vt:lpstr>
      <vt:lpstr>AR丸ゴシック体E</vt:lpstr>
      <vt:lpstr>AR丸ゴシック体M</vt:lpstr>
      <vt:lpstr>ＤＦ特太ゴシック体</vt:lpstr>
      <vt:lpstr>ＤＨＰ特太ゴシック体</vt:lpstr>
      <vt:lpstr>HGPｺﾞｼｯｸM</vt:lpstr>
      <vt:lpstr>HGP創英角ｺﾞｼｯｸUB</vt:lpstr>
      <vt:lpstr>HGP明朝B</vt:lpstr>
      <vt:lpstr>HGP明朝E</vt:lpstr>
      <vt:lpstr>HGｺﾞｼｯｸM</vt:lpstr>
      <vt:lpstr>HG丸ｺﾞｼｯｸM-PRO</vt:lpstr>
      <vt:lpstr>HG創英角ｺﾞｼｯｸUB</vt:lpstr>
      <vt:lpstr>Meiryo UI</vt:lpstr>
      <vt:lpstr>ＭＳ Ｐゴシック</vt:lpstr>
      <vt:lpstr>ＭＳ ゴシック</vt:lpstr>
      <vt:lpstr>ＭＳ 明朝</vt:lpstr>
      <vt:lpstr>メイリオ</vt:lpstr>
      <vt:lpstr>游ゴシック</vt:lpstr>
      <vt:lpstr>游明朝</vt:lpstr>
      <vt:lpstr>Arial</vt:lpstr>
      <vt:lpstr>Arial Black</vt:lpstr>
      <vt:lpstr>Calibri</vt:lpstr>
      <vt:lpstr>Georgia</vt:lpstr>
      <vt:lpstr>Times New Roman</vt:lpstr>
      <vt:lpstr>Trebuchet MS</vt:lpstr>
      <vt:lpstr>Wingdings</vt:lpstr>
      <vt:lpstr>スリップストリーム</vt:lpstr>
      <vt:lpstr>6_スリップストリーム</vt:lpstr>
      <vt:lpstr>1_木版活字</vt:lpstr>
      <vt:lpstr>標準デザイン</vt:lpstr>
      <vt:lpstr>ベルリン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「主体的・対話的で深い学び」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宮崎県庁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 直</dc:creator>
  <cp:lastModifiedBy>小松 宏</cp:lastModifiedBy>
  <cp:revision>358</cp:revision>
  <cp:lastPrinted>2018-08-07T09:49:26Z</cp:lastPrinted>
  <dcterms:created xsi:type="dcterms:W3CDTF">2016-07-07T01:01:03Z</dcterms:created>
  <dcterms:modified xsi:type="dcterms:W3CDTF">2018-08-17T05:31:28Z</dcterms:modified>
</cp:coreProperties>
</file>