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3" r:id="rId2"/>
    <p:sldMasterId id="2147483936" r:id="rId3"/>
  </p:sldMasterIdLst>
  <p:notesMasterIdLst>
    <p:notesMasterId r:id="rId25"/>
  </p:notesMasterIdLst>
  <p:sldIdLst>
    <p:sldId id="543" r:id="rId4"/>
    <p:sldId id="412" r:id="rId5"/>
    <p:sldId id="472" r:id="rId6"/>
    <p:sldId id="473" r:id="rId7"/>
    <p:sldId id="474" r:id="rId8"/>
    <p:sldId id="475" r:id="rId9"/>
    <p:sldId id="531" r:id="rId10"/>
    <p:sldId id="476" r:id="rId11"/>
    <p:sldId id="510" r:id="rId12"/>
    <p:sldId id="520" r:id="rId13"/>
    <p:sldId id="521" r:id="rId14"/>
    <p:sldId id="477" r:id="rId15"/>
    <p:sldId id="522" r:id="rId16"/>
    <p:sldId id="523" r:id="rId17"/>
    <p:sldId id="524" r:id="rId18"/>
    <p:sldId id="525" r:id="rId19"/>
    <p:sldId id="526" r:id="rId20"/>
    <p:sldId id="527" r:id="rId21"/>
    <p:sldId id="544" r:id="rId22"/>
    <p:sldId id="528" r:id="rId23"/>
    <p:sldId id="529" r:id="rId24"/>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CCFFFF"/>
    <a:srgbClr val="0033CC"/>
    <a:srgbClr val="0000FF"/>
    <a:srgbClr val="CCFF99"/>
    <a:srgbClr val="FFCCFF"/>
    <a:srgbClr val="FF3300"/>
    <a:srgbClr val="FF9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autoAdjust="0"/>
    <p:restoredTop sz="94660"/>
  </p:normalViewPr>
  <p:slideViewPr>
    <p:cSldViewPr>
      <p:cViewPr varScale="1">
        <p:scale>
          <a:sx n="85" d="100"/>
          <a:sy n="85" d="100"/>
        </p:scale>
        <p:origin x="-1085" y="-82"/>
      </p:cViewPr>
      <p:guideLst>
        <p:guide orient="horz" pos="2160"/>
        <p:guide pos="3120"/>
      </p:guideLst>
    </p:cSldViewPr>
  </p:slideViewPr>
  <p:notesTextViewPr>
    <p:cViewPr>
      <p:scale>
        <a:sx n="1" d="1"/>
        <a:sy n="1" d="1"/>
      </p:scale>
      <p:origin x="0" y="0"/>
    </p:cViewPr>
  </p:notesTextViewPr>
  <p:sorterViewPr>
    <p:cViewPr>
      <p:scale>
        <a:sx n="50" d="100"/>
        <a:sy n="50" d="100"/>
      </p:scale>
      <p:origin x="0" y="-10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B7724-1467-4A5B-B763-C06ED864E869}" type="doc">
      <dgm:prSet loTypeId="urn:microsoft.com/office/officeart/2005/8/layout/hProcess3" loCatId="process" qsTypeId="urn:microsoft.com/office/officeart/2005/8/quickstyle/simple1" qsCatId="simple" csTypeId="urn:microsoft.com/office/officeart/2005/8/colors/colorful1" csCatId="colorful" phldr="1"/>
      <dgm:spPr/>
    </dgm:pt>
    <dgm:pt modelId="{DB0F4B1C-6118-4951-9924-2CE590DE3FD7}">
      <dgm:prSet phldrT="[テキスト]"/>
      <dgm:spPr/>
      <dgm:t>
        <a:bodyPr/>
        <a:lstStyle/>
        <a:p>
          <a:r>
            <a:rPr kumimoji="1" lang="ja-JP" altLang="en-US" b="1" dirty="0" smtClean="0"/>
            <a:t>「見方・考え方」とは？</a:t>
          </a:r>
          <a:endParaRPr kumimoji="1" lang="ja-JP" altLang="en-US" b="1" dirty="0"/>
        </a:p>
      </dgm:t>
    </dgm:pt>
    <dgm:pt modelId="{9D12A7BB-FA4D-4C77-B9CE-61BEA83EB480}" type="parTrans" cxnId="{6BB524D2-02F4-4452-AF99-D34405ECBBA0}">
      <dgm:prSet/>
      <dgm:spPr/>
      <dgm:t>
        <a:bodyPr/>
        <a:lstStyle/>
        <a:p>
          <a:endParaRPr kumimoji="1" lang="ja-JP" altLang="en-US"/>
        </a:p>
      </dgm:t>
    </dgm:pt>
    <dgm:pt modelId="{39DD7F3B-F666-4589-853D-20871AA5BC46}" type="sibTrans" cxnId="{6BB524D2-02F4-4452-AF99-D34405ECBBA0}">
      <dgm:prSet/>
      <dgm:spPr/>
      <dgm:t>
        <a:bodyPr/>
        <a:lstStyle/>
        <a:p>
          <a:endParaRPr kumimoji="1" lang="ja-JP" altLang="en-US"/>
        </a:p>
      </dgm:t>
    </dgm:pt>
    <dgm:pt modelId="{FEAFAAA2-6ABF-4D0E-BBE6-A3F62E7FA89E}" type="pres">
      <dgm:prSet presAssocID="{003B7724-1467-4A5B-B763-C06ED864E869}" presName="Name0" presStyleCnt="0">
        <dgm:presLayoutVars>
          <dgm:dir/>
          <dgm:animLvl val="lvl"/>
          <dgm:resizeHandles val="exact"/>
        </dgm:presLayoutVars>
      </dgm:prSet>
      <dgm:spPr/>
    </dgm:pt>
    <dgm:pt modelId="{0F8C57C6-AC0B-4C4A-BF9B-EC2CA78022AE}" type="pres">
      <dgm:prSet presAssocID="{003B7724-1467-4A5B-B763-C06ED864E869}" presName="dummy" presStyleCnt="0"/>
      <dgm:spPr/>
    </dgm:pt>
    <dgm:pt modelId="{3BCE9AE6-E37E-4C40-B0BA-B15EAF85601E}" type="pres">
      <dgm:prSet presAssocID="{003B7724-1467-4A5B-B763-C06ED864E869}" presName="linH" presStyleCnt="0"/>
      <dgm:spPr/>
    </dgm:pt>
    <dgm:pt modelId="{9A07D722-AD18-46A2-AD00-15877BF4B7AF}" type="pres">
      <dgm:prSet presAssocID="{003B7724-1467-4A5B-B763-C06ED864E869}" presName="padding1" presStyleCnt="0"/>
      <dgm:spPr/>
    </dgm:pt>
    <dgm:pt modelId="{8C271A42-338A-4843-B23A-A2569B631B73}" type="pres">
      <dgm:prSet presAssocID="{DB0F4B1C-6118-4951-9924-2CE590DE3FD7}" presName="linV" presStyleCnt="0"/>
      <dgm:spPr/>
    </dgm:pt>
    <dgm:pt modelId="{7D3E3395-1686-4214-A64D-E91FC2570D35}" type="pres">
      <dgm:prSet presAssocID="{DB0F4B1C-6118-4951-9924-2CE590DE3FD7}" presName="spVertical1" presStyleCnt="0"/>
      <dgm:spPr/>
    </dgm:pt>
    <dgm:pt modelId="{153F49F8-802D-46A4-847B-167AD4F26C62}" type="pres">
      <dgm:prSet presAssocID="{DB0F4B1C-6118-4951-9924-2CE590DE3FD7}" presName="parTx" presStyleLbl="revTx" presStyleIdx="0" presStyleCnt="1">
        <dgm:presLayoutVars>
          <dgm:chMax val="0"/>
          <dgm:chPref val="0"/>
          <dgm:bulletEnabled val="1"/>
        </dgm:presLayoutVars>
      </dgm:prSet>
      <dgm:spPr/>
      <dgm:t>
        <a:bodyPr/>
        <a:lstStyle/>
        <a:p>
          <a:endParaRPr kumimoji="1" lang="ja-JP" altLang="en-US"/>
        </a:p>
      </dgm:t>
    </dgm:pt>
    <dgm:pt modelId="{D5A20FD2-FDBD-43B4-AA8B-177AD9C31A3F}" type="pres">
      <dgm:prSet presAssocID="{DB0F4B1C-6118-4951-9924-2CE590DE3FD7}" presName="spVertical2" presStyleCnt="0"/>
      <dgm:spPr/>
    </dgm:pt>
    <dgm:pt modelId="{DFB6FBA7-9353-4B48-BA0F-27AC01A550A2}" type="pres">
      <dgm:prSet presAssocID="{DB0F4B1C-6118-4951-9924-2CE590DE3FD7}" presName="spVertical3" presStyleCnt="0"/>
      <dgm:spPr/>
    </dgm:pt>
    <dgm:pt modelId="{F31F726A-E14C-4080-A457-62895A7473EA}" type="pres">
      <dgm:prSet presAssocID="{003B7724-1467-4A5B-B763-C06ED864E869}" presName="padding2" presStyleCnt="0"/>
      <dgm:spPr/>
    </dgm:pt>
    <dgm:pt modelId="{30089F0A-A5D2-44E1-8D29-C48164F0F1F7}" type="pres">
      <dgm:prSet presAssocID="{003B7724-1467-4A5B-B763-C06ED864E869}" presName="negArrow" presStyleCnt="0"/>
      <dgm:spPr/>
    </dgm:pt>
    <dgm:pt modelId="{A476668C-3708-4FF3-B483-C53B1C44069C}" type="pres">
      <dgm:prSet presAssocID="{003B7724-1467-4A5B-B763-C06ED864E869}" presName="backgroundArrow" presStyleLbl="node1" presStyleIdx="0" presStyleCnt="1"/>
      <dgm:spPr>
        <a:solidFill>
          <a:srgbClr val="FFFF00"/>
        </a:solidFill>
        <a:ln>
          <a:solidFill>
            <a:schemeClr val="tx1"/>
          </a:solidFill>
        </a:ln>
      </dgm:spPr>
    </dgm:pt>
  </dgm:ptLst>
  <dgm:cxnLst>
    <dgm:cxn modelId="{E61CB66E-DE9E-4DBD-87F6-ECFFD3A7B85C}" type="presOf" srcId="{DB0F4B1C-6118-4951-9924-2CE590DE3FD7}" destId="{153F49F8-802D-46A4-847B-167AD4F26C62}" srcOrd="0" destOrd="0" presId="urn:microsoft.com/office/officeart/2005/8/layout/hProcess3"/>
    <dgm:cxn modelId="{6BB524D2-02F4-4452-AF99-D34405ECBBA0}" srcId="{003B7724-1467-4A5B-B763-C06ED864E869}" destId="{DB0F4B1C-6118-4951-9924-2CE590DE3FD7}" srcOrd="0" destOrd="0" parTransId="{9D12A7BB-FA4D-4C77-B9CE-61BEA83EB480}" sibTransId="{39DD7F3B-F666-4589-853D-20871AA5BC46}"/>
    <dgm:cxn modelId="{B8794AF5-4856-4073-9F6C-8AA25872BE52}" type="presOf" srcId="{003B7724-1467-4A5B-B763-C06ED864E869}" destId="{FEAFAAA2-6ABF-4D0E-BBE6-A3F62E7FA89E}" srcOrd="0" destOrd="0" presId="urn:microsoft.com/office/officeart/2005/8/layout/hProcess3"/>
    <dgm:cxn modelId="{48FCBFC8-240E-42A6-ACDF-E827F896F5D5}" type="presParOf" srcId="{FEAFAAA2-6ABF-4D0E-BBE6-A3F62E7FA89E}" destId="{0F8C57C6-AC0B-4C4A-BF9B-EC2CA78022AE}" srcOrd="0" destOrd="0" presId="urn:microsoft.com/office/officeart/2005/8/layout/hProcess3"/>
    <dgm:cxn modelId="{AEA24C92-C96C-4E16-A2CC-D2B4E3EA828A}" type="presParOf" srcId="{FEAFAAA2-6ABF-4D0E-BBE6-A3F62E7FA89E}" destId="{3BCE9AE6-E37E-4C40-B0BA-B15EAF85601E}" srcOrd="1" destOrd="0" presId="urn:microsoft.com/office/officeart/2005/8/layout/hProcess3"/>
    <dgm:cxn modelId="{09091437-CBEF-4C45-B5B4-53FC8579F93C}" type="presParOf" srcId="{3BCE9AE6-E37E-4C40-B0BA-B15EAF85601E}" destId="{9A07D722-AD18-46A2-AD00-15877BF4B7AF}" srcOrd="0" destOrd="0" presId="urn:microsoft.com/office/officeart/2005/8/layout/hProcess3"/>
    <dgm:cxn modelId="{55E54280-0F92-4648-B02D-11D8A2F16F22}" type="presParOf" srcId="{3BCE9AE6-E37E-4C40-B0BA-B15EAF85601E}" destId="{8C271A42-338A-4843-B23A-A2569B631B73}" srcOrd="1" destOrd="0" presId="urn:microsoft.com/office/officeart/2005/8/layout/hProcess3"/>
    <dgm:cxn modelId="{F3F43A74-0B6F-4165-ABBB-D0EAEC0972D6}" type="presParOf" srcId="{8C271A42-338A-4843-B23A-A2569B631B73}" destId="{7D3E3395-1686-4214-A64D-E91FC2570D35}" srcOrd="0" destOrd="0" presId="urn:microsoft.com/office/officeart/2005/8/layout/hProcess3"/>
    <dgm:cxn modelId="{43CB6BE6-96BF-4D9B-9493-7BD2974CC684}" type="presParOf" srcId="{8C271A42-338A-4843-B23A-A2569B631B73}" destId="{153F49F8-802D-46A4-847B-167AD4F26C62}" srcOrd="1" destOrd="0" presId="urn:microsoft.com/office/officeart/2005/8/layout/hProcess3"/>
    <dgm:cxn modelId="{48A61001-E0F0-4B37-8B89-99520A21BC07}" type="presParOf" srcId="{8C271A42-338A-4843-B23A-A2569B631B73}" destId="{D5A20FD2-FDBD-43B4-AA8B-177AD9C31A3F}" srcOrd="2" destOrd="0" presId="urn:microsoft.com/office/officeart/2005/8/layout/hProcess3"/>
    <dgm:cxn modelId="{E3130BF6-1C01-4813-B1B3-AC1B8E2F8A11}" type="presParOf" srcId="{8C271A42-338A-4843-B23A-A2569B631B73}" destId="{DFB6FBA7-9353-4B48-BA0F-27AC01A550A2}" srcOrd="3" destOrd="0" presId="urn:microsoft.com/office/officeart/2005/8/layout/hProcess3"/>
    <dgm:cxn modelId="{27A97F00-7866-4433-B01F-B8514A880D38}" type="presParOf" srcId="{3BCE9AE6-E37E-4C40-B0BA-B15EAF85601E}" destId="{F31F726A-E14C-4080-A457-62895A7473EA}" srcOrd="2" destOrd="0" presId="urn:microsoft.com/office/officeart/2005/8/layout/hProcess3"/>
    <dgm:cxn modelId="{5B8341CA-1A4A-4BC0-A041-32A5A81F1EE7}" type="presParOf" srcId="{3BCE9AE6-E37E-4C40-B0BA-B15EAF85601E}" destId="{30089F0A-A5D2-44E1-8D29-C48164F0F1F7}" srcOrd="3" destOrd="0" presId="urn:microsoft.com/office/officeart/2005/8/layout/hProcess3"/>
    <dgm:cxn modelId="{CBFC7D81-E928-4E08-83F9-9ACE0CE9B2A0}" type="presParOf" srcId="{3BCE9AE6-E37E-4C40-B0BA-B15EAF85601E}" destId="{A476668C-3708-4FF3-B483-C53B1C44069C}"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03B7724-1467-4A5B-B763-C06ED864E869}" type="doc">
      <dgm:prSet loTypeId="urn:microsoft.com/office/officeart/2005/8/layout/hProcess3" loCatId="process" qsTypeId="urn:microsoft.com/office/officeart/2005/8/quickstyle/simple1" qsCatId="simple" csTypeId="urn:microsoft.com/office/officeart/2005/8/colors/colorful1" csCatId="colorful" phldr="1"/>
      <dgm:spPr/>
    </dgm:pt>
    <dgm:pt modelId="{DB0F4B1C-6118-4951-9924-2CE590DE3FD7}">
      <dgm:prSet phldrT="[テキスト]"/>
      <dgm:spPr/>
      <dgm:t>
        <a:bodyPr tIns="0" bIns="0"/>
        <a:lstStyle/>
        <a:p>
          <a:r>
            <a:rPr kumimoji="1" lang="ja-JP" altLang="en-US" b="1" dirty="0" smtClean="0"/>
            <a:t>生活科の　　　　　　　「見方・考え方」とは？</a:t>
          </a:r>
          <a:endParaRPr kumimoji="1" lang="ja-JP" altLang="en-US" b="1" dirty="0"/>
        </a:p>
      </dgm:t>
    </dgm:pt>
    <dgm:pt modelId="{9D12A7BB-FA4D-4C77-B9CE-61BEA83EB480}" type="parTrans" cxnId="{6BB524D2-02F4-4452-AF99-D34405ECBBA0}">
      <dgm:prSet/>
      <dgm:spPr/>
      <dgm:t>
        <a:bodyPr/>
        <a:lstStyle/>
        <a:p>
          <a:endParaRPr kumimoji="1" lang="ja-JP" altLang="en-US"/>
        </a:p>
      </dgm:t>
    </dgm:pt>
    <dgm:pt modelId="{39DD7F3B-F666-4589-853D-20871AA5BC46}" type="sibTrans" cxnId="{6BB524D2-02F4-4452-AF99-D34405ECBBA0}">
      <dgm:prSet/>
      <dgm:spPr/>
      <dgm:t>
        <a:bodyPr/>
        <a:lstStyle/>
        <a:p>
          <a:endParaRPr kumimoji="1" lang="ja-JP" altLang="en-US"/>
        </a:p>
      </dgm:t>
    </dgm:pt>
    <dgm:pt modelId="{FEAFAAA2-6ABF-4D0E-BBE6-A3F62E7FA89E}" type="pres">
      <dgm:prSet presAssocID="{003B7724-1467-4A5B-B763-C06ED864E869}" presName="Name0" presStyleCnt="0">
        <dgm:presLayoutVars>
          <dgm:dir/>
          <dgm:animLvl val="lvl"/>
          <dgm:resizeHandles val="exact"/>
        </dgm:presLayoutVars>
      </dgm:prSet>
      <dgm:spPr/>
    </dgm:pt>
    <dgm:pt modelId="{0F8C57C6-AC0B-4C4A-BF9B-EC2CA78022AE}" type="pres">
      <dgm:prSet presAssocID="{003B7724-1467-4A5B-B763-C06ED864E869}" presName="dummy" presStyleCnt="0"/>
      <dgm:spPr/>
    </dgm:pt>
    <dgm:pt modelId="{3BCE9AE6-E37E-4C40-B0BA-B15EAF85601E}" type="pres">
      <dgm:prSet presAssocID="{003B7724-1467-4A5B-B763-C06ED864E869}" presName="linH" presStyleCnt="0"/>
      <dgm:spPr/>
    </dgm:pt>
    <dgm:pt modelId="{9A07D722-AD18-46A2-AD00-15877BF4B7AF}" type="pres">
      <dgm:prSet presAssocID="{003B7724-1467-4A5B-B763-C06ED864E869}" presName="padding1" presStyleCnt="0"/>
      <dgm:spPr/>
    </dgm:pt>
    <dgm:pt modelId="{8C271A42-338A-4843-B23A-A2569B631B73}" type="pres">
      <dgm:prSet presAssocID="{DB0F4B1C-6118-4951-9924-2CE590DE3FD7}" presName="linV" presStyleCnt="0"/>
      <dgm:spPr/>
    </dgm:pt>
    <dgm:pt modelId="{7D3E3395-1686-4214-A64D-E91FC2570D35}" type="pres">
      <dgm:prSet presAssocID="{DB0F4B1C-6118-4951-9924-2CE590DE3FD7}" presName="spVertical1" presStyleCnt="0"/>
      <dgm:spPr/>
    </dgm:pt>
    <dgm:pt modelId="{153F49F8-802D-46A4-847B-167AD4F26C62}" type="pres">
      <dgm:prSet presAssocID="{DB0F4B1C-6118-4951-9924-2CE590DE3FD7}" presName="parTx" presStyleLbl="revTx" presStyleIdx="0" presStyleCnt="1">
        <dgm:presLayoutVars>
          <dgm:chMax val="0"/>
          <dgm:chPref val="0"/>
          <dgm:bulletEnabled val="1"/>
        </dgm:presLayoutVars>
      </dgm:prSet>
      <dgm:spPr/>
      <dgm:t>
        <a:bodyPr/>
        <a:lstStyle/>
        <a:p>
          <a:endParaRPr kumimoji="1" lang="ja-JP" altLang="en-US"/>
        </a:p>
      </dgm:t>
    </dgm:pt>
    <dgm:pt modelId="{D5A20FD2-FDBD-43B4-AA8B-177AD9C31A3F}" type="pres">
      <dgm:prSet presAssocID="{DB0F4B1C-6118-4951-9924-2CE590DE3FD7}" presName="spVertical2" presStyleCnt="0"/>
      <dgm:spPr/>
    </dgm:pt>
    <dgm:pt modelId="{DFB6FBA7-9353-4B48-BA0F-27AC01A550A2}" type="pres">
      <dgm:prSet presAssocID="{DB0F4B1C-6118-4951-9924-2CE590DE3FD7}" presName="spVertical3" presStyleCnt="0"/>
      <dgm:spPr/>
    </dgm:pt>
    <dgm:pt modelId="{F31F726A-E14C-4080-A457-62895A7473EA}" type="pres">
      <dgm:prSet presAssocID="{003B7724-1467-4A5B-B763-C06ED864E869}" presName="padding2" presStyleCnt="0"/>
      <dgm:spPr/>
    </dgm:pt>
    <dgm:pt modelId="{30089F0A-A5D2-44E1-8D29-C48164F0F1F7}" type="pres">
      <dgm:prSet presAssocID="{003B7724-1467-4A5B-B763-C06ED864E869}" presName="negArrow" presStyleCnt="0"/>
      <dgm:spPr/>
    </dgm:pt>
    <dgm:pt modelId="{A476668C-3708-4FF3-B483-C53B1C44069C}" type="pres">
      <dgm:prSet presAssocID="{003B7724-1467-4A5B-B763-C06ED864E869}" presName="backgroundArrow" presStyleLbl="node1" presStyleIdx="0" presStyleCnt="1"/>
      <dgm:spPr>
        <a:solidFill>
          <a:srgbClr val="FFFF00"/>
        </a:solidFill>
        <a:ln>
          <a:solidFill>
            <a:schemeClr val="tx1"/>
          </a:solidFill>
        </a:ln>
      </dgm:spPr>
    </dgm:pt>
  </dgm:ptLst>
  <dgm:cxnLst>
    <dgm:cxn modelId="{F7005BFD-0135-480A-AFFC-C4B1508D7035}" type="presOf" srcId="{003B7724-1467-4A5B-B763-C06ED864E869}" destId="{FEAFAAA2-6ABF-4D0E-BBE6-A3F62E7FA89E}" srcOrd="0" destOrd="0" presId="urn:microsoft.com/office/officeart/2005/8/layout/hProcess3"/>
    <dgm:cxn modelId="{221961B2-A95B-4653-B1D8-D18B6B0C3995}" type="presOf" srcId="{DB0F4B1C-6118-4951-9924-2CE590DE3FD7}" destId="{153F49F8-802D-46A4-847B-167AD4F26C62}" srcOrd="0" destOrd="0" presId="urn:microsoft.com/office/officeart/2005/8/layout/hProcess3"/>
    <dgm:cxn modelId="{6BB524D2-02F4-4452-AF99-D34405ECBBA0}" srcId="{003B7724-1467-4A5B-B763-C06ED864E869}" destId="{DB0F4B1C-6118-4951-9924-2CE590DE3FD7}" srcOrd="0" destOrd="0" parTransId="{9D12A7BB-FA4D-4C77-B9CE-61BEA83EB480}" sibTransId="{39DD7F3B-F666-4589-853D-20871AA5BC46}"/>
    <dgm:cxn modelId="{A6E7575A-5DBD-44DD-BD98-AB9234FD5EC0}" type="presParOf" srcId="{FEAFAAA2-6ABF-4D0E-BBE6-A3F62E7FA89E}" destId="{0F8C57C6-AC0B-4C4A-BF9B-EC2CA78022AE}" srcOrd="0" destOrd="0" presId="urn:microsoft.com/office/officeart/2005/8/layout/hProcess3"/>
    <dgm:cxn modelId="{A471DBA4-CB7A-4D51-97A8-3B4B35632E76}" type="presParOf" srcId="{FEAFAAA2-6ABF-4D0E-BBE6-A3F62E7FA89E}" destId="{3BCE9AE6-E37E-4C40-B0BA-B15EAF85601E}" srcOrd="1" destOrd="0" presId="urn:microsoft.com/office/officeart/2005/8/layout/hProcess3"/>
    <dgm:cxn modelId="{D3AAA15B-1850-4FC7-AF6E-2978E8EC6DD4}" type="presParOf" srcId="{3BCE9AE6-E37E-4C40-B0BA-B15EAF85601E}" destId="{9A07D722-AD18-46A2-AD00-15877BF4B7AF}" srcOrd="0" destOrd="0" presId="urn:microsoft.com/office/officeart/2005/8/layout/hProcess3"/>
    <dgm:cxn modelId="{6B7AF2FC-AA77-4917-AC5D-C179D0DB0275}" type="presParOf" srcId="{3BCE9AE6-E37E-4C40-B0BA-B15EAF85601E}" destId="{8C271A42-338A-4843-B23A-A2569B631B73}" srcOrd="1" destOrd="0" presId="urn:microsoft.com/office/officeart/2005/8/layout/hProcess3"/>
    <dgm:cxn modelId="{3E832943-8ACC-4D0C-9243-5549AE138BEC}" type="presParOf" srcId="{8C271A42-338A-4843-B23A-A2569B631B73}" destId="{7D3E3395-1686-4214-A64D-E91FC2570D35}" srcOrd="0" destOrd="0" presId="urn:microsoft.com/office/officeart/2005/8/layout/hProcess3"/>
    <dgm:cxn modelId="{A80310EC-059B-4BE3-8F2C-DC41CD8298ED}" type="presParOf" srcId="{8C271A42-338A-4843-B23A-A2569B631B73}" destId="{153F49F8-802D-46A4-847B-167AD4F26C62}" srcOrd="1" destOrd="0" presId="urn:microsoft.com/office/officeart/2005/8/layout/hProcess3"/>
    <dgm:cxn modelId="{256EF716-FC6F-47AE-85EF-C0804DD05D78}" type="presParOf" srcId="{8C271A42-338A-4843-B23A-A2569B631B73}" destId="{D5A20FD2-FDBD-43B4-AA8B-177AD9C31A3F}" srcOrd="2" destOrd="0" presId="urn:microsoft.com/office/officeart/2005/8/layout/hProcess3"/>
    <dgm:cxn modelId="{CB02DC5F-8DBF-4423-8521-39809CEA3B16}" type="presParOf" srcId="{8C271A42-338A-4843-B23A-A2569B631B73}" destId="{DFB6FBA7-9353-4B48-BA0F-27AC01A550A2}" srcOrd="3" destOrd="0" presId="urn:microsoft.com/office/officeart/2005/8/layout/hProcess3"/>
    <dgm:cxn modelId="{B8C9E420-962E-4093-8C5C-AEE4FFF6ED5C}" type="presParOf" srcId="{3BCE9AE6-E37E-4C40-B0BA-B15EAF85601E}" destId="{F31F726A-E14C-4080-A457-62895A7473EA}" srcOrd="2" destOrd="0" presId="urn:microsoft.com/office/officeart/2005/8/layout/hProcess3"/>
    <dgm:cxn modelId="{B50F99AC-6666-4A48-868D-34F3543FDD38}" type="presParOf" srcId="{3BCE9AE6-E37E-4C40-B0BA-B15EAF85601E}" destId="{30089F0A-A5D2-44E1-8D29-C48164F0F1F7}" srcOrd="3" destOrd="0" presId="urn:microsoft.com/office/officeart/2005/8/layout/hProcess3"/>
    <dgm:cxn modelId="{2F2850D9-70C4-4317-A46C-A2DDDFFAA0AD}" type="presParOf" srcId="{3BCE9AE6-E37E-4C40-B0BA-B15EAF85601E}" destId="{A476668C-3708-4FF3-B483-C53B1C44069C}"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6668C-3708-4FF3-B483-C53B1C44069C}">
      <dsp:nvSpPr>
        <dsp:cNvPr id="0" name=""/>
        <dsp:cNvSpPr/>
      </dsp:nvSpPr>
      <dsp:spPr>
        <a:xfrm>
          <a:off x="0" y="55"/>
          <a:ext cx="2088232" cy="1008000"/>
        </a:xfrm>
        <a:prstGeom prst="rightArrow">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153F49F8-802D-46A4-847B-167AD4F26C62}">
      <dsp:nvSpPr>
        <dsp:cNvPr id="0" name=""/>
        <dsp:cNvSpPr/>
      </dsp:nvSpPr>
      <dsp:spPr>
        <a:xfrm>
          <a:off x="168445" y="252056"/>
          <a:ext cx="1710963" cy="5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「見方・考え方」とは？</a:t>
          </a:r>
          <a:endParaRPr kumimoji="1" lang="ja-JP" altLang="en-US" sz="1400" b="1" kern="1200" dirty="0"/>
        </a:p>
      </dsp:txBody>
      <dsp:txXfrm>
        <a:off x="168445" y="252056"/>
        <a:ext cx="1710963" cy="50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6668C-3708-4FF3-B483-C53B1C44069C}">
      <dsp:nvSpPr>
        <dsp:cNvPr id="0" name=""/>
        <dsp:cNvSpPr/>
      </dsp:nvSpPr>
      <dsp:spPr>
        <a:xfrm>
          <a:off x="0" y="55"/>
          <a:ext cx="2088232" cy="1008000"/>
        </a:xfrm>
        <a:prstGeom prst="rightArrow">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153F49F8-802D-46A4-847B-167AD4F26C62}">
      <dsp:nvSpPr>
        <dsp:cNvPr id="0" name=""/>
        <dsp:cNvSpPr/>
      </dsp:nvSpPr>
      <dsp:spPr>
        <a:xfrm>
          <a:off x="168445" y="252056"/>
          <a:ext cx="1710963" cy="5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生活科の　　　　　　　「見方・考え方」とは？</a:t>
          </a:r>
          <a:endParaRPr kumimoji="1" lang="ja-JP" altLang="en-US" sz="1400" b="1" kern="1200" dirty="0"/>
        </a:p>
      </dsp:txBody>
      <dsp:txXfrm>
        <a:off x="168445" y="252056"/>
        <a:ext cx="1710963" cy="504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54" tIns="45327" rIns="90654" bIns="45327" rtlCol="0"/>
          <a:lstStyle>
            <a:lvl1pPr algn="r">
              <a:defRPr sz="1200"/>
            </a:lvl1pPr>
          </a:lstStyle>
          <a:p>
            <a:fld id="{49FA678E-558B-401D-A759-257EFCB6B191}" type="datetimeFigureOut">
              <a:rPr kumimoji="1" lang="ja-JP" altLang="en-US" smtClean="0"/>
              <a:t>2018/7/18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54" tIns="45327" rIns="90654" bIns="4532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54" tIns="45327" rIns="90654" bIns="453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54" tIns="45327" rIns="90654" bIns="453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54" tIns="45327" rIns="90654" bIns="45327" rtlCol="0" anchor="b"/>
          <a:lstStyle>
            <a:lvl1pPr algn="r">
              <a:defRPr sz="1200"/>
            </a:lvl1pPr>
          </a:lstStyle>
          <a:p>
            <a:fld id="{48DBA02D-3800-4BA1-961F-1FD8A7F7C1C6}" type="slidenum">
              <a:rPr kumimoji="1" lang="ja-JP" altLang="en-US" smtClean="0"/>
              <a:t>‹#›</a:t>
            </a:fld>
            <a:endParaRPr kumimoji="1" lang="ja-JP" altLang="en-US"/>
          </a:p>
        </p:txBody>
      </p:sp>
    </p:spTree>
    <p:extLst>
      <p:ext uri="{BB962C8B-B14F-4D97-AF65-F5344CB8AC3E}">
        <p14:creationId xmlns:p14="http://schemas.microsoft.com/office/powerpoint/2010/main" val="243567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１</a:t>
            </a:r>
            <a:r>
              <a:rPr kumimoji="1" lang="ja-JP" altLang="en-US" dirty="0"/>
              <a:t>～５</a:t>
            </a:r>
            <a:r>
              <a:rPr kumimoji="1" lang="ja-JP" altLang="en-US" dirty="0" smtClean="0"/>
              <a:t>までを２回繰り返す　→　プレゼン説明　→　その後：アウトプット</a:t>
            </a:r>
            <a:endParaRPr kumimoji="1" lang="en-US" altLang="ja-JP" dirty="0" smtClean="0"/>
          </a:p>
          <a:p>
            <a:r>
              <a:rPr kumimoji="1" lang="ja-JP" altLang="en-US" dirty="0" smtClean="0"/>
              <a:t>○　学習指導要領解説の説明</a:t>
            </a:r>
            <a:endParaRPr kumimoji="1" lang="en-US" altLang="ja-JP" dirty="0" smtClean="0"/>
          </a:p>
          <a:p>
            <a:r>
              <a:rPr kumimoji="1" lang="ja-JP" altLang="en-US" dirty="0" smtClean="0"/>
              <a:t>　</a:t>
            </a:r>
            <a:r>
              <a:rPr kumimoji="1" lang="en-US" altLang="ja-JP" dirty="0" smtClean="0"/>
              <a:t>※</a:t>
            </a:r>
            <a:r>
              <a:rPr kumimoji="1" lang="ja-JP" altLang="en-US" dirty="0" smtClean="0"/>
              <a:t>　この流れに従って説明する。</a:t>
            </a:r>
            <a:endParaRPr kumimoji="1" lang="en-US" altLang="ja-JP" dirty="0" smtClean="0"/>
          </a:p>
          <a:p>
            <a:r>
              <a:rPr kumimoji="1" lang="ja-JP" altLang="en-US" dirty="0" smtClean="0"/>
              <a:t>○　「総合的な学習の時間」→「総合」と話す。</a:t>
            </a:r>
            <a:endParaRPr kumimoji="1" lang="en-US" altLang="ja-JP" dirty="0" smtClean="0"/>
          </a:p>
          <a:p>
            <a:r>
              <a:rPr kumimoji="1" lang="en-US" altLang="ja-JP" dirty="0" smtClean="0"/>
              <a:t>※</a:t>
            </a:r>
            <a:r>
              <a:rPr kumimoji="1" lang="ja-JP" altLang="en-US" dirty="0" smtClean="0"/>
              <a:t>　プロセスを「プロレス」という場合がある。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0</a:t>
            </a:fld>
            <a:endParaRPr kumimoji="1" lang="ja-JP" altLang="en-US"/>
          </a:p>
        </p:txBody>
      </p:sp>
    </p:spTree>
    <p:extLst>
      <p:ext uri="{BB962C8B-B14F-4D97-AF65-F5344CB8AC3E}">
        <p14:creationId xmlns:p14="http://schemas.microsoft.com/office/powerpoint/2010/main" val="267224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8DBA02D-3800-4BA1-961F-1FD8A7F7C1C6}" type="slidenum">
              <a:rPr kumimoji="1" lang="ja-JP" altLang="en-US" smtClean="0"/>
              <a:t>8</a:t>
            </a:fld>
            <a:endParaRPr kumimoji="1" lang="ja-JP" altLang="en-US"/>
          </a:p>
        </p:txBody>
      </p:sp>
    </p:spTree>
    <p:extLst>
      <p:ext uri="{BB962C8B-B14F-4D97-AF65-F5344CB8AC3E}">
        <p14:creationId xmlns:p14="http://schemas.microsoft.com/office/powerpoint/2010/main" val="10772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現行は新学習指導要領になる。</a:t>
            </a:r>
            <a:endParaRPr kumimoji="1" lang="en-US" altLang="ja-JP" dirty="0" smtClean="0"/>
          </a:p>
          <a:p>
            <a:r>
              <a:rPr kumimoji="1" lang="ja-JP" altLang="en-US" dirty="0" smtClean="0"/>
              <a:t>わかりにくいため、このプレゼンでは、「新」「旧」としている。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18</a:t>
            </a:fld>
            <a:endParaRPr kumimoji="1" lang="ja-JP" altLang="en-US"/>
          </a:p>
        </p:txBody>
      </p:sp>
    </p:spTree>
    <p:extLst>
      <p:ext uri="{BB962C8B-B14F-4D97-AF65-F5344CB8AC3E}">
        <p14:creationId xmlns:p14="http://schemas.microsoft.com/office/powerpoint/2010/main" val="379715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09813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82425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36596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428730" y="1341440"/>
            <a:ext cx="8419862" cy="1079500"/>
          </a:xfrm>
        </p:spPr>
        <p:txBody>
          <a:bodyPr/>
          <a:lstStyle>
            <a:lvl1pPr>
              <a:defRPr/>
            </a:lvl1pPr>
          </a:lstStyle>
          <a:p>
            <a:pPr lvl="0"/>
            <a:endParaRPr lang="ja-JP" altLang="ja-JP" noProof="0"/>
          </a:p>
        </p:txBody>
      </p:sp>
      <p:sp>
        <p:nvSpPr>
          <p:cNvPr id="264195" name="Rectangle 3"/>
          <p:cNvSpPr>
            <a:spLocks noGrp="1" noChangeArrowheads="1"/>
          </p:cNvSpPr>
          <p:nvPr>
            <p:ph type="subTitle" idx="1"/>
          </p:nvPr>
        </p:nvSpPr>
        <p:spPr>
          <a:xfrm>
            <a:off x="429493" y="2424537"/>
            <a:ext cx="8424625" cy="936625"/>
          </a:xfrm>
        </p:spPr>
        <p:txBody>
          <a:bodyPr/>
          <a:lstStyle>
            <a:lvl1pPr marL="0" indent="0">
              <a:buFontTx/>
              <a:buNone/>
              <a:defRPr kumimoji="0" sz="2400"/>
            </a:lvl1pPr>
          </a:lstStyle>
          <a:p>
            <a:pPr lvl="0"/>
            <a:endParaRPr lang="ja-JP" altLang="ja-JP" noProof="0"/>
          </a:p>
        </p:txBody>
      </p:sp>
      <p:cxnSp>
        <p:nvCxnSpPr>
          <p:cNvPr id="6" name="直線コネクタ 5"/>
          <p:cNvCxnSpPr/>
          <p:nvPr userDrawn="1"/>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526090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8A7AFAC-9AA4-4A69-BE61-B2A8B0B6E153}" type="datetime1">
              <a:rPr lang="ja-JP" altLang="en-US" smtClean="0">
                <a:solidFill>
                  <a:srgbClr val="000000"/>
                </a:solidFill>
              </a:rPr>
              <a:pPr>
                <a:defRPr/>
              </a:pPr>
              <a:t>2018/7/18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スライド番号プレースホルダー 4"/>
          <p:cNvSpPr>
            <a:spLocks noGrp="1"/>
          </p:cNvSpPr>
          <p:nvPr>
            <p:ph type="sldNum" sz="quarter" idx="12"/>
          </p:nvPr>
        </p:nvSpPr>
        <p:spPr>
          <a:xfrm>
            <a:off x="9351877" y="6610415"/>
            <a:ext cx="527133" cy="250825"/>
          </a:xfrm>
          <a:prstGeom prst="rect">
            <a:avLst/>
          </a:prstGeom>
        </p:spPr>
        <p:txBody>
          <a:bodyPr/>
          <a:lstStyle>
            <a:lvl1pPr>
              <a:defRPr/>
            </a:lvl1pPr>
          </a:lstStyle>
          <a:p>
            <a:pPr>
              <a:defRPr/>
            </a:pPr>
            <a:fld id="{2BCBAE0B-2E35-4D0C-8747-448C939416E7}" type="slidenum">
              <a:rPr lang="en-US" altLang="ja-JP">
                <a:solidFill>
                  <a:srgbClr val="FFFFFF">
                    <a:lumMod val="75000"/>
                  </a:srgbClr>
                </a:solidFill>
              </a:rPr>
              <a:pPr>
                <a:defRPr/>
              </a:pPr>
              <a:t>‹#›</a:t>
            </a:fld>
            <a:endParaRPr lang="en-US" altLang="ja-JP" dirty="0">
              <a:solidFill>
                <a:srgbClr val="FFFFFF">
                  <a:lumMod val="75000"/>
                </a:srgbClr>
              </a:solidFill>
            </a:endParaRPr>
          </a:p>
        </p:txBody>
      </p:sp>
      <p:cxnSp>
        <p:nvCxnSpPr>
          <p:cNvPr id="7" name="直線コネクタ 6"/>
          <p:cNvCxnSpPr/>
          <p:nvPr userDrawn="1"/>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9094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9353217-735B-484E-8E58-3AC4ABF8CF69}" type="datetime1">
              <a:rPr lang="ja-JP" altLang="en-US" smtClean="0">
                <a:solidFill>
                  <a:srgbClr val="000000"/>
                </a:solidFill>
              </a:rPr>
              <a:pPr>
                <a:defRPr/>
              </a:pPr>
              <a:t>2018/7/18</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xfrm>
            <a:off x="8841700" y="6240407"/>
            <a:ext cx="1037576" cy="620899"/>
          </a:xfrm>
          <a:prstGeom prst="rect">
            <a:avLst/>
          </a:prstGeom>
          <a:ln w="9525">
            <a:solidFill>
              <a:schemeClr val="bg1"/>
            </a:solidFill>
          </a:ln>
        </p:spPr>
        <p:txBody>
          <a:bodyPr/>
          <a:lstStyle>
            <a:lvl1pPr>
              <a:defRPr sz="2800">
                <a:solidFill>
                  <a:schemeClr val="bg1">
                    <a:lumMod val="75000"/>
                  </a:schemeClr>
                </a:solidFill>
              </a:defRPr>
            </a:lvl1pPr>
          </a:lstStyle>
          <a:p>
            <a:pPr>
              <a:defRPr/>
            </a:pPr>
            <a:fld id="{6EDCF8FE-D116-462C-BAE6-E717FAB85CF4}" type="slidenum">
              <a:rPr lang="en-US" altLang="ja-JP" smtClean="0">
                <a:solidFill>
                  <a:srgbClr val="FFFFFF">
                    <a:lumMod val="75000"/>
                  </a:srgbClr>
                </a:solidFill>
              </a:rPr>
              <a:pPr>
                <a:defRPr/>
              </a:pPr>
              <a:t>‹#›</a:t>
            </a:fld>
            <a:endParaRPr lang="en-US" altLang="ja-JP" dirty="0">
              <a:solidFill>
                <a:srgbClr val="FFFFFF">
                  <a:lumMod val="75000"/>
                </a:srgbClr>
              </a:solidFill>
            </a:endParaRPr>
          </a:p>
        </p:txBody>
      </p:sp>
    </p:spTree>
    <p:extLst>
      <p:ext uri="{BB962C8B-B14F-4D97-AF65-F5344CB8AC3E}">
        <p14:creationId xmlns:p14="http://schemas.microsoft.com/office/powerpoint/2010/main" val="172747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9351877" y="6610415"/>
            <a:ext cx="527133" cy="250825"/>
          </a:xfrm>
          <a:prstGeom prst="rect">
            <a:avLst/>
          </a:prstGeom>
          <a:ln/>
        </p:spPr>
        <p:txBody>
          <a:bodyPr/>
          <a:lstStyle>
            <a:lvl1pPr>
              <a:defRPr/>
            </a:lvl1pPr>
          </a:lstStyle>
          <a:p>
            <a:pPr>
              <a:defRPr/>
            </a:pPr>
            <a:fld id="{8240B3CC-FCC9-4A06-84D1-AB84D00DB1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72495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a:prstGeom prst="rect">
            <a:avLst/>
          </a:prstGeom>
        </p:spPr>
        <p:txBody>
          <a:bodyPr lIns="90995" tIns="45499" rIns="90995" bIns="45499"/>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611" y="1535113"/>
            <a:ext cx="4376870" cy="639762"/>
          </a:xfrm>
          <a:prstGeom prst="rect">
            <a:avLst/>
          </a:prstGeom>
        </p:spPr>
        <p:txBody>
          <a:bodyPr lIns="90995" tIns="45499" rIns="90995" bIns="45499" anchor="b"/>
          <a:lstStyle>
            <a:lvl1pPr marL="0" indent="0">
              <a:buNone/>
              <a:defRPr sz="2400" b="1"/>
            </a:lvl1pPr>
            <a:lvl2pPr marL="454983" indent="0">
              <a:buNone/>
              <a:defRPr sz="2000" b="1"/>
            </a:lvl2pPr>
            <a:lvl3pPr marL="909976" indent="0">
              <a:buNone/>
              <a:defRPr sz="1800" b="1"/>
            </a:lvl3pPr>
            <a:lvl4pPr marL="1364952" indent="0">
              <a:buNone/>
              <a:defRPr sz="1600" b="1"/>
            </a:lvl4pPr>
            <a:lvl5pPr marL="1819943" indent="0">
              <a:buNone/>
              <a:defRPr sz="1600" b="1"/>
            </a:lvl5pPr>
            <a:lvl6pPr marL="2274922" indent="0">
              <a:buNone/>
              <a:defRPr sz="1600" b="1"/>
            </a:lvl6pPr>
            <a:lvl7pPr marL="2729908" indent="0">
              <a:buNone/>
              <a:defRPr sz="1600" b="1"/>
            </a:lvl7pPr>
            <a:lvl8pPr marL="3184890" indent="0">
              <a:buNone/>
              <a:defRPr sz="1600" b="1"/>
            </a:lvl8pPr>
            <a:lvl9pPr marL="363987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611" y="2174875"/>
            <a:ext cx="4376870" cy="3951288"/>
          </a:xfrm>
          <a:prstGeom prst="rect">
            <a:avLst/>
          </a:prstGeom>
        </p:spPr>
        <p:txBody>
          <a:bodyPr lIns="90995" tIns="45499" rIns="90995" bIns="4549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583" y="1535113"/>
            <a:ext cx="4378590" cy="639762"/>
          </a:xfrm>
          <a:prstGeom prst="rect">
            <a:avLst/>
          </a:prstGeom>
        </p:spPr>
        <p:txBody>
          <a:bodyPr lIns="90995" tIns="45499" rIns="90995" bIns="45499" anchor="b"/>
          <a:lstStyle>
            <a:lvl1pPr marL="0" indent="0">
              <a:buNone/>
              <a:defRPr sz="2400" b="1"/>
            </a:lvl1pPr>
            <a:lvl2pPr marL="454983" indent="0">
              <a:buNone/>
              <a:defRPr sz="2000" b="1"/>
            </a:lvl2pPr>
            <a:lvl3pPr marL="909976" indent="0">
              <a:buNone/>
              <a:defRPr sz="1800" b="1"/>
            </a:lvl3pPr>
            <a:lvl4pPr marL="1364952" indent="0">
              <a:buNone/>
              <a:defRPr sz="1600" b="1"/>
            </a:lvl4pPr>
            <a:lvl5pPr marL="1819943" indent="0">
              <a:buNone/>
              <a:defRPr sz="1600" b="1"/>
            </a:lvl5pPr>
            <a:lvl6pPr marL="2274922" indent="0">
              <a:buNone/>
              <a:defRPr sz="1600" b="1"/>
            </a:lvl6pPr>
            <a:lvl7pPr marL="2729908" indent="0">
              <a:buNone/>
              <a:defRPr sz="1600" b="1"/>
            </a:lvl7pPr>
            <a:lvl8pPr marL="3184890" indent="0">
              <a:buNone/>
              <a:defRPr sz="1600" b="1"/>
            </a:lvl8pPr>
            <a:lvl9pPr marL="363987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583" y="2174875"/>
            <a:ext cx="4378590" cy="3951288"/>
          </a:xfrm>
          <a:prstGeom prst="rect">
            <a:avLst/>
          </a:prstGeom>
        </p:spPr>
        <p:txBody>
          <a:bodyPr lIns="90995" tIns="45499" rIns="90995" bIns="4549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xfrm>
            <a:off x="495299" y="5516565"/>
            <a:ext cx="2311400" cy="476250"/>
          </a:xfrm>
          <a:prstGeom prst="rect">
            <a:avLst/>
          </a:prstGeom>
        </p:spPr>
        <p:txBody>
          <a:bodyPr lIns="90995" tIns="45499" rIns="90995" bIns="45499"/>
          <a:lstStyle>
            <a:lvl1pPr>
              <a:defRPr>
                <a:latin typeface="Arial" charset="0"/>
                <a:ea typeface="ＭＳ Ｐゴシック" pitchFamily="50" charset="-128"/>
              </a:defRPr>
            </a:lvl1pPr>
          </a:lstStyle>
          <a:p>
            <a:pPr fontAlgn="base">
              <a:spcBef>
                <a:spcPct val="0"/>
              </a:spcBef>
              <a:spcAft>
                <a:spcPct val="0"/>
              </a:spcAft>
              <a:defRPr/>
            </a:pPr>
            <a:fld id="{E3E99277-9E62-4F7A-A050-B565FEA6A30B}" type="datetime1">
              <a:rPr lang="ja-JP" altLang="en-US" smtClean="0">
                <a:solidFill>
                  <a:srgbClr val="000000"/>
                </a:solidFill>
              </a:rPr>
              <a:pPr fontAlgn="base">
                <a:spcBef>
                  <a:spcPct val="0"/>
                </a:spcBef>
                <a:spcAft>
                  <a:spcPct val="0"/>
                </a:spcAft>
                <a:defRPr/>
              </a:pPr>
              <a:t>2018/7/18</a:t>
            </a:fld>
            <a:endParaRPr lang="en-US" altLang="ja-JP">
              <a:solidFill>
                <a:srgbClr val="000000"/>
              </a:solidFill>
            </a:endParaRPr>
          </a:p>
        </p:txBody>
      </p:sp>
      <p:sp>
        <p:nvSpPr>
          <p:cNvPr id="8" name="Rectangle 5"/>
          <p:cNvSpPr>
            <a:spLocks noGrp="1" noChangeArrowheads="1"/>
          </p:cNvSpPr>
          <p:nvPr>
            <p:ph type="ftr" sz="quarter" idx="11"/>
          </p:nvPr>
        </p:nvSpPr>
        <p:spPr>
          <a:xfrm>
            <a:off x="3385007" y="5516565"/>
            <a:ext cx="3136900" cy="476250"/>
          </a:xfrm>
          <a:prstGeom prst="rect">
            <a:avLst/>
          </a:prstGeom>
        </p:spPr>
        <p:txBody>
          <a:bodyPr lIns="90995" tIns="45499" rIns="90995" bIns="45499"/>
          <a:lstStyle>
            <a:lvl1pPr>
              <a:defRPr>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 name="Rectangle 6"/>
          <p:cNvSpPr>
            <a:spLocks noGrp="1" noChangeArrowheads="1"/>
          </p:cNvSpPr>
          <p:nvPr>
            <p:ph type="sldNum" sz="quarter" idx="12"/>
          </p:nvPr>
        </p:nvSpPr>
        <p:spPr>
          <a:xfrm>
            <a:off x="8841700" y="6240407"/>
            <a:ext cx="1037576" cy="620899"/>
          </a:xfrm>
          <a:prstGeom prst="rect">
            <a:avLst/>
          </a:prstGeom>
          <a:ln w="9525">
            <a:solidFill>
              <a:schemeClr val="bg1"/>
            </a:solidFill>
          </a:ln>
        </p:spPr>
        <p:txBody>
          <a:bodyPr/>
          <a:lstStyle>
            <a:lvl1pPr>
              <a:defRPr sz="2800">
                <a:solidFill>
                  <a:schemeClr val="bg1">
                    <a:lumMod val="75000"/>
                  </a:schemeClr>
                </a:solidFill>
              </a:defRPr>
            </a:lvl1pPr>
          </a:lstStyle>
          <a:p>
            <a:pPr>
              <a:defRPr/>
            </a:pPr>
            <a:fld id="{6EDCF8FE-D116-462C-BAE6-E717FAB85CF4}" type="slidenum">
              <a:rPr lang="en-US" altLang="ja-JP" smtClean="0">
                <a:solidFill>
                  <a:srgbClr val="FFFFFF">
                    <a:lumMod val="75000"/>
                  </a:srgbClr>
                </a:solidFill>
              </a:rPr>
              <a:pPr>
                <a:defRPr/>
              </a:pPr>
              <a:t>‹#›</a:t>
            </a:fld>
            <a:endParaRPr lang="en-US" altLang="ja-JP" dirty="0">
              <a:solidFill>
                <a:srgbClr val="FFFFFF">
                  <a:lumMod val="75000"/>
                </a:srgbClr>
              </a:solidFill>
            </a:endParaRPr>
          </a:p>
        </p:txBody>
      </p:sp>
    </p:spTree>
    <p:extLst>
      <p:ext uri="{BB962C8B-B14F-4D97-AF65-F5344CB8AC3E}">
        <p14:creationId xmlns:p14="http://schemas.microsoft.com/office/powerpoint/2010/main" val="2974581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11" y="2131507"/>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40" y="3886200"/>
            <a:ext cx="6934200" cy="1752600"/>
          </a:xfrm>
        </p:spPr>
        <p:txBody>
          <a:bodyPr/>
          <a:lstStyle>
            <a:lvl1pPr marL="0" indent="0" algn="ctr">
              <a:buNone/>
              <a:defRPr>
                <a:solidFill>
                  <a:schemeClr val="tx1">
                    <a:tint val="75000"/>
                  </a:schemeClr>
                </a:solidFill>
              </a:defRPr>
            </a:lvl1pPr>
            <a:lvl2pPr marL="441164" indent="0" algn="ctr">
              <a:buNone/>
              <a:defRPr>
                <a:solidFill>
                  <a:schemeClr val="tx1">
                    <a:tint val="75000"/>
                  </a:schemeClr>
                </a:solidFill>
              </a:defRPr>
            </a:lvl2pPr>
            <a:lvl3pPr marL="882325" indent="0" algn="ctr">
              <a:buNone/>
              <a:defRPr>
                <a:solidFill>
                  <a:schemeClr val="tx1">
                    <a:tint val="75000"/>
                  </a:schemeClr>
                </a:solidFill>
              </a:defRPr>
            </a:lvl3pPr>
            <a:lvl4pPr marL="1323482" indent="0" algn="ctr">
              <a:buNone/>
              <a:defRPr>
                <a:solidFill>
                  <a:schemeClr val="tx1">
                    <a:tint val="75000"/>
                  </a:schemeClr>
                </a:solidFill>
              </a:defRPr>
            </a:lvl4pPr>
            <a:lvl5pPr marL="1764651" indent="0" algn="ctr">
              <a:buNone/>
              <a:defRPr>
                <a:solidFill>
                  <a:schemeClr val="tx1">
                    <a:tint val="75000"/>
                  </a:schemeClr>
                </a:solidFill>
              </a:defRPr>
            </a:lvl5pPr>
            <a:lvl6pPr marL="2205813" indent="0" algn="ctr">
              <a:buNone/>
              <a:defRPr>
                <a:solidFill>
                  <a:schemeClr val="tx1">
                    <a:tint val="75000"/>
                  </a:schemeClr>
                </a:solidFill>
              </a:defRPr>
            </a:lvl6pPr>
            <a:lvl7pPr marL="2646971" indent="0" algn="ctr">
              <a:buNone/>
              <a:defRPr>
                <a:solidFill>
                  <a:schemeClr val="tx1">
                    <a:tint val="75000"/>
                  </a:schemeClr>
                </a:solidFill>
              </a:defRPr>
            </a:lvl7pPr>
            <a:lvl8pPr marL="3088124" indent="0" algn="ctr">
              <a:buNone/>
              <a:defRPr>
                <a:solidFill>
                  <a:schemeClr val="tx1">
                    <a:tint val="75000"/>
                  </a:schemeClr>
                </a:solidFill>
              </a:defRPr>
            </a:lvl8pPr>
            <a:lvl9pPr marL="352929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8F3A974-97E9-403F-8AF3-5B3212B5E02D}"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150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1D0D7E3-1C28-41E6-AC39-2A21CEE8D2BA}"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476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52" y="4407959"/>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52" y="2906732"/>
            <a:ext cx="8420100" cy="1500187"/>
          </a:xfrm>
        </p:spPr>
        <p:txBody>
          <a:bodyPr anchor="b"/>
          <a:lstStyle>
            <a:lvl1pPr marL="0" indent="0">
              <a:buNone/>
              <a:defRPr sz="2000">
                <a:solidFill>
                  <a:schemeClr val="tx1">
                    <a:tint val="75000"/>
                  </a:schemeClr>
                </a:solidFill>
              </a:defRPr>
            </a:lvl1pPr>
            <a:lvl2pPr marL="441164" indent="0">
              <a:buNone/>
              <a:defRPr sz="1800">
                <a:solidFill>
                  <a:schemeClr val="tx1">
                    <a:tint val="75000"/>
                  </a:schemeClr>
                </a:solidFill>
              </a:defRPr>
            </a:lvl2pPr>
            <a:lvl3pPr marL="882325" indent="0">
              <a:buNone/>
              <a:defRPr sz="1600">
                <a:solidFill>
                  <a:schemeClr val="tx1">
                    <a:tint val="75000"/>
                  </a:schemeClr>
                </a:solidFill>
              </a:defRPr>
            </a:lvl3pPr>
            <a:lvl4pPr marL="1323482" indent="0">
              <a:buNone/>
              <a:defRPr sz="1400">
                <a:solidFill>
                  <a:schemeClr val="tx1">
                    <a:tint val="75000"/>
                  </a:schemeClr>
                </a:solidFill>
              </a:defRPr>
            </a:lvl4pPr>
            <a:lvl5pPr marL="1764651" indent="0">
              <a:buNone/>
              <a:defRPr sz="1400">
                <a:solidFill>
                  <a:schemeClr val="tx1">
                    <a:tint val="75000"/>
                  </a:schemeClr>
                </a:solidFill>
              </a:defRPr>
            </a:lvl5pPr>
            <a:lvl6pPr marL="2205813" indent="0">
              <a:buNone/>
              <a:defRPr sz="1400">
                <a:solidFill>
                  <a:schemeClr val="tx1">
                    <a:tint val="75000"/>
                  </a:schemeClr>
                </a:solidFill>
              </a:defRPr>
            </a:lvl6pPr>
            <a:lvl7pPr marL="2646971" indent="0">
              <a:buNone/>
              <a:defRPr sz="1400">
                <a:solidFill>
                  <a:schemeClr val="tx1">
                    <a:tint val="75000"/>
                  </a:schemeClr>
                </a:solidFill>
              </a:defRPr>
            </a:lvl7pPr>
            <a:lvl8pPr marL="3088124" indent="0">
              <a:buNone/>
              <a:defRPr sz="1400">
                <a:solidFill>
                  <a:schemeClr val="tx1">
                    <a:tint val="75000"/>
                  </a:schemeClr>
                </a:solidFill>
              </a:defRPr>
            </a:lvl8pPr>
            <a:lvl9pPr marL="3529292"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CE27FD2F-3C1E-426E-AF11-2766CBDA148A}"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966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62165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4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B4F660E-3E90-40AA-A437-7ACC20490DC4}"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984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41" y="1535113"/>
            <a:ext cx="4376870" cy="639762"/>
          </a:xfrm>
        </p:spPr>
        <p:txBody>
          <a:bodyPr anchor="b"/>
          <a:lstStyle>
            <a:lvl1pPr marL="0" indent="0">
              <a:buNone/>
              <a:defRPr sz="2400" b="1"/>
            </a:lvl1pPr>
            <a:lvl2pPr marL="441164" indent="0">
              <a:buNone/>
              <a:defRPr sz="2000" b="1"/>
            </a:lvl2pPr>
            <a:lvl3pPr marL="882325" indent="0">
              <a:buNone/>
              <a:defRPr sz="1800" b="1"/>
            </a:lvl3pPr>
            <a:lvl4pPr marL="1323482" indent="0">
              <a:buNone/>
              <a:defRPr sz="1600" b="1"/>
            </a:lvl4pPr>
            <a:lvl5pPr marL="1764651" indent="0">
              <a:buNone/>
              <a:defRPr sz="1600" b="1"/>
            </a:lvl5pPr>
            <a:lvl6pPr marL="2205813" indent="0">
              <a:buNone/>
              <a:defRPr sz="1600" b="1"/>
            </a:lvl6pPr>
            <a:lvl7pPr marL="2646971" indent="0">
              <a:buNone/>
              <a:defRPr sz="1600" b="1"/>
            </a:lvl7pPr>
            <a:lvl8pPr marL="3088124" indent="0">
              <a:buNone/>
              <a:defRPr sz="1600" b="1"/>
            </a:lvl8pPr>
            <a:lvl9pPr marL="3529292"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4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85" y="1535113"/>
            <a:ext cx="4378591" cy="639762"/>
          </a:xfrm>
        </p:spPr>
        <p:txBody>
          <a:bodyPr anchor="b"/>
          <a:lstStyle>
            <a:lvl1pPr marL="0" indent="0">
              <a:buNone/>
              <a:defRPr sz="2400" b="1"/>
            </a:lvl1pPr>
            <a:lvl2pPr marL="441164" indent="0">
              <a:buNone/>
              <a:defRPr sz="2000" b="1"/>
            </a:lvl2pPr>
            <a:lvl3pPr marL="882325" indent="0">
              <a:buNone/>
              <a:defRPr sz="1800" b="1"/>
            </a:lvl3pPr>
            <a:lvl4pPr marL="1323482" indent="0">
              <a:buNone/>
              <a:defRPr sz="1600" b="1"/>
            </a:lvl4pPr>
            <a:lvl5pPr marL="1764651" indent="0">
              <a:buNone/>
              <a:defRPr sz="1600" b="1"/>
            </a:lvl5pPr>
            <a:lvl6pPr marL="2205813" indent="0">
              <a:buNone/>
              <a:defRPr sz="1600" b="1"/>
            </a:lvl6pPr>
            <a:lvl7pPr marL="2646971" indent="0">
              <a:buNone/>
              <a:defRPr sz="1600" b="1"/>
            </a:lvl7pPr>
            <a:lvl8pPr marL="3088124" indent="0">
              <a:buNone/>
              <a:defRPr sz="1600" b="1"/>
            </a:lvl8pPr>
            <a:lvl9pPr marL="3529292"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85"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C6F21554-FF31-4815-B9F1-578212DD011C}"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9385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D8584AF-75AC-460A-AEF5-3390F991DA3C}"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1895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B783923-F12D-4C97-971C-2495A28C3676}"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5817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3045" y="273216"/>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41164" indent="0">
              <a:buNone/>
              <a:defRPr sz="1200"/>
            </a:lvl2pPr>
            <a:lvl3pPr marL="882325" indent="0">
              <a:buNone/>
              <a:defRPr sz="1000"/>
            </a:lvl3pPr>
            <a:lvl4pPr marL="1323482" indent="0">
              <a:buNone/>
              <a:defRPr sz="900"/>
            </a:lvl4pPr>
            <a:lvl5pPr marL="1764651" indent="0">
              <a:buNone/>
              <a:defRPr sz="900"/>
            </a:lvl5pPr>
            <a:lvl6pPr marL="2205813" indent="0">
              <a:buNone/>
              <a:defRPr sz="900"/>
            </a:lvl6pPr>
            <a:lvl7pPr marL="2646971" indent="0">
              <a:buNone/>
              <a:defRPr sz="900"/>
            </a:lvl7pPr>
            <a:lvl8pPr marL="3088124" indent="0">
              <a:buNone/>
              <a:defRPr sz="900"/>
            </a:lvl8pPr>
            <a:lvl9pPr marL="3529292"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2AE88A7-7AA5-4B39-8A7C-EBFF7F6B2FF7}"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8948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1"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61" y="612775"/>
            <a:ext cx="5943600" cy="4114800"/>
          </a:xfrm>
        </p:spPr>
        <p:txBody>
          <a:bodyPr/>
          <a:lstStyle>
            <a:lvl1pPr marL="0" indent="0">
              <a:buNone/>
              <a:defRPr sz="3200"/>
            </a:lvl1pPr>
            <a:lvl2pPr marL="441164" indent="0">
              <a:buNone/>
              <a:defRPr sz="2800"/>
            </a:lvl2pPr>
            <a:lvl3pPr marL="882325" indent="0">
              <a:buNone/>
              <a:defRPr sz="2400"/>
            </a:lvl3pPr>
            <a:lvl4pPr marL="1323482" indent="0">
              <a:buNone/>
              <a:defRPr sz="2000"/>
            </a:lvl4pPr>
            <a:lvl5pPr marL="1764651" indent="0">
              <a:buNone/>
              <a:defRPr sz="2000"/>
            </a:lvl5pPr>
            <a:lvl6pPr marL="2205813" indent="0">
              <a:buNone/>
              <a:defRPr sz="2000"/>
            </a:lvl6pPr>
            <a:lvl7pPr marL="2646971" indent="0">
              <a:buNone/>
              <a:defRPr sz="2000"/>
            </a:lvl7pPr>
            <a:lvl8pPr marL="3088124" indent="0">
              <a:buNone/>
              <a:defRPr sz="2000"/>
            </a:lvl8pPr>
            <a:lvl9pPr marL="3529292" indent="0">
              <a:buNone/>
              <a:defRPr sz="2000"/>
            </a:lvl9pPr>
          </a:lstStyle>
          <a:p>
            <a:endParaRPr kumimoji="1" lang="ja-JP" altLang="en-US"/>
          </a:p>
        </p:txBody>
      </p:sp>
      <p:sp>
        <p:nvSpPr>
          <p:cNvPr id="4" name="テキスト プレースホルダ 3"/>
          <p:cNvSpPr>
            <a:spLocks noGrp="1"/>
          </p:cNvSpPr>
          <p:nvPr>
            <p:ph type="body" sz="half" idx="2"/>
          </p:nvPr>
        </p:nvSpPr>
        <p:spPr>
          <a:xfrm>
            <a:off x="1941661" y="5367338"/>
            <a:ext cx="5943600" cy="804862"/>
          </a:xfrm>
        </p:spPr>
        <p:txBody>
          <a:bodyPr/>
          <a:lstStyle>
            <a:lvl1pPr marL="0" indent="0">
              <a:buNone/>
              <a:defRPr sz="1400"/>
            </a:lvl1pPr>
            <a:lvl2pPr marL="441164" indent="0">
              <a:buNone/>
              <a:defRPr sz="1200"/>
            </a:lvl2pPr>
            <a:lvl3pPr marL="882325" indent="0">
              <a:buNone/>
              <a:defRPr sz="1000"/>
            </a:lvl3pPr>
            <a:lvl4pPr marL="1323482" indent="0">
              <a:buNone/>
              <a:defRPr sz="900"/>
            </a:lvl4pPr>
            <a:lvl5pPr marL="1764651" indent="0">
              <a:buNone/>
              <a:defRPr sz="900"/>
            </a:lvl5pPr>
            <a:lvl6pPr marL="2205813" indent="0">
              <a:buNone/>
              <a:defRPr sz="900"/>
            </a:lvl6pPr>
            <a:lvl7pPr marL="2646971" indent="0">
              <a:buNone/>
              <a:defRPr sz="900"/>
            </a:lvl7pPr>
            <a:lvl8pPr marL="3088124" indent="0">
              <a:buNone/>
              <a:defRPr sz="900"/>
            </a:lvl8pPr>
            <a:lvl9pPr marL="3529292"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ACC3669-AEF8-43FB-BE9B-637FE524F714}"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731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BBFA2E5-96A7-4441-A730-0465477732D1}"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8903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840"/>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40" y="274840"/>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252BFB-E79F-4775-8498-EE0A81A83BBA}" type="datetime1">
              <a:rPr lang="ja-JP" altLang="en-US" smtClean="0">
                <a:solidFill>
                  <a:prstClr val="black">
                    <a:tint val="75000"/>
                  </a:prstClr>
                </a:solidFill>
              </a:rPr>
              <a:pPr/>
              <a:t>2018/7/18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1093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95" y="275082"/>
            <a:ext cx="891524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FDD8D9F3-96B9-46B8-BEAC-DC38B5BB5D01}" type="datetime1">
              <a:rPr lang="ja-JP" altLang="en-US" smtClean="0">
                <a:solidFill>
                  <a:srgbClr val="000000"/>
                </a:solidFill>
              </a:rPr>
              <a:pPr>
                <a:defRPr/>
              </a:pPr>
              <a:t>2018/7/18</a:t>
            </a:fld>
            <a:endParaRPr lang="en-US" altLang="ja-JP">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xfrm>
            <a:off x="8841696" y="6239375"/>
            <a:ext cx="1037576" cy="620899"/>
          </a:xfrm>
          <a:prstGeom prst="rect">
            <a:avLst/>
          </a:prstGeom>
          <a:ln w="9525">
            <a:solidFill>
              <a:schemeClr val="bg1"/>
            </a:solidFill>
          </a:ln>
        </p:spPr>
        <p:txBody>
          <a:bodyPr/>
          <a:lstStyle>
            <a:lvl1pPr>
              <a:defRPr sz="2800">
                <a:solidFill>
                  <a:schemeClr val="bg1">
                    <a:lumMod val="75000"/>
                  </a:schemeClr>
                </a:solidFill>
              </a:defRPr>
            </a:lvl1pPr>
          </a:lstStyle>
          <a:p>
            <a:pPr>
              <a:defRPr/>
            </a:pPr>
            <a:fld id="{6EDCF8FE-D116-462C-BAE6-E717FAB85CF4}" type="slidenum">
              <a:rPr lang="en-US" altLang="ja-JP" smtClean="0">
                <a:solidFill>
                  <a:srgbClr val="FFFFFF">
                    <a:lumMod val="75000"/>
                  </a:srgbClr>
                </a:solidFill>
              </a:rPr>
              <a:pPr>
                <a:defRPr/>
              </a:pPr>
              <a:t>‹#›</a:t>
            </a:fld>
            <a:endParaRPr lang="en-US" altLang="ja-JP" dirty="0">
              <a:solidFill>
                <a:srgbClr val="FFFFFF">
                  <a:lumMod val="75000"/>
                </a:srgbClr>
              </a:solidFill>
            </a:endParaRPr>
          </a:p>
        </p:txBody>
      </p:sp>
    </p:spTree>
    <p:extLst>
      <p:ext uri="{BB962C8B-B14F-4D97-AF65-F5344CB8AC3E}">
        <p14:creationId xmlns:p14="http://schemas.microsoft.com/office/powerpoint/2010/main" val="282525786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301" y="333378"/>
            <a:ext cx="8915400" cy="1084263"/>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95418" y="1600200"/>
            <a:ext cx="437515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035550" y="1600200"/>
            <a:ext cx="437515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95418" y="3938845"/>
            <a:ext cx="437515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5035550" y="3938845"/>
            <a:ext cx="437515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F953F143-A350-4D90-A756-D1585D47F3DC}" type="datetime1">
              <a:rPr lang="ja-JP" altLang="en-US" smtClean="0">
                <a:solidFill>
                  <a:srgbClr val="000000"/>
                </a:solidFill>
              </a:rPr>
              <a:pPr>
                <a:defRPr/>
              </a:pPr>
              <a:t>2018/7/18</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 name="Rectangle 6"/>
          <p:cNvSpPr>
            <a:spLocks noGrp="1" noChangeArrowheads="1"/>
          </p:cNvSpPr>
          <p:nvPr>
            <p:ph type="sldNum" sz="quarter" idx="12"/>
          </p:nvPr>
        </p:nvSpPr>
        <p:spPr>
          <a:xfrm>
            <a:off x="8841436" y="6238911"/>
            <a:ext cx="1037576" cy="620899"/>
          </a:xfrm>
          <a:prstGeom prst="rect">
            <a:avLst/>
          </a:prstGeom>
          <a:ln w="9525">
            <a:solidFill>
              <a:schemeClr val="bg1"/>
            </a:solidFill>
          </a:ln>
        </p:spPr>
        <p:txBody>
          <a:bodyPr/>
          <a:lstStyle>
            <a:lvl1pPr>
              <a:defRPr sz="2800">
                <a:solidFill>
                  <a:schemeClr val="bg1">
                    <a:lumMod val="75000"/>
                  </a:schemeClr>
                </a:solidFill>
              </a:defRPr>
            </a:lvl1pPr>
          </a:lstStyle>
          <a:p>
            <a:pPr>
              <a:defRPr/>
            </a:pPr>
            <a:fld id="{6EDCF8FE-D116-462C-BAE6-E717FAB85CF4}" type="slidenum">
              <a:rPr lang="en-US" altLang="ja-JP" smtClean="0">
                <a:solidFill>
                  <a:srgbClr val="FFFFFF">
                    <a:lumMod val="75000"/>
                  </a:srgbClr>
                </a:solidFill>
              </a:rPr>
              <a:pPr>
                <a:defRPr/>
              </a:pPr>
              <a:t>‹#›</a:t>
            </a:fld>
            <a:endParaRPr lang="en-US" altLang="ja-JP" dirty="0">
              <a:solidFill>
                <a:srgbClr val="FFFFFF">
                  <a:lumMod val="75000"/>
                </a:srgbClr>
              </a:solidFill>
            </a:endParaRPr>
          </a:p>
        </p:txBody>
      </p:sp>
    </p:spTree>
    <p:extLst>
      <p:ext uri="{BB962C8B-B14F-4D97-AF65-F5344CB8AC3E}">
        <p14:creationId xmlns:p14="http://schemas.microsoft.com/office/powerpoint/2010/main" val="192021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40489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2516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5837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53276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5279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4373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kumimoji="1" lang="ja-JP" altLang="en-US"/>
              <a:t>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kumimoji="1" lang="ja-JP" altLang="en-US" smtClean="0"/>
              <a:t>2018/7/18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693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CA26DF16-7525-422B-87F4-094CDA04A3FC}" type="datetimeFigureOut">
              <a:rPr kumimoji="1" lang="ja-JP" altLang="en-US" smtClean="0"/>
              <a:t>2018/7/18</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90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6068" y="274798"/>
            <a:ext cx="8915241"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32" tIns="45467" rIns="90932" bIns="45467"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6068" y="1196977"/>
            <a:ext cx="8915241"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32" tIns="45467" rIns="90932" bIns="4546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63172" name="Rectangle 4"/>
          <p:cNvSpPr>
            <a:spLocks noGrp="1" noChangeArrowheads="1"/>
          </p:cNvSpPr>
          <p:nvPr>
            <p:ph type="dt" sz="half" idx="2"/>
          </p:nvPr>
        </p:nvSpPr>
        <p:spPr bwMode="auto">
          <a:xfrm>
            <a:off x="495888" y="5516565"/>
            <a:ext cx="23117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32" tIns="45467" rIns="90932" bIns="45467" numCol="1" anchor="t" anchorCtr="0" compatLnSpc="1">
            <a:prstTxWarp prst="textNoShape">
              <a:avLst/>
            </a:prstTxWarp>
          </a:bodyPr>
          <a:lstStyle>
            <a:lvl1pPr algn="l">
              <a:defRPr sz="1400">
                <a:latin typeface="Arial" charset="0"/>
                <a:ea typeface="ＭＳ Ｐゴシック" pitchFamily="50" charset="-128"/>
              </a:defRPr>
            </a:lvl1pPr>
          </a:lstStyle>
          <a:p>
            <a:pPr defTabSz="909976" fontAlgn="base">
              <a:spcBef>
                <a:spcPct val="0"/>
              </a:spcBef>
              <a:spcAft>
                <a:spcPct val="0"/>
              </a:spcAft>
              <a:defRPr/>
            </a:pPr>
            <a:fld id="{45B2F24B-AD0D-4869-BDC8-C6394F7BF0A4}" type="datetime1">
              <a:rPr lang="ja-JP" altLang="en-US" smtClean="0">
                <a:solidFill>
                  <a:srgbClr val="000000"/>
                </a:solidFill>
              </a:rPr>
              <a:pPr defTabSz="909976" fontAlgn="base">
                <a:spcBef>
                  <a:spcPct val="0"/>
                </a:spcBef>
                <a:spcAft>
                  <a:spcPct val="0"/>
                </a:spcAft>
                <a:defRPr/>
              </a:pPr>
              <a:t>2018/7/18</a:t>
            </a:fld>
            <a:endParaRPr lang="en-US" altLang="ja-JP">
              <a:solidFill>
                <a:srgbClr val="000000"/>
              </a:solidFill>
            </a:endParaRPr>
          </a:p>
        </p:txBody>
      </p:sp>
      <p:sp>
        <p:nvSpPr>
          <p:cNvPr id="263173" name="Rectangle 5"/>
          <p:cNvSpPr>
            <a:spLocks noGrp="1" noChangeArrowheads="1"/>
          </p:cNvSpPr>
          <p:nvPr>
            <p:ph type="ftr" sz="quarter" idx="3"/>
          </p:nvPr>
        </p:nvSpPr>
        <p:spPr bwMode="auto">
          <a:xfrm>
            <a:off x="3385596" y="5516565"/>
            <a:ext cx="313581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32" tIns="45467" rIns="90932" bIns="45467" numCol="1" anchor="t" anchorCtr="0" compatLnSpc="1">
            <a:prstTxWarp prst="textNoShape">
              <a:avLst/>
            </a:prstTxWarp>
          </a:bodyPr>
          <a:lstStyle>
            <a:lvl1pPr>
              <a:defRPr sz="1400">
                <a:latin typeface="Arial" charset="0"/>
                <a:ea typeface="ＭＳ Ｐゴシック" pitchFamily="50" charset="-128"/>
              </a:defRPr>
            </a:lvl1pPr>
          </a:lstStyle>
          <a:p>
            <a:pPr algn="ctr" defTabSz="909976" fontAlgn="base">
              <a:spcBef>
                <a:spcPct val="0"/>
              </a:spcBef>
              <a:spcAft>
                <a:spcPct val="0"/>
              </a:spcAft>
              <a:defRPr/>
            </a:pPr>
            <a:endParaRPr lang="en-US" altLang="ja-JP">
              <a:solidFill>
                <a:srgbClr val="000000"/>
              </a:solidFill>
            </a:endParaRPr>
          </a:p>
        </p:txBody>
      </p:sp>
      <p:sp>
        <p:nvSpPr>
          <p:cNvPr id="7" name="Rectangle 6"/>
          <p:cNvSpPr>
            <a:spLocks noGrp="1" noChangeArrowheads="1"/>
          </p:cNvSpPr>
          <p:nvPr>
            <p:ph type="sldNum" sz="quarter" idx="4"/>
          </p:nvPr>
        </p:nvSpPr>
        <p:spPr>
          <a:xfrm>
            <a:off x="8841700" y="6240407"/>
            <a:ext cx="1037576" cy="620899"/>
          </a:xfrm>
          <a:prstGeom prst="rect">
            <a:avLst/>
          </a:prstGeom>
          <a:ln w="9525">
            <a:noFill/>
          </a:ln>
        </p:spPr>
        <p:txBody>
          <a:bodyPr lIns="91191" tIns="45595" rIns="91191" bIns="45595"/>
          <a:lstStyle>
            <a:lvl1pPr algn="r">
              <a:defRPr sz="2800">
                <a:solidFill>
                  <a:schemeClr val="bg1">
                    <a:lumMod val="75000"/>
                  </a:schemeClr>
                </a:solidFill>
              </a:defRPr>
            </a:lvl1pPr>
          </a:lstStyle>
          <a:p>
            <a:pPr defTabSz="909976">
              <a:defRPr/>
            </a:pPr>
            <a:fld id="{6EDCF8FE-D116-462C-BAE6-E717FAB85CF4}" type="slidenum">
              <a:rPr lang="en-US" altLang="ja-JP" smtClean="0">
                <a:solidFill>
                  <a:srgbClr val="FFFFFF">
                    <a:lumMod val="75000"/>
                  </a:srgbClr>
                </a:solidFill>
              </a:rPr>
              <a:pPr defTabSz="909976">
                <a:defRPr/>
              </a:pPr>
              <a:t>‹#›</a:t>
            </a:fld>
            <a:endParaRPr lang="en-US" altLang="ja-JP" dirty="0">
              <a:solidFill>
                <a:srgbClr val="FFFFFF">
                  <a:lumMod val="75000"/>
                </a:srgbClr>
              </a:solidFill>
            </a:endParaRPr>
          </a:p>
        </p:txBody>
      </p:sp>
      <p:cxnSp>
        <p:nvCxnSpPr>
          <p:cNvPr id="9" name="直線コネクタ 8"/>
          <p:cNvCxnSpPr/>
          <p:nvPr userDrawn="1"/>
        </p:nvCxnSpPr>
        <p:spPr bwMode="auto">
          <a:xfrm>
            <a:off x="9849544" y="0"/>
            <a:ext cx="0" cy="6858000"/>
          </a:xfrm>
          <a:prstGeom prst="line">
            <a:avLst/>
          </a:prstGeom>
          <a:noFill/>
          <a:ln w="381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直線コネクタ 2"/>
          <p:cNvCxnSpPr/>
          <p:nvPr userDrawn="1"/>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75851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2pPr>
      <a:lvl3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3pPr>
      <a:lvl4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4pPr>
      <a:lvl5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5pPr>
      <a:lvl6pPr marL="454667"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6pPr>
      <a:lvl7pPr marL="909328"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7pPr>
      <a:lvl8pPr marL="1363996"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8pPr>
      <a:lvl9pPr marL="1818666"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9pPr>
    </p:titleStyle>
    <p:bodyStyle>
      <a:lvl1pPr marL="338078" indent="-338078" algn="l" rtl="0" eaLnBrk="0" fontAlgn="base" hangingPunct="0">
        <a:spcBef>
          <a:spcPct val="20000"/>
        </a:spcBef>
        <a:spcAft>
          <a:spcPct val="0"/>
        </a:spcAft>
        <a:buChar char="•"/>
        <a:defRPr kumimoji="1" sz="3200">
          <a:solidFill>
            <a:schemeClr val="tx1"/>
          </a:solidFill>
          <a:latin typeface="+mn-lt"/>
          <a:ea typeface="+mn-ea"/>
          <a:cs typeface="+mn-cs"/>
        </a:defRPr>
      </a:lvl1pPr>
      <a:lvl2pPr marL="736191" indent="-281206" algn="l" rtl="0" eaLnBrk="0" fontAlgn="base" hangingPunct="0">
        <a:spcBef>
          <a:spcPct val="20000"/>
        </a:spcBef>
        <a:spcAft>
          <a:spcPct val="0"/>
        </a:spcAft>
        <a:buChar char="–"/>
        <a:defRPr kumimoji="1" sz="2800">
          <a:solidFill>
            <a:schemeClr val="tx1"/>
          </a:solidFill>
          <a:latin typeface="+mn-lt"/>
          <a:ea typeface="+mn-ea"/>
        </a:defRPr>
      </a:lvl2pPr>
      <a:lvl3pPr marL="1134298" indent="-224328" algn="l" rtl="0" eaLnBrk="0" fontAlgn="base" hangingPunct="0">
        <a:spcBef>
          <a:spcPct val="20000"/>
        </a:spcBef>
        <a:spcAft>
          <a:spcPct val="0"/>
        </a:spcAft>
        <a:buChar char="•"/>
        <a:defRPr kumimoji="1" sz="2400">
          <a:solidFill>
            <a:schemeClr val="tx1"/>
          </a:solidFill>
          <a:latin typeface="+mn-lt"/>
          <a:ea typeface="+mn-ea"/>
        </a:defRPr>
      </a:lvl3pPr>
      <a:lvl4pPr marL="1589286" indent="-224328" algn="l" rtl="0" eaLnBrk="0" fontAlgn="base" hangingPunct="0">
        <a:spcBef>
          <a:spcPct val="20000"/>
        </a:spcBef>
        <a:spcAft>
          <a:spcPct val="0"/>
        </a:spcAft>
        <a:buChar char="–"/>
        <a:defRPr kumimoji="1" sz="2000">
          <a:solidFill>
            <a:schemeClr val="tx1"/>
          </a:solidFill>
          <a:latin typeface="+mn-lt"/>
          <a:ea typeface="+mn-ea"/>
        </a:defRPr>
      </a:lvl4pPr>
      <a:lvl5pPr marL="2044270" indent="-224328" algn="l" rtl="0" eaLnBrk="0" fontAlgn="base" hangingPunct="0">
        <a:spcBef>
          <a:spcPct val="20000"/>
        </a:spcBef>
        <a:spcAft>
          <a:spcPct val="0"/>
        </a:spcAft>
        <a:buChar char="»"/>
        <a:defRPr kumimoji="1" sz="2000">
          <a:solidFill>
            <a:schemeClr val="tx1"/>
          </a:solidFill>
          <a:latin typeface="+mn-lt"/>
          <a:ea typeface="+mn-ea"/>
        </a:defRPr>
      </a:lvl5pPr>
      <a:lvl6pPr marL="2500655" indent="-227334" algn="l" rtl="0" fontAlgn="base">
        <a:spcBef>
          <a:spcPct val="20000"/>
        </a:spcBef>
        <a:spcAft>
          <a:spcPct val="0"/>
        </a:spcAft>
        <a:buChar char="»"/>
        <a:defRPr kumimoji="1" sz="2000">
          <a:solidFill>
            <a:schemeClr val="tx1"/>
          </a:solidFill>
          <a:latin typeface="+mn-lt"/>
          <a:ea typeface="+mn-ea"/>
        </a:defRPr>
      </a:lvl6pPr>
      <a:lvl7pPr marL="2955320" indent="-227334" algn="l" rtl="0" fontAlgn="base">
        <a:spcBef>
          <a:spcPct val="20000"/>
        </a:spcBef>
        <a:spcAft>
          <a:spcPct val="0"/>
        </a:spcAft>
        <a:buChar char="»"/>
        <a:defRPr kumimoji="1" sz="2000">
          <a:solidFill>
            <a:schemeClr val="tx1"/>
          </a:solidFill>
          <a:latin typeface="+mn-lt"/>
          <a:ea typeface="+mn-ea"/>
        </a:defRPr>
      </a:lvl7pPr>
      <a:lvl8pPr marL="3409987" indent="-227334" algn="l" rtl="0" fontAlgn="base">
        <a:spcBef>
          <a:spcPct val="20000"/>
        </a:spcBef>
        <a:spcAft>
          <a:spcPct val="0"/>
        </a:spcAft>
        <a:buChar char="»"/>
        <a:defRPr kumimoji="1" sz="2000">
          <a:solidFill>
            <a:schemeClr val="tx1"/>
          </a:solidFill>
          <a:latin typeface="+mn-lt"/>
          <a:ea typeface="+mn-ea"/>
        </a:defRPr>
      </a:lvl8pPr>
      <a:lvl9pPr marL="3864647" indent="-22733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09328" rtl="0" eaLnBrk="1" latinLnBrk="0" hangingPunct="1">
        <a:defRPr kumimoji="1" sz="1800" kern="1200">
          <a:solidFill>
            <a:schemeClr val="tx1"/>
          </a:solidFill>
          <a:latin typeface="+mn-lt"/>
          <a:ea typeface="+mn-ea"/>
          <a:cs typeface="+mn-cs"/>
        </a:defRPr>
      </a:lvl1pPr>
      <a:lvl2pPr marL="454667" algn="l" defTabSz="909328" rtl="0" eaLnBrk="1" latinLnBrk="0" hangingPunct="1">
        <a:defRPr kumimoji="1" sz="1800" kern="1200">
          <a:solidFill>
            <a:schemeClr val="tx1"/>
          </a:solidFill>
          <a:latin typeface="+mn-lt"/>
          <a:ea typeface="+mn-ea"/>
          <a:cs typeface="+mn-cs"/>
        </a:defRPr>
      </a:lvl2pPr>
      <a:lvl3pPr marL="909328" algn="l" defTabSz="909328" rtl="0" eaLnBrk="1" latinLnBrk="0" hangingPunct="1">
        <a:defRPr kumimoji="1" sz="1800" kern="1200">
          <a:solidFill>
            <a:schemeClr val="tx1"/>
          </a:solidFill>
          <a:latin typeface="+mn-lt"/>
          <a:ea typeface="+mn-ea"/>
          <a:cs typeface="+mn-cs"/>
        </a:defRPr>
      </a:lvl3pPr>
      <a:lvl4pPr marL="1363996" algn="l" defTabSz="909328" rtl="0" eaLnBrk="1" latinLnBrk="0" hangingPunct="1">
        <a:defRPr kumimoji="1" sz="1800" kern="1200">
          <a:solidFill>
            <a:schemeClr val="tx1"/>
          </a:solidFill>
          <a:latin typeface="+mn-lt"/>
          <a:ea typeface="+mn-ea"/>
          <a:cs typeface="+mn-cs"/>
        </a:defRPr>
      </a:lvl4pPr>
      <a:lvl5pPr marL="1818666" algn="l" defTabSz="909328" rtl="0" eaLnBrk="1" latinLnBrk="0" hangingPunct="1">
        <a:defRPr kumimoji="1" sz="1800" kern="1200">
          <a:solidFill>
            <a:schemeClr val="tx1"/>
          </a:solidFill>
          <a:latin typeface="+mn-lt"/>
          <a:ea typeface="+mn-ea"/>
          <a:cs typeface="+mn-cs"/>
        </a:defRPr>
      </a:lvl5pPr>
      <a:lvl6pPr marL="2273326" algn="l" defTabSz="909328" rtl="0" eaLnBrk="1" latinLnBrk="0" hangingPunct="1">
        <a:defRPr kumimoji="1" sz="1800" kern="1200">
          <a:solidFill>
            <a:schemeClr val="tx1"/>
          </a:solidFill>
          <a:latin typeface="+mn-lt"/>
          <a:ea typeface="+mn-ea"/>
          <a:cs typeface="+mn-cs"/>
        </a:defRPr>
      </a:lvl6pPr>
      <a:lvl7pPr marL="2727989" algn="l" defTabSz="909328" rtl="0" eaLnBrk="1" latinLnBrk="0" hangingPunct="1">
        <a:defRPr kumimoji="1" sz="1800" kern="1200">
          <a:solidFill>
            <a:schemeClr val="tx1"/>
          </a:solidFill>
          <a:latin typeface="+mn-lt"/>
          <a:ea typeface="+mn-ea"/>
          <a:cs typeface="+mn-cs"/>
        </a:defRPr>
      </a:lvl7pPr>
      <a:lvl8pPr marL="3182654" algn="l" defTabSz="909328" rtl="0" eaLnBrk="1" latinLnBrk="0" hangingPunct="1">
        <a:defRPr kumimoji="1" sz="1800" kern="1200">
          <a:solidFill>
            <a:schemeClr val="tx1"/>
          </a:solidFill>
          <a:latin typeface="+mn-lt"/>
          <a:ea typeface="+mn-ea"/>
          <a:cs typeface="+mn-cs"/>
        </a:defRPr>
      </a:lvl8pPr>
      <a:lvl9pPr marL="3637319" algn="l" defTabSz="909328"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88233" tIns="44123" rIns="88233" bIns="44123"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1" y="1600206"/>
            <a:ext cx="8915400" cy="4525963"/>
          </a:xfrm>
          <a:prstGeom prst="rect">
            <a:avLst/>
          </a:prstGeom>
        </p:spPr>
        <p:txBody>
          <a:bodyPr vert="horz" lIns="88233" tIns="44123" rIns="88233" bIns="44123"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299" y="6357432"/>
            <a:ext cx="2311400" cy="365125"/>
          </a:xfrm>
          <a:prstGeom prst="rect">
            <a:avLst/>
          </a:prstGeom>
        </p:spPr>
        <p:txBody>
          <a:bodyPr vert="horz" lIns="88233" tIns="44123" rIns="88233" bIns="44123" rtlCol="0" anchor="ctr"/>
          <a:lstStyle>
            <a:lvl1pPr algn="l">
              <a:defRPr sz="1200">
                <a:solidFill>
                  <a:schemeClr val="tx1">
                    <a:tint val="75000"/>
                  </a:schemeClr>
                </a:solidFill>
              </a:defRPr>
            </a:lvl1pPr>
          </a:lstStyle>
          <a:p>
            <a:pPr defTabSz="882325"/>
            <a:fld id="{F897128D-1373-454C-A6B8-0DD9178927D6}" type="datetime1">
              <a:rPr lang="ja-JP" altLang="en-US" smtClean="0">
                <a:solidFill>
                  <a:prstClr val="black">
                    <a:tint val="75000"/>
                  </a:prstClr>
                </a:solidFill>
              </a:rPr>
              <a:pPr defTabSz="882325"/>
              <a:t>2018/7/18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90" y="6357432"/>
            <a:ext cx="3136900" cy="365125"/>
          </a:xfrm>
          <a:prstGeom prst="rect">
            <a:avLst/>
          </a:prstGeom>
        </p:spPr>
        <p:txBody>
          <a:bodyPr vert="horz" lIns="88233" tIns="44123" rIns="88233" bIns="44123" rtlCol="0" anchor="ctr"/>
          <a:lstStyle>
            <a:lvl1pPr algn="ctr">
              <a:defRPr sz="1200">
                <a:solidFill>
                  <a:schemeClr val="tx1">
                    <a:tint val="75000"/>
                  </a:schemeClr>
                </a:solidFill>
              </a:defRPr>
            </a:lvl1pPr>
          </a:lstStyle>
          <a:p>
            <a:pPr defTabSz="882325"/>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1" y="6357432"/>
            <a:ext cx="2311400" cy="365125"/>
          </a:xfrm>
          <a:prstGeom prst="rect">
            <a:avLst/>
          </a:prstGeom>
        </p:spPr>
        <p:txBody>
          <a:bodyPr vert="horz" lIns="88233" tIns="44123" rIns="88233" bIns="44123" rtlCol="0" anchor="ctr"/>
          <a:lstStyle>
            <a:lvl1pPr algn="r">
              <a:defRPr sz="1200">
                <a:solidFill>
                  <a:schemeClr val="tx1">
                    <a:tint val="75000"/>
                  </a:schemeClr>
                </a:solidFill>
              </a:defRPr>
            </a:lvl1pPr>
          </a:lstStyle>
          <a:p>
            <a:pPr defTabSz="882325"/>
            <a:fld id="{D2D8002D-B5B0-4BAC-B1F6-782DDCCE6D9C}" type="slidenum">
              <a:rPr lang="ja-JP" altLang="en-US" smtClean="0">
                <a:solidFill>
                  <a:prstClr val="black">
                    <a:tint val="75000"/>
                  </a:prstClr>
                </a:solidFill>
              </a:rPr>
              <a:pPr defTabSz="882325"/>
              <a:t>‹#›</a:t>
            </a:fld>
            <a:endParaRPr lang="ja-JP" altLang="en-US">
              <a:solidFill>
                <a:prstClr val="black">
                  <a:tint val="75000"/>
                </a:prstClr>
              </a:solidFill>
            </a:endParaRPr>
          </a:p>
        </p:txBody>
      </p:sp>
    </p:spTree>
    <p:extLst>
      <p:ext uri="{BB962C8B-B14F-4D97-AF65-F5344CB8AC3E}">
        <p14:creationId xmlns:p14="http://schemas.microsoft.com/office/powerpoint/2010/main" val="294555234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Lst>
  <p:hf hdr="0" ftr="0" dt="0"/>
  <p:txStyles>
    <p:titleStyle>
      <a:lvl1pPr algn="ctr" defTabSz="882325" rtl="0" eaLnBrk="1" latinLnBrk="0" hangingPunct="1">
        <a:spcBef>
          <a:spcPct val="0"/>
        </a:spcBef>
        <a:buNone/>
        <a:defRPr kumimoji="1" sz="4400" kern="1200">
          <a:solidFill>
            <a:schemeClr val="tx1"/>
          </a:solidFill>
          <a:latin typeface="+mj-lt"/>
          <a:ea typeface="+mj-ea"/>
          <a:cs typeface="+mj-cs"/>
        </a:defRPr>
      </a:lvl1pPr>
    </p:titleStyle>
    <p:bodyStyle>
      <a:lvl1pPr marL="330873" indent="-330873" algn="l" defTabSz="8823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16880" indent="-275729" algn="l" defTabSz="8823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02908" indent="-220574" algn="l" defTabSz="8823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44066" indent="-220574" algn="l" defTabSz="8823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1985219" indent="-220574" algn="l" defTabSz="8823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426386" indent="-220574" algn="l" defTabSz="8823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867548" indent="-220574" algn="l" defTabSz="8823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308713" indent="-220574" algn="l" defTabSz="8823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749871" indent="-220574" algn="l" defTabSz="8823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882325" rtl="0" eaLnBrk="1" latinLnBrk="0" hangingPunct="1">
        <a:defRPr kumimoji="1" sz="1800" kern="1200">
          <a:solidFill>
            <a:schemeClr val="tx1"/>
          </a:solidFill>
          <a:latin typeface="+mn-lt"/>
          <a:ea typeface="+mn-ea"/>
          <a:cs typeface="+mn-cs"/>
        </a:defRPr>
      </a:lvl1pPr>
      <a:lvl2pPr marL="441164" algn="l" defTabSz="882325" rtl="0" eaLnBrk="1" latinLnBrk="0" hangingPunct="1">
        <a:defRPr kumimoji="1" sz="1800" kern="1200">
          <a:solidFill>
            <a:schemeClr val="tx1"/>
          </a:solidFill>
          <a:latin typeface="+mn-lt"/>
          <a:ea typeface="+mn-ea"/>
          <a:cs typeface="+mn-cs"/>
        </a:defRPr>
      </a:lvl2pPr>
      <a:lvl3pPr marL="882325" algn="l" defTabSz="882325" rtl="0" eaLnBrk="1" latinLnBrk="0" hangingPunct="1">
        <a:defRPr kumimoji="1" sz="1800" kern="1200">
          <a:solidFill>
            <a:schemeClr val="tx1"/>
          </a:solidFill>
          <a:latin typeface="+mn-lt"/>
          <a:ea typeface="+mn-ea"/>
          <a:cs typeface="+mn-cs"/>
        </a:defRPr>
      </a:lvl3pPr>
      <a:lvl4pPr marL="1323482" algn="l" defTabSz="882325" rtl="0" eaLnBrk="1" latinLnBrk="0" hangingPunct="1">
        <a:defRPr kumimoji="1" sz="1800" kern="1200">
          <a:solidFill>
            <a:schemeClr val="tx1"/>
          </a:solidFill>
          <a:latin typeface="+mn-lt"/>
          <a:ea typeface="+mn-ea"/>
          <a:cs typeface="+mn-cs"/>
        </a:defRPr>
      </a:lvl4pPr>
      <a:lvl5pPr marL="1764651" algn="l" defTabSz="882325" rtl="0" eaLnBrk="1" latinLnBrk="0" hangingPunct="1">
        <a:defRPr kumimoji="1" sz="1800" kern="1200">
          <a:solidFill>
            <a:schemeClr val="tx1"/>
          </a:solidFill>
          <a:latin typeface="+mn-lt"/>
          <a:ea typeface="+mn-ea"/>
          <a:cs typeface="+mn-cs"/>
        </a:defRPr>
      </a:lvl5pPr>
      <a:lvl6pPr marL="2205813" algn="l" defTabSz="882325" rtl="0" eaLnBrk="1" latinLnBrk="0" hangingPunct="1">
        <a:defRPr kumimoji="1" sz="1800" kern="1200">
          <a:solidFill>
            <a:schemeClr val="tx1"/>
          </a:solidFill>
          <a:latin typeface="+mn-lt"/>
          <a:ea typeface="+mn-ea"/>
          <a:cs typeface="+mn-cs"/>
        </a:defRPr>
      </a:lvl6pPr>
      <a:lvl7pPr marL="2646971" algn="l" defTabSz="882325" rtl="0" eaLnBrk="1" latinLnBrk="0" hangingPunct="1">
        <a:defRPr kumimoji="1" sz="1800" kern="1200">
          <a:solidFill>
            <a:schemeClr val="tx1"/>
          </a:solidFill>
          <a:latin typeface="+mn-lt"/>
          <a:ea typeface="+mn-ea"/>
          <a:cs typeface="+mn-cs"/>
        </a:defRPr>
      </a:lvl7pPr>
      <a:lvl8pPr marL="3088124" algn="l" defTabSz="882325" rtl="0" eaLnBrk="1" latinLnBrk="0" hangingPunct="1">
        <a:defRPr kumimoji="1" sz="1800" kern="1200">
          <a:solidFill>
            <a:schemeClr val="tx1"/>
          </a:solidFill>
          <a:latin typeface="+mn-lt"/>
          <a:ea typeface="+mn-ea"/>
          <a:cs typeface="+mn-cs"/>
        </a:defRPr>
      </a:lvl8pPr>
      <a:lvl9pPr marL="3529292" algn="l" defTabSz="88232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91570" y="188640"/>
            <a:ext cx="7800867" cy="1415772"/>
          </a:xfrm>
          <a:prstGeom prst="rect">
            <a:avLst/>
          </a:prstGeom>
          <a:noFill/>
        </p:spPr>
        <p:txBody>
          <a:bodyPr wrap="square" rtlCol="0">
            <a:spAutoFit/>
          </a:bodyPr>
          <a:lstStyle/>
          <a:p>
            <a:pPr algn="ctr"/>
            <a:r>
              <a:rPr lang="ja-JP" altLang="en-US" sz="3600" i="0" u="none" strike="noStrike" baseline="0" dirty="0">
                <a:solidFill>
                  <a:srgbClr val="000000"/>
                </a:solidFill>
                <a:latin typeface="AR P丸ゴシック体E" panose="020F0900000000000000" pitchFamily="50" charset="-128"/>
                <a:ea typeface="AR P丸ゴシック体E" panose="020F0900000000000000" pitchFamily="50" charset="-128"/>
              </a:rPr>
              <a:t>学習指導要領改訂のポイント</a:t>
            </a:r>
            <a:endParaRPr lang="zh-TW" altLang="en-US" sz="3600" i="0" u="none" strike="noStrike" baseline="0" dirty="0">
              <a:solidFill>
                <a:srgbClr val="000000"/>
              </a:solidFill>
              <a:latin typeface="AR P丸ゴシック体E" panose="020F0900000000000000" pitchFamily="50" charset="-128"/>
              <a:ea typeface="AR P丸ゴシック体E" panose="020F0900000000000000" pitchFamily="50" charset="-128"/>
            </a:endParaRPr>
          </a:p>
          <a:p>
            <a:pPr algn="ctr">
              <a:lnSpc>
                <a:spcPts val="6000"/>
              </a:lnSpc>
            </a:pPr>
            <a:r>
              <a:rPr lang="en-US" altLang="ja-JP" sz="2800" i="0" u="none" strike="noStrike" baseline="0" dirty="0">
                <a:solidFill>
                  <a:srgbClr val="000000"/>
                </a:solidFill>
                <a:latin typeface="AR P丸ゴシック体E" panose="020F0900000000000000" pitchFamily="50" charset="-128"/>
                <a:ea typeface="AR P丸ゴシック体E" panose="020F0900000000000000" pitchFamily="50" charset="-128"/>
              </a:rPr>
              <a:t>【</a:t>
            </a:r>
            <a:r>
              <a:rPr lang="ja-JP" altLang="en-US" sz="2800" i="0" u="none" strike="noStrike" baseline="0" dirty="0">
                <a:solidFill>
                  <a:srgbClr val="000000"/>
                </a:solidFill>
                <a:latin typeface="AR P丸ゴシック体E" panose="020F0900000000000000" pitchFamily="50" charset="-128"/>
                <a:ea typeface="AR P丸ゴシック体E" panose="020F0900000000000000" pitchFamily="50" charset="-128"/>
              </a:rPr>
              <a:t>小学校　</a:t>
            </a:r>
            <a:r>
              <a:rPr lang="ja-JP" altLang="en-US" sz="2800" dirty="0" smtClean="0">
                <a:solidFill>
                  <a:srgbClr val="000000"/>
                </a:solidFill>
                <a:latin typeface="AR P丸ゴシック体E" panose="020F0900000000000000" pitchFamily="50" charset="-128"/>
                <a:ea typeface="AR P丸ゴシック体E" panose="020F0900000000000000" pitchFamily="50" charset="-128"/>
              </a:rPr>
              <a:t>生活科</a:t>
            </a:r>
            <a:r>
              <a:rPr lang="en-US" altLang="ja-JP" sz="2800" i="0" u="none" strike="noStrike" baseline="0" dirty="0" smtClean="0">
                <a:solidFill>
                  <a:srgbClr val="000000"/>
                </a:solidFill>
                <a:latin typeface="AR P丸ゴシック体E" panose="020F0900000000000000" pitchFamily="50" charset="-128"/>
                <a:ea typeface="AR P丸ゴシック体E" panose="020F0900000000000000" pitchFamily="50" charset="-128"/>
              </a:rPr>
              <a:t>】</a:t>
            </a:r>
            <a:endParaRPr kumimoji="1" lang="ja-JP" altLang="en-US" sz="2800" dirty="0">
              <a:latin typeface="AR P丸ゴシック体E" panose="020F0900000000000000" pitchFamily="50" charset="-128"/>
              <a:ea typeface="AR P丸ゴシック体E" panose="020F0900000000000000" pitchFamily="50" charset="-128"/>
            </a:endParaRPr>
          </a:p>
        </p:txBody>
      </p:sp>
      <p:sp>
        <p:nvSpPr>
          <p:cNvPr id="7" name="角丸四角形 6"/>
          <p:cNvSpPr/>
          <p:nvPr/>
        </p:nvSpPr>
        <p:spPr>
          <a:xfrm>
            <a:off x="272480" y="1576662"/>
            <a:ext cx="9439048" cy="5092698"/>
          </a:xfrm>
          <a:prstGeom prst="roundRect">
            <a:avLst>
              <a:gd name="adj" fmla="val 3589"/>
            </a:avLst>
          </a:prstGeom>
          <a:solidFill>
            <a:srgbClr val="00FFFF"/>
          </a:solidFill>
        </p:spPr>
        <p:style>
          <a:lnRef idx="3">
            <a:schemeClr val="lt1"/>
          </a:lnRef>
          <a:fillRef idx="1">
            <a:schemeClr val="accent1"/>
          </a:fillRef>
          <a:effectRef idx="1">
            <a:schemeClr val="accent1"/>
          </a:effectRef>
          <a:fontRef idx="minor">
            <a:schemeClr val="lt1"/>
          </a:fontRef>
        </p:style>
        <p:txBody>
          <a:bodyPr rtlCol="0" anchor="ctr"/>
          <a:lstStyle/>
          <a:p>
            <a:r>
              <a:rPr lang="ja-JP" altLang="en-US" sz="2800" dirty="0" smtClean="0">
                <a:latin typeface="AR Pゴシック体M" panose="020B0600000000000000" pitchFamily="50" charset="-128"/>
                <a:ea typeface="AR Pゴシック体M" panose="020B0600000000000000" pitchFamily="50" charset="-128"/>
              </a:rPr>
              <a:t>　</a:t>
            </a:r>
            <a:r>
              <a:rPr lang="ja-JP" altLang="en-US" sz="2400" dirty="0" smtClean="0">
                <a:solidFill>
                  <a:schemeClr val="tx1"/>
                </a:solidFill>
                <a:latin typeface="AR Pゴシック体M" panose="020B0600000000000000" pitchFamily="50" charset="-128"/>
                <a:ea typeface="AR P丸ゴシック体E" panose="020F0900000000000000" pitchFamily="50" charset="-128"/>
              </a:rPr>
              <a:t>１　</a:t>
            </a:r>
            <a:r>
              <a:rPr lang="ja-JP" altLang="en-US" sz="2400" dirty="0">
                <a:solidFill>
                  <a:schemeClr val="tx1"/>
                </a:solidFill>
                <a:latin typeface="AR Pゴシック体M" panose="020B0600000000000000" pitchFamily="50" charset="-128"/>
                <a:ea typeface="AR P丸ゴシック体E" panose="020F0900000000000000" pitchFamily="50" charset="-128"/>
              </a:rPr>
              <a:t>生活科</a:t>
            </a:r>
            <a:r>
              <a:rPr lang="ja-JP" altLang="en-US" sz="2400" dirty="0" smtClean="0">
                <a:solidFill>
                  <a:schemeClr val="tx1"/>
                </a:solidFill>
                <a:latin typeface="AR Pゴシック体M" panose="020B0600000000000000" pitchFamily="50" charset="-128"/>
                <a:ea typeface="AR P丸ゴシック体E" panose="020F0900000000000000" pitchFamily="50" charset="-128"/>
              </a:rPr>
              <a:t>の</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目標</a:t>
            </a:r>
            <a:r>
              <a:rPr lang="ja-JP" altLang="en-US" sz="2400" dirty="0">
                <a:solidFill>
                  <a:schemeClr val="tx1"/>
                </a:solidFill>
                <a:latin typeface="AR P丸ゴシック体E" panose="020F0900000000000000" pitchFamily="50" charset="-128"/>
                <a:ea typeface="AR P丸ゴシック体E" panose="020F0900000000000000" pitchFamily="50" charset="-128"/>
              </a:rPr>
              <a:t>に</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ついて</a:t>
            </a:r>
            <a:endParaRPr lang="en-US" altLang="ja-JP" sz="2400" dirty="0" smtClean="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　（１）現行学習指導要領の成果と課題</a:t>
            </a:r>
            <a:endParaRPr lang="en-US" altLang="ja-JP" sz="2400" dirty="0" smtClean="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（２）課題を踏まえた生活科の目標の在り方</a:t>
            </a:r>
            <a:endParaRPr lang="en-US" altLang="ja-JP" sz="2400" dirty="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（３）生活科における見方・考え方</a:t>
            </a:r>
            <a:r>
              <a:rPr lang="ja-JP" altLang="en-US" sz="2400" dirty="0">
                <a:solidFill>
                  <a:schemeClr val="tx1"/>
                </a:solidFill>
                <a:latin typeface="AR P丸ゴシック体E" panose="020F0900000000000000" pitchFamily="50" charset="-128"/>
                <a:ea typeface="AR P丸ゴシック体E" panose="020F0900000000000000" pitchFamily="50" charset="-128"/>
              </a:rPr>
              <a:t>　</a:t>
            </a:r>
            <a:endParaRPr lang="en-US" altLang="ja-JP" sz="2400" dirty="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２</a:t>
            </a:r>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具体的な改善事項</a:t>
            </a:r>
            <a:endParaRPr lang="en-US" altLang="ja-JP" sz="2400" dirty="0" smtClean="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（１）内容構成の考え方</a:t>
            </a:r>
            <a:endParaRPr lang="en-US" altLang="ja-JP" sz="2400" dirty="0" smtClean="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（２）内容の改善・充実</a:t>
            </a:r>
            <a:endParaRPr lang="en-US" altLang="ja-JP" sz="2400" dirty="0" smtClean="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３　指導計画と学習指導の改善・充実や教育環境の充実等</a:t>
            </a:r>
            <a:endParaRPr lang="en-US" altLang="ja-JP" sz="2400" dirty="0" smtClean="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（１）指導計画作成上の配慮事項</a:t>
            </a:r>
            <a:endParaRPr lang="en-US" altLang="ja-JP" sz="2400" dirty="0" smtClean="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（２）内容の取扱いについての配慮事項</a:t>
            </a:r>
            <a:endParaRPr lang="en-US" altLang="ja-JP" sz="2400" dirty="0" smtClean="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（３）その他の配慮事項</a:t>
            </a:r>
            <a:endParaRPr lang="en-US" altLang="ja-JP" sz="2400" dirty="0">
              <a:solidFill>
                <a:schemeClr val="tx1"/>
              </a:solidFill>
              <a:latin typeface="AR P丸ゴシック体E" panose="020F0900000000000000" pitchFamily="50" charset="-128"/>
              <a:ea typeface="AR P丸ゴシック体E" panose="020F0900000000000000" pitchFamily="50" charset="-128"/>
            </a:endParaRPr>
          </a:p>
          <a:p>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４</a:t>
            </a:r>
            <a:r>
              <a:rPr lang="ja-JP" altLang="en-US" sz="2400" dirty="0">
                <a:solidFill>
                  <a:schemeClr val="tx1"/>
                </a:solidFill>
                <a:latin typeface="AR P丸ゴシック体E" panose="020F0900000000000000" pitchFamily="50" charset="-128"/>
                <a:ea typeface="AR P丸ゴシック体E" panose="020F0900000000000000" pitchFamily="50" charset="-128"/>
              </a:rPr>
              <a:t>　</a:t>
            </a:r>
            <a:r>
              <a:rPr lang="ja-JP" altLang="en-US" sz="2400" dirty="0" smtClean="0">
                <a:solidFill>
                  <a:schemeClr val="tx1"/>
                </a:solidFill>
                <a:latin typeface="AR P丸ゴシック体E" panose="020F0900000000000000" pitchFamily="50" charset="-128"/>
                <a:ea typeface="AR P丸ゴシック体E" panose="020F0900000000000000" pitchFamily="50" charset="-128"/>
              </a:rPr>
              <a:t>移行措置</a:t>
            </a:r>
            <a:endParaRPr lang="en-US" altLang="ja-JP" sz="2400" dirty="0">
              <a:solidFill>
                <a:schemeClr val="tx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747447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ja-JP" altLang="en-US" sz="1400" b="0" i="0" u="none" strike="noStrike" kern="0" cap="none" spc="0" normalizeH="0" baseline="0" noProof="0" dirty="0">
              <a:ln>
                <a:noFill/>
              </a:ln>
              <a:solidFill>
                <a:prstClr val="black"/>
              </a:solidFill>
              <a:effectLst/>
              <a:uLnTx/>
              <a:uFillTx/>
            </a:endParaRPr>
          </a:p>
        </p:txBody>
      </p:sp>
      <p:sp>
        <p:nvSpPr>
          <p:cNvPr id="11" name="正方形/長方形 19"/>
          <p:cNvSpPr>
            <a:spLocks noChangeArrowheads="1"/>
          </p:cNvSpPr>
          <p:nvPr/>
        </p:nvSpPr>
        <p:spPr bwMode="auto">
          <a:xfrm>
            <a:off x="0" y="10324"/>
            <a:ext cx="9855829" cy="178664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buNone/>
            </a:pPr>
            <a:r>
              <a:rPr lang="en-US" altLang="ja-JP" sz="2400" dirty="0" smtClean="0"/>
              <a:t>(</a:t>
            </a:r>
            <a:r>
              <a:rPr lang="en-US" altLang="ja-JP" sz="2400" dirty="0"/>
              <a:t>3</a:t>
            </a:r>
            <a:r>
              <a:rPr lang="en-US" altLang="ja-JP" sz="2400" dirty="0" smtClean="0"/>
              <a:t>)</a:t>
            </a:r>
            <a:r>
              <a:rPr lang="ja-JP" altLang="en-US" sz="2400" dirty="0" smtClean="0"/>
              <a:t>　自分</a:t>
            </a:r>
            <a:r>
              <a:rPr lang="ja-JP" altLang="en-US" sz="2400" dirty="0"/>
              <a:t>自身を見つめることを通して</a:t>
            </a:r>
            <a:r>
              <a:rPr lang="ja-JP" altLang="en-US" sz="2400" dirty="0" smtClean="0"/>
              <a:t>，</a:t>
            </a:r>
            <a:endParaRPr lang="en-US" altLang="ja-JP" sz="2400" dirty="0" smtClean="0"/>
          </a:p>
          <a:p>
            <a:pPr marL="0" indent="0">
              <a:buNone/>
            </a:pPr>
            <a:r>
              <a:rPr lang="ja-JP" altLang="en-US" sz="2400" dirty="0"/>
              <a:t>　</a:t>
            </a:r>
            <a:r>
              <a:rPr lang="ja-JP" altLang="en-US" sz="2400" dirty="0" smtClean="0"/>
              <a:t>　自分</a:t>
            </a:r>
            <a:r>
              <a:rPr lang="ja-JP" altLang="en-US" sz="2400" dirty="0"/>
              <a:t>の生活や成長，身近な人々の支えについて考えることができ</a:t>
            </a:r>
            <a:r>
              <a:rPr lang="ja-JP" altLang="en-US" sz="2400" dirty="0" smtClean="0"/>
              <a:t>，</a:t>
            </a:r>
            <a:endParaRPr lang="en-US" altLang="ja-JP" sz="2400" dirty="0" smtClean="0"/>
          </a:p>
          <a:p>
            <a:pPr marL="0" indent="0">
              <a:buNone/>
            </a:pPr>
            <a:r>
              <a:rPr lang="ja-JP" altLang="en-US" sz="2400" dirty="0"/>
              <a:t>　</a:t>
            </a:r>
            <a:r>
              <a:rPr lang="ja-JP" altLang="en-US" sz="2400" dirty="0" smtClean="0"/>
              <a:t>　自分</a:t>
            </a:r>
            <a:r>
              <a:rPr lang="ja-JP" altLang="en-US" sz="2400" dirty="0"/>
              <a:t>のよさや可能性に気付き</a:t>
            </a:r>
            <a:r>
              <a:rPr lang="ja-JP" altLang="en-US" sz="2400" dirty="0" smtClean="0"/>
              <a:t>，</a:t>
            </a:r>
            <a:endParaRPr lang="en-US" altLang="ja-JP" sz="2400" dirty="0" smtClean="0"/>
          </a:p>
          <a:p>
            <a:pPr marL="0" indent="0">
              <a:buNone/>
            </a:pPr>
            <a:r>
              <a:rPr lang="ja-JP" altLang="en-US" sz="2400" dirty="0"/>
              <a:t>　</a:t>
            </a:r>
            <a:r>
              <a:rPr lang="ja-JP" altLang="en-US" sz="2400" dirty="0" smtClean="0"/>
              <a:t>　意欲</a:t>
            </a:r>
            <a:r>
              <a:rPr lang="ja-JP" altLang="en-US" sz="2400" dirty="0"/>
              <a:t>と自信をもって生活するようにする</a:t>
            </a:r>
            <a:r>
              <a:rPr lang="ja-JP" altLang="en-US" sz="2400" dirty="0" smtClean="0"/>
              <a:t>。</a:t>
            </a:r>
            <a:endParaRPr lang="ja-JP" altLang="en-US" sz="2400" dirty="0"/>
          </a:p>
        </p:txBody>
      </p:sp>
      <p:sp>
        <p:nvSpPr>
          <p:cNvPr id="14" name="正方形/長方形 13">
            <a:extLst>
              <a:ext uri="{FF2B5EF4-FFF2-40B4-BE49-F238E27FC236}">
                <a16:creationId xmlns="" xmlns:a16="http://schemas.microsoft.com/office/drawing/2014/main" id="{43442D12-E613-4F9F-9AAB-602B09E6279B}"/>
              </a:ext>
            </a:extLst>
          </p:cNvPr>
          <p:cNvSpPr/>
          <p:nvPr/>
        </p:nvSpPr>
        <p:spPr>
          <a:xfrm>
            <a:off x="53096" y="-140470"/>
            <a:ext cx="9749636"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88"/>
          <p:cNvSpPr/>
          <p:nvPr/>
        </p:nvSpPr>
        <p:spPr>
          <a:xfrm>
            <a:off x="53096" y="2276872"/>
            <a:ext cx="994954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smtClean="0">
                <a:ln>
                  <a:noFill/>
                </a:ln>
                <a:solidFill>
                  <a:srgbClr val="000000"/>
                </a:solidFill>
                <a:effectLst/>
                <a:uLnTx/>
                <a:uFillTx/>
              </a:rPr>
              <a:t>(2)</a:t>
            </a:r>
            <a:r>
              <a:rPr kumimoji="0" lang="ja-JP" altLang="en-US" sz="2400" b="1" i="0" u="none" strike="noStrike" kern="0" cap="none" spc="0" normalizeH="0" baseline="0" noProof="0" dirty="0" smtClean="0">
                <a:ln>
                  <a:noFill/>
                </a:ln>
                <a:solidFill>
                  <a:srgbClr val="000000"/>
                </a:solidFill>
                <a:effectLst/>
                <a:uLnTx/>
                <a:uFillTx/>
              </a:rPr>
              <a:t>　生活科における「見方・考え方」</a:t>
            </a:r>
            <a:endParaRPr kumimoji="0" lang="en-US" altLang="ja-JP" sz="1400" b="1" i="0" u="none" strike="noStrike" kern="0" cap="none" spc="0" normalizeH="0" baseline="0" noProof="0" dirty="0">
              <a:ln>
                <a:noFill/>
              </a:ln>
              <a:solidFill>
                <a:srgbClr val="000000"/>
              </a:solidFill>
              <a:effectLst/>
              <a:uLnTx/>
              <a:uFillTx/>
            </a:endParaRPr>
          </a:p>
        </p:txBody>
      </p:sp>
      <p:sp>
        <p:nvSpPr>
          <p:cNvPr id="16" name="正方形/長方形 19"/>
          <p:cNvSpPr>
            <a:spLocks noChangeArrowheads="1"/>
          </p:cNvSpPr>
          <p:nvPr/>
        </p:nvSpPr>
        <p:spPr bwMode="auto">
          <a:xfrm>
            <a:off x="106193" y="3283290"/>
            <a:ext cx="9855829" cy="163891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buNone/>
            </a:pPr>
            <a:r>
              <a:rPr lang="ja-JP" altLang="en-US" sz="2400" dirty="0"/>
              <a:t>　</a:t>
            </a:r>
            <a:r>
              <a:rPr lang="en-US" altLang="ja-JP" sz="2400" dirty="0"/>
              <a:t>  </a:t>
            </a:r>
            <a:r>
              <a:rPr lang="ja-JP" altLang="en-US" sz="2400" dirty="0"/>
              <a:t>具体的な活動や体験を通して，</a:t>
            </a:r>
            <a:r>
              <a:rPr lang="ja-JP" altLang="en-US" sz="2400" u="sng" dirty="0"/>
              <a:t>身近な生活に関わる</a:t>
            </a:r>
            <a:r>
              <a:rPr lang="ja-JP" altLang="en-US" sz="2400" u="sng" dirty="0">
                <a:solidFill>
                  <a:srgbClr val="FF0000"/>
                </a:solidFill>
              </a:rPr>
              <a:t>見方・考え方</a:t>
            </a:r>
            <a:r>
              <a:rPr lang="ja-JP" altLang="en-US" sz="2400" u="sng" dirty="0"/>
              <a:t>を生かし，</a:t>
            </a:r>
            <a:r>
              <a:rPr lang="ja-JP" altLang="en-US" sz="2400" dirty="0"/>
              <a:t>自立し生活を豊かにしていくための資質・能力を次のとおり育成することを目指す。</a:t>
            </a:r>
          </a:p>
          <a:p>
            <a:pPr marL="0" indent="0">
              <a:buNone/>
            </a:pPr>
            <a:endParaRPr lang="en-US" altLang="ja-JP" sz="2400" dirty="0" smtClean="0"/>
          </a:p>
        </p:txBody>
      </p:sp>
      <p:sp>
        <p:nvSpPr>
          <p:cNvPr id="17" name="正方形/長方形 88"/>
          <p:cNvSpPr/>
          <p:nvPr/>
        </p:nvSpPr>
        <p:spPr>
          <a:xfrm>
            <a:off x="61262" y="2806618"/>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rPr>
              <a:t>生活科の目標</a:t>
            </a:r>
            <a:endParaRPr kumimoji="0" lang="en-US" altLang="ja-JP" sz="1400" b="1" i="0" u="none" strike="noStrike" kern="0" cap="none" spc="0" normalizeH="0" baseline="0" noProof="0" dirty="0">
              <a:ln>
                <a:noFill/>
              </a:ln>
              <a:solidFill>
                <a:srgbClr val="000000"/>
              </a:solidFill>
              <a:effectLst/>
              <a:uLnTx/>
              <a:uFillTx/>
            </a:endParaRPr>
          </a:p>
        </p:txBody>
      </p:sp>
      <p:cxnSp>
        <p:nvCxnSpPr>
          <p:cNvPr id="18" name="直線コネクタ 17"/>
          <p:cNvCxnSpPr/>
          <p:nvPr/>
        </p:nvCxnSpPr>
        <p:spPr bwMode="auto">
          <a:xfrm>
            <a:off x="61261" y="3283290"/>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正方形/長方形 18"/>
          <p:cNvSpPr/>
          <p:nvPr/>
        </p:nvSpPr>
        <p:spPr>
          <a:xfrm>
            <a:off x="106193" y="3360282"/>
            <a:ext cx="9749636" cy="12208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図表 2"/>
          <p:cNvGraphicFramePr/>
          <p:nvPr>
            <p:extLst>
              <p:ext uri="{D42A27DB-BD31-4B8C-83A1-F6EECF244321}">
                <p14:modId xmlns:p14="http://schemas.microsoft.com/office/powerpoint/2010/main" val="3745131046"/>
              </p:ext>
            </p:extLst>
          </p:nvPr>
        </p:nvGraphicFramePr>
        <p:xfrm>
          <a:off x="106193" y="4717142"/>
          <a:ext cx="2088232"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図表 19"/>
          <p:cNvGraphicFramePr/>
          <p:nvPr>
            <p:extLst>
              <p:ext uri="{D42A27DB-BD31-4B8C-83A1-F6EECF244321}">
                <p14:modId xmlns:p14="http://schemas.microsoft.com/office/powerpoint/2010/main" val="1690934576"/>
              </p:ext>
            </p:extLst>
          </p:nvPr>
        </p:nvGraphicFramePr>
        <p:xfrm>
          <a:off x="106193" y="5750366"/>
          <a:ext cx="2088232" cy="1008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正方形/長方形 20"/>
          <p:cNvSpPr/>
          <p:nvPr/>
        </p:nvSpPr>
        <p:spPr>
          <a:xfrm>
            <a:off x="2296364" y="4777484"/>
            <a:ext cx="7514028" cy="95577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学びの過程で「どのような視点で 物事を捉え，どのような考え方で　思考していくのか」ということ</a:t>
            </a:r>
            <a:r>
              <a:rPr lang="ja-JP" altLang="en-US" b="1" dirty="0" smtClean="0">
                <a:solidFill>
                  <a:schemeClr val="tx1"/>
                </a:solidFill>
              </a:rPr>
              <a:t>。</a:t>
            </a:r>
            <a:endParaRPr kumimoji="1" lang="ja-JP" altLang="en-US" b="1" dirty="0">
              <a:solidFill>
                <a:schemeClr val="tx1"/>
              </a:solidFill>
            </a:endParaRPr>
          </a:p>
        </p:txBody>
      </p:sp>
      <p:sp>
        <p:nvSpPr>
          <p:cNvPr id="22" name="正方形/長方形 21"/>
          <p:cNvSpPr/>
          <p:nvPr/>
        </p:nvSpPr>
        <p:spPr>
          <a:xfrm>
            <a:off x="2296364" y="5848984"/>
            <a:ext cx="7514028" cy="95577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rgbClr val="FF0000"/>
                </a:solidFill>
              </a:rPr>
              <a:t>身近な生活に関わる</a:t>
            </a:r>
            <a:r>
              <a:rPr lang="ja-JP" altLang="en-US" b="1" dirty="0">
                <a:solidFill>
                  <a:schemeClr val="tx1"/>
                </a:solidFill>
              </a:rPr>
              <a:t>見方・考え方であり，それは身近な人々，社会及び自然を</a:t>
            </a:r>
            <a:r>
              <a:rPr lang="ja-JP" altLang="en-US" b="1" u="sng" dirty="0">
                <a:solidFill>
                  <a:srgbClr val="FF0000"/>
                </a:solidFill>
              </a:rPr>
              <a:t>自分</a:t>
            </a:r>
            <a:r>
              <a:rPr lang="ja-JP" altLang="en-US" b="1" u="sng" dirty="0" smtClean="0">
                <a:solidFill>
                  <a:srgbClr val="FF0000"/>
                </a:solidFill>
              </a:rPr>
              <a:t>との</a:t>
            </a:r>
            <a:r>
              <a:rPr lang="ja-JP" altLang="en-US" b="1" u="sng" dirty="0">
                <a:solidFill>
                  <a:srgbClr val="FF0000"/>
                </a:solidFill>
              </a:rPr>
              <a:t>関わりで捉え</a:t>
            </a:r>
            <a:r>
              <a:rPr lang="ja-JP" altLang="en-US" b="1" dirty="0">
                <a:solidFill>
                  <a:schemeClr val="tx1"/>
                </a:solidFill>
              </a:rPr>
              <a:t>，</a:t>
            </a:r>
            <a:r>
              <a:rPr lang="ja-JP" altLang="en-US" b="1" u="sng" dirty="0">
                <a:solidFill>
                  <a:srgbClr val="FF0000"/>
                </a:solidFill>
              </a:rPr>
              <a:t>よりよい生活に向けて思いや願いを実現しようとする</a:t>
            </a:r>
            <a:r>
              <a:rPr lang="ja-JP" altLang="en-US" b="1" u="sng" dirty="0" smtClean="0">
                <a:solidFill>
                  <a:srgbClr val="FF0000"/>
                </a:solidFill>
              </a:rPr>
              <a:t>こと。</a:t>
            </a:r>
            <a:endParaRPr kumimoji="1" lang="ja-JP" altLang="en-US" b="1" u="sng" dirty="0">
              <a:solidFill>
                <a:srgbClr val="FF0000"/>
              </a:solidFill>
            </a:endParaRPr>
          </a:p>
        </p:txBody>
      </p:sp>
      <p:sp>
        <p:nvSpPr>
          <p:cNvPr id="23" name="円形吹き出し 22"/>
          <p:cNvSpPr/>
          <p:nvPr/>
        </p:nvSpPr>
        <p:spPr>
          <a:xfrm>
            <a:off x="8475212" y="2363370"/>
            <a:ext cx="1296144" cy="720080"/>
          </a:xfrm>
          <a:prstGeom prst="wedgeEllipseCallout">
            <a:avLst>
              <a:gd name="adj1" fmla="val -76304"/>
              <a:gd name="adj2" fmla="val 16438"/>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smtClean="0">
                <a:latin typeface="HG創英角ﾎﾟｯﾌﾟ体" panose="040B0A09000000000000" pitchFamily="49" charset="-128"/>
                <a:ea typeface="HG創英角ﾎﾟｯﾌﾟ体" panose="040B0A09000000000000" pitchFamily="49" charset="-128"/>
              </a:rPr>
              <a:t>10</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07918113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88"/>
          <p:cNvSpPr/>
          <p:nvPr/>
        </p:nvSpPr>
        <p:spPr>
          <a:xfrm>
            <a:off x="-17031" y="-110592"/>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srgbClr val="000000"/>
                </a:solidFill>
                <a:effectLst/>
                <a:uLnTx/>
                <a:uFillTx/>
              </a:rPr>
              <a:t>２　具体的な改善事項</a:t>
            </a:r>
            <a:endParaRPr kumimoji="0" lang="en-US" altLang="ja-JP" sz="1400" b="1" i="0" u="none" strike="noStrike" kern="0" cap="none" spc="0" normalizeH="0" baseline="0" noProof="0" dirty="0">
              <a:ln>
                <a:noFill/>
              </a:ln>
              <a:solidFill>
                <a:srgbClr val="000000"/>
              </a:solidFill>
              <a:effectLst/>
              <a:uLnTx/>
              <a:uFillTx/>
            </a:endParaRPr>
          </a:p>
        </p:txBody>
      </p:sp>
      <p:cxnSp>
        <p:nvCxnSpPr>
          <p:cNvPr id="13" name="直線コネクタ 12"/>
          <p:cNvCxnSpPr/>
          <p:nvPr/>
        </p:nvCxnSpPr>
        <p:spPr bwMode="auto">
          <a:xfrm>
            <a:off x="-55068" y="321456"/>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ja-JP" altLang="en-US" sz="1400" b="0" i="0" u="none" strike="noStrike" kern="0" cap="none" spc="0" normalizeH="0" baseline="0" noProof="0" dirty="0">
              <a:ln>
                <a:noFill/>
              </a:ln>
              <a:solidFill>
                <a:prstClr val="black"/>
              </a:solidFill>
              <a:effectLst/>
              <a:uLnTx/>
              <a:uFillTx/>
            </a:endParaRPr>
          </a:p>
        </p:txBody>
      </p:sp>
      <p:sp>
        <p:nvSpPr>
          <p:cNvPr id="4" name="下矢印 3"/>
          <p:cNvSpPr/>
          <p:nvPr/>
        </p:nvSpPr>
        <p:spPr>
          <a:xfrm>
            <a:off x="10497616" y="2704072"/>
            <a:ext cx="1224136" cy="5773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88"/>
          <p:cNvSpPr/>
          <p:nvPr/>
        </p:nvSpPr>
        <p:spPr>
          <a:xfrm>
            <a:off x="200472" y="303518"/>
            <a:ext cx="994954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smtClean="0">
                <a:ln>
                  <a:noFill/>
                </a:ln>
                <a:solidFill>
                  <a:srgbClr val="000000"/>
                </a:solidFill>
                <a:effectLst/>
                <a:uLnTx/>
                <a:uFillTx/>
              </a:rPr>
              <a:t>(1)</a:t>
            </a:r>
            <a:r>
              <a:rPr kumimoji="0" lang="ja-JP" altLang="en-US" sz="2400" b="1" i="0" u="none" strike="noStrike" kern="0" cap="none" spc="0" normalizeH="0" baseline="0" noProof="0" dirty="0" smtClean="0">
                <a:ln>
                  <a:noFill/>
                </a:ln>
                <a:solidFill>
                  <a:srgbClr val="000000"/>
                </a:solidFill>
                <a:effectLst/>
                <a:uLnTx/>
                <a:uFillTx/>
              </a:rPr>
              <a:t>　内容構成の考え方</a:t>
            </a:r>
            <a:endParaRPr kumimoji="0" lang="en-US" altLang="ja-JP" sz="1400" b="1" i="0" u="none" strike="noStrike" kern="0" cap="none" spc="0" normalizeH="0" baseline="0" noProof="0" dirty="0">
              <a:ln>
                <a:noFill/>
              </a:ln>
              <a:solidFill>
                <a:srgbClr val="000000"/>
              </a:solidFill>
              <a:effectLst/>
              <a:uLnTx/>
              <a:uFillTx/>
            </a:endParaRPr>
          </a:p>
        </p:txBody>
      </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377" y="1681137"/>
            <a:ext cx="7600825" cy="5158953"/>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a:off x="4392660" y="2515962"/>
            <a:ext cx="4953000" cy="3693319"/>
          </a:xfrm>
          <a:prstGeom prst="rect">
            <a:avLst/>
          </a:prstGeom>
        </p:spPr>
        <p:txBody>
          <a:bodyPr>
            <a:spAutoFit/>
          </a:bodyPr>
          <a:lstStyle/>
          <a:p>
            <a:r>
              <a:rPr lang="ja-JP" altLang="en-US" dirty="0"/>
              <a:t>　　　　　　　　　　</a:t>
            </a:r>
            <a:r>
              <a:rPr lang="ja-JP" altLang="en-US" dirty="0" smtClean="0"/>
              <a:t>　　　　    学年</a:t>
            </a:r>
            <a:r>
              <a:rPr lang="ja-JP" altLang="en-US" dirty="0" smtClean="0">
                <a:latin typeface="+mn-ea"/>
              </a:rPr>
              <a:t>目標</a:t>
            </a:r>
            <a:r>
              <a:rPr lang="ja-JP" altLang="en-US" dirty="0">
                <a:latin typeface="+mn-ea"/>
              </a:rPr>
              <a:t>（３）</a:t>
            </a:r>
            <a:r>
              <a:rPr lang="ja-JP" altLang="en-US" dirty="0"/>
              <a:t>　　</a:t>
            </a:r>
          </a:p>
          <a:p>
            <a:endParaRPr lang="ja-JP" altLang="en-US" dirty="0"/>
          </a:p>
          <a:p>
            <a:endParaRPr lang="ja-JP" altLang="en-US" dirty="0"/>
          </a:p>
          <a:p>
            <a:endParaRPr lang="ja-JP" altLang="en-US" dirty="0"/>
          </a:p>
          <a:p>
            <a:endParaRPr lang="ja-JP" altLang="en-US" dirty="0"/>
          </a:p>
          <a:p>
            <a:r>
              <a:rPr lang="zh-TW" altLang="en-US" dirty="0"/>
              <a:t> </a:t>
            </a:r>
            <a:r>
              <a:rPr lang="ja-JP" altLang="en-US" dirty="0"/>
              <a:t>　　　　　</a:t>
            </a:r>
            <a:r>
              <a:rPr lang="ja-JP" altLang="en-US" dirty="0" smtClean="0"/>
              <a:t>　　　　　　　　　　 学年</a:t>
            </a:r>
            <a:r>
              <a:rPr lang="zh-TW" altLang="en-US" dirty="0" smtClean="0">
                <a:latin typeface="ＭＳ Ｐゴシック" panose="020B0600070205080204" pitchFamily="50" charset="-128"/>
                <a:ea typeface="ＭＳ Ｐゴシック" panose="020B0600070205080204" pitchFamily="50" charset="-128"/>
              </a:rPr>
              <a:t>目標</a:t>
            </a:r>
            <a:r>
              <a:rPr lang="zh-TW" altLang="en-US" dirty="0">
                <a:latin typeface="ＭＳ Ｐゴシック" panose="020B0600070205080204" pitchFamily="50" charset="-128"/>
                <a:ea typeface="ＭＳ Ｐゴシック" panose="020B0600070205080204" pitchFamily="50" charset="-128"/>
              </a:rPr>
              <a:t>（２</a:t>
            </a:r>
            <a:r>
              <a:rPr lang="zh-TW" altLang="en-US" dirty="0" smtClean="0">
                <a:latin typeface="ＭＳ Ｐゴシック" panose="020B0600070205080204" pitchFamily="50" charset="-128"/>
                <a:ea typeface="ＭＳ Ｐゴシック" panose="020B0600070205080204" pitchFamily="50" charset="-128"/>
              </a:rPr>
              <a:t>）</a:t>
            </a:r>
            <a:endParaRPr lang="zh-TW" altLang="en-US" dirty="0"/>
          </a:p>
          <a:p>
            <a:endParaRPr lang="ja-JP" altLang="en-US" dirty="0"/>
          </a:p>
          <a:p>
            <a:endParaRPr lang="ja-JP" altLang="en-US" dirty="0"/>
          </a:p>
          <a:p>
            <a:endParaRPr lang="ja-JP" altLang="en-US" dirty="0"/>
          </a:p>
          <a:p>
            <a:endParaRPr lang="en-US" altLang="ja-JP" dirty="0" smtClean="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r>
              <a:rPr lang="ja-JP" altLang="en-US" dirty="0" smtClean="0">
                <a:latin typeface="ＭＳ Ｐゴシック" panose="020B0600070205080204" pitchFamily="50" charset="-128"/>
                <a:ea typeface="ＭＳ Ｐゴシック" panose="020B0600070205080204" pitchFamily="50" charset="-128"/>
              </a:rPr>
              <a:t>　　　　　　　　　　　　　　　　学年</a:t>
            </a:r>
            <a:r>
              <a:rPr lang="zh-TW" altLang="en-US" dirty="0" smtClean="0">
                <a:latin typeface="ＭＳ Ｐゴシック" panose="020B0600070205080204" pitchFamily="50" charset="-128"/>
                <a:ea typeface="ＭＳ Ｐゴシック" panose="020B0600070205080204" pitchFamily="50" charset="-128"/>
              </a:rPr>
              <a:t>目標（１）</a:t>
            </a:r>
            <a:endParaRPr lang="zh-TW" altLang="en-US" dirty="0" smtClean="0"/>
          </a:p>
          <a:p>
            <a:endParaRPr lang="ja-JP" altLang="en-US" dirty="0"/>
          </a:p>
        </p:txBody>
      </p:sp>
      <p:sp>
        <p:nvSpPr>
          <p:cNvPr id="32" name="正方形/長方形 31"/>
          <p:cNvSpPr/>
          <p:nvPr/>
        </p:nvSpPr>
        <p:spPr>
          <a:xfrm>
            <a:off x="7234923" y="1511860"/>
            <a:ext cx="3371937" cy="338554"/>
          </a:xfrm>
          <a:prstGeom prst="rect">
            <a:avLst/>
          </a:prstGeom>
        </p:spPr>
        <p:txBody>
          <a:bodyPr wrap="square">
            <a:spAutoFit/>
          </a:bodyPr>
          <a:lstStyle/>
          <a:p>
            <a:r>
              <a:rPr lang="ja-JP" altLang="en-US" sz="1600" u="sng" dirty="0" smtClean="0"/>
              <a:t>解説ｐ２６</a:t>
            </a:r>
            <a:r>
              <a:rPr lang="ja-JP" altLang="en-US" sz="1600" u="sng" dirty="0"/>
              <a:t>　生活科</a:t>
            </a:r>
            <a:r>
              <a:rPr lang="ja-JP" altLang="en-US" sz="1600" u="sng" dirty="0" smtClean="0"/>
              <a:t>のまとまり</a:t>
            </a:r>
            <a:endParaRPr lang="ja-JP" altLang="en-US" sz="1600" u="sng" dirty="0"/>
          </a:p>
        </p:txBody>
      </p:sp>
      <p:sp>
        <p:nvSpPr>
          <p:cNvPr id="33" name="下矢印 7">
            <a:extLst>
              <a:ext uri="{FF2B5EF4-FFF2-40B4-BE49-F238E27FC236}">
                <a16:creationId xmlns="" xmlns:a16="http://schemas.microsoft.com/office/drawing/2014/main" id="{E3AFF116-12D5-4AD7-A7E8-5FF499BFD2C1}"/>
              </a:ext>
            </a:extLst>
          </p:cNvPr>
          <p:cNvSpPr/>
          <p:nvPr/>
        </p:nvSpPr>
        <p:spPr>
          <a:xfrm rot="16200000">
            <a:off x="7702317" y="2854978"/>
            <a:ext cx="412959" cy="4132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7">
            <a:extLst>
              <a:ext uri="{FF2B5EF4-FFF2-40B4-BE49-F238E27FC236}">
                <a16:creationId xmlns="" xmlns:a16="http://schemas.microsoft.com/office/drawing/2014/main" id="{DE5C36D7-857F-4C31-A8E6-9F6440946804}"/>
              </a:ext>
            </a:extLst>
          </p:cNvPr>
          <p:cNvSpPr/>
          <p:nvPr/>
        </p:nvSpPr>
        <p:spPr>
          <a:xfrm rot="16200000">
            <a:off x="7702317" y="4362501"/>
            <a:ext cx="412959" cy="413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7">
            <a:extLst>
              <a:ext uri="{FF2B5EF4-FFF2-40B4-BE49-F238E27FC236}">
                <a16:creationId xmlns="" xmlns:a16="http://schemas.microsoft.com/office/drawing/2014/main" id="{371EE7B5-F89B-4E45-99E7-36ABD6303906}"/>
              </a:ext>
            </a:extLst>
          </p:cNvPr>
          <p:cNvSpPr/>
          <p:nvPr/>
        </p:nvSpPr>
        <p:spPr>
          <a:xfrm rot="16200000">
            <a:off x="7748490" y="5796202"/>
            <a:ext cx="412957" cy="4132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24194" y="847469"/>
            <a:ext cx="9446762" cy="646331"/>
          </a:xfrm>
          <a:prstGeom prst="rect">
            <a:avLst/>
          </a:prstGeom>
          <a:solidFill>
            <a:schemeClr val="bg1"/>
          </a:solidFill>
          <a:ln>
            <a:solidFill>
              <a:schemeClr val="accent1"/>
            </a:solidFill>
          </a:ln>
        </p:spPr>
        <p:txBody>
          <a:bodyPr wrap="square" rtlCol="0">
            <a:spAutoFit/>
          </a:bodyPr>
          <a:lstStyle/>
          <a:p>
            <a:r>
              <a:rPr lang="ja-JP" altLang="en-US" dirty="0" smtClean="0"/>
              <a:t>　現行と同様、内容構成の具体的な視点（解説ｐ２３）と学習対象（解説ｐ２４）を組み合わせ、３つの資質・能力の育成をねらって、９項目</a:t>
            </a:r>
            <a:r>
              <a:rPr lang="en-US" altLang="ja-JP" dirty="0" smtClean="0"/>
              <a:t>《(1)</a:t>
            </a:r>
            <a:r>
              <a:rPr lang="ja-JP" altLang="en-US" dirty="0" smtClean="0"/>
              <a:t>～</a:t>
            </a:r>
            <a:r>
              <a:rPr lang="en-US" altLang="ja-JP" dirty="0" smtClean="0"/>
              <a:t>(9)》</a:t>
            </a:r>
            <a:r>
              <a:rPr lang="ja-JP" altLang="en-US" dirty="0" smtClean="0"/>
              <a:t>と３つの階層</a:t>
            </a:r>
            <a:r>
              <a:rPr lang="en-US" altLang="ja-JP" dirty="0" smtClean="0"/>
              <a:t>《</a:t>
            </a:r>
            <a:r>
              <a:rPr lang="ja-JP" altLang="en-US" dirty="0" smtClean="0"/>
              <a:t>■</a:t>
            </a:r>
            <a:r>
              <a:rPr lang="en-US" altLang="ja-JP" dirty="0" smtClean="0"/>
              <a:t>》</a:t>
            </a:r>
            <a:r>
              <a:rPr lang="ja-JP" altLang="en-US" dirty="0" smtClean="0"/>
              <a:t>で整理</a:t>
            </a:r>
            <a:endParaRPr lang="en-US" altLang="ja-JP" sz="1700" dirty="0" smtClean="0"/>
          </a:p>
        </p:txBody>
      </p:sp>
      <p:sp>
        <p:nvSpPr>
          <p:cNvPr id="15" name="テキスト ボックス 14"/>
          <p:cNvSpPr txBox="1"/>
          <p:nvPr/>
        </p:nvSpPr>
        <p:spPr>
          <a:xfrm>
            <a:off x="187183" y="1701471"/>
            <a:ext cx="4261762" cy="1754326"/>
          </a:xfrm>
          <a:prstGeom prst="rect">
            <a:avLst/>
          </a:prstGeom>
          <a:solidFill>
            <a:schemeClr val="bg1"/>
          </a:solidFill>
          <a:ln>
            <a:noFill/>
          </a:ln>
        </p:spPr>
        <p:txBody>
          <a:bodyPr wrap="square" rtlCol="0">
            <a:spAutoFit/>
          </a:bodyPr>
          <a:lstStyle/>
          <a:p>
            <a:r>
              <a:rPr lang="ja-JP" altLang="en-US" dirty="0" smtClean="0"/>
              <a:t>　</a:t>
            </a:r>
            <a:r>
              <a:rPr lang="en-US" altLang="ja-JP" dirty="0" smtClean="0"/>
              <a:t>※</a:t>
            </a:r>
            <a:r>
              <a:rPr lang="ja-JP" altLang="en-US" dirty="0" smtClean="0"/>
              <a:t>　変更点</a:t>
            </a:r>
            <a:endParaRPr lang="en-US" altLang="ja-JP" dirty="0" smtClean="0"/>
          </a:p>
          <a:p>
            <a:r>
              <a:rPr lang="ja-JP" altLang="en-US" dirty="0" smtClean="0"/>
              <a:t>①　内容項目</a:t>
            </a:r>
            <a:r>
              <a:rPr lang="en-US" altLang="ja-JP" dirty="0" smtClean="0"/>
              <a:t>(</a:t>
            </a:r>
            <a:r>
              <a:rPr lang="en-US" altLang="ja-JP" dirty="0"/>
              <a:t>8</a:t>
            </a:r>
            <a:r>
              <a:rPr lang="en-US" altLang="ja-JP" dirty="0" smtClean="0"/>
              <a:t>)</a:t>
            </a:r>
          </a:p>
          <a:p>
            <a:r>
              <a:rPr lang="ja-JP" altLang="en-US" dirty="0"/>
              <a:t>　</a:t>
            </a:r>
            <a:r>
              <a:rPr lang="ja-JP" altLang="en-US" dirty="0" smtClean="0"/>
              <a:t>　現行</a:t>
            </a:r>
            <a:r>
              <a:rPr lang="ja-JP" altLang="en-US" dirty="0"/>
              <a:t>は</a:t>
            </a:r>
            <a:r>
              <a:rPr lang="ja-JP" altLang="en-US" dirty="0" smtClean="0"/>
              <a:t>「</a:t>
            </a:r>
            <a:r>
              <a:rPr lang="ja-JP" altLang="en-US" dirty="0"/>
              <a:t>生活や出来事の交流」</a:t>
            </a:r>
          </a:p>
          <a:p>
            <a:r>
              <a:rPr lang="ja-JP" altLang="en-US" dirty="0" smtClean="0"/>
              <a:t>②　内容の階層：下　</a:t>
            </a:r>
            <a:endParaRPr lang="en-US" altLang="ja-JP" dirty="0"/>
          </a:p>
          <a:p>
            <a:r>
              <a:rPr lang="ja-JP" altLang="en-US" dirty="0" smtClean="0"/>
              <a:t>　　現行は「児童の生活圏としての環境に</a:t>
            </a:r>
            <a:endParaRPr lang="en-US" altLang="ja-JP" dirty="0" smtClean="0"/>
          </a:p>
          <a:p>
            <a:r>
              <a:rPr lang="ja-JP" altLang="en-US" dirty="0"/>
              <a:t>　</a:t>
            </a:r>
            <a:r>
              <a:rPr lang="ja-JP" altLang="en-US" dirty="0" smtClean="0"/>
              <a:t>関する内容」</a:t>
            </a:r>
            <a:endParaRPr lang="en-US" altLang="ja-JP" sz="1700" dirty="0" smtClean="0"/>
          </a:p>
        </p:txBody>
      </p:sp>
      <p:sp>
        <p:nvSpPr>
          <p:cNvPr id="16" name="下矢印 7">
            <a:extLst>
              <a:ext uri="{FF2B5EF4-FFF2-40B4-BE49-F238E27FC236}">
                <a16:creationId xmlns="" xmlns:a16="http://schemas.microsoft.com/office/drawing/2014/main" id="{E3AFF116-12D5-4AD7-A7E8-5FF499BFD2C1}"/>
              </a:ext>
            </a:extLst>
          </p:cNvPr>
          <p:cNvSpPr/>
          <p:nvPr/>
        </p:nvSpPr>
        <p:spPr>
          <a:xfrm rot="5400000">
            <a:off x="7335288" y="2868328"/>
            <a:ext cx="412959" cy="4132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7">
            <a:extLst>
              <a:ext uri="{FF2B5EF4-FFF2-40B4-BE49-F238E27FC236}">
                <a16:creationId xmlns="" xmlns:a16="http://schemas.microsoft.com/office/drawing/2014/main" id="{E3AFF116-12D5-4AD7-A7E8-5FF499BFD2C1}"/>
              </a:ext>
            </a:extLst>
          </p:cNvPr>
          <p:cNvSpPr/>
          <p:nvPr/>
        </p:nvSpPr>
        <p:spPr>
          <a:xfrm rot="5400000">
            <a:off x="7335288" y="4352068"/>
            <a:ext cx="412959" cy="4132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7">
            <a:extLst>
              <a:ext uri="{FF2B5EF4-FFF2-40B4-BE49-F238E27FC236}">
                <a16:creationId xmlns="" xmlns:a16="http://schemas.microsoft.com/office/drawing/2014/main" id="{E3AFF116-12D5-4AD7-A7E8-5FF499BFD2C1}"/>
              </a:ext>
            </a:extLst>
          </p:cNvPr>
          <p:cNvSpPr/>
          <p:nvPr/>
        </p:nvSpPr>
        <p:spPr>
          <a:xfrm rot="5400000">
            <a:off x="7375165" y="5778149"/>
            <a:ext cx="412959" cy="4132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3104" y="3433288"/>
            <a:ext cx="3384376" cy="1754326"/>
          </a:xfrm>
          <a:prstGeom prst="rect">
            <a:avLst/>
          </a:prstGeom>
          <a:solidFill>
            <a:schemeClr val="bg1"/>
          </a:solidFill>
          <a:ln>
            <a:noFill/>
          </a:ln>
        </p:spPr>
        <p:txBody>
          <a:bodyPr wrap="square" rtlCol="0">
            <a:spAutoFit/>
          </a:bodyPr>
          <a:lstStyle/>
          <a:p>
            <a:r>
              <a:rPr lang="ja-JP" altLang="en-US" dirty="0" smtClean="0"/>
              <a:t>　　③　内容の階層：中</a:t>
            </a:r>
            <a:endParaRPr lang="en-US" altLang="ja-JP" dirty="0" smtClean="0"/>
          </a:p>
          <a:p>
            <a:r>
              <a:rPr lang="ja-JP" altLang="en-US" dirty="0"/>
              <a:t>　</a:t>
            </a:r>
            <a:r>
              <a:rPr lang="ja-JP" altLang="en-US" dirty="0" smtClean="0"/>
              <a:t>　　現行</a:t>
            </a:r>
            <a:r>
              <a:rPr lang="ja-JP" altLang="en-US" dirty="0"/>
              <a:t>は</a:t>
            </a:r>
            <a:r>
              <a:rPr lang="ja-JP" altLang="en-US" dirty="0" smtClean="0"/>
              <a:t>「自らの生活を豊か　　　</a:t>
            </a:r>
            <a:endParaRPr lang="en-US" altLang="ja-JP" dirty="0" smtClean="0"/>
          </a:p>
          <a:p>
            <a:r>
              <a:rPr lang="ja-JP" altLang="en-US" dirty="0"/>
              <a:t>　</a:t>
            </a:r>
            <a:r>
              <a:rPr lang="ja-JP" altLang="en-US" dirty="0" smtClean="0"/>
              <a:t>　　にしていくために低学年の時</a:t>
            </a:r>
            <a:endParaRPr lang="en-US" altLang="ja-JP" dirty="0" smtClean="0"/>
          </a:p>
          <a:p>
            <a:r>
              <a:rPr lang="ja-JP" altLang="en-US" dirty="0"/>
              <a:t>　</a:t>
            </a:r>
            <a:r>
              <a:rPr lang="ja-JP" altLang="en-US" dirty="0" smtClean="0"/>
              <a:t>　　期に体験させておきたい活</a:t>
            </a:r>
            <a:endParaRPr lang="en-US" altLang="ja-JP" dirty="0" smtClean="0"/>
          </a:p>
          <a:p>
            <a:r>
              <a:rPr lang="ja-JP" altLang="en-US" dirty="0"/>
              <a:t>　</a:t>
            </a:r>
            <a:r>
              <a:rPr lang="ja-JP" altLang="en-US" dirty="0" smtClean="0"/>
              <a:t>　　動に関する内容」</a:t>
            </a:r>
            <a:endParaRPr lang="ja-JP" altLang="en-US" dirty="0"/>
          </a:p>
          <a:p>
            <a:endParaRPr lang="en-US" altLang="ja-JP" sz="1700" dirty="0" smtClean="0"/>
          </a:p>
        </p:txBody>
      </p:sp>
      <p:sp>
        <p:nvSpPr>
          <p:cNvPr id="2" name="テキスト ボックス 1"/>
          <p:cNvSpPr txBox="1"/>
          <p:nvPr/>
        </p:nvSpPr>
        <p:spPr>
          <a:xfrm>
            <a:off x="4673009" y="1516805"/>
            <a:ext cx="1368152" cy="369332"/>
          </a:xfrm>
          <a:prstGeom prst="rect">
            <a:avLst/>
          </a:prstGeom>
          <a:noFill/>
        </p:spPr>
        <p:txBody>
          <a:bodyPr wrap="square" rtlCol="0">
            <a:spAutoFit/>
          </a:bodyPr>
          <a:lstStyle/>
          <a:p>
            <a:r>
              <a:rPr kumimoji="1" lang="ja-JP" altLang="en-US" b="1" dirty="0" smtClean="0">
                <a:solidFill>
                  <a:srgbClr val="0000FF"/>
                </a:solidFill>
              </a:rPr>
              <a:t>内容項目</a:t>
            </a:r>
            <a:endParaRPr kumimoji="1" lang="ja-JP" altLang="en-US" b="1" dirty="0">
              <a:solidFill>
                <a:srgbClr val="0000FF"/>
              </a:solidFill>
            </a:endParaRPr>
          </a:p>
        </p:txBody>
      </p:sp>
      <p:sp>
        <p:nvSpPr>
          <p:cNvPr id="24" name="テキスト ボックス 23"/>
          <p:cNvSpPr txBox="1"/>
          <p:nvPr/>
        </p:nvSpPr>
        <p:spPr>
          <a:xfrm>
            <a:off x="8337376" y="1912994"/>
            <a:ext cx="1368152" cy="369332"/>
          </a:xfrm>
          <a:prstGeom prst="rect">
            <a:avLst/>
          </a:prstGeom>
          <a:noFill/>
        </p:spPr>
        <p:txBody>
          <a:bodyPr wrap="square" rtlCol="0">
            <a:spAutoFit/>
          </a:bodyPr>
          <a:lstStyle/>
          <a:p>
            <a:r>
              <a:rPr kumimoji="1" lang="ja-JP" altLang="en-US" b="1" dirty="0" smtClean="0">
                <a:solidFill>
                  <a:srgbClr val="0000FF"/>
                </a:solidFill>
              </a:rPr>
              <a:t>内容の階層</a:t>
            </a:r>
            <a:endParaRPr kumimoji="1" lang="ja-JP" altLang="en-US" b="1" dirty="0">
              <a:solidFill>
                <a:srgbClr val="0000FF"/>
              </a:solidFill>
            </a:endParaRPr>
          </a:p>
        </p:txBody>
      </p:sp>
      <p:sp>
        <p:nvSpPr>
          <p:cNvPr id="21" name="円形吹き出し 20"/>
          <p:cNvSpPr/>
          <p:nvPr/>
        </p:nvSpPr>
        <p:spPr>
          <a:xfrm>
            <a:off x="8475212" y="44624"/>
            <a:ext cx="1296144" cy="720080"/>
          </a:xfrm>
          <a:prstGeom prst="wedgeEllipseCallout">
            <a:avLst>
              <a:gd name="adj1" fmla="val -76996"/>
              <a:gd name="adj2" fmla="val 35112"/>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a:latin typeface="HG創英角ﾎﾟｯﾌﾟ体" panose="040B0A09000000000000" pitchFamily="49" charset="-128"/>
                <a:ea typeface="HG創英角ﾎﾟｯﾌﾟ体" panose="040B0A09000000000000" pitchFamily="49" charset="-128"/>
              </a:rPr>
              <a:t>23</a:t>
            </a:r>
            <a:r>
              <a:rPr lang="ja-JP" altLang="en-US" dirty="0" smtClean="0">
                <a:latin typeface="HG創英角ﾎﾟｯﾌﾟ体" panose="040B0A09000000000000" pitchFamily="49" charset="-128"/>
                <a:ea typeface="HG創英角ﾎﾟｯﾌﾟ体" panose="040B0A09000000000000" pitchFamily="49" charset="-128"/>
              </a:rPr>
              <a:t>～</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9928893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11</a:t>
            </a:fld>
            <a:endParaRPr kumimoji="0" lang="ja-JP" altLang="en-US" sz="1400" b="0" i="0" u="none" strike="noStrike" kern="0" cap="none" spc="0" normalizeH="0" baseline="0" noProof="0" dirty="0">
              <a:ln>
                <a:noFill/>
              </a:ln>
              <a:solidFill>
                <a:prstClr val="black"/>
              </a:solidFill>
              <a:effectLst/>
              <a:uLnTx/>
              <a:uFillTx/>
            </a:endParaRPr>
          </a:p>
        </p:txBody>
      </p:sp>
      <p:cxnSp>
        <p:nvCxnSpPr>
          <p:cNvPr id="8" name="直線コネクタ 7"/>
          <p:cNvCxnSpPr/>
          <p:nvPr/>
        </p:nvCxnSpPr>
        <p:spPr bwMode="auto">
          <a:xfrm>
            <a:off x="-17032" y="476672"/>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正方形/長方形 3"/>
          <p:cNvSpPr/>
          <p:nvPr/>
        </p:nvSpPr>
        <p:spPr>
          <a:xfrm>
            <a:off x="3932236" y="59173"/>
            <a:ext cx="2719559" cy="461665"/>
          </a:xfrm>
          <a:prstGeom prst="rect">
            <a:avLst/>
          </a:prstGeom>
        </p:spPr>
        <p:txBody>
          <a:bodyPr wrap="square">
            <a:spAutoFit/>
          </a:bodyPr>
          <a:lstStyle/>
          <a:p>
            <a:r>
              <a:rPr lang="ja-JP" altLang="en-US" sz="2400" b="1" dirty="0"/>
              <a:t>生活科の</a:t>
            </a:r>
            <a:r>
              <a:rPr lang="ja-JP" altLang="en-US" sz="2400" b="1" dirty="0" smtClean="0"/>
              <a:t>内容構成</a:t>
            </a:r>
            <a:endParaRPr lang="ja-JP" altLang="en-US"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4941168"/>
            <a:ext cx="9992821" cy="834030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28464" y="764704"/>
            <a:ext cx="9777536" cy="3416320"/>
          </a:xfrm>
          <a:prstGeom prst="rect">
            <a:avLst/>
          </a:prstGeom>
        </p:spPr>
        <p:txBody>
          <a:bodyPr wrap="square">
            <a:spAutoFit/>
          </a:bodyPr>
          <a:lstStyle/>
          <a:p>
            <a:r>
              <a:rPr lang="ja-JP" altLang="en-US" sz="2400" dirty="0"/>
              <a:t>第２節 生活科の内容</a:t>
            </a:r>
          </a:p>
          <a:p>
            <a:r>
              <a:rPr lang="ja-JP" altLang="en-US" sz="2400" dirty="0" smtClean="0"/>
              <a:t>（１）</a:t>
            </a:r>
            <a:r>
              <a:rPr lang="ja-JP" altLang="en-US" sz="2400" dirty="0"/>
              <a:t>　</a:t>
            </a:r>
            <a:r>
              <a:rPr lang="ja-JP" altLang="en-US" sz="2400" dirty="0" smtClean="0"/>
              <a:t>学校</a:t>
            </a:r>
            <a:r>
              <a:rPr lang="ja-JP" altLang="en-US" sz="2400" dirty="0"/>
              <a:t>生活に関わる活動を通して</a:t>
            </a:r>
            <a:r>
              <a:rPr lang="ja-JP" altLang="en-US" sz="2400" dirty="0" smtClean="0"/>
              <a:t>，</a:t>
            </a:r>
            <a:endParaRPr lang="en-US" altLang="ja-JP" sz="2400" dirty="0" smtClean="0"/>
          </a:p>
          <a:p>
            <a:endParaRPr lang="en-US" altLang="ja-JP" sz="2400" dirty="0" smtClean="0"/>
          </a:p>
          <a:p>
            <a:r>
              <a:rPr lang="ja-JP" altLang="en-US" sz="2400" dirty="0"/>
              <a:t>　</a:t>
            </a:r>
            <a:r>
              <a:rPr lang="ja-JP" altLang="en-US" sz="2400" dirty="0" smtClean="0"/>
              <a:t>学校</a:t>
            </a:r>
            <a:r>
              <a:rPr lang="ja-JP" altLang="en-US" sz="2400" dirty="0"/>
              <a:t>の施設の様子や学校生活を支えている人々や友達，通学路の</a:t>
            </a:r>
            <a:r>
              <a:rPr lang="ja-JP" altLang="en-US" sz="2400" dirty="0" smtClean="0"/>
              <a:t>様子　</a:t>
            </a:r>
            <a:endParaRPr lang="en-US" altLang="ja-JP" sz="2400" dirty="0" smtClean="0"/>
          </a:p>
          <a:p>
            <a:r>
              <a:rPr lang="ja-JP" altLang="en-US" sz="2400" dirty="0"/>
              <a:t>　</a:t>
            </a:r>
            <a:r>
              <a:rPr lang="ja-JP" altLang="en-US" sz="2400" dirty="0" smtClean="0"/>
              <a:t>や</a:t>
            </a:r>
            <a:r>
              <a:rPr lang="ja-JP" altLang="en-US" sz="2400" dirty="0"/>
              <a:t>その安全を守っている人々などについて考えることができ</a:t>
            </a:r>
            <a:r>
              <a:rPr lang="ja-JP" altLang="en-US" sz="2400" dirty="0" smtClean="0"/>
              <a:t>，</a:t>
            </a:r>
            <a:endParaRPr lang="en-US" altLang="ja-JP" sz="2400" dirty="0" smtClean="0"/>
          </a:p>
          <a:p>
            <a:endParaRPr lang="en-US" altLang="ja-JP" sz="2400" dirty="0" smtClean="0"/>
          </a:p>
          <a:p>
            <a:r>
              <a:rPr lang="ja-JP" altLang="en-US" sz="2400" dirty="0"/>
              <a:t>　</a:t>
            </a:r>
            <a:r>
              <a:rPr lang="ja-JP" altLang="en-US" sz="2400" dirty="0" smtClean="0"/>
              <a:t>学校</a:t>
            </a:r>
            <a:r>
              <a:rPr lang="ja-JP" altLang="en-US" sz="2400" dirty="0"/>
              <a:t>での生活は様々な人や施設と関わっていることが分かり</a:t>
            </a:r>
            <a:r>
              <a:rPr lang="ja-JP" altLang="en-US" sz="2400" dirty="0" smtClean="0"/>
              <a:t>，</a:t>
            </a:r>
            <a:endParaRPr lang="en-US" altLang="ja-JP" sz="2400" dirty="0" smtClean="0"/>
          </a:p>
          <a:p>
            <a:endParaRPr lang="en-US" altLang="ja-JP" sz="2400" dirty="0" smtClean="0"/>
          </a:p>
          <a:p>
            <a:r>
              <a:rPr lang="ja-JP" altLang="en-US" sz="2400" dirty="0" smtClean="0"/>
              <a:t>　楽しく</a:t>
            </a:r>
            <a:r>
              <a:rPr lang="ja-JP" altLang="en-US" sz="2400" dirty="0"/>
              <a:t>安心して遊びや生活をしたり，安全な登下校をしたりしようとする</a:t>
            </a:r>
            <a:r>
              <a:rPr lang="ja-JP" altLang="en-US" sz="2400" dirty="0" smtClean="0"/>
              <a:t>。</a:t>
            </a:r>
            <a:endParaRPr lang="ja-JP" altLang="en-US" sz="2400" dirty="0"/>
          </a:p>
        </p:txBody>
      </p:sp>
      <p:cxnSp>
        <p:nvCxnSpPr>
          <p:cNvPr id="11" name="直線コネクタ 10"/>
          <p:cNvCxnSpPr/>
          <p:nvPr/>
        </p:nvCxnSpPr>
        <p:spPr>
          <a:xfrm>
            <a:off x="548368" y="4441676"/>
            <a:ext cx="1308288" cy="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7900" y="764704"/>
            <a:ext cx="9749636"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線吹き出し 1 (枠付き) 11"/>
          <p:cNvSpPr/>
          <p:nvPr/>
        </p:nvSpPr>
        <p:spPr>
          <a:xfrm>
            <a:off x="7060202" y="1344226"/>
            <a:ext cx="2520280" cy="360040"/>
          </a:xfrm>
          <a:prstGeom prst="borderCallout1">
            <a:avLst>
              <a:gd name="adj1" fmla="val 47851"/>
              <a:gd name="adj2" fmla="val -55"/>
              <a:gd name="adj3" fmla="val 8795"/>
              <a:gd name="adj4" fmla="val -77789"/>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内容</a:t>
            </a:r>
            <a:r>
              <a:rPr lang="ja-JP" altLang="en-US" sz="2000" b="1" dirty="0" smtClean="0"/>
              <a:t>の</a:t>
            </a:r>
            <a:r>
              <a:rPr lang="en-US" altLang="ja-JP" sz="2000" b="1" dirty="0" smtClean="0"/>
              <a:t>9</a:t>
            </a:r>
            <a:r>
              <a:rPr lang="ja-JP" altLang="en-US" sz="2000" b="1" dirty="0" smtClean="0"/>
              <a:t>項目</a:t>
            </a:r>
            <a:endParaRPr lang="ja-JP" altLang="en-US" sz="2000" b="1" dirty="0"/>
          </a:p>
        </p:txBody>
      </p:sp>
      <p:sp>
        <p:nvSpPr>
          <p:cNvPr id="13" name="線吹き出し 1 (枠付き) 12"/>
          <p:cNvSpPr/>
          <p:nvPr/>
        </p:nvSpPr>
        <p:spPr>
          <a:xfrm>
            <a:off x="6359212" y="2636912"/>
            <a:ext cx="3210182" cy="360040"/>
          </a:xfrm>
          <a:prstGeom prst="borderCallout1">
            <a:avLst>
              <a:gd name="adj1" fmla="val 51025"/>
              <a:gd name="adj2" fmla="val -584"/>
              <a:gd name="adj3" fmla="val -16602"/>
              <a:gd name="adj4" fmla="val -40380"/>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思考力，判断力，表現力</a:t>
            </a:r>
            <a:r>
              <a:rPr lang="ja-JP" altLang="en-US" sz="2000" b="1" dirty="0" smtClean="0"/>
              <a:t>等</a:t>
            </a:r>
            <a:endParaRPr lang="ja-JP" altLang="en-US" sz="2000" b="1" dirty="0"/>
          </a:p>
        </p:txBody>
      </p:sp>
      <p:sp>
        <p:nvSpPr>
          <p:cNvPr id="15" name="線吹き出し 1 (枠付き) 14"/>
          <p:cNvSpPr/>
          <p:nvPr/>
        </p:nvSpPr>
        <p:spPr>
          <a:xfrm>
            <a:off x="6370300" y="3325044"/>
            <a:ext cx="3210182" cy="360040"/>
          </a:xfrm>
          <a:prstGeom prst="borderCallout1">
            <a:avLst>
              <a:gd name="adj1" fmla="val 51025"/>
              <a:gd name="adj2" fmla="val -584"/>
              <a:gd name="adj3" fmla="val 11970"/>
              <a:gd name="adj4" fmla="val -3895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知識及び</a:t>
            </a:r>
            <a:r>
              <a:rPr lang="ja-JP" altLang="en-US" sz="2000" b="1" dirty="0" smtClean="0"/>
              <a:t>技能</a:t>
            </a:r>
            <a:endParaRPr lang="ja-JP" altLang="en-US" sz="2000" b="1" dirty="0"/>
          </a:p>
        </p:txBody>
      </p:sp>
      <p:sp>
        <p:nvSpPr>
          <p:cNvPr id="16" name="線吹き出し 1 (枠付き) 15"/>
          <p:cNvSpPr/>
          <p:nvPr/>
        </p:nvSpPr>
        <p:spPr>
          <a:xfrm>
            <a:off x="6370300" y="4077072"/>
            <a:ext cx="3210182" cy="360040"/>
          </a:xfrm>
          <a:prstGeom prst="borderCallout1">
            <a:avLst>
              <a:gd name="adj1" fmla="val 51025"/>
              <a:gd name="adj2" fmla="val -584"/>
              <a:gd name="adj3" fmla="val -729"/>
              <a:gd name="adj4" fmla="val -3931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学びに向かう力人間性等</a:t>
            </a:r>
            <a:endParaRPr lang="ja-JP" altLang="en-US" sz="2000" b="1" dirty="0"/>
          </a:p>
        </p:txBody>
      </p:sp>
      <p:cxnSp>
        <p:nvCxnSpPr>
          <p:cNvPr id="3" name="曲線コネクタ 2"/>
          <p:cNvCxnSpPr/>
          <p:nvPr/>
        </p:nvCxnSpPr>
        <p:spPr>
          <a:xfrm rot="5400000">
            <a:off x="436227" y="2773225"/>
            <a:ext cx="4353026" cy="1800200"/>
          </a:xfrm>
          <a:prstGeom prst="curvedConnector3">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曲線コネクタ 17"/>
          <p:cNvCxnSpPr/>
          <p:nvPr/>
        </p:nvCxnSpPr>
        <p:spPr>
          <a:xfrm rot="5400000">
            <a:off x="2381781" y="3566651"/>
            <a:ext cx="3032906" cy="1533468"/>
          </a:xfrm>
          <a:prstGeom prst="curvedConnector3">
            <a:avLst>
              <a:gd name="adj1" fmla="val 50754"/>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曲線コネクタ 19"/>
          <p:cNvCxnSpPr/>
          <p:nvPr/>
        </p:nvCxnSpPr>
        <p:spPr>
          <a:xfrm rot="16200000" flipH="1">
            <a:off x="4087520" y="4017136"/>
            <a:ext cx="2524795" cy="1140612"/>
          </a:xfrm>
          <a:prstGeom prst="curvedConnector3">
            <a:avLst>
              <a:gd name="adj1" fmla="val 50000"/>
            </a:avLst>
          </a:prstGeom>
          <a:ln w="635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曲線コネクタ 22"/>
          <p:cNvCxnSpPr/>
          <p:nvPr/>
        </p:nvCxnSpPr>
        <p:spPr>
          <a:xfrm>
            <a:off x="5673083" y="4077073"/>
            <a:ext cx="1957426" cy="1656185"/>
          </a:xfrm>
          <a:prstGeom prst="curvedConnector3">
            <a:avLst>
              <a:gd name="adj1" fmla="val 50000"/>
            </a:avLst>
          </a:prstGeom>
          <a:ln w="635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7900" y="4921180"/>
            <a:ext cx="3371937" cy="338554"/>
          </a:xfrm>
          <a:prstGeom prst="rect">
            <a:avLst/>
          </a:prstGeom>
        </p:spPr>
        <p:txBody>
          <a:bodyPr wrap="square">
            <a:spAutoFit/>
          </a:bodyPr>
          <a:lstStyle/>
          <a:p>
            <a:r>
              <a:rPr lang="ja-JP" altLang="en-US" sz="1600" dirty="0" smtClean="0"/>
              <a:t>解説ｐ２８</a:t>
            </a:r>
            <a:r>
              <a:rPr lang="ja-JP" altLang="en-US" sz="1600" dirty="0"/>
              <a:t>　生活科</a:t>
            </a:r>
            <a:r>
              <a:rPr lang="ja-JP" altLang="en-US" sz="1600" dirty="0" smtClean="0"/>
              <a:t>の内容の全体構成</a:t>
            </a:r>
            <a:endParaRPr lang="ja-JP" altLang="en-US" sz="1600" dirty="0"/>
          </a:p>
        </p:txBody>
      </p:sp>
      <p:sp>
        <p:nvSpPr>
          <p:cNvPr id="2" name="正方形/長方形 1"/>
          <p:cNvSpPr/>
          <p:nvPr/>
        </p:nvSpPr>
        <p:spPr>
          <a:xfrm>
            <a:off x="8576815" y="4951957"/>
            <a:ext cx="992579" cy="307777"/>
          </a:xfrm>
          <a:prstGeom prst="rect">
            <a:avLst/>
          </a:prstGeom>
        </p:spPr>
        <p:txBody>
          <a:bodyPr wrap="none">
            <a:spAutoFit/>
          </a:bodyPr>
          <a:lstStyle/>
          <a:p>
            <a:r>
              <a:rPr kumimoji="0" lang="ja-JP" altLang="en-US" sz="1400" b="1" kern="0" dirty="0" smtClean="0">
                <a:solidFill>
                  <a:srgbClr val="000000"/>
                </a:solidFill>
              </a:rPr>
              <a:t>詳細</a:t>
            </a:r>
            <a:r>
              <a:rPr kumimoji="0" lang="ja-JP" altLang="en-US" sz="1400" b="1" kern="0" dirty="0">
                <a:solidFill>
                  <a:srgbClr val="000000"/>
                </a:solidFill>
              </a:rPr>
              <a:t>：別紙</a:t>
            </a:r>
            <a:endParaRPr lang="ja-JP" altLang="en-US" sz="1400" dirty="0"/>
          </a:p>
        </p:txBody>
      </p:sp>
    </p:spTree>
    <p:extLst>
      <p:ext uri="{BB962C8B-B14F-4D97-AF65-F5344CB8AC3E}">
        <p14:creationId xmlns:p14="http://schemas.microsoft.com/office/powerpoint/2010/main" val="271419352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ja-JP" altLang="en-US" sz="1400" b="0" i="0" u="none" strike="noStrike" kern="0" cap="none" spc="0" normalizeH="0" baseline="0" noProof="0" dirty="0">
              <a:ln>
                <a:noFill/>
              </a:ln>
              <a:solidFill>
                <a:prstClr val="black"/>
              </a:solidFill>
              <a:effectLst/>
              <a:uLnTx/>
              <a:uFillTx/>
            </a:endParaRPr>
          </a:p>
        </p:txBody>
      </p:sp>
      <p:sp>
        <p:nvSpPr>
          <p:cNvPr id="4" name="下矢印 3"/>
          <p:cNvSpPr/>
          <p:nvPr/>
        </p:nvSpPr>
        <p:spPr>
          <a:xfrm>
            <a:off x="10497616" y="2704072"/>
            <a:ext cx="1224136" cy="5773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88"/>
          <p:cNvSpPr/>
          <p:nvPr/>
        </p:nvSpPr>
        <p:spPr>
          <a:xfrm>
            <a:off x="204322" y="-4074"/>
            <a:ext cx="994954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smtClean="0">
                <a:ln>
                  <a:noFill/>
                </a:ln>
                <a:solidFill>
                  <a:srgbClr val="000000"/>
                </a:solidFill>
                <a:effectLst/>
                <a:uLnTx/>
                <a:uFillTx/>
              </a:rPr>
              <a:t>(2)</a:t>
            </a:r>
            <a:r>
              <a:rPr kumimoji="0" lang="ja-JP" altLang="en-US" sz="2400" b="1" i="0" u="none" strike="noStrike" kern="0" cap="none" spc="0" normalizeH="0" baseline="0" noProof="0" dirty="0" smtClean="0">
                <a:ln>
                  <a:noFill/>
                </a:ln>
                <a:solidFill>
                  <a:srgbClr val="000000"/>
                </a:solidFill>
                <a:effectLst/>
                <a:uLnTx/>
                <a:uFillTx/>
              </a:rPr>
              <a:t>　内容の改善・充実</a:t>
            </a:r>
            <a:endParaRPr kumimoji="0" lang="en-US" altLang="ja-JP" sz="1400" b="1" i="0" u="none" strike="noStrike" kern="0" cap="none" spc="0" normalizeH="0" baseline="0" noProof="0" dirty="0">
              <a:ln>
                <a:noFill/>
              </a:ln>
              <a:solidFill>
                <a:srgbClr val="000000"/>
              </a:solidFill>
              <a:effectLst/>
              <a:uLnTx/>
              <a:uFillTx/>
            </a:endParaRPr>
          </a:p>
        </p:txBody>
      </p:sp>
      <p:sp>
        <p:nvSpPr>
          <p:cNvPr id="14" name="正方形/長方形 13"/>
          <p:cNvSpPr/>
          <p:nvPr/>
        </p:nvSpPr>
        <p:spPr>
          <a:xfrm>
            <a:off x="23262" y="830116"/>
            <a:ext cx="9698439" cy="39549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9"/>
          <p:cNvSpPr>
            <a:spLocks noChangeArrowheads="1"/>
          </p:cNvSpPr>
          <p:nvPr/>
        </p:nvSpPr>
        <p:spPr bwMode="auto">
          <a:xfrm>
            <a:off x="0" y="830116"/>
            <a:ext cx="9906000" cy="39549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0" indent="0" defTabSz="873140">
              <a:spcBef>
                <a:spcPts val="0"/>
              </a:spcBef>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a:t>
            </a:r>
            <a:r>
              <a:rPr lang="ja-JP" altLang="en-US" sz="2000" b="1" u="sng" kern="0" dirty="0" smtClean="0">
                <a:solidFill>
                  <a:srgbClr val="FF0000"/>
                </a:solidFill>
                <a:latin typeface="ＭＳ Ｐゴシック" panose="020B0600070205080204" pitchFamily="50" charset="-128"/>
                <a:cs typeface="メイリオ" panose="020B0604030504040204" pitchFamily="50" charset="-128"/>
              </a:rPr>
              <a:t>スタートカリキュラム</a:t>
            </a:r>
            <a:r>
              <a:rPr lang="ja-JP" altLang="en-US" sz="2000" kern="0" dirty="0">
                <a:solidFill>
                  <a:prstClr val="black"/>
                </a:solidFill>
                <a:latin typeface="ＭＳ Ｐゴシック" panose="020B0600070205080204" pitchFamily="50" charset="-128"/>
                <a:cs typeface="メイリオ" panose="020B0604030504040204" pitchFamily="50" charset="-128"/>
              </a:rPr>
              <a:t>として単元を構成し，カリキュラムをデザインすることも考えられる</a:t>
            </a:r>
            <a:r>
              <a:rPr lang="ja-JP" altLang="en-US" sz="2000" kern="0" dirty="0" smtClean="0">
                <a:solidFill>
                  <a:prstClr val="black"/>
                </a:solidFill>
                <a:latin typeface="ＭＳ Ｐゴシック" panose="020B0600070205080204" pitchFamily="50" charset="-128"/>
                <a:cs typeface="メイリオ" panose="020B0604030504040204" pitchFamily="50" charset="-128"/>
              </a:rPr>
              <a:t>。</a:t>
            </a:r>
            <a:endParaRPr kumimoji="1" lang="en-US" altLang="ja-JP" sz="24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6" name="角丸四角形 15"/>
          <p:cNvSpPr/>
          <p:nvPr/>
        </p:nvSpPr>
        <p:spPr>
          <a:xfrm>
            <a:off x="98940" y="515080"/>
            <a:ext cx="1613700"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内容項目（１）</a:t>
            </a:r>
            <a:endParaRPr kumimoji="1" lang="ja-JP" altLang="en-US" dirty="0">
              <a:solidFill>
                <a:schemeClr val="tx1"/>
              </a:solidFill>
            </a:endParaRPr>
          </a:p>
        </p:txBody>
      </p:sp>
      <p:sp>
        <p:nvSpPr>
          <p:cNvPr id="17" name="正方形/長方形 16"/>
          <p:cNvSpPr/>
          <p:nvPr/>
        </p:nvSpPr>
        <p:spPr>
          <a:xfrm>
            <a:off x="22548" y="1598502"/>
            <a:ext cx="9698439" cy="80658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86796" y="1288070"/>
            <a:ext cx="1613700"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内容項目（２）</a:t>
            </a:r>
            <a:endParaRPr kumimoji="1" lang="ja-JP" altLang="en-US" dirty="0">
              <a:solidFill>
                <a:schemeClr val="tx1"/>
              </a:solidFill>
            </a:endParaRPr>
          </a:p>
        </p:txBody>
      </p:sp>
      <p:sp>
        <p:nvSpPr>
          <p:cNvPr id="20" name="正方形/長方形 19"/>
          <p:cNvSpPr>
            <a:spLocks noChangeArrowheads="1"/>
          </p:cNvSpPr>
          <p:nvPr/>
        </p:nvSpPr>
        <p:spPr bwMode="auto">
          <a:xfrm>
            <a:off x="-9852" y="1631469"/>
            <a:ext cx="9906000" cy="1072603"/>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0" indent="0" defTabSz="873140">
              <a:spcBef>
                <a:spcPts val="0"/>
              </a:spcBef>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これまで以上に家庭の状況を踏まえた</a:t>
            </a:r>
            <a:r>
              <a:rPr lang="ja-JP" altLang="en-US" sz="2000" b="1" u="sng" kern="0" dirty="0">
                <a:solidFill>
                  <a:srgbClr val="FF0000"/>
                </a:solidFill>
                <a:latin typeface="ＭＳ Ｐゴシック" panose="020B0600070205080204" pitchFamily="50" charset="-128"/>
                <a:cs typeface="メイリオ" panose="020B0604030504040204" pitchFamily="50" charset="-128"/>
              </a:rPr>
              <a:t>十分な配慮</a:t>
            </a:r>
            <a:r>
              <a:rPr lang="ja-JP" altLang="en-US" sz="2000" kern="0" dirty="0">
                <a:solidFill>
                  <a:prstClr val="black"/>
                </a:solidFill>
                <a:latin typeface="ＭＳ Ｐゴシック" panose="020B0600070205080204" pitchFamily="50" charset="-128"/>
                <a:cs typeface="メイリオ" panose="020B0604030504040204" pitchFamily="50" charset="-128"/>
              </a:rPr>
              <a:t>が求められる</a:t>
            </a:r>
            <a:r>
              <a:rPr lang="ja-JP" altLang="en-US" sz="2000" kern="0" dirty="0" smtClean="0">
                <a:solidFill>
                  <a:prstClr val="black"/>
                </a:solidFill>
                <a:latin typeface="ＭＳ Ｐゴシック" panose="020B0600070205080204" pitchFamily="50" charset="-128"/>
                <a:cs typeface="メイリオ" panose="020B0604030504040204" pitchFamily="50" charset="-128"/>
              </a:rPr>
              <a:t>。</a:t>
            </a:r>
            <a:endParaRPr lang="en-US" altLang="ja-JP" sz="2000" kern="0" dirty="0" smtClean="0">
              <a:solidFill>
                <a:prstClr val="black"/>
              </a:solidFill>
              <a:latin typeface="ＭＳ Ｐゴシック" panose="020B0600070205080204" pitchFamily="50" charset="-128"/>
              <a:cs typeface="メイリオ" panose="020B0604030504040204" pitchFamily="50" charset="-128"/>
            </a:endParaRPr>
          </a:p>
          <a:p>
            <a:pPr marL="0" lvl="0" indent="0" defTabSz="873140">
              <a:spcBef>
                <a:spcPts val="0"/>
              </a:spcBef>
              <a:buNone/>
              <a:defRPr/>
            </a:pPr>
            <a:r>
              <a:rPr lang="ja-JP" altLang="en-US" sz="2000" kern="0" dirty="0" smtClean="0">
                <a:solidFill>
                  <a:prstClr val="black"/>
                </a:solidFill>
                <a:latin typeface="ＭＳ Ｐゴシック" panose="020B0600070205080204" pitchFamily="50" charset="-128"/>
                <a:cs typeface="メイリオ" panose="020B0604030504040204" pitchFamily="50" charset="-128"/>
              </a:rPr>
              <a:t>○　他</a:t>
            </a:r>
            <a:r>
              <a:rPr lang="ja-JP" altLang="en-US" sz="2000" kern="0" dirty="0">
                <a:solidFill>
                  <a:prstClr val="black"/>
                </a:solidFill>
                <a:latin typeface="ＭＳ Ｐゴシック" panose="020B0600070205080204" pitchFamily="50" charset="-128"/>
                <a:cs typeface="メイリオ" panose="020B0604030504040204" pitchFamily="50" charset="-128"/>
              </a:rPr>
              <a:t>の内容との関連を図った活動を取り入れるよう工夫することが考えられる</a:t>
            </a:r>
            <a:r>
              <a:rPr lang="ja-JP" altLang="en-US" sz="2000" kern="0" dirty="0" smtClean="0">
                <a:solidFill>
                  <a:prstClr val="black"/>
                </a:solidFill>
                <a:latin typeface="ＭＳ Ｐゴシック" panose="020B0600070205080204" pitchFamily="50" charset="-128"/>
                <a:cs typeface="メイリオ" panose="020B0604030504040204" pitchFamily="50" charset="-128"/>
              </a:rPr>
              <a:t>。</a:t>
            </a:r>
            <a:endParaRPr lang="en-US" altLang="ja-JP" sz="2000" kern="0" dirty="0" smtClean="0">
              <a:solidFill>
                <a:prstClr val="black"/>
              </a:solidFill>
              <a:latin typeface="ＭＳ Ｐゴシック" panose="020B0600070205080204" pitchFamily="50" charset="-128"/>
              <a:cs typeface="メイリオ" panose="020B0604030504040204" pitchFamily="50" charset="-128"/>
            </a:endParaRPr>
          </a:p>
          <a:p>
            <a:pPr marL="0" lvl="0" indent="0" defTabSz="873140">
              <a:spcBef>
                <a:spcPts val="0"/>
              </a:spcBef>
              <a:buNone/>
              <a:defRPr/>
            </a:pPr>
            <a:endParaRPr kumimoji="1" lang="en-US" altLang="ja-JP" sz="24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21" name="正方形/長方形 20"/>
          <p:cNvSpPr/>
          <p:nvPr/>
        </p:nvSpPr>
        <p:spPr>
          <a:xfrm>
            <a:off x="43448" y="2882284"/>
            <a:ext cx="9698439" cy="47382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07696" y="2571852"/>
            <a:ext cx="1613700"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内容項目（３）</a:t>
            </a:r>
            <a:endParaRPr kumimoji="1" lang="ja-JP" altLang="en-US" dirty="0">
              <a:solidFill>
                <a:schemeClr val="tx1"/>
              </a:solidFill>
            </a:endParaRPr>
          </a:p>
        </p:txBody>
      </p:sp>
      <p:sp>
        <p:nvSpPr>
          <p:cNvPr id="23" name="正方形/長方形 22"/>
          <p:cNvSpPr>
            <a:spLocks noChangeArrowheads="1"/>
          </p:cNvSpPr>
          <p:nvPr/>
        </p:nvSpPr>
        <p:spPr bwMode="auto">
          <a:xfrm>
            <a:off x="8826" y="2921448"/>
            <a:ext cx="9906000" cy="39549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0" indent="0" defTabSz="873140">
              <a:spcBef>
                <a:spcPts val="0"/>
              </a:spcBef>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社会に開かれた教育課程につながる</a:t>
            </a:r>
            <a:r>
              <a:rPr lang="ja-JP" altLang="en-US" sz="2000" kern="0" dirty="0" smtClean="0">
                <a:solidFill>
                  <a:prstClr val="black"/>
                </a:solidFill>
                <a:latin typeface="ＭＳ Ｐゴシック" panose="020B0600070205080204" pitchFamily="50" charset="-128"/>
                <a:cs typeface="メイリオ" panose="020B0604030504040204" pitchFamily="50" charset="-128"/>
              </a:rPr>
              <a:t>ものと考える。</a:t>
            </a:r>
            <a:endParaRPr kumimoji="1" lang="en-US" altLang="ja-JP" sz="24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24" name="正方形/長方形 23"/>
          <p:cNvSpPr/>
          <p:nvPr/>
        </p:nvSpPr>
        <p:spPr>
          <a:xfrm>
            <a:off x="29826" y="3828972"/>
            <a:ext cx="9698439" cy="107193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4074" y="3518541"/>
            <a:ext cx="1613700"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内容項目（６）</a:t>
            </a:r>
            <a:endParaRPr kumimoji="1" lang="ja-JP" altLang="en-US" dirty="0">
              <a:solidFill>
                <a:schemeClr val="tx1"/>
              </a:solidFill>
            </a:endParaRPr>
          </a:p>
        </p:txBody>
      </p:sp>
      <p:sp>
        <p:nvSpPr>
          <p:cNvPr id="26" name="正方形/長方形 25"/>
          <p:cNvSpPr>
            <a:spLocks noChangeArrowheads="1"/>
          </p:cNvSpPr>
          <p:nvPr/>
        </p:nvSpPr>
        <p:spPr bwMode="auto">
          <a:xfrm>
            <a:off x="-2574" y="3861940"/>
            <a:ext cx="9906000" cy="138038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0" indent="0" defTabSz="873140">
              <a:spcBef>
                <a:spcPts val="0"/>
              </a:spcBef>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遊びの面白さとともに，自然の不思議さにも気付くことができる</a:t>
            </a:r>
            <a:r>
              <a:rPr lang="ja-JP" altLang="en-US" sz="2000" kern="0" dirty="0" smtClean="0">
                <a:solidFill>
                  <a:prstClr val="black"/>
                </a:solidFill>
                <a:latin typeface="ＭＳ Ｐゴシック" panose="020B0600070205080204" pitchFamily="50" charset="-128"/>
                <a:cs typeface="メイリオ" panose="020B0604030504040204" pitchFamily="50" charset="-128"/>
              </a:rPr>
              <a:t>ようにする。</a:t>
            </a:r>
            <a:endParaRPr lang="en-US" altLang="ja-JP" sz="2000" kern="0" dirty="0" smtClean="0">
              <a:solidFill>
                <a:prstClr val="black"/>
              </a:solidFill>
              <a:latin typeface="ＭＳ Ｐゴシック" panose="020B0600070205080204" pitchFamily="50" charset="-128"/>
              <a:cs typeface="メイリオ" panose="020B0604030504040204" pitchFamily="50" charset="-128"/>
            </a:endParaRPr>
          </a:p>
          <a:p>
            <a:pPr marL="0" lvl="0" indent="0" defTabSz="873140">
              <a:spcBef>
                <a:spcPts val="0"/>
              </a:spcBef>
              <a:buNone/>
              <a:defRPr/>
            </a:pPr>
            <a:r>
              <a:rPr lang="ja-JP" altLang="en-US" sz="2000" kern="0" dirty="0" smtClean="0">
                <a:solidFill>
                  <a:prstClr val="black"/>
                </a:solidFill>
                <a:latin typeface="ＭＳ Ｐゴシック" panose="020B0600070205080204" pitchFamily="50" charset="-128"/>
                <a:cs typeface="メイリオ" panose="020B0604030504040204" pitchFamily="50" charset="-128"/>
              </a:rPr>
              <a:t>○　遊び</a:t>
            </a:r>
            <a:r>
              <a:rPr lang="ja-JP" altLang="en-US" sz="2000" kern="0" dirty="0">
                <a:solidFill>
                  <a:prstClr val="black"/>
                </a:solidFill>
                <a:latin typeface="ＭＳ Ｐゴシック" panose="020B0600070205080204" pitchFamily="50" charset="-128"/>
                <a:cs typeface="メイリオ" panose="020B0604030504040204" pitchFamily="50" charset="-128"/>
              </a:rPr>
              <a:t>の面白さとは</a:t>
            </a:r>
            <a:r>
              <a:rPr lang="ja-JP" altLang="en-US" sz="2000" kern="0" dirty="0" smtClean="0">
                <a:solidFill>
                  <a:prstClr val="black"/>
                </a:solidFill>
                <a:latin typeface="ＭＳ Ｐゴシック" panose="020B0600070205080204" pitchFamily="50" charset="-128"/>
                <a:cs typeface="メイリオ" panose="020B0604030504040204" pitchFamily="50" charset="-128"/>
              </a:rPr>
              <a:t>，遊び</a:t>
            </a:r>
            <a:r>
              <a:rPr lang="ja-JP" altLang="en-US" sz="2000" kern="0" dirty="0">
                <a:solidFill>
                  <a:prstClr val="black"/>
                </a:solidFill>
                <a:latin typeface="ＭＳ Ｐゴシック" panose="020B0600070205080204" pitchFamily="50" charset="-128"/>
                <a:cs typeface="メイリオ" panose="020B0604030504040204" pitchFamily="50" charset="-128"/>
              </a:rPr>
              <a:t>に浸り没頭する遊び自体の面</a:t>
            </a:r>
            <a:r>
              <a:rPr lang="ja-JP" altLang="en-US" sz="2000" kern="0" dirty="0" smtClean="0">
                <a:solidFill>
                  <a:prstClr val="black"/>
                </a:solidFill>
                <a:latin typeface="ＭＳ Ｐゴシック" panose="020B0600070205080204" pitchFamily="50" charset="-128"/>
                <a:cs typeface="メイリオ" panose="020B0604030504040204" pitchFamily="50" charset="-128"/>
              </a:rPr>
              <a:t>白がある</a:t>
            </a:r>
            <a:r>
              <a:rPr lang="ja-JP" altLang="en-US" sz="2000" kern="0" dirty="0">
                <a:solidFill>
                  <a:prstClr val="black"/>
                </a:solidFill>
                <a:latin typeface="ＭＳ Ｐゴシック" panose="020B0600070205080204" pitchFamily="50" charset="-128"/>
                <a:cs typeface="メイリオ" panose="020B0604030504040204" pitchFamily="50" charset="-128"/>
              </a:rPr>
              <a:t>。また</a:t>
            </a:r>
            <a:r>
              <a:rPr lang="ja-JP" altLang="en-US" sz="2000" kern="0" dirty="0" smtClean="0">
                <a:solidFill>
                  <a:prstClr val="black"/>
                </a:solidFill>
                <a:latin typeface="ＭＳ Ｐゴシック" panose="020B0600070205080204" pitchFamily="50" charset="-128"/>
                <a:cs typeface="メイリオ" panose="020B0604030504040204" pitchFamily="50" charset="-128"/>
              </a:rPr>
              <a:t>，遊び</a:t>
            </a:r>
            <a:r>
              <a:rPr lang="ja-JP" altLang="en-US" sz="2000" kern="0" dirty="0">
                <a:solidFill>
                  <a:prstClr val="black"/>
                </a:solidFill>
                <a:latin typeface="ＭＳ Ｐゴシック" panose="020B0600070205080204" pitchFamily="50" charset="-128"/>
                <a:cs typeface="メイリオ" panose="020B0604030504040204" pitchFamily="50" charset="-128"/>
              </a:rPr>
              <a:t>を工夫し</a:t>
            </a:r>
            <a:r>
              <a:rPr lang="ja-JP" altLang="en-US" sz="2000" kern="0" dirty="0" smtClean="0">
                <a:solidFill>
                  <a:prstClr val="black"/>
                </a:solidFill>
                <a:latin typeface="ＭＳ Ｐゴシック" panose="020B0600070205080204" pitchFamily="50" charset="-128"/>
                <a:cs typeface="メイリオ" panose="020B0604030504040204" pitchFamily="50" charset="-128"/>
              </a:rPr>
              <a:t>遊</a:t>
            </a:r>
            <a:endParaRPr lang="en-US" altLang="ja-JP" sz="2000" kern="0" dirty="0" smtClean="0">
              <a:solidFill>
                <a:prstClr val="black"/>
              </a:solidFill>
              <a:latin typeface="ＭＳ Ｐゴシック" panose="020B0600070205080204" pitchFamily="50" charset="-128"/>
              <a:cs typeface="メイリオ" panose="020B0604030504040204" pitchFamily="50" charset="-128"/>
            </a:endParaRPr>
          </a:p>
          <a:p>
            <a:pPr marL="0" lvl="0" indent="0" defTabSz="873140">
              <a:spcBef>
                <a:spcPts val="0"/>
              </a:spcBef>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a:t>
            </a:r>
            <a:r>
              <a:rPr lang="ja-JP" altLang="en-US" sz="2000" kern="0" dirty="0" err="1" smtClean="0">
                <a:solidFill>
                  <a:prstClr val="black"/>
                </a:solidFill>
                <a:latin typeface="ＭＳ Ｐゴシック" panose="020B0600070205080204" pitchFamily="50" charset="-128"/>
                <a:cs typeface="メイリオ" panose="020B0604030504040204" pitchFamily="50" charset="-128"/>
              </a:rPr>
              <a:t>びを</a:t>
            </a:r>
            <a:r>
              <a:rPr lang="ja-JP" altLang="en-US" sz="2000" kern="0" dirty="0">
                <a:solidFill>
                  <a:prstClr val="black"/>
                </a:solidFill>
                <a:latin typeface="ＭＳ Ｐゴシック" panose="020B0600070205080204" pitchFamily="50" charset="-128"/>
                <a:cs typeface="メイリオ" panose="020B0604030504040204" pitchFamily="50" charset="-128"/>
              </a:rPr>
              <a:t>創り出す面白さもある。さらに</a:t>
            </a:r>
            <a:r>
              <a:rPr lang="ja-JP" altLang="en-US" sz="2000" kern="0" dirty="0" smtClean="0">
                <a:solidFill>
                  <a:prstClr val="black"/>
                </a:solidFill>
                <a:latin typeface="ＭＳ Ｐゴシック" panose="020B0600070205080204" pitchFamily="50" charset="-128"/>
                <a:cs typeface="メイリオ" panose="020B0604030504040204" pitchFamily="50" charset="-128"/>
              </a:rPr>
              <a:t>，友達</a:t>
            </a:r>
            <a:r>
              <a:rPr lang="ja-JP" altLang="en-US" sz="2000" kern="0" dirty="0">
                <a:solidFill>
                  <a:prstClr val="black"/>
                </a:solidFill>
                <a:latin typeface="ＭＳ Ｐゴシック" panose="020B0600070205080204" pitchFamily="50" charset="-128"/>
                <a:cs typeface="メイリオ" panose="020B0604030504040204" pitchFamily="50" charset="-128"/>
              </a:rPr>
              <a:t>と一緒に遊ぶことの面白さもある。</a:t>
            </a:r>
          </a:p>
          <a:p>
            <a:pPr marL="0" lvl="0" indent="0" defTabSz="873140">
              <a:spcBef>
                <a:spcPts val="0"/>
              </a:spcBef>
              <a:buNone/>
              <a:defRPr/>
            </a:pPr>
            <a:endParaRPr kumimoji="1" lang="en-US" altLang="ja-JP" sz="24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27" name="正方形/長方形 26"/>
          <p:cNvSpPr/>
          <p:nvPr/>
        </p:nvSpPr>
        <p:spPr>
          <a:xfrm>
            <a:off x="73163" y="5246704"/>
            <a:ext cx="9698439" cy="46827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この</a:t>
            </a:r>
            <a:r>
              <a:rPr lang="ja-JP" altLang="en-US" sz="2000" dirty="0">
                <a:solidFill>
                  <a:schemeClr val="tx1"/>
                </a:solidFill>
              </a:rPr>
              <a:t>内容</a:t>
            </a:r>
            <a:r>
              <a:rPr lang="ja-JP" altLang="en-US" dirty="0">
                <a:solidFill>
                  <a:schemeClr val="tx1"/>
                </a:solidFill>
              </a:rPr>
              <a:t>は，ほかの全ての内容との関連を図り，単元を構成していくことが考えられる。</a:t>
            </a:r>
            <a:endParaRPr kumimoji="1" lang="ja-JP" altLang="en-US" dirty="0">
              <a:solidFill>
                <a:schemeClr val="tx1"/>
              </a:solidFill>
            </a:endParaRPr>
          </a:p>
        </p:txBody>
      </p:sp>
      <p:sp>
        <p:nvSpPr>
          <p:cNvPr id="28" name="角丸四角形 27"/>
          <p:cNvSpPr/>
          <p:nvPr/>
        </p:nvSpPr>
        <p:spPr>
          <a:xfrm>
            <a:off x="86795" y="4936272"/>
            <a:ext cx="1613700"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内容項目（８）</a:t>
            </a:r>
            <a:endParaRPr kumimoji="1" lang="ja-JP" altLang="en-US" dirty="0">
              <a:solidFill>
                <a:schemeClr val="tx1"/>
              </a:solidFill>
            </a:endParaRPr>
          </a:p>
        </p:txBody>
      </p:sp>
      <p:sp>
        <p:nvSpPr>
          <p:cNvPr id="29" name="線吹き出し 1 (枠付き) 28"/>
          <p:cNvSpPr/>
          <p:nvPr/>
        </p:nvSpPr>
        <p:spPr>
          <a:xfrm>
            <a:off x="3573287" y="2471163"/>
            <a:ext cx="6147699" cy="360040"/>
          </a:xfrm>
          <a:prstGeom prst="borderCallout1">
            <a:avLst>
              <a:gd name="adj1" fmla="val 51025"/>
              <a:gd name="adj2" fmla="val -584"/>
              <a:gd name="adj3" fmla="val -22952"/>
              <a:gd name="adj4" fmla="val -3931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smtClean="0"/>
              <a:t>一律に「生誕から現在」をまとめる実践からの</a:t>
            </a:r>
            <a:r>
              <a:rPr lang="ja-JP" altLang="en-US" sz="2000" b="1" dirty="0" smtClean="0"/>
              <a:t>反省。</a:t>
            </a:r>
            <a:endParaRPr lang="ja-JP" altLang="en-US" sz="2000" b="1" dirty="0"/>
          </a:p>
        </p:txBody>
      </p:sp>
      <p:sp>
        <p:nvSpPr>
          <p:cNvPr id="36" name="線吹き出し 1 (枠付き) 35"/>
          <p:cNvSpPr/>
          <p:nvPr/>
        </p:nvSpPr>
        <p:spPr>
          <a:xfrm>
            <a:off x="3594188" y="3405555"/>
            <a:ext cx="6147699" cy="360040"/>
          </a:xfrm>
          <a:prstGeom prst="borderCallout1">
            <a:avLst>
              <a:gd name="adj1" fmla="val 51025"/>
              <a:gd name="adj2" fmla="val -584"/>
              <a:gd name="adj3" fmla="val -22952"/>
              <a:gd name="adj4" fmla="val -3931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カリキュラムマネジメントとの関連</a:t>
            </a:r>
            <a:endParaRPr lang="ja-JP" altLang="en-US" sz="2000" b="1" dirty="0"/>
          </a:p>
        </p:txBody>
      </p:sp>
      <p:sp>
        <p:nvSpPr>
          <p:cNvPr id="37" name="線吹き出し 1 (枠付き) 36"/>
          <p:cNvSpPr/>
          <p:nvPr/>
        </p:nvSpPr>
        <p:spPr>
          <a:xfrm>
            <a:off x="3623903" y="5805264"/>
            <a:ext cx="6147699" cy="720080"/>
          </a:xfrm>
          <a:prstGeom prst="borderCallout1">
            <a:avLst>
              <a:gd name="adj1" fmla="val 51025"/>
              <a:gd name="adj2" fmla="val -584"/>
              <a:gd name="adj3" fmla="val -22952"/>
              <a:gd name="adj4" fmla="val -3931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何でも交流させれば（８）に係るというものではない。何を学習の対象として、どの資質能力を狙っているのか。</a:t>
            </a:r>
            <a:endParaRPr lang="ja-JP" altLang="en-US" sz="2000" b="1" dirty="0"/>
          </a:p>
        </p:txBody>
      </p:sp>
      <p:sp>
        <p:nvSpPr>
          <p:cNvPr id="30" name="円形吹き出し 29"/>
          <p:cNvSpPr/>
          <p:nvPr/>
        </p:nvSpPr>
        <p:spPr>
          <a:xfrm>
            <a:off x="8475212" y="44624"/>
            <a:ext cx="1296144" cy="720080"/>
          </a:xfrm>
          <a:prstGeom prst="wedgeEllipseCallout">
            <a:avLst>
              <a:gd name="adj1" fmla="val -76996"/>
              <a:gd name="adj2" fmla="val 35112"/>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smtClean="0">
                <a:latin typeface="HG創英角ﾎﾟｯﾌﾟ体" panose="040B0A09000000000000" pitchFamily="49" charset="-128"/>
                <a:ea typeface="HG創英角ﾎﾟｯﾌﾟ体" panose="040B0A09000000000000" pitchFamily="49" charset="-128"/>
              </a:rPr>
              <a:t>29</a:t>
            </a:r>
            <a:r>
              <a:rPr lang="ja-JP" altLang="en-US" dirty="0" smtClean="0">
                <a:latin typeface="HG創英角ﾎﾟｯﾌﾟ体" panose="040B0A09000000000000" pitchFamily="49" charset="-128"/>
                <a:ea typeface="HG創英角ﾎﾟｯﾌﾟ体" panose="040B0A09000000000000" pitchFamily="49" charset="-128"/>
              </a:rPr>
              <a:t>～</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90178979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88"/>
          <p:cNvSpPr/>
          <p:nvPr/>
        </p:nvSpPr>
        <p:spPr>
          <a:xfrm>
            <a:off x="-17031" y="44624"/>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kern="0" dirty="0" smtClean="0">
                <a:solidFill>
                  <a:srgbClr val="000000"/>
                </a:solidFill>
              </a:rPr>
              <a:t>３　指導計画と学習指導の改善・充実や教育環境の充実等</a:t>
            </a:r>
            <a:endParaRPr kumimoji="0" lang="en-US" altLang="ja-JP" sz="1400" b="1" i="0" u="none" strike="noStrike" kern="0" cap="none" spc="0" normalizeH="0" baseline="0" noProof="0" dirty="0">
              <a:ln>
                <a:noFill/>
              </a:ln>
              <a:solidFill>
                <a:srgbClr val="000000"/>
              </a:solidFill>
              <a:effectLst/>
              <a:uLnTx/>
              <a:uFillTx/>
            </a:endParaRPr>
          </a:p>
        </p:txBody>
      </p:sp>
      <p:cxnSp>
        <p:nvCxnSpPr>
          <p:cNvPr id="13" name="直線コネクタ 12"/>
          <p:cNvCxnSpPr/>
          <p:nvPr/>
        </p:nvCxnSpPr>
        <p:spPr bwMode="auto">
          <a:xfrm>
            <a:off x="-55068" y="476672"/>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13</a:t>
            </a:fld>
            <a:endParaRPr kumimoji="0" lang="ja-JP" altLang="en-US" sz="1400" b="0" i="0" u="none" strike="noStrike" kern="0" cap="none" spc="0" normalizeH="0" baseline="0" noProof="0" dirty="0">
              <a:ln>
                <a:noFill/>
              </a:ln>
              <a:solidFill>
                <a:prstClr val="black"/>
              </a:solidFill>
              <a:effectLst/>
              <a:uLnTx/>
              <a:uFillTx/>
            </a:endParaRPr>
          </a:p>
        </p:txBody>
      </p:sp>
      <p:sp>
        <p:nvSpPr>
          <p:cNvPr id="19" name="正方形/長方形 88"/>
          <p:cNvSpPr/>
          <p:nvPr/>
        </p:nvSpPr>
        <p:spPr>
          <a:xfrm>
            <a:off x="200472" y="458734"/>
            <a:ext cx="994954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smtClean="0">
                <a:ln>
                  <a:noFill/>
                </a:ln>
                <a:solidFill>
                  <a:srgbClr val="000000"/>
                </a:solidFill>
                <a:effectLst/>
                <a:uLnTx/>
                <a:uFillTx/>
              </a:rPr>
              <a:t>(1)</a:t>
            </a:r>
            <a:r>
              <a:rPr kumimoji="0" lang="ja-JP" altLang="en-US" sz="2400" b="1" i="0" u="none" strike="noStrike" kern="0" cap="none" spc="0" normalizeH="0" baseline="0" noProof="0" dirty="0" smtClean="0">
                <a:ln>
                  <a:noFill/>
                </a:ln>
                <a:solidFill>
                  <a:srgbClr val="000000"/>
                </a:solidFill>
                <a:effectLst/>
                <a:uLnTx/>
                <a:uFillTx/>
              </a:rPr>
              <a:t>　指導計画作成上の配慮事項</a:t>
            </a:r>
            <a:endParaRPr kumimoji="0" lang="en-US" altLang="ja-JP" sz="1400" b="1" i="0" u="none" strike="noStrike" kern="0" cap="none" spc="0" normalizeH="0" baseline="0" noProof="0" dirty="0">
              <a:ln>
                <a:noFill/>
              </a:ln>
              <a:solidFill>
                <a:srgbClr val="000000"/>
              </a:solidFill>
              <a:effectLst/>
              <a:uLnTx/>
              <a:uFillTx/>
            </a:endParaRPr>
          </a:p>
        </p:txBody>
      </p:sp>
      <p:sp>
        <p:nvSpPr>
          <p:cNvPr id="14" name="正方形/長方形 13"/>
          <p:cNvSpPr/>
          <p:nvPr/>
        </p:nvSpPr>
        <p:spPr>
          <a:xfrm>
            <a:off x="106595" y="1012398"/>
            <a:ext cx="9698439" cy="90443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育む</a:t>
            </a:r>
            <a:r>
              <a:rPr lang="ja-JP" altLang="en-US" b="1" u="sng" dirty="0">
                <a:solidFill>
                  <a:srgbClr val="FF0000"/>
                </a:solidFill>
              </a:rPr>
              <a:t>資質・能力の育成</a:t>
            </a:r>
            <a:r>
              <a:rPr lang="ja-JP" altLang="en-US" dirty="0">
                <a:solidFill>
                  <a:schemeClr val="tx1"/>
                </a:solidFill>
              </a:rPr>
              <a:t>に向けて，児童の主体的・対話的で深い学びの実現を図るように</a:t>
            </a:r>
            <a:r>
              <a:rPr lang="ja-JP" altLang="en-US" dirty="0" smtClean="0">
                <a:solidFill>
                  <a:schemeClr val="tx1"/>
                </a:solidFill>
              </a:rPr>
              <a:t>する。</a:t>
            </a:r>
            <a:endParaRPr lang="en-US" altLang="ja-JP" dirty="0" smtClean="0">
              <a:solidFill>
                <a:schemeClr val="tx1"/>
              </a:solidFill>
            </a:endParaRPr>
          </a:p>
          <a:p>
            <a:r>
              <a:rPr lang="ja-JP" altLang="en-US" dirty="0" smtClean="0">
                <a:solidFill>
                  <a:schemeClr val="tx1"/>
                </a:solidFill>
              </a:rPr>
              <a:t>○　児童が具体的な活動や体験を</a:t>
            </a:r>
            <a:r>
              <a:rPr lang="ja-JP" altLang="en-US" dirty="0">
                <a:solidFill>
                  <a:schemeClr val="tx1"/>
                </a:solidFill>
              </a:rPr>
              <a:t>通して，身近な生活に関わる</a:t>
            </a:r>
            <a:r>
              <a:rPr lang="ja-JP" altLang="en-US" b="1" u="sng" dirty="0">
                <a:solidFill>
                  <a:srgbClr val="FF0000"/>
                </a:solidFill>
              </a:rPr>
              <a:t>見方・考え方を</a:t>
            </a:r>
            <a:r>
              <a:rPr lang="ja-JP" altLang="en-US" b="1" u="sng" dirty="0" smtClean="0">
                <a:solidFill>
                  <a:srgbClr val="FF0000"/>
                </a:solidFill>
              </a:rPr>
              <a:t>生かす</a:t>
            </a:r>
            <a:r>
              <a:rPr lang="ja-JP" altLang="en-US" dirty="0" smtClean="0">
                <a:solidFill>
                  <a:schemeClr val="tx1"/>
                </a:solidFill>
              </a:rPr>
              <a:t>学習</a:t>
            </a:r>
            <a:r>
              <a:rPr lang="ja-JP" altLang="en-US" dirty="0">
                <a:solidFill>
                  <a:schemeClr val="tx1"/>
                </a:solidFill>
              </a:rPr>
              <a:t>活動を</a:t>
            </a:r>
            <a:r>
              <a:rPr lang="ja-JP" altLang="en-US" dirty="0" smtClean="0">
                <a:solidFill>
                  <a:schemeClr val="tx1"/>
                </a:solidFill>
              </a:rPr>
              <a:t>行</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う。</a:t>
            </a:r>
            <a:endParaRPr kumimoji="1" lang="ja-JP" altLang="en-US" dirty="0">
              <a:solidFill>
                <a:schemeClr val="tx1"/>
              </a:solidFill>
            </a:endParaRPr>
          </a:p>
        </p:txBody>
      </p:sp>
      <p:sp>
        <p:nvSpPr>
          <p:cNvPr id="15" name="正方形/長方形 14"/>
          <p:cNvSpPr/>
          <p:nvPr/>
        </p:nvSpPr>
        <p:spPr>
          <a:xfrm>
            <a:off x="114999" y="2058204"/>
            <a:ext cx="9698439" cy="3626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a:t>
            </a:r>
            <a:r>
              <a:rPr lang="ja-JP" altLang="en-US" dirty="0">
                <a:solidFill>
                  <a:schemeClr val="tx1"/>
                </a:solidFill>
              </a:rPr>
              <a:t>　児童の発達の段階や特性を踏まえ，</a:t>
            </a:r>
            <a:r>
              <a:rPr lang="ja-JP" altLang="en-US" b="1" u="sng" dirty="0">
                <a:solidFill>
                  <a:srgbClr val="FF0000"/>
                </a:solidFill>
              </a:rPr>
              <a:t>２学年間を見通して学習活動を設定</a:t>
            </a:r>
            <a:r>
              <a:rPr lang="ja-JP" altLang="en-US" dirty="0">
                <a:solidFill>
                  <a:schemeClr val="tx1"/>
                </a:solidFill>
              </a:rPr>
              <a:t>すること</a:t>
            </a:r>
            <a:r>
              <a:rPr lang="ja-JP" altLang="en-US" dirty="0" smtClean="0">
                <a:solidFill>
                  <a:schemeClr val="tx1"/>
                </a:solidFill>
              </a:rPr>
              <a:t>。</a:t>
            </a:r>
            <a:endParaRPr lang="ja-JP" altLang="en-US" dirty="0">
              <a:solidFill>
                <a:schemeClr val="tx1"/>
              </a:solidFill>
            </a:endParaRPr>
          </a:p>
        </p:txBody>
      </p:sp>
      <p:sp>
        <p:nvSpPr>
          <p:cNvPr id="16" name="正方形/長方形 15"/>
          <p:cNvSpPr/>
          <p:nvPr/>
        </p:nvSpPr>
        <p:spPr>
          <a:xfrm>
            <a:off x="101010" y="2522730"/>
            <a:ext cx="9698439" cy="690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a:t>
            </a:r>
            <a:r>
              <a:rPr lang="ja-JP" altLang="en-US" dirty="0">
                <a:solidFill>
                  <a:schemeClr val="tx1"/>
                </a:solidFill>
              </a:rPr>
              <a:t>　第２の内容の</a:t>
            </a:r>
            <a:r>
              <a:rPr lang="en-US" altLang="ja-JP" dirty="0">
                <a:solidFill>
                  <a:schemeClr val="tx1"/>
                </a:solidFill>
              </a:rPr>
              <a:t>(7)</a:t>
            </a:r>
            <a:r>
              <a:rPr lang="ja-JP" altLang="en-US" dirty="0">
                <a:solidFill>
                  <a:schemeClr val="tx1"/>
                </a:solidFill>
              </a:rPr>
              <a:t>については，</a:t>
            </a:r>
            <a:r>
              <a:rPr lang="ja-JP" altLang="en-US" b="1" u="sng" dirty="0">
                <a:solidFill>
                  <a:srgbClr val="FF0000"/>
                </a:solidFill>
              </a:rPr>
              <a:t>２学年間にわたって取り扱うもの</a:t>
            </a:r>
            <a:r>
              <a:rPr lang="ja-JP" altLang="en-US" dirty="0">
                <a:solidFill>
                  <a:schemeClr val="tx1"/>
                </a:solidFill>
              </a:rPr>
              <a:t>とし，動物や植物への関わり方</a:t>
            </a:r>
            <a:r>
              <a:rPr lang="ja-JP" altLang="en-US" dirty="0" smtClean="0">
                <a:solidFill>
                  <a:schemeClr val="tx1"/>
                </a:solidFill>
              </a:rPr>
              <a:t>が</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深まる</a:t>
            </a:r>
            <a:r>
              <a:rPr lang="ja-JP" altLang="en-US" dirty="0">
                <a:solidFill>
                  <a:schemeClr val="tx1"/>
                </a:solidFill>
              </a:rPr>
              <a:t>よう継続的な飼育，栽培を行うようにすること</a:t>
            </a:r>
            <a:r>
              <a:rPr lang="ja-JP" altLang="en-US" dirty="0" smtClean="0">
                <a:solidFill>
                  <a:schemeClr val="tx1"/>
                </a:solidFill>
              </a:rPr>
              <a:t>。</a:t>
            </a:r>
            <a:endParaRPr lang="ja-JP" altLang="en-US" dirty="0">
              <a:solidFill>
                <a:schemeClr val="tx1"/>
              </a:solidFill>
            </a:endParaRPr>
          </a:p>
        </p:txBody>
      </p:sp>
      <p:sp>
        <p:nvSpPr>
          <p:cNvPr id="17" name="正方形/長方形 16"/>
          <p:cNvSpPr/>
          <p:nvPr/>
        </p:nvSpPr>
        <p:spPr>
          <a:xfrm>
            <a:off x="114999" y="3347472"/>
            <a:ext cx="9690035" cy="195373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a:t>
            </a:r>
            <a:r>
              <a:rPr lang="ja-JP" altLang="en-US" dirty="0">
                <a:solidFill>
                  <a:schemeClr val="tx1"/>
                </a:solidFill>
              </a:rPr>
              <a:t>　</a:t>
            </a:r>
            <a:r>
              <a:rPr lang="ja-JP" altLang="en-US" b="1" u="sng" dirty="0">
                <a:solidFill>
                  <a:srgbClr val="FF0000"/>
                </a:solidFill>
              </a:rPr>
              <a:t>他教科等との関連</a:t>
            </a:r>
            <a:r>
              <a:rPr lang="ja-JP" altLang="en-US" dirty="0">
                <a:solidFill>
                  <a:schemeClr val="tx1"/>
                </a:solidFill>
              </a:rPr>
              <a:t>を積極的に</a:t>
            </a:r>
            <a:r>
              <a:rPr lang="ja-JP" altLang="en-US" dirty="0" smtClean="0">
                <a:solidFill>
                  <a:schemeClr val="tx1"/>
                </a:solidFill>
              </a:rPr>
              <a:t>図る。</a:t>
            </a:r>
            <a:endParaRPr lang="en-US" altLang="ja-JP" dirty="0" smtClean="0">
              <a:solidFill>
                <a:schemeClr val="tx1"/>
              </a:solidFill>
            </a:endParaRPr>
          </a:p>
          <a:p>
            <a:r>
              <a:rPr lang="ja-JP" altLang="en-US" dirty="0" smtClean="0">
                <a:solidFill>
                  <a:schemeClr val="tx1"/>
                </a:solidFill>
              </a:rPr>
              <a:t>○　低学年</a:t>
            </a:r>
            <a:r>
              <a:rPr lang="ja-JP" altLang="en-US" dirty="0">
                <a:solidFill>
                  <a:schemeClr val="tx1"/>
                </a:solidFill>
              </a:rPr>
              <a:t>における</a:t>
            </a:r>
            <a:r>
              <a:rPr lang="ja-JP" altLang="en-US" b="1" u="sng" dirty="0">
                <a:solidFill>
                  <a:srgbClr val="FF0000"/>
                </a:solidFill>
              </a:rPr>
              <a:t>教育全体の充実</a:t>
            </a:r>
            <a:r>
              <a:rPr lang="ja-JP" altLang="en-US" dirty="0">
                <a:solidFill>
                  <a:schemeClr val="tx1"/>
                </a:solidFill>
              </a:rPr>
              <a:t>を</a:t>
            </a:r>
            <a:r>
              <a:rPr lang="ja-JP" altLang="en-US" dirty="0" smtClean="0">
                <a:solidFill>
                  <a:schemeClr val="tx1"/>
                </a:solidFill>
              </a:rPr>
              <a:t>図る。</a:t>
            </a:r>
            <a:endParaRPr lang="en-US" altLang="ja-JP" dirty="0" smtClean="0">
              <a:solidFill>
                <a:schemeClr val="tx1"/>
              </a:solidFill>
            </a:endParaRPr>
          </a:p>
          <a:p>
            <a:r>
              <a:rPr lang="ja-JP" altLang="en-US" dirty="0" smtClean="0">
                <a:solidFill>
                  <a:schemeClr val="tx1"/>
                </a:solidFill>
              </a:rPr>
              <a:t>○　</a:t>
            </a:r>
            <a:r>
              <a:rPr lang="ja-JP" altLang="en-US" b="1" u="sng" dirty="0" smtClean="0">
                <a:solidFill>
                  <a:srgbClr val="FF0000"/>
                </a:solidFill>
              </a:rPr>
              <a:t>中学年以降の教育</a:t>
            </a:r>
            <a:r>
              <a:rPr lang="ja-JP" altLang="en-US" b="1" u="sng" dirty="0">
                <a:solidFill>
                  <a:srgbClr val="FF0000"/>
                </a:solidFill>
              </a:rPr>
              <a:t>へ</a:t>
            </a:r>
            <a:r>
              <a:rPr lang="ja-JP" altLang="en-US" dirty="0">
                <a:solidFill>
                  <a:schemeClr val="tx1"/>
                </a:solidFill>
              </a:rPr>
              <a:t>円滑に接続できるように</a:t>
            </a:r>
            <a:r>
              <a:rPr lang="ja-JP" altLang="en-US" dirty="0" smtClean="0">
                <a:solidFill>
                  <a:schemeClr val="tx1"/>
                </a:solidFill>
              </a:rPr>
              <a:t>する。</a:t>
            </a:r>
            <a:endParaRPr lang="en-US" altLang="ja-JP" dirty="0" smtClean="0">
              <a:solidFill>
                <a:schemeClr val="tx1"/>
              </a:solidFill>
            </a:endParaRPr>
          </a:p>
          <a:p>
            <a:r>
              <a:rPr lang="ja-JP" altLang="en-US" dirty="0" smtClean="0">
                <a:solidFill>
                  <a:schemeClr val="tx1"/>
                </a:solidFill>
              </a:rPr>
              <a:t>○　幼稚園</a:t>
            </a:r>
            <a:r>
              <a:rPr lang="ja-JP" altLang="en-US" dirty="0">
                <a:solidFill>
                  <a:schemeClr val="tx1"/>
                </a:solidFill>
              </a:rPr>
              <a:t>教育要領等に示す</a:t>
            </a:r>
            <a:r>
              <a:rPr lang="ja-JP" altLang="en-US" b="1" u="sng" dirty="0">
                <a:solidFill>
                  <a:srgbClr val="FF0000"/>
                </a:solidFill>
              </a:rPr>
              <a:t>幼児期の終わりまでに育ってほしい姿との関連</a:t>
            </a:r>
            <a:r>
              <a:rPr lang="ja-JP" altLang="en-US" dirty="0">
                <a:solidFill>
                  <a:schemeClr val="tx1"/>
                </a:solidFill>
              </a:rPr>
              <a:t>を考慮</a:t>
            </a:r>
            <a:r>
              <a:rPr lang="ja-JP" altLang="en-US" dirty="0" smtClean="0">
                <a:solidFill>
                  <a:schemeClr val="tx1"/>
                </a:solidFill>
              </a:rPr>
              <a:t>する。</a:t>
            </a:r>
            <a:endParaRPr lang="en-US" altLang="ja-JP" dirty="0" smtClean="0">
              <a:solidFill>
                <a:schemeClr val="tx1"/>
              </a:solidFill>
            </a:endParaRPr>
          </a:p>
          <a:p>
            <a:r>
              <a:rPr lang="ja-JP" altLang="en-US" dirty="0" smtClean="0">
                <a:solidFill>
                  <a:schemeClr val="tx1"/>
                </a:solidFill>
              </a:rPr>
              <a:t>○　</a:t>
            </a:r>
            <a:r>
              <a:rPr lang="ja-JP" altLang="en-US" b="1" u="sng" dirty="0" smtClean="0">
                <a:solidFill>
                  <a:srgbClr val="FF0000"/>
                </a:solidFill>
              </a:rPr>
              <a:t>特</a:t>
            </a:r>
            <a:r>
              <a:rPr lang="ja-JP" altLang="en-US" b="1" u="sng" dirty="0">
                <a:solidFill>
                  <a:srgbClr val="FF0000"/>
                </a:solidFill>
              </a:rPr>
              <a:t>に，小学校入学当初において</a:t>
            </a:r>
            <a:r>
              <a:rPr lang="ja-JP" altLang="en-US" dirty="0">
                <a:solidFill>
                  <a:schemeClr val="tx1"/>
                </a:solidFill>
              </a:rPr>
              <a:t>は，幼児期における遊びを通した総合的な学びから他教科等</a:t>
            </a:r>
            <a:r>
              <a:rPr lang="ja-JP" altLang="en-US" dirty="0" smtClean="0">
                <a:solidFill>
                  <a:schemeClr val="tx1"/>
                </a:solidFill>
              </a:rPr>
              <a:t>に</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おける</a:t>
            </a:r>
            <a:r>
              <a:rPr lang="ja-JP" altLang="en-US" dirty="0">
                <a:solidFill>
                  <a:schemeClr val="tx1"/>
                </a:solidFill>
              </a:rPr>
              <a:t>学習に円滑に移行し</a:t>
            </a:r>
            <a:r>
              <a:rPr lang="ja-JP" altLang="en-US" dirty="0" smtClean="0">
                <a:solidFill>
                  <a:schemeClr val="tx1"/>
                </a:solidFill>
              </a:rPr>
              <a:t>，生活科</a:t>
            </a:r>
            <a:r>
              <a:rPr lang="ja-JP" altLang="en-US" dirty="0">
                <a:solidFill>
                  <a:schemeClr val="tx1"/>
                </a:solidFill>
              </a:rPr>
              <a:t>を中心とした合科的・関連的な指導や，弾力的な時間割の</a:t>
            </a:r>
            <a:r>
              <a:rPr lang="ja-JP" altLang="en-US" dirty="0" smtClean="0">
                <a:solidFill>
                  <a:schemeClr val="tx1"/>
                </a:solidFill>
              </a:rPr>
              <a:t>設</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定</a:t>
            </a:r>
            <a:r>
              <a:rPr lang="ja-JP" altLang="en-US" dirty="0">
                <a:solidFill>
                  <a:schemeClr val="tx1"/>
                </a:solidFill>
              </a:rPr>
              <a:t>を行うなどの工夫をすること</a:t>
            </a:r>
            <a:r>
              <a:rPr lang="ja-JP" altLang="en-US" dirty="0" smtClean="0">
                <a:solidFill>
                  <a:schemeClr val="tx1"/>
                </a:solidFill>
              </a:rPr>
              <a:t>。　　　</a:t>
            </a:r>
            <a:r>
              <a:rPr lang="ja-JP" altLang="en-US" b="1" u="sng" dirty="0" smtClean="0">
                <a:solidFill>
                  <a:srgbClr val="FF0000"/>
                </a:solidFill>
              </a:rPr>
              <a:t>スタートカリキュラム編成</a:t>
            </a:r>
            <a:endParaRPr lang="ja-JP" altLang="en-US" b="1" u="sng" dirty="0">
              <a:solidFill>
                <a:srgbClr val="FF0000"/>
              </a:solidFill>
            </a:endParaRPr>
          </a:p>
        </p:txBody>
      </p:sp>
      <p:sp>
        <p:nvSpPr>
          <p:cNvPr id="4" name="下矢印 3"/>
          <p:cNvSpPr/>
          <p:nvPr/>
        </p:nvSpPr>
        <p:spPr>
          <a:xfrm rot="16200000">
            <a:off x="3408673" y="5037922"/>
            <a:ext cx="211828" cy="2990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14999" y="5445224"/>
            <a:ext cx="9698439" cy="79473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a:t>
            </a:r>
            <a:r>
              <a:rPr lang="ja-JP" altLang="en-US" dirty="0">
                <a:solidFill>
                  <a:schemeClr val="tx1"/>
                </a:solidFill>
              </a:rPr>
              <a:t>　</a:t>
            </a:r>
            <a:r>
              <a:rPr lang="ja-JP" altLang="en-US" dirty="0" smtClean="0">
                <a:solidFill>
                  <a:schemeClr val="tx1"/>
                </a:solidFill>
              </a:rPr>
              <a:t>障がいの</a:t>
            </a:r>
            <a:r>
              <a:rPr lang="ja-JP" altLang="en-US" dirty="0">
                <a:solidFill>
                  <a:schemeClr val="tx1"/>
                </a:solidFill>
              </a:rPr>
              <a:t>ある児童などについては，学習活動を行う場合に生じる困難さに応じた指導内容や</a:t>
            </a:r>
            <a:r>
              <a:rPr lang="ja-JP" altLang="en-US" dirty="0" smtClean="0">
                <a:solidFill>
                  <a:schemeClr val="tx1"/>
                </a:solidFill>
              </a:rPr>
              <a:t>指</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導</a:t>
            </a:r>
            <a:r>
              <a:rPr lang="ja-JP" altLang="en-US" dirty="0">
                <a:solidFill>
                  <a:schemeClr val="tx1"/>
                </a:solidFill>
              </a:rPr>
              <a:t>方法の工夫を計画的，組織的に行うこと</a:t>
            </a:r>
            <a:r>
              <a:rPr lang="ja-JP" altLang="en-US" dirty="0" smtClean="0">
                <a:solidFill>
                  <a:schemeClr val="tx1"/>
                </a:solidFill>
              </a:rPr>
              <a:t>。</a:t>
            </a:r>
            <a:endParaRPr lang="ja-JP" altLang="en-US" dirty="0">
              <a:solidFill>
                <a:schemeClr val="tx1"/>
              </a:solidFill>
            </a:endParaRPr>
          </a:p>
        </p:txBody>
      </p:sp>
      <p:sp>
        <p:nvSpPr>
          <p:cNvPr id="20" name="正方形/長方形 19"/>
          <p:cNvSpPr/>
          <p:nvPr/>
        </p:nvSpPr>
        <p:spPr>
          <a:xfrm>
            <a:off x="114999" y="6309320"/>
            <a:ext cx="9698439" cy="36268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道徳科</a:t>
            </a:r>
            <a:r>
              <a:rPr lang="ja-JP" altLang="en-US" dirty="0">
                <a:solidFill>
                  <a:schemeClr val="tx1"/>
                </a:solidFill>
              </a:rPr>
              <a:t>などとの関連を</a:t>
            </a:r>
            <a:r>
              <a:rPr lang="ja-JP" altLang="en-US" dirty="0" smtClean="0">
                <a:solidFill>
                  <a:schemeClr val="tx1"/>
                </a:solidFill>
              </a:rPr>
              <a:t>考慮する</a:t>
            </a:r>
            <a:r>
              <a:rPr lang="ja-JP" altLang="en-US" dirty="0">
                <a:solidFill>
                  <a:schemeClr val="tx1"/>
                </a:solidFill>
              </a:rPr>
              <a:t>こと。</a:t>
            </a:r>
          </a:p>
        </p:txBody>
      </p:sp>
      <p:sp>
        <p:nvSpPr>
          <p:cNvPr id="21" name="円形吹き出し 20"/>
          <p:cNvSpPr/>
          <p:nvPr/>
        </p:nvSpPr>
        <p:spPr>
          <a:xfrm>
            <a:off x="8475212" y="238248"/>
            <a:ext cx="1296144" cy="720080"/>
          </a:xfrm>
          <a:prstGeom prst="wedgeEllipseCallout">
            <a:avLst>
              <a:gd name="adj1" fmla="val -76996"/>
              <a:gd name="adj2" fmla="val 35112"/>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smtClean="0">
                <a:latin typeface="HG創英角ﾎﾟｯﾌﾟ体" panose="040B0A09000000000000" pitchFamily="49" charset="-128"/>
                <a:ea typeface="HG創英角ﾎﾟｯﾌﾟ体" panose="040B0A09000000000000" pitchFamily="49" charset="-128"/>
              </a:rPr>
              <a:t>52</a:t>
            </a:r>
            <a:r>
              <a:rPr lang="ja-JP" altLang="en-US" dirty="0" smtClean="0">
                <a:latin typeface="HG創英角ﾎﾟｯﾌﾟ体" panose="040B0A09000000000000" pitchFamily="49" charset="-128"/>
                <a:ea typeface="HG創英角ﾎﾟｯﾌﾟ体" panose="040B0A09000000000000" pitchFamily="49" charset="-128"/>
              </a:rPr>
              <a:t>～</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47794292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14</a:t>
            </a:fld>
            <a:endParaRPr kumimoji="0" lang="ja-JP" altLang="en-US" sz="1400" b="0" i="0" u="none" strike="noStrike" kern="0" cap="none" spc="0" normalizeH="0" baseline="0" noProof="0" dirty="0">
              <a:ln>
                <a:noFill/>
              </a:ln>
              <a:solidFill>
                <a:prstClr val="black"/>
              </a:solidFill>
              <a:effectLst/>
              <a:uLnTx/>
              <a:uFillTx/>
            </a:endParaRPr>
          </a:p>
        </p:txBody>
      </p:sp>
      <p:sp>
        <p:nvSpPr>
          <p:cNvPr id="19" name="正方形/長方形 88"/>
          <p:cNvSpPr/>
          <p:nvPr/>
        </p:nvSpPr>
        <p:spPr>
          <a:xfrm>
            <a:off x="191746" y="10452"/>
            <a:ext cx="994954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smtClean="0">
                <a:ln>
                  <a:noFill/>
                </a:ln>
                <a:solidFill>
                  <a:srgbClr val="000000"/>
                </a:solidFill>
                <a:effectLst/>
                <a:uLnTx/>
                <a:uFillTx/>
              </a:rPr>
              <a:t>(2)</a:t>
            </a:r>
            <a:r>
              <a:rPr kumimoji="0" lang="ja-JP" altLang="en-US" sz="2400" b="1" i="0" u="none" strike="noStrike" kern="0" cap="none" spc="0" normalizeH="0" baseline="0" noProof="0" dirty="0" smtClean="0">
                <a:ln>
                  <a:noFill/>
                </a:ln>
                <a:solidFill>
                  <a:srgbClr val="000000"/>
                </a:solidFill>
                <a:effectLst/>
                <a:uLnTx/>
                <a:uFillTx/>
              </a:rPr>
              <a:t>　内容の取扱いについての配慮事項</a:t>
            </a:r>
            <a:endParaRPr kumimoji="0" lang="en-US" altLang="ja-JP" sz="1400" b="1" i="0" u="none" strike="noStrike" kern="0" cap="none" spc="0" normalizeH="0" baseline="0" noProof="0" dirty="0">
              <a:ln>
                <a:noFill/>
              </a:ln>
              <a:solidFill>
                <a:srgbClr val="000000"/>
              </a:solidFill>
              <a:effectLst/>
              <a:uLnTx/>
              <a:uFillTx/>
            </a:endParaRPr>
          </a:p>
        </p:txBody>
      </p:sp>
      <p:sp>
        <p:nvSpPr>
          <p:cNvPr id="14" name="正方形/長方形 13"/>
          <p:cNvSpPr/>
          <p:nvPr/>
        </p:nvSpPr>
        <p:spPr>
          <a:xfrm>
            <a:off x="93686" y="1045998"/>
            <a:ext cx="9698439" cy="342471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　</a:t>
            </a:r>
            <a:r>
              <a:rPr lang="ja-JP" altLang="en-US" sz="2000" b="1" u="sng" dirty="0" smtClean="0">
                <a:solidFill>
                  <a:srgbClr val="FF0000"/>
                </a:solidFill>
              </a:rPr>
              <a:t>地域の人々，社会及び自然を生かす</a:t>
            </a:r>
            <a:r>
              <a:rPr lang="ja-JP" altLang="en-US" sz="2000" dirty="0" smtClean="0">
                <a:solidFill>
                  <a:schemeClr val="tx1"/>
                </a:solidFill>
              </a:rPr>
              <a:t>とともに，一体的に扱うよう学習活動を工夫する</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こと</a:t>
            </a:r>
            <a:r>
              <a:rPr lang="ja-JP" altLang="en-US" sz="2000" dirty="0">
                <a:solidFill>
                  <a:schemeClr val="tx1"/>
                </a:solidFill>
              </a:rPr>
              <a:t>。　　　</a:t>
            </a:r>
            <a:endParaRPr lang="en-US" altLang="ja-JP" sz="2000" dirty="0" smtClean="0">
              <a:solidFill>
                <a:schemeClr val="tx1"/>
              </a:solidFill>
            </a:endParaRPr>
          </a:p>
          <a:p>
            <a:r>
              <a:rPr lang="ja-JP" altLang="en-US" sz="2000" dirty="0" smtClean="0">
                <a:solidFill>
                  <a:schemeClr val="tx1"/>
                </a:solidFill>
              </a:rPr>
              <a:t>○　活動</a:t>
            </a:r>
            <a:r>
              <a:rPr lang="ja-JP" altLang="en-US" sz="2000" dirty="0">
                <a:solidFill>
                  <a:schemeClr val="tx1"/>
                </a:solidFill>
              </a:rPr>
              <a:t>の楽しさを味わうとともに，</a:t>
            </a:r>
            <a:r>
              <a:rPr lang="ja-JP" altLang="en-US" sz="2000" dirty="0" smtClean="0">
                <a:solidFill>
                  <a:schemeClr val="tx1"/>
                </a:solidFill>
              </a:rPr>
              <a:t>それらを</a:t>
            </a:r>
            <a:r>
              <a:rPr lang="ja-JP" altLang="en-US" sz="2000" dirty="0">
                <a:solidFill>
                  <a:schemeClr val="tx1"/>
                </a:solidFill>
              </a:rPr>
              <a:t>通して気付いたことや楽しかったことなどに</a:t>
            </a:r>
            <a:r>
              <a:rPr lang="ja-JP" altLang="en-US" sz="2000" dirty="0" err="1" smtClean="0">
                <a:solidFill>
                  <a:schemeClr val="tx1"/>
                </a:solidFill>
              </a:rPr>
              <a:t>つ</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いて</a:t>
            </a:r>
            <a:r>
              <a:rPr lang="ja-JP" altLang="en-US" sz="2000" dirty="0">
                <a:solidFill>
                  <a:schemeClr val="tx1"/>
                </a:solidFill>
              </a:rPr>
              <a:t>，</a:t>
            </a:r>
            <a:r>
              <a:rPr lang="ja-JP" altLang="en-US" sz="2000" b="1" u="sng" dirty="0" smtClean="0">
                <a:solidFill>
                  <a:srgbClr val="FF0000"/>
                </a:solidFill>
              </a:rPr>
              <a:t>言葉</a:t>
            </a:r>
            <a:r>
              <a:rPr lang="ja-JP" altLang="en-US" sz="2000" b="1" u="sng" dirty="0">
                <a:solidFill>
                  <a:srgbClr val="FF0000"/>
                </a:solidFill>
              </a:rPr>
              <a:t>，絵，動作，</a:t>
            </a:r>
            <a:r>
              <a:rPr lang="ja-JP" altLang="en-US" sz="2000" b="1" u="sng" dirty="0" smtClean="0">
                <a:solidFill>
                  <a:srgbClr val="FF0000"/>
                </a:solidFill>
              </a:rPr>
              <a:t>劇化など</a:t>
            </a:r>
            <a:r>
              <a:rPr lang="ja-JP" altLang="en-US" sz="2000" b="1" u="sng" dirty="0">
                <a:solidFill>
                  <a:srgbClr val="FF0000"/>
                </a:solidFill>
              </a:rPr>
              <a:t>の多様な方法により表現</a:t>
            </a:r>
            <a:r>
              <a:rPr lang="ja-JP" altLang="en-US" sz="2000" dirty="0">
                <a:solidFill>
                  <a:schemeClr val="tx1"/>
                </a:solidFill>
              </a:rPr>
              <a:t>し，</a:t>
            </a:r>
            <a:r>
              <a:rPr lang="ja-JP" altLang="en-US" sz="2000" b="1" u="sng" dirty="0">
                <a:solidFill>
                  <a:srgbClr val="FF0000"/>
                </a:solidFill>
              </a:rPr>
              <a:t>考える</a:t>
            </a:r>
            <a:r>
              <a:rPr lang="ja-JP" altLang="en-US" sz="2000" dirty="0">
                <a:solidFill>
                  <a:schemeClr val="tx1"/>
                </a:solidFill>
              </a:rPr>
              <a:t>ことができるように</a:t>
            </a:r>
            <a:r>
              <a:rPr lang="ja-JP" altLang="en-US" sz="2000" dirty="0" err="1" smtClean="0">
                <a:solidFill>
                  <a:schemeClr val="tx1"/>
                </a:solidFill>
              </a:rPr>
              <a:t>す</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る</a:t>
            </a:r>
            <a:r>
              <a:rPr lang="ja-JP" altLang="en-US" sz="2000" dirty="0">
                <a:solidFill>
                  <a:schemeClr val="tx1"/>
                </a:solidFill>
              </a:rPr>
              <a:t>こと。また</a:t>
            </a:r>
            <a:r>
              <a:rPr lang="ja-JP" altLang="en-US" sz="2000" dirty="0" smtClean="0">
                <a:solidFill>
                  <a:schemeClr val="tx1"/>
                </a:solidFill>
              </a:rPr>
              <a:t>，表現し</a:t>
            </a:r>
            <a:r>
              <a:rPr lang="ja-JP" altLang="en-US" sz="2000" dirty="0">
                <a:solidFill>
                  <a:schemeClr val="tx1"/>
                </a:solidFill>
              </a:rPr>
              <a:t>，考えることを通して，</a:t>
            </a:r>
            <a:r>
              <a:rPr lang="ja-JP" altLang="en-US" sz="2000" b="1" u="sng" dirty="0">
                <a:solidFill>
                  <a:srgbClr val="FF0000"/>
                </a:solidFill>
              </a:rPr>
              <a:t>気付きを確かなもの</a:t>
            </a:r>
            <a:r>
              <a:rPr lang="ja-JP" altLang="en-US" sz="2000" dirty="0">
                <a:solidFill>
                  <a:schemeClr val="tx1"/>
                </a:solidFill>
              </a:rPr>
              <a:t>としたり，</a:t>
            </a:r>
            <a:r>
              <a:rPr lang="ja-JP" altLang="en-US" sz="2000" dirty="0" smtClean="0">
                <a:solidFill>
                  <a:schemeClr val="tx1"/>
                </a:solidFill>
              </a:rPr>
              <a:t>気付いた</a:t>
            </a:r>
            <a:r>
              <a:rPr lang="ja-JP" altLang="en-US" sz="2000" dirty="0">
                <a:solidFill>
                  <a:schemeClr val="tx1"/>
                </a:solidFill>
              </a:rPr>
              <a:t>こと</a:t>
            </a:r>
            <a:r>
              <a:rPr lang="ja-JP" altLang="en-US" sz="2000" dirty="0" smtClean="0">
                <a:solidFill>
                  <a:schemeClr val="tx1"/>
                </a:solidFill>
              </a:rPr>
              <a:t>を</a:t>
            </a:r>
            <a:endParaRPr lang="en-US" altLang="ja-JP" sz="2000" dirty="0" smtClean="0">
              <a:solidFill>
                <a:schemeClr val="tx1"/>
              </a:solidFill>
            </a:endParaRPr>
          </a:p>
          <a:p>
            <a:r>
              <a:rPr lang="ja-JP" altLang="en-US" sz="2000" dirty="0">
                <a:solidFill>
                  <a:schemeClr val="tx1"/>
                </a:solidFill>
              </a:rPr>
              <a:t>　</a:t>
            </a:r>
            <a:r>
              <a:rPr lang="ja-JP" altLang="en-US" sz="2000" b="1" u="sng" dirty="0" smtClean="0">
                <a:solidFill>
                  <a:srgbClr val="FF0000"/>
                </a:solidFill>
              </a:rPr>
              <a:t>関連付けたり</a:t>
            </a:r>
            <a:r>
              <a:rPr lang="ja-JP" altLang="en-US" sz="2000" b="1" u="sng" dirty="0">
                <a:solidFill>
                  <a:srgbClr val="FF0000"/>
                </a:solidFill>
              </a:rPr>
              <a:t>する</a:t>
            </a:r>
            <a:r>
              <a:rPr lang="ja-JP" altLang="en-US" sz="2000" dirty="0">
                <a:solidFill>
                  <a:schemeClr val="tx1"/>
                </a:solidFill>
              </a:rPr>
              <a:t>ことが</a:t>
            </a:r>
            <a:r>
              <a:rPr lang="ja-JP" altLang="en-US" sz="2000" dirty="0" smtClean="0">
                <a:solidFill>
                  <a:schemeClr val="tx1"/>
                </a:solidFill>
              </a:rPr>
              <a:t>できるよう</a:t>
            </a:r>
            <a:r>
              <a:rPr lang="ja-JP" altLang="en-US" sz="2000" dirty="0">
                <a:solidFill>
                  <a:schemeClr val="tx1"/>
                </a:solidFill>
              </a:rPr>
              <a:t>工夫すること</a:t>
            </a:r>
            <a:r>
              <a:rPr lang="ja-JP" altLang="en-US" sz="2000" dirty="0" smtClean="0">
                <a:solidFill>
                  <a:schemeClr val="tx1"/>
                </a:solidFill>
              </a:rPr>
              <a:t>。</a:t>
            </a:r>
            <a:r>
              <a:rPr lang="ja-JP" altLang="en-US" sz="2000" dirty="0">
                <a:solidFill>
                  <a:schemeClr val="tx1"/>
                </a:solidFill>
              </a:rPr>
              <a:t>　</a:t>
            </a:r>
            <a:endParaRPr lang="en-US" altLang="ja-JP" sz="2000" dirty="0" smtClean="0">
              <a:solidFill>
                <a:schemeClr val="tx1"/>
              </a:solidFill>
            </a:endParaRPr>
          </a:p>
          <a:p>
            <a:r>
              <a:rPr lang="ja-JP" altLang="en-US" sz="2000" dirty="0" smtClean="0">
                <a:solidFill>
                  <a:schemeClr val="tx1"/>
                </a:solidFill>
              </a:rPr>
              <a:t>○</a:t>
            </a:r>
            <a:r>
              <a:rPr lang="ja-JP" altLang="en-US" sz="2000" dirty="0">
                <a:solidFill>
                  <a:schemeClr val="tx1"/>
                </a:solidFill>
              </a:rPr>
              <a:t>　</a:t>
            </a:r>
            <a:r>
              <a:rPr lang="ja-JP" altLang="en-US" sz="2000" dirty="0" smtClean="0">
                <a:solidFill>
                  <a:schemeClr val="tx1"/>
                </a:solidFill>
              </a:rPr>
              <a:t>身近</a:t>
            </a:r>
            <a:r>
              <a:rPr lang="ja-JP" altLang="en-US" sz="2000" dirty="0">
                <a:solidFill>
                  <a:schemeClr val="tx1"/>
                </a:solidFill>
              </a:rPr>
              <a:t>な幼児や高齢者，</a:t>
            </a:r>
            <a:r>
              <a:rPr lang="ja-JP" altLang="en-US" sz="2000" dirty="0" smtClean="0">
                <a:solidFill>
                  <a:schemeClr val="tx1"/>
                </a:solidFill>
              </a:rPr>
              <a:t>障がいのある児童</a:t>
            </a:r>
            <a:r>
              <a:rPr lang="ja-JP" altLang="en-US" sz="2000" dirty="0">
                <a:solidFill>
                  <a:schemeClr val="tx1"/>
                </a:solidFill>
              </a:rPr>
              <a:t>生徒などの</a:t>
            </a:r>
            <a:r>
              <a:rPr lang="ja-JP" altLang="en-US" sz="2000" b="1" u="sng" dirty="0">
                <a:solidFill>
                  <a:srgbClr val="FF0000"/>
                </a:solidFill>
              </a:rPr>
              <a:t>多様な人々と触れ合う</a:t>
            </a:r>
            <a:r>
              <a:rPr lang="ja-JP" altLang="en-US" sz="2000" dirty="0">
                <a:solidFill>
                  <a:schemeClr val="tx1"/>
                </a:solidFill>
              </a:rPr>
              <a:t>ことが</a:t>
            </a:r>
            <a:r>
              <a:rPr lang="ja-JP" altLang="en-US" sz="2000" dirty="0" smtClean="0">
                <a:solidFill>
                  <a:schemeClr val="tx1"/>
                </a:solidFill>
              </a:rPr>
              <a:t>で</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きるようにする</a:t>
            </a:r>
            <a:r>
              <a:rPr lang="ja-JP" altLang="en-US" sz="2000" dirty="0">
                <a:solidFill>
                  <a:schemeClr val="tx1"/>
                </a:solidFill>
              </a:rPr>
              <a:t>こと</a:t>
            </a:r>
            <a:r>
              <a:rPr lang="ja-JP" altLang="en-US" sz="2000" dirty="0" smtClean="0">
                <a:solidFill>
                  <a:schemeClr val="tx1"/>
                </a:solidFill>
              </a:rPr>
              <a:t>。</a:t>
            </a:r>
            <a:endParaRPr lang="en-US" altLang="ja-JP" sz="2000" dirty="0" smtClean="0">
              <a:solidFill>
                <a:schemeClr val="tx1"/>
              </a:solidFill>
            </a:endParaRPr>
          </a:p>
          <a:p>
            <a:r>
              <a:rPr lang="ja-JP" altLang="en-US" sz="2000" dirty="0" smtClean="0">
                <a:solidFill>
                  <a:schemeClr val="tx1"/>
                </a:solidFill>
              </a:rPr>
              <a:t>○　生活上</a:t>
            </a:r>
            <a:r>
              <a:rPr lang="ja-JP" altLang="en-US" sz="2000" dirty="0">
                <a:solidFill>
                  <a:schemeClr val="tx1"/>
                </a:solidFill>
              </a:rPr>
              <a:t>必要な習慣や技能の指導については，人，社会，自然及び自分自身</a:t>
            </a:r>
            <a:r>
              <a:rPr lang="ja-JP" altLang="en-US" sz="2000" dirty="0" smtClean="0">
                <a:solidFill>
                  <a:schemeClr val="tx1"/>
                </a:solidFill>
              </a:rPr>
              <a:t>に関わる</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学習活動の</a:t>
            </a:r>
            <a:r>
              <a:rPr lang="ja-JP" altLang="en-US" sz="2000" dirty="0">
                <a:solidFill>
                  <a:schemeClr val="tx1"/>
                </a:solidFill>
              </a:rPr>
              <a:t>展開に即して行うようにすること。</a:t>
            </a:r>
            <a:r>
              <a:rPr lang="ja-JP" altLang="en-US" sz="2000" dirty="0" smtClean="0">
                <a:solidFill>
                  <a:schemeClr val="tx1"/>
                </a:solidFill>
              </a:rPr>
              <a:t>　　　　</a:t>
            </a:r>
            <a:r>
              <a:rPr lang="ja-JP" altLang="en-US" dirty="0" smtClean="0">
                <a:solidFill>
                  <a:schemeClr val="tx1"/>
                </a:solidFill>
              </a:rPr>
              <a:t>　　　　　　　　　　　　　</a:t>
            </a:r>
            <a:endParaRPr kumimoji="1" lang="ja-JP" altLang="en-US" dirty="0">
              <a:solidFill>
                <a:schemeClr val="tx1"/>
              </a:solidFill>
            </a:endParaRPr>
          </a:p>
        </p:txBody>
      </p:sp>
      <p:sp>
        <p:nvSpPr>
          <p:cNvPr id="17" name="正方形/長方形 16"/>
          <p:cNvSpPr/>
          <p:nvPr/>
        </p:nvSpPr>
        <p:spPr>
          <a:xfrm>
            <a:off x="82351" y="4883976"/>
            <a:ext cx="9690035" cy="171337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a:t>
            </a:r>
            <a:r>
              <a:rPr lang="ja-JP" altLang="en-US" sz="2000" dirty="0">
                <a:solidFill>
                  <a:schemeClr val="tx1"/>
                </a:solidFill>
              </a:rPr>
              <a:t>　具体的な活動や体験を通して気付いたことを基に考えることができるようにするため</a:t>
            </a:r>
            <a:r>
              <a:rPr lang="ja-JP" altLang="en-US" sz="2000" dirty="0" smtClean="0">
                <a:solidFill>
                  <a:schemeClr val="tx1"/>
                </a:solidFill>
              </a:rPr>
              <a:t>，</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見付ける，比べる</a:t>
            </a:r>
            <a:r>
              <a:rPr lang="ja-JP" altLang="en-US" sz="2000" dirty="0">
                <a:solidFill>
                  <a:schemeClr val="tx1"/>
                </a:solidFill>
              </a:rPr>
              <a:t>，たとえる，</a:t>
            </a:r>
            <a:r>
              <a:rPr lang="ja-JP" altLang="en-US" sz="2000" b="1" u="sng" dirty="0">
                <a:solidFill>
                  <a:srgbClr val="FF0000"/>
                </a:solidFill>
              </a:rPr>
              <a:t>試す，見通す，工夫する</a:t>
            </a:r>
            <a:r>
              <a:rPr lang="ja-JP" altLang="en-US" sz="2000" dirty="0">
                <a:solidFill>
                  <a:schemeClr val="tx1"/>
                </a:solidFill>
              </a:rPr>
              <a:t>などの多様な学習活動を行う</a:t>
            </a:r>
            <a:r>
              <a:rPr lang="ja-JP" altLang="en-US" sz="2000" dirty="0" smtClean="0">
                <a:solidFill>
                  <a:schemeClr val="tx1"/>
                </a:solidFill>
              </a:rPr>
              <a:t>よう</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に</a:t>
            </a:r>
            <a:r>
              <a:rPr lang="ja-JP" altLang="en-US" sz="2000" dirty="0">
                <a:solidFill>
                  <a:schemeClr val="tx1"/>
                </a:solidFill>
              </a:rPr>
              <a:t>すること</a:t>
            </a:r>
            <a:r>
              <a:rPr lang="ja-JP" altLang="en-US" sz="2000" dirty="0" smtClean="0">
                <a:solidFill>
                  <a:schemeClr val="tx1"/>
                </a:solidFill>
              </a:rPr>
              <a:t>。</a:t>
            </a:r>
            <a:endParaRPr lang="en-US" altLang="ja-JP" sz="2000" dirty="0" smtClean="0">
              <a:solidFill>
                <a:schemeClr val="tx1"/>
              </a:solidFill>
            </a:endParaRPr>
          </a:p>
          <a:p>
            <a:r>
              <a:rPr lang="ja-JP" altLang="en-US" sz="2000" dirty="0" smtClean="0">
                <a:solidFill>
                  <a:schemeClr val="tx1"/>
                </a:solidFill>
              </a:rPr>
              <a:t>○　</a:t>
            </a:r>
            <a:r>
              <a:rPr lang="ja-JP" altLang="en-US" sz="2000" b="1" u="sng" dirty="0" smtClean="0">
                <a:solidFill>
                  <a:srgbClr val="FF0000"/>
                </a:solidFill>
              </a:rPr>
              <a:t>コンピュータ</a:t>
            </a:r>
            <a:r>
              <a:rPr lang="ja-JP" altLang="en-US" sz="2000" b="1" u="sng" dirty="0">
                <a:solidFill>
                  <a:srgbClr val="FF0000"/>
                </a:solidFill>
              </a:rPr>
              <a:t>などの情報機器</a:t>
            </a:r>
            <a:r>
              <a:rPr lang="ja-JP" altLang="en-US" sz="2000" dirty="0">
                <a:solidFill>
                  <a:schemeClr val="tx1"/>
                </a:solidFill>
              </a:rPr>
              <a:t>について，その特質を踏まえ，児童の発達の段階や</a:t>
            </a:r>
            <a:r>
              <a:rPr lang="ja-JP" altLang="en-US" sz="2000" dirty="0" smtClean="0">
                <a:solidFill>
                  <a:schemeClr val="tx1"/>
                </a:solidFill>
              </a:rPr>
              <a:t>特性　</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及び生活科</a:t>
            </a:r>
            <a:r>
              <a:rPr lang="ja-JP" altLang="en-US" sz="2000" dirty="0">
                <a:solidFill>
                  <a:schemeClr val="tx1"/>
                </a:solidFill>
              </a:rPr>
              <a:t>の特質などに応じて適切に活用するようにすること</a:t>
            </a:r>
            <a:r>
              <a:rPr lang="ja-JP" altLang="en-US" sz="2000" dirty="0" smtClean="0">
                <a:solidFill>
                  <a:schemeClr val="tx1"/>
                </a:solidFill>
              </a:rPr>
              <a:t>。</a:t>
            </a:r>
            <a:endParaRPr lang="ja-JP" altLang="en-US" sz="2000" dirty="0">
              <a:solidFill>
                <a:schemeClr val="tx1"/>
              </a:solidFill>
            </a:endParaRPr>
          </a:p>
        </p:txBody>
      </p:sp>
      <p:sp>
        <p:nvSpPr>
          <p:cNvPr id="22" name="角丸四角形 21"/>
          <p:cNvSpPr/>
          <p:nvPr/>
        </p:nvSpPr>
        <p:spPr>
          <a:xfrm>
            <a:off x="91097" y="735566"/>
            <a:ext cx="3037802"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現行と同じで充実させる点</a:t>
            </a:r>
            <a:endParaRPr kumimoji="1" lang="ja-JP" altLang="en-US" dirty="0">
              <a:solidFill>
                <a:schemeClr val="tx1"/>
              </a:solidFill>
            </a:endParaRPr>
          </a:p>
        </p:txBody>
      </p:sp>
      <p:sp>
        <p:nvSpPr>
          <p:cNvPr id="23" name="角丸四角形 22"/>
          <p:cNvSpPr/>
          <p:nvPr/>
        </p:nvSpPr>
        <p:spPr>
          <a:xfrm>
            <a:off x="93686" y="4582766"/>
            <a:ext cx="3037802"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新設された点</a:t>
            </a:r>
            <a:endParaRPr kumimoji="1" lang="ja-JP" altLang="en-US" dirty="0">
              <a:solidFill>
                <a:schemeClr val="tx1"/>
              </a:solidFill>
            </a:endParaRPr>
          </a:p>
        </p:txBody>
      </p:sp>
      <p:sp>
        <p:nvSpPr>
          <p:cNvPr id="8" name="円形吹き出し 7"/>
          <p:cNvSpPr/>
          <p:nvPr/>
        </p:nvSpPr>
        <p:spPr>
          <a:xfrm>
            <a:off x="8475212" y="238248"/>
            <a:ext cx="1296144" cy="720080"/>
          </a:xfrm>
          <a:prstGeom prst="wedgeEllipseCallout">
            <a:avLst>
              <a:gd name="adj1" fmla="val -76996"/>
              <a:gd name="adj2" fmla="val 35112"/>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a:latin typeface="HG創英角ﾎﾟｯﾌﾟ体" panose="040B0A09000000000000" pitchFamily="49" charset="-128"/>
                <a:ea typeface="HG創英角ﾎﾟｯﾌﾟ体" panose="040B0A09000000000000" pitchFamily="49" charset="-128"/>
              </a:rPr>
              <a:t>67</a:t>
            </a:r>
            <a:r>
              <a:rPr lang="ja-JP" altLang="en-US" dirty="0" smtClean="0">
                <a:latin typeface="HG創英角ﾎﾟｯﾌﾟ体" panose="040B0A09000000000000" pitchFamily="49" charset="-128"/>
                <a:ea typeface="HG創英角ﾎﾟｯﾌﾟ体" panose="040B0A09000000000000" pitchFamily="49" charset="-128"/>
              </a:rPr>
              <a:t>～</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05502210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15</a:t>
            </a:fld>
            <a:endParaRPr kumimoji="0" lang="ja-JP" altLang="en-US" sz="1400" b="0" i="0" u="none" strike="noStrike" kern="0" cap="none" spc="0" normalizeH="0" baseline="0" noProof="0" dirty="0">
              <a:ln>
                <a:noFill/>
              </a:ln>
              <a:solidFill>
                <a:prstClr val="black"/>
              </a:solidFill>
              <a:effectLst/>
              <a:uLnTx/>
              <a:uFillTx/>
            </a:endParaRPr>
          </a:p>
        </p:txBody>
      </p:sp>
      <p:sp>
        <p:nvSpPr>
          <p:cNvPr id="19" name="正方形/長方形 88"/>
          <p:cNvSpPr/>
          <p:nvPr/>
        </p:nvSpPr>
        <p:spPr>
          <a:xfrm>
            <a:off x="188699" y="-4386"/>
            <a:ext cx="994954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smtClean="0">
                <a:ln>
                  <a:noFill/>
                </a:ln>
                <a:solidFill>
                  <a:srgbClr val="000000"/>
                </a:solidFill>
                <a:effectLst/>
                <a:uLnTx/>
                <a:uFillTx/>
              </a:rPr>
              <a:t>(3)</a:t>
            </a:r>
            <a:r>
              <a:rPr kumimoji="0" lang="ja-JP" altLang="en-US" sz="2400" b="1" i="0" u="none" strike="noStrike" kern="0" cap="none" spc="0" normalizeH="0" baseline="0" noProof="0" dirty="0" smtClean="0">
                <a:ln>
                  <a:noFill/>
                </a:ln>
                <a:solidFill>
                  <a:srgbClr val="000000"/>
                </a:solidFill>
                <a:effectLst/>
                <a:uLnTx/>
                <a:uFillTx/>
              </a:rPr>
              <a:t>　その他の配慮事項</a:t>
            </a:r>
            <a:endParaRPr kumimoji="0" lang="en-US" altLang="ja-JP" sz="1400" b="1" i="0" u="none" strike="noStrike" kern="0" cap="none" spc="0" normalizeH="0" baseline="0" noProof="0" dirty="0">
              <a:ln>
                <a:noFill/>
              </a:ln>
              <a:solidFill>
                <a:srgbClr val="000000"/>
              </a:solidFill>
              <a:effectLst/>
              <a:uLnTx/>
              <a:uFillTx/>
            </a:endParaRPr>
          </a:p>
        </p:txBody>
      </p:sp>
      <p:sp>
        <p:nvSpPr>
          <p:cNvPr id="14" name="正方形/長方形 13"/>
          <p:cNvSpPr/>
          <p:nvPr/>
        </p:nvSpPr>
        <p:spPr>
          <a:xfrm>
            <a:off x="143247" y="797866"/>
            <a:ext cx="9698439" cy="351168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a:t>
            </a:r>
            <a:endParaRPr kumimoji="1" lang="ja-JP" altLang="en-US" dirty="0">
              <a:solidFill>
                <a:schemeClr val="tx1"/>
              </a:solidFill>
            </a:endParaRPr>
          </a:p>
        </p:txBody>
      </p:sp>
      <p:sp>
        <p:nvSpPr>
          <p:cNvPr id="22" name="角丸四角形 21"/>
          <p:cNvSpPr/>
          <p:nvPr/>
        </p:nvSpPr>
        <p:spPr>
          <a:xfrm>
            <a:off x="102941" y="481028"/>
            <a:ext cx="3037802" cy="310432"/>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年間指導計画の作成</a:t>
            </a:r>
            <a:endParaRPr kumimoji="1" lang="ja-JP" altLang="en-US" b="1" dirty="0">
              <a:solidFill>
                <a:schemeClr val="bg1"/>
              </a:solidFill>
            </a:endParaRPr>
          </a:p>
        </p:txBody>
      </p:sp>
      <p:sp>
        <p:nvSpPr>
          <p:cNvPr id="11" name="角丸四角形 10"/>
          <p:cNvSpPr/>
          <p:nvPr/>
        </p:nvSpPr>
        <p:spPr>
          <a:xfrm>
            <a:off x="2860312" y="980728"/>
            <a:ext cx="4196208" cy="38964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bg1"/>
                </a:solidFill>
              </a:rPr>
              <a:t>どのような資質・能力を育成するのか</a:t>
            </a:r>
            <a:endParaRPr kumimoji="1" lang="ja-JP" altLang="en-US" sz="2000" b="1" dirty="0">
              <a:solidFill>
                <a:schemeClr val="bg1"/>
              </a:solidFill>
            </a:endParaRPr>
          </a:p>
        </p:txBody>
      </p:sp>
      <p:sp>
        <p:nvSpPr>
          <p:cNvPr id="12" name="角丸四角形 11"/>
          <p:cNvSpPr/>
          <p:nvPr/>
        </p:nvSpPr>
        <p:spPr>
          <a:xfrm>
            <a:off x="5457056" y="1433050"/>
            <a:ext cx="3806023" cy="3896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どのような対象と出会わせるのか</a:t>
            </a:r>
            <a:endParaRPr kumimoji="1" lang="ja-JP" altLang="en-US" sz="2000" dirty="0">
              <a:solidFill>
                <a:schemeClr val="tx1"/>
              </a:solidFill>
            </a:endParaRPr>
          </a:p>
        </p:txBody>
      </p:sp>
      <p:sp>
        <p:nvSpPr>
          <p:cNvPr id="13" name="角丸四角形 12"/>
          <p:cNvSpPr/>
          <p:nvPr/>
        </p:nvSpPr>
        <p:spPr>
          <a:xfrm>
            <a:off x="488504" y="1433050"/>
            <a:ext cx="3888432" cy="3896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どのような活動・体験をさせるのか</a:t>
            </a:r>
            <a:endParaRPr kumimoji="1" lang="ja-JP" altLang="en-US" sz="2000" dirty="0">
              <a:solidFill>
                <a:schemeClr val="tx1"/>
              </a:solidFill>
            </a:endParaRPr>
          </a:p>
        </p:txBody>
      </p:sp>
      <p:sp>
        <p:nvSpPr>
          <p:cNvPr id="15" name="角丸四角形 14"/>
          <p:cNvSpPr/>
          <p:nvPr/>
        </p:nvSpPr>
        <p:spPr>
          <a:xfrm>
            <a:off x="2860312" y="1914854"/>
            <a:ext cx="4196208" cy="3896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どのような表現活　　動をさせるのか</a:t>
            </a:r>
            <a:endParaRPr kumimoji="1" lang="ja-JP" altLang="en-US" sz="2000" dirty="0">
              <a:solidFill>
                <a:schemeClr val="tx1"/>
              </a:solidFill>
            </a:endParaRPr>
          </a:p>
        </p:txBody>
      </p:sp>
      <p:sp>
        <p:nvSpPr>
          <p:cNvPr id="5" name="角丸四角形 4"/>
          <p:cNvSpPr/>
          <p:nvPr/>
        </p:nvSpPr>
        <p:spPr>
          <a:xfrm>
            <a:off x="527970" y="2410544"/>
            <a:ext cx="8928992" cy="153448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4" name="下矢印 3"/>
          <p:cNvSpPr/>
          <p:nvPr/>
        </p:nvSpPr>
        <p:spPr>
          <a:xfrm>
            <a:off x="4641730" y="1370375"/>
            <a:ext cx="648072" cy="25711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九つの内容項目</a:t>
            </a:r>
            <a:endParaRPr kumimoji="1" lang="ja-JP" altLang="en-US" b="1" dirty="0"/>
          </a:p>
        </p:txBody>
      </p:sp>
      <p:sp>
        <p:nvSpPr>
          <p:cNvPr id="7" name="テキスト ボックス 6"/>
          <p:cNvSpPr txBox="1"/>
          <p:nvPr/>
        </p:nvSpPr>
        <p:spPr>
          <a:xfrm>
            <a:off x="658973" y="2437154"/>
            <a:ext cx="3806023" cy="1200329"/>
          </a:xfrm>
          <a:prstGeom prst="rect">
            <a:avLst/>
          </a:prstGeom>
          <a:noFill/>
        </p:spPr>
        <p:txBody>
          <a:bodyPr wrap="square" rtlCol="0">
            <a:spAutoFit/>
          </a:bodyPr>
          <a:lstStyle/>
          <a:p>
            <a:r>
              <a:rPr lang="ja-JP" altLang="en-US" dirty="0"/>
              <a:t>○　</a:t>
            </a:r>
            <a:r>
              <a:rPr lang="ja-JP" altLang="en-US" dirty="0" smtClean="0"/>
              <a:t>児童一人一人</a:t>
            </a:r>
            <a:r>
              <a:rPr lang="ja-JP" altLang="en-US" dirty="0"/>
              <a:t>の実態の</a:t>
            </a:r>
            <a:r>
              <a:rPr lang="ja-JP" altLang="en-US" dirty="0" smtClean="0"/>
              <a:t>配慮</a:t>
            </a:r>
            <a:endParaRPr lang="en-US" altLang="ja-JP" dirty="0" smtClean="0"/>
          </a:p>
          <a:p>
            <a:r>
              <a:rPr lang="ja-JP" altLang="en-US" dirty="0" smtClean="0"/>
              <a:t>○　児童の生活圏である地域の環境</a:t>
            </a:r>
            <a:endParaRPr lang="en-US" altLang="ja-JP" dirty="0" smtClean="0"/>
          </a:p>
          <a:p>
            <a:r>
              <a:rPr lang="ja-JP" altLang="en-US" dirty="0"/>
              <a:t>　</a:t>
            </a:r>
            <a:r>
              <a:rPr lang="ja-JP" altLang="en-US" dirty="0" smtClean="0"/>
              <a:t>を生かす</a:t>
            </a:r>
            <a:endParaRPr lang="en-US" altLang="ja-JP" dirty="0" smtClean="0"/>
          </a:p>
          <a:p>
            <a:r>
              <a:rPr lang="ja-JP" altLang="en-US" dirty="0" smtClean="0"/>
              <a:t>○　各教科等との関わりを見通す</a:t>
            </a:r>
            <a:endParaRPr lang="ja-JP" altLang="en-US" dirty="0"/>
          </a:p>
        </p:txBody>
      </p:sp>
      <p:sp>
        <p:nvSpPr>
          <p:cNvPr id="18" name="テキスト ボックス 17"/>
          <p:cNvSpPr txBox="1"/>
          <p:nvPr/>
        </p:nvSpPr>
        <p:spPr>
          <a:xfrm>
            <a:off x="5316502" y="2437154"/>
            <a:ext cx="3973277" cy="1477328"/>
          </a:xfrm>
          <a:prstGeom prst="rect">
            <a:avLst/>
          </a:prstGeom>
          <a:noFill/>
        </p:spPr>
        <p:txBody>
          <a:bodyPr wrap="square" rtlCol="0">
            <a:spAutoFit/>
          </a:bodyPr>
          <a:lstStyle/>
          <a:p>
            <a:r>
              <a:rPr lang="ja-JP" altLang="en-US" dirty="0"/>
              <a:t>○　</a:t>
            </a:r>
            <a:r>
              <a:rPr lang="ja-JP" altLang="en-US" dirty="0" smtClean="0"/>
              <a:t>幼児期の教育や中学年以降の学</a:t>
            </a:r>
            <a:endParaRPr lang="en-US" altLang="ja-JP" dirty="0" smtClean="0"/>
          </a:p>
          <a:p>
            <a:r>
              <a:rPr lang="ja-JP" altLang="en-US" dirty="0"/>
              <a:t>　</a:t>
            </a:r>
            <a:r>
              <a:rPr lang="ja-JP" altLang="en-US" dirty="0" smtClean="0"/>
              <a:t>習との関わりを見通す</a:t>
            </a:r>
            <a:endParaRPr lang="en-US" altLang="ja-JP" dirty="0" smtClean="0"/>
          </a:p>
          <a:p>
            <a:r>
              <a:rPr lang="ja-JP" altLang="en-US" dirty="0" smtClean="0"/>
              <a:t>○　学校内外の教育資源の活用を図る</a:t>
            </a:r>
            <a:endParaRPr lang="en-US" altLang="ja-JP" dirty="0" smtClean="0"/>
          </a:p>
          <a:p>
            <a:r>
              <a:rPr lang="ja-JP" altLang="en-US" dirty="0" smtClean="0"/>
              <a:t>○　活動や体験に合わせて授業時数を</a:t>
            </a:r>
            <a:endParaRPr lang="en-US" altLang="ja-JP" dirty="0" smtClean="0"/>
          </a:p>
          <a:p>
            <a:r>
              <a:rPr lang="ja-JP" altLang="en-US" dirty="0"/>
              <a:t>　</a:t>
            </a:r>
            <a:r>
              <a:rPr lang="ja-JP" altLang="en-US" dirty="0" smtClean="0"/>
              <a:t>割り振る</a:t>
            </a:r>
            <a:endParaRPr lang="ja-JP" altLang="en-US" dirty="0"/>
          </a:p>
        </p:txBody>
      </p:sp>
      <p:sp>
        <p:nvSpPr>
          <p:cNvPr id="20" name="角丸四角形 19"/>
          <p:cNvSpPr/>
          <p:nvPr/>
        </p:nvSpPr>
        <p:spPr>
          <a:xfrm>
            <a:off x="3489602" y="3919904"/>
            <a:ext cx="2952328" cy="301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カリキュラム・マネジメント</a:t>
            </a:r>
            <a:endParaRPr kumimoji="1" lang="ja-JP" altLang="en-US" sz="2000" dirty="0">
              <a:solidFill>
                <a:schemeClr val="tx1"/>
              </a:solidFill>
            </a:endParaRPr>
          </a:p>
        </p:txBody>
      </p:sp>
      <p:sp>
        <p:nvSpPr>
          <p:cNvPr id="16" name="テキスト ボックス 15"/>
          <p:cNvSpPr txBox="1"/>
          <p:nvPr/>
        </p:nvSpPr>
        <p:spPr>
          <a:xfrm>
            <a:off x="143246" y="4437112"/>
            <a:ext cx="9698439" cy="2031325"/>
          </a:xfrm>
          <a:prstGeom prst="rect">
            <a:avLst/>
          </a:prstGeom>
          <a:solidFill>
            <a:schemeClr val="bg1"/>
          </a:solidFill>
          <a:ln>
            <a:solidFill>
              <a:schemeClr val="accent1"/>
            </a:solidFill>
          </a:ln>
        </p:spPr>
        <p:txBody>
          <a:bodyPr wrap="square" rtlCol="0">
            <a:spAutoFit/>
          </a:bodyPr>
          <a:lstStyle/>
          <a:p>
            <a:r>
              <a:rPr lang="ja-JP" altLang="en-US" dirty="0"/>
              <a:t>　</a:t>
            </a:r>
            <a:r>
              <a:rPr lang="ja-JP" altLang="en-US" dirty="0" smtClean="0"/>
              <a:t>２</a:t>
            </a:r>
            <a:r>
              <a:rPr lang="ja-JP" altLang="en-US" dirty="0"/>
              <a:t>学</a:t>
            </a:r>
            <a:r>
              <a:rPr lang="ja-JP" altLang="en-US" dirty="0" smtClean="0"/>
              <a:t>年間で、</a:t>
            </a:r>
            <a:r>
              <a:rPr lang="ja-JP" altLang="en-US" b="1" u="sng" dirty="0" smtClean="0">
                <a:solidFill>
                  <a:srgbClr val="FF0000"/>
                </a:solidFill>
              </a:rPr>
              <a:t>どの</a:t>
            </a:r>
            <a:r>
              <a:rPr lang="ja-JP" altLang="en-US" b="1" u="sng" dirty="0">
                <a:solidFill>
                  <a:srgbClr val="FF0000"/>
                </a:solidFill>
              </a:rPr>
              <a:t>ような資質・能力を育成</a:t>
            </a:r>
            <a:r>
              <a:rPr lang="ja-JP" altLang="en-US" dirty="0"/>
              <a:t>するために，</a:t>
            </a:r>
            <a:r>
              <a:rPr lang="ja-JP" altLang="en-US" b="1" u="sng" dirty="0">
                <a:solidFill>
                  <a:srgbClr val="FF0000"/>
                </a:solidFill>
              </a:rPr>
              <a:t>どのような対象と出会わせ</a:t>
            </a:r>
            <a:r>
              <a:rPr lang="ja-JP" altLang="en-US" dirty="0" smtClean="0"/>
              <a:t>，</a:t>
            </a:r>
            <a:r>
              <a:rPr lang="ja-JP" altLang="en-US" b="1" u="sng" dirty="0" smtClean="0">
                <a:solidFill>
                  <a:srgbClr val="FF0000"/>
                </a:solidFill>
              </a:rPr>
              <a:t>活動</a:t>
            </a:r>
            <a:r>
              <a:rPr lang="ja-JP" altLang="en-US" b="1" u="sng" dirty="0">
                <a:solidFill>
                  <a:srgbClr val="FF0000"/>
                </a:solidFill>
              </a:rPr>
              <a:t>や体験</a:t>
            </a:r>
            <a:r>
              <a:rPr lang="ja-JP" altLang="en-US" dirty="0" smtClean="0"/>
              <a:t>をし</a:t>
            </a:r>
            <a:r>
              <a:rPr lang="ja-JP" altLang="en-US" dirty="0"/>
              <a:t>，どのような</a:t>
            </a:r>
            <a:r>
              <a:rPr lang="ja-JP" altLang="en-US" b="1" u="sng" dirty="0">
                <a:solidFill>
                  <a:srgbClr val="FF0000"/>
                </a:solidFill>
              </a:rPr>
              <a:t>表現活動を行うか</a:t>
            </a:r>
            <a:r>
              <a:rPr lang="ja-JP" altLang="en-US" dirty="0"/>
              <a:t>など</a:t>
            </a:r>
            <a:r>
              <a:rPr lang="ja-JP" altLang="en-US" dirty="0" smtClean="0"/>
              <a:t>，育成</a:t>
            </a:r>
            <a:r>
              <a:rPr lang="ja-JP" altLang="en-US" dirty="0"/>
              <a:t>したい資質・</a:t>
            </a:r>
            <a:r>
              <a:rPr lang="ja-JP" altLang="en-US" dirty="0" smtClean="0"/>
              <a:t>能力で整理された</a:t>
            </a:r>
            <a:r>
              <a:rPr lang="ja-JP" altLang="en-US" dirty="0"/>
              <a:t>九つの</a:t>
            </a:r>
            <a:r>
              <a:rPr lang="ja-JP" altLang="en-US" dirty="0" smtClean="0"/>
              <a:t>内容項目を網羅させる。</a:t>
            </a:r>
            <a:endParaRPr lang="en-US" altLang="ja-JP" dirty="0" smtClean="0"/>
          </a:p>
          <a:p>
            <a:r>
              <a:rPr lang="ja-JP" altLang="en-US" sz="1700" b="1" dirty="0"/>
              <a:t>　</a:t>
            </a:r>
            <a:r>
              <a:rPr lang="ja-JP" altLang="en-US" dirty="0"/>
              <a:t>生活科は，身近な生活圏を活動や体験の場や対象とするため，生活経験を</a:t>
            </a:r>
            <a:r>
              <a:rPr lang="ja-JP" altLang="en-US" dirty="0" smtClean="0"/>
              <a:t>含めた</a:t>
            </a:r>
            <a:r>
              <a:rPr lang="ja-JP" altLang="en-US" b="1" u="sng" dirty="0">
                <a:solidFill>
                  <a:srgbClr val="FF0000"/>
                </a:solidFill>
              </a:rPr>
              <a:t>児童の実態</a:t>
            </a:r>
            <a:r>
              <a:rPr lang="ja-JP" altLang="en-US" dirty="0"/>
              <a:t>や</a:t>
            </a:r>
            <a:r>
              <a:rPr lang="ja-JP" altLang="en-US" b="1" u="sng" dirty="0">
                <a:solidFill>
                  <a:srgbClr val="FF0000"/>
                </a:solidFill>
              </a:rPr>
              <a:t>地域環境等の把握</a:t>
            </a:r>
            <a:r>
              <a:rPr lang="ja-JP" altLang="en-US" dirty="0"/>
              <a:t>が必要となる</a:t>
            </a:r>
            <a:r>
              <a:rPr lang="ja-JP" altLang="en-US" dirty="0" smtClean="0"/>
              <a:t>。また，</a:t>
            </a:r>
            <a:r>
              <a:rPr lang="ja-JP" altLang="en-US" b="1" u="sng" dirty="0" smtClean="0">
                <a:solidFill>
                  <a:srgbClr val="FF0000"/>
                </a:solidFill>
              </a:rPr>
              <a:t>学校</a:t>
            </a:r>
            <a:r>
              <a:rPr lang="ja-JP" altLang="en-US" b="1" u="sng" dirty="0">
                <a:solidFill>
                  <a:srgbClr val="FF0000"/>
                </a:solidFill>
              </a:rPr>
              <a:t>内外の教育資源の活用</a:t>
            </a:r>
            <a:r>
              <a:rPr lang="ja-JP" altLang="en-US" dirty="0"/>
              <a:t>を図ったり，</a:t>
            </a:r>
            <a:r>
              <a:rPr lang="ja-JP" altLang="en-US" b="1" u="sng" dirty="0">
                <a:solidFill>
                  <a:srgbClr val="FF0000"/>
                </a:solidFill>
              </a:rPr>
              <a:t>時数を適切に</a:t>
            </a:r>
            <a:r>
              <a:rPr lang="ja-JP" altLang="en-US" b="1" u="sng" dirty="0" smtClean="0">
                <a:solidFill>
                  <a:srgbClr val="FF0000"/>
                </a:solidFill>
              </a:rPr>
              <a:t>割り振ったり</a:t>
            </a:r>
            <a:r>
              <a:rPr lang="ja-JP" altLang="en-US" dirty="0"/>
              <a:t>することも重要と</a:t>
            </a:r>
            <a:r>
              <a:rPr lang="ja-JP" altLang="en-US" dirty="0" smtClean="0"/>
              <a:t>なり、</a:t>
            </a:r>
            <a:r>
              <a:rPr lang="ja-JP" altLang="en-US" b="1" u="sng" dirty="0" smtClean="0">
                <a:solidFill>
                  <a:srgbClr val="FF0000"/>
                </a:solidFill>
              </a:rPr>
              <a:t>幼児期</a:t>
            </a:r>
            <a:r>
              <a:rPr lang="ja-JP" altLang="en-US" b="1" u="sng" dirty="0">
                <a:solidFill>
                  <a:srgbClr val="FF0000"/>
                </a:solidFill>
              </a:rPr>
              <a:t>の教育からの円滑な接続</a:t>
            </a:r>
            <a:r>
              <a:rPr lang="ja-JP" altLang="en-US" dirty="0"/>
              <a:t>や</a:t>
            </a:r>
            <a:r>
              <a:rPr lang="ja-JP" altLang="en-US" b="1" u="sng" dirty="0">
                <a:solidFill>
                  <a:srgbClr val="FF0000"/>
                </a:solidFill>
              </a:rPr>
              <a:t>中学年以降の学習への発展</a:t>
            </a:r>
            <a:r>
              <a:rPr lang="ja-JP" altLang="en-US" dirty="0"/>
              <a:t>を</a:t>
            </a:r>
            <a:r>
              <a:rPr lang="ja-JP" altLang="en-US" dirty="0" smtClean="0"/>
              <a:t>考慮しながら</a:t>
            </a:r>
            <a:r>
              <a:rPr lang="ja-JP" altLang="en-US" dirty="0"/>
              <a:t>，低学年における教育の柱に生活科を</a:t>
            </a:r>
            <a:r>
              <a:rPr lang="ja-JP" altLang="en-US" dirty="0" smtClean="0"/>
              <a:t>据えた教育課程</a:t>
            </a:r>
            <a:r>
              <a:rPr lang="ja-JP" altLang="en-US" dirty="0"/>
              <a:t>の適切な編成，実施，評価，改善によって実現されるものである</a:t>
            </a:r>
            <a:r>
              <a:rPr lang="ja-JP" altLang="en-US" dirty="0" smtClean="0"/>
              <a:t>。</a:t>
            </a:r>
            <a:r>
              <a:rPr lang="ja-JP" altLang="en-US" b="1" u="sng" dirty="0" smtClean="0">
                <a:solidFill>
                  <a:srgbClr val="FF0000"/>
                </a:solidFill>
              </a:rPr>
              <a:t>（カリキュラム・マネジメントを意識した指導計画の作成）</a:t>
            </a:r>
            <a:endParaRPr lang="en-US" altLang="ja-JP" b="1" u="sng" dirty="0" smtClean="0">
              <a:solidFill>
                <a:srgbClr val="FF0000"/>
              </a:solidFill>
            </a:endParaRPr>
          </a:p>
        </p:txBody>
      </p:sp>
      <p:sp>
        <p:nvSpPr>
          <p:cNvPr id="17" name="円形吹き出し 16"/>
          <p:cNvSpPr/>
          <p:nvPr/>
        </p:nvSpPr>
        <p:spPr>
          <a:xfrm>
            <a:off x="8475212" y="120988"/>
            <a:ext cx="1296144" cy="720080"/>
          </a:xfrm>
          <a:prstGeom prst="wedgeEllipseCallout">
            <a:avLst>
              <a:gd name="adj1" fmla="val -76996"/>
              <a:gd name="adj2" fmla="val 35112"/>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smtClean="0">
                <a:latin typeface="HG創英角ﾎﾟｯﾌﾟ体" panose="040B0A09000000000000" pitchFamily="49" charset="-128"/>
                <a:ea typeface="HG創英角ﾎﾟｯﾌﾟ体" panose="040B0A09000000000000" pitchFamily="49" charset="-128"/>
              </a:rPr>
              <a:t>78</a:t>
            </a:r>
            <a:r>
              <a:rPr lang="ja-JP" altLang="en-US" dirty="0" smtClean="0">
                <a:latin typeface="HG創英角ﾎﾟｯﾌﾟ体" panose="040B0A09000000000000" pitchFamily="49" charset="-128"/>
                <a:ea typeface="HG創英角ﾎﾟｯﾌﾟ体" panose="040B0A09000000000000" pitchFamily="49" charset="-128"/>
              </a:rPr>
              <a:t>～</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38372503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82496" y="4471160"/>
            <a:ext cx="9737431" cy="222839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a:t>
            </a:r>
            <a:endParaRPr kumimoji="1" lang="ja-JP" altLang="en-US" dirty="0">
              <a:solidFill>
                <a:schemeClr val="tx1"/>
              </a:solidFill>
            </a:endParaRPr>
          </a:p>
        </p:txBody>
      </p: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ja-JP" altLang="en-US" sz="1400" b="0" i="0" u="none" strike="noStrike" kern="0" cap="none" spc="0" normalizeH="0" baseline="0" noProof="0" dirty="0">
              <a:ln>
                <a:noFill/>
              </a:ln>
              <a:solidFill>
                <a:prstClr val="black"/>
              </a:solidFill>
              <a:effectLst/>
              <a:uLnTx/>
              <a:uFillTx/>
            </a:endParaRPr>
          </a:p>
        </p:txBody>
      </p:sp>
      <p:sp>
        <p:nvSpPr>
          <p:cNvPr id="14" name="正方形/長方形 13"/>
          <p:cNvSpPr/>
          <p:nvPr/>
        </p:nvSpPr>
        <p:spPr>
          <a:xfrm>
            <a:off x="82496" y="377796"/>
            <a:ext cx="9698439" cy="405931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a:t>
            </a:r>
            <a:endParaRPr kumimoji="1" lang="ja-JP" altLang="en-US" dirty="0">
              <a:solidFill>
                <a:schemeClr val="tx1"/>
              </a:solidFill>
            </a:endParaRPr>
          </a:p>
        </p:txBody>
      </p:sp>
      <p:sp>
        <p:nvSpPr>
          <p:cNvPr id="22" name="角丸四角形 21"/>
          <p:cNvSpPr/>
          <p:nvPr/>
        </p:nvSpPr>
        <p:spPr>
          <a:xfrm>
            <a:off x="82496" y="78697"/>
            <a:ext cx="3037802" cy="310432"/>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学習指導</a:t>
            </a:r>
            <a:endParaRPr kumimoji="1" lang="ja-JP" altLang="en-US" b="1" dirty="0">
              <a:solidFill>
                <a:schemeClr val="bg1"/>
              </a:solidFill>
            </a:endParaRPr>
          </a:p>
        </p:txBody>
      </p:sp>
      <p:sp>
        <p:nvSpPr>
          <p:cNvPr id="11" name="角丸四角形 10"/>
          <p:cNvSpPr/>
          <p:nvPr/>
        </p:nvSpPr>
        <p:spPr>
          <a:xfrm>
            <a:off x="167791" y="542996"/>
            <a:ext cx="4196208" cy="3896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身近な生活に関する見方・考え方</a:t>
            </a:r>
            <a:endParaRPr kumimoji="1" lang="ja-JP" altLang="en-US" sz="2000" dirty="0">
              <a:solidFill>
                <a:schemeClr val="tx1"/>
              </a:solidFill>
            </a:endParaRPr>
          </a:p>
        </p:txBody>
      </p:sp>
      <p:sp>
        <p:nvSpPr>
          <p:cNvPr id="13" name="角丸四角形 12"/>
          <p:cNvSpPr/>
          <p:nvPr/>
        </p:nvSpPr>
        <p:spPr>
          <a:xfrm>
            <a:off x="4556950" y="542996"/>
            <a:ext cx="5099802" cy="3896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直接体験で得た気付き、気付きの質を高める</a:t>
            </a:r>
            <a:endParaRPr kumimoji="1" lang="ja-JP" altLang="en-US" sz="2000" dirty="0">
              <a:solidFill>
                <a:schemeClr val="tx1"/>
              </a:solidFill>
            </a:endParaRPr>
          </a:p>
        </p:txBody>
      </p:sp>
      <p:sp>
        <p:nvSpPr>
          <p:cNvPr id="5" name="角丸四角形 4"/>
          <p:cNvSpPr/>
          <p:nvPr/>
        </p:nvSpPr>
        <p:spPr>
          <a:xfrm>
            <a:off x="632273" y="1028923"/>
            <a:ext cx="8928992" cy="1824013"/>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7" name="テキスト ボックス 6"/>
          <p:cNvSpPr txBox="1"/>
          <p:nvPr/>
        </p:nvSpPr>
        <p:spPr>
          <a:xfrm>
            <a:off x="819765" y="1306648"/>
            <a:ext cx="3806023" cy="923330"/>
          </a:xfrm>
          <a:prstGeom prst="rect">
            <a:avLst/>
          </a:prstGeom>
          <a:noFill/>
        </p:spPr>
        <p:txBody>
          <a:bodyPr wrap="square" rtlCol="0">
            <a:spAutoFit/>
          </a:bodyPr>
          <a:lstStyle/>
          <a:p>
            <a:r>
              <a:rPr lang="ja-JP" altLang="en-US" dirty="0"/>
              <a:t>○　</a:t>
            </a:r>
            <a:r>
              <a:rPr lang="ja-JP" altLang="en-US" dirty="0" smtClean="0"/>
              <a:t>自分の思いや願い</a:t>
            </a:r>
            <a:r>
              <a:rPr lang="ja-JP" altLang="en-US" dirty="0"/>
              <a:t>を</a:t>
            </a:r>
            <a:r>
              <a:rPr lang="ja-JP" altLang="en-US" dirty="0" smtClean="0"/>
              <a:t>持たせる</a:t>
            </a:r>
            <a:endParaRPr lang="en-US" altLang="ja-JP" dirty="0" smtClean="0"/>
          </a:p>
          <a:p>
            <a:r>
              <a:rPr lang="ja-JP" altLang="en-US" dirty="0" smtClean="0"/>
              <a:t>○</a:t>
            </a:r>
            <a:r>
              <a:rPr lang="ja-JP" altLang="en-US" dirty="0"/>
              <a:t>　具体的な活動や体験</a:t>
            </a:r>
          </a:p>
          <a:p>
            <a:endParaRPr lang="en-US" altLang="ja-JP" dirty="0" smtClean="0"/>
          </a:p>
        </p:txBody>
      </p:sp>
      <p:sp>
        <p:nvSpPr>
          <p:cNvPr id="18" name="テキスト ボックス 17"/>
          <p:cNvSpPr txBox="1"/>
          <p:nvPr/>
        </p:nvSpPr>
        <p:spPr>
          <a:xfrm>
            <a:off x="5263856" y="1306081"/>
            <a:ext cx="3973277" cy="1200329"/>
          </a:xfrm>
          <a:prstGeom prst="rect">
            <a:avLst/>
          </a:prstGeom>
          <a:noFill/>
        </p:spPr>
        <p:txBody>
          <a:bodyPr wrap="square" rtlCol="0">
            <a:spAutoFit/>
          </a:bodyPr>
          <a:lstStyle/>
          <a:p>
            <a:r>
              <a:rPr lang="ja-JP" altLang="en-US" dirty="0" smtClean="0"/>
              <a:t>○</a:t>
            </a:r>
            <a:r>
              <a:rPr lang="ja-JP" altLang="en-US" dirty="0"/>
              <a:t>　対象と関わる中で</a:t>
            </a:r>
            <a:r>
              <a:rPr lang="ja-JP" altLang="en-US" dirty="0" smtClean="0"/>
              <a:t>感じる、考える</a:t>
            </a:r>
            <a:endParaRPr lang="en-US" altLang="ja-JP" dirty="0" smtClean="0"/>
          </a:p>
          <a:p>
            <a:r>
              <a:rPr lang="ja-JP" altLang="en-US" dirty="0" smtClean="0"/>
              <a:t>○　表現</a:t>
            </a:r>
            <a:r>
              <a:rPr lang="ja-JP" altLang="en-US" dirty="0"/>
              <a:t>する</a:t>
            </a:r>
          </a:p>
          <a:p>
            <a:endParaRPr lang="en-US" altLang="ja-JP" dirty="0" smtClean="0"/>
          </a:p>
          <a:p>
            <a:r>
              <a:rPr lang="ja-JP" altLang="en-US" dirty="0"/>
              <a:t>　</a:t>
            </a:r>
          </a:p>
        </p:txBody>
      </p:sp>
      <p:sp>
        <p:nvSpPr>
          <p:cNvPr id="20" name="角丸四角形 19"/>
          <p:cNvSpPr/>
          <p:nvPr/>
        </p:nvSpPr>
        <p:spPr>
          <a:xfrm>
            <a:off x="209990" y="4900498"/>
            <a:ext cx="8492068" cy="38964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対象と直接関わる活動に加えて、表現を行い伝え合う活動の充実を図る</a:t>
            </a:r>
            <a:endParaRPr kumimoji="1" lang="ja-JP" altLang="en-US" sz="2000" dirty="0">
              <a:solidFill>
                <a:schemeClr val="tx1"/>
              </a:solidFill>
            </a:endParaRPr>
          </a:p>
        </p:txBody>
      </p:sp>
      <p:sp>
        <p:nvSpPr>
          <p:cNvPr id="16" name="図形 15"/>
          <p:cNvSpPr/>
          <p:nvPr/>
        </p:nvSpPr>
        <p:spPr>
          <a:xfrm rot="2086557">
            <a:off x="3540004" y="1413881"/>
            <a:ext cx="2648526" cy="1600325"/>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図形 16"/>
          <p:cNvSpPr/>
          <p:nvPr/>
        </p:nvSpPr>
        <p:spPr>
          <a:xfrm rot="12788189">
            <a:off x="3415107" y="1622682"/>
            <a:ext cx="2648526" cy="1600325"/>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下矢印 3"/>
          <p:cNvSpPr/>
          <p:nvPr/>
        </p:nvSpPr>
        <p:spPr>
          <a:xfrm>
            <a:off x="4504126" y="973518"/>
            <a:ext cx="648072" cy="18794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資質・能力の育成</a:t>
            </a:r>
            <a:endParaRPr kumimoji="1" lang="ja-JP" altLang="en-US" sz="1400" b="1" dirty="0"/>
          </a:p>
        </p:txBody>
      </p:sp>
      <p:sp>
        <p:nvSpPr>
          <p:cNvPr id="3" name="円/楕円 2"/>
          <p:cNvSpPr/>
          <p:nvPr/>
        </p:nvSpPr>
        <p:spPr>
          <a:xfrm>
            <a:off x="1208584" y="1985235"/>
            <a:ext cx="1813767" cy="630155"/>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体験活動</a:t>
            </a:r>
            <a:endParaRPr kumimoji="1" lang="ja-JP" altLang="en-US" b="1" dirty="0">
              <a:solidFill>
                <a:schemeClr val="tx1"/>
              </a:solidFill>
            </a:endParaRPr>
          </a:p>
        </p:txBody>
      </p:sp>
      <p:sp>
        <p:nvSpPr>
          <p:cNvPr id="21" name="円/楕円 20"/>
          <p:cNvSpPr/>
          <p:nvPr/>
        </p:nvSpPr>
        <p:spPr>
          <a:xfrm>
            <a:off x="6523609" y="1985235"/>
            <a:ext cx="1813767" cy="630155"/>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表現活動</a:t>
            </a:r>
            <a:endParaRPr kumimoji="1" lang="ja-JP" altLang="en-US" b="1" dirty="0">
              <a:solidFill>
                <a:schemeClr val="tx1"/>
              </a:solidFill>
            </a:endParaRPr>
          </a:p>
        </p:txBody>
      </p:sp>
      <p:sp>
        <p:nvSpPr>
          <p:cNvPr id="23" name="角丸四角形 22"/>
          <p:cNvSpPr/>
          <p:nvPr/>
        </p:nvSpPr>
        <p:spPr>
          <a:xfrm>
            <a:off x="209990" y="5390535"/>
            <a:ext cx="8492068" cy="38964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様々な人々と関わりながら活動し、伝え合い交流する活動を大切にする</a:t>
            </a:r>
            <a:endParaRPr kumimoji="1" lang="ja-JP" altLang="en-US" sz="2000" dirty="0">
              <a:solidFill>
                <a:schemeClr val="tx1"/>
              </a:solidFill>
            </a:endParaRPr>
          </a:p>
        </p:txBody>
      </p:sp>
      <p:sp>
        <p:nvSpPr>
          <p:cNvPr id="19" name="テキスト ボックス 18"/>
          <p:cNvSpPr txBox="1"/>
          <p:nvPr/>
        </p:nvSpPr>
        <p:spPr>
          <a:xfrm>
            <a:off x="209990" y="2918721"/>
            <a:ext cx="9446762" cy="1415772"/>
          </a:xfrm>
          <a:prstGeom prst="rect">
            <a:avLst/>
          </a:prstGeom>
          <a:solidFill>
            <a:schemeClr val="bg1"/>
          </a:solidFill>
          <a:ln>
            <a:solidFill>
              <a:schemeClr val="accent1"/>
            </a:solidFill>
          </a:ln>
        </p:spPr>
        <p:txBody>
          <a:bodyPr wrap="square" rtlCol="0">
            <a:spAutoFit/>
          </a:bodyPr>
          <a:lstStyle/>
          <a:p>
            <a:r>
              <a:rPr lang="ja-JP" altLang="en-US" dirty="0" smtClean="0"/>
              <a:t>　</a:t>
            </a:r>
            <a:r>
              <a:rPr lang="ja-JP" altLang="en-US" sz="1700" b="1" u="sng" dirty="0" smtClean="0">
                <a:solidFill>
                  <a:srgbClr val="FF0000"/>
                </a:solidFill>
              </a:rPr>
              <a:t>見方</a:t>
            </a:r>
            <a:r>
              <a:rPr lang="ja-JP" altLang="en-US" sz="1700" b="1" u="sng" dirty="0">
                <a:solidFill>
                  <a:srgbClr val="FF0000"/>
                </a:solidFill>
              </a:rPr>
              <a:t>・考え方</a:t>
            </a:r>
            <a:r>
              <a:rPr lang="ja-JP" altLang="en-US" sz="1700" dirty="0"/>
              <a:t>を生かし，</a:t>
            </a:r>
            <a:r>
              <a:rPr lang="ja-JP" altLang="en-US" sz="1700" b="1" u="sng" dirty="0">
                <a:solidFill>
                  <a:srgbClr val="FF0000"/>
                </a:solidFill>
              </a:rPr>
              <a:t>直接体験</a:t>
            </a:r>
            <a:r>
              <a:rPr lang="ja-JP" altLang="en-US" sz="1700" dirty="0" smtClean="0"/>
              <a:t>での</a:t>
            </a:r>
            <a:r>
              <a:rPr lang="ja-JP" altLang="en-US" sz="1700" b="1" u="sng" dirty="0" smtClean="0">
                <a:solidFill>
                  <a:srgbClr val="FF0000"/>
                </a:solidFill>
              </a:rPr>
              <a:t>気付き</a:t>
            </a:r>
            <a:r>
              <a:rPr lang="ja-JP" altLang="en-US" sz="1700" dirty="0"/>
              <a:t>を</a:t>
            </a:r>
            <a:r>
              <a:rPr lang="ja-JP" altLang="en-US" sz="1700" b="1" u="sng" dirty="0" smtClean="0">
                <a:solidFill>
                  <a:srgbClr val="FF0000"/>
                </a:solidFill>
              </a:rPr>
              <a:t>表現</a:t>
            </a:r>
            <a:r>
              <a:rPr lang="ja-JP" altLang="en-US" sz="1700" dirty="0" smtClean="0"/>
              <a:t>し，その</a:t>
            </a:r>
            <a:r>
              <a:rPr lang="ja-JP" altLang="en-US" sz="1700" b="1" u="sng" dirty="0" smtClean="0">
                <a:solidFill>
                  <a:srgbClr val="FF0000"/>
                </a:solidFill>
              </a:rPr>
              <a:t>質</a:t>
            </a:r>
            <a:r>
              <a:rPr lang="ja-JP" altLang="en-US" sz="1700" b="1" u="sng" dirty="0">
                <a:solidFill>
                  <a:srgbClr val="FF0000"/>
                </a:solidFill>
              </a:rPr>
              <a:t>を</a:t>
            </a:r>
            <a:r>
              <a:rPr lang="ja-JP" altLang="en-US" sz="1700" b="1" u="sng" dirty="0" smtClean="0">
                <a:solidFill>
                  <a:srgbClr val="FF0000"/>
                </a:solidFill>
              </a:rPr>
              <a:t>高め</a:t>
            </a:r>
            <a:r>
              <a:rPr lang="ja-JP" altLang="en-US" sz="1700" dirty="0" smtClean="0"/>
              <a:t>ながら</a:t>
            </a:r>
            <a:r>
              <a:rPr lang="ja-JP" altLang="en-US" sz="1700" b="1" u="sng" dirty="0" smtClean="0">
                <a:solidFill>
                  <a:srgbClr val="FF0000"/>
                </a:solidFill>
              </a:rPr>
              <a:t>資質</a:t>
            </a:r>
            <a:r>
              <a:rPr lang="ja-JP" altLang="en-US" sz="1700" b="1" u="sng" dirty="0">
                <a:solidFill>
                  <a:srgbClr val="FF0000"/>
                </a:solidFill>
              </a:rPr>
              <a:t>・能力</a:t>
            </a:r>
            <a:r>
              <a:rPr lang="ja-JP" altLang="en-US" sz="1700" dirty="0"/>
              <a:t>が育成</a:t>
            </a:r>
            <a:r>
              <a:rPr lang="ja-JP" altLang="en-US" sz="1700" dirty="0" smtClean="0"/>
              <a:t>さる。その学習過程は</a:t>
            </a:r>
            <a:r>
              <a:rPr lang="ja-JP" altLang="en-US" sz="1700" dirty="0"/>
              <a:t>，</a:t>
            </a:r>
            <a:r>
              <a:rPr lang="ja-JP" altLang="en-US" sz="1700" b="1" u="sng" dirty="0">
                <a:solidFill>
                  <a:srgbClr val="FF0000"/>
                </a:solidFill>
              </a:rPr>
              <a:t>自分の思いや願い</a:t>
            </a:r>
            <a:r>
              <a:rPr lang="ja-JP" altLang="en-US" sz="1700" dirty="0"/>
              <a:t>を</a:t>
            </a:r>
            <a:r>
              <a:rPr lang="ja-JP" altLang="en-US" sz="1700" dirty="0" smtClean="0"/>
              <a:t>もたせ，その</a:t>
            </a:r>
            <a:r>
              <a:rPr lang="ja-JP" altLang="en-US" sz="1700" dirty="0"/>
              <a:t>ための</a:t>
            </a:r>
            <a:r>
              <a:rPr lang="ja-JP" altLang="en-US" sz="1700" b="1" u="sng" dirty="0">
                <a:solidFill>
                  <a:srgbClr val="FF0000"/>
                </a:solidFill>
              </a:rPr>
              <a:t>具体的な活動や体験</a:t>
            </a:r>
            <a:r>
              <a:rPr lang="ja-JP" altLang="en-US" sz="1700" dirty="0"/>
              <a:t>を行い</a:t>
            </a:r>
            <a:r>
              <a:rPr lang="ja-JP" altLang="en-US" sz="1700" dirty="0" smtClean="0"/>
              <a:t>，</a:t>
            </a:r>
            <a:r>
              <a:rPr lang="ja-JP" altLang="en-US" sz="1700" b="1" u="sng" dirty="0" smtClean="0">
                <a:solidFill>
                  <a:srgbClr val="FF0000"/>
                </a:solidFill>
              </a:rPr>
              <a:t>考えたり</a:t>
            </a:r>
            <a:r>
              <a:rPr lang="ja-JP" altLang="en-US" sz="1700" dirty="0" smtClean="0"/>
              <a:t>したこと</a:t>
            </a:r>
            <a:r>
              <a:rPr lang="ja-JP" altLang="en-US" sz="1700" dirty="0"/>
              <a:t>を</a:t>
            </a:r>
            <a:r>
              <a:rPr lang="ja-JP" altLang="en-US" sz="1700" b="1" u="sng" dirty="0">
                <a:solidFill>
                  <a:srgbClr val="FF0000"/>
                </a:solidFill>
              </a:rPr>
              <a:t>表現</a:t>
            </a:r>
            <a:r>
              <a:rPr lang="ja-JP" altLang="en-US" sz="1700" b="1" u="sng" dirty="0" smtClean="0">
                <a:solidFill>
                  <a:srgbClr val="FF0000"/>
                </a:solidFill>
              </a:rPr>
              <a:t>したり</a:t>
            </a:r>
            <a:r>
              <a:rPr lang="ja-JP" altLang="en-US" sz="1700" dirty="0" smtClean="0"/>
              <a:t>して</a:t>
            </a:r>
            <a:r>
              <a:rPr lang="ja-JP" altLang="en-US" sz="1700" dirty="0"/>
              <a:t>いく</a:t>
            </a:r>
            <a:r>
              <a:rPr lang="ja-JP" altLang="en-US" sz="1700" dirty="0" smtClean="0"/>
              <a:t>過程である。</a:t>
            </a:r>
            <a:endParaRPr lang="en-US" altLang="ja-JP" sz="1700" dirty="0" smtClean="0"/>
          </a:p>
          <a:p>
            <a:r>
              <a:rPr lang="ja-JP" altLang="en-US" sz="1700" dirty="0" smtClean="0"/>
              <a:t>　</a:t>
            </a:r>
            <a:r>
              <a:rPr lang="ja-JP" altLang="en-US" sz="1700" b="1" u="sng" dirty="0" smtClean="0">
                <a:solidFill>
                  <a:srgbClr val="FF0000"/>
                </a:solidFill>
              </a:rPr>
              <a:t>体験</a:t>
            </a:r>
            <a:r>
              <a:rPr lang="ja-JP" altLang="en-US" sz="1700" b="1" u="sng" dirty="0">
                <a:solidFill>
                  <a:srgbClr val="FF0000"/>
                </a:solidFill>
              </a:rPr>
              <a:t>活動と表現活動とが豊かに行きつ戻りつする相互作用を意識</a:t>
            </a:r>
            <a:r>
              <a:rPr lang="ja-JP" altLang="en-US" sz="1700" dirty="0"/>
              <a:t>することが大切で</a:t>
            </a:r>
            <a:r>
              <a:rPr lang="ja-JP" altLang="en-US" sz="1700" dirty="0" smtClean="0"/>
              <a:t>あり、繰り返しと</a:t>
            </a:r>
            <a:r>
              <a:rPr lang="ja-JP" altLang="en-US" sz="1700" dirty="0"/>
              <a:t>により，児童の</a:t>
            </a:r>
            <a:r>
              <a:rPr lang="ja-JP" altLang="en-US" sz="1700" dirty="0" smtClean="0"/>
              <a:t>姿で資質</a:t>
            </a:r>
            <a:r>
              <a:rPr lang="ja-JP" altLang="en-US" sz="1700" dirty="0"/>
              <a:t>・</a:t>
            </a:r>
            <a:r>
              <a:rPr lang="ja-JP" altLang="en-US" sz="1700" dirty="0" smtClean="0"/>
              <a:t>能力が繰り返し</a:t>
            </a:r>
            <a:r>
              <a:rPr lang="ja-JP" altLang="en-US" sz="1700" dirty="0"/>
              <a:t>表れ，積み重なって確かなものとなっていく</a:t>
            </a:r>
            <a:r>
              <a:rPr lang="ja-JP" altLang="en-US" sz="1700" dirty="0" smtClean="0"/>
              <a:t>。</a:t>
            </a:r>
            <a:endParaRPr lang="en-US" altLang="ja-JP" sz="1700" dirty="0" smtClean="0"/>
          </a:p>
        </p:txBody>
      </p:sp>
      <p:sp>
        <p:nvSpPr>
          <p:cNvPr id="25" name="角丸四角形 24"/>
          <p:cNvSpPr/>
          <p:nvPr/>
        </p:nvSpPr>
        <p:spPr>
          <a:xfrm>
            <a:off x="205735" y="4515082"/>
            <a:ext cx="1395662"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留意点</a:t>
            </a:r>
            <a:endParaRPr kumimoji="1" lang="ja-JP" altLang="en-US" dirty="0">
              <a:solidFill>
                <a:schemeClr val="tx1"/>
              </a:solidFill>
            </a:endParaRPr>
          </a:p>
        </p:txBody>
      </p:sp>
      <p:sp>
        <p:nvSpPr>
          <p:cNvPr id="26" name="角丸四角形 25"/>
          <p:cNvSpPr/>
          <p:nvPr/>
        </p:nvSpPr>
        <p:spPr>
          <a:xfrm>
            <a:off x="220985" y="5910136"/>
            <a:ext cx="8492068" cy="61520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「身近な生活に関する見方・</a:t>
            </a:r>
            <a:r>
              <a:rPr lang="ja-JP" altLang="en-US" sz="2000" dirty="0" smtClean="0">
                <a:solidFill>
                  <a:schemeClr val="tx1"/>
                </a:solidFill>
              </a:rPr>
              <a:t>考え方」を生かした学習活動の充実により、気付きの質を高める</a:t>
            </a:r>
            <a:endParaRPr kumimoji="1" lang="ja-JP" altLang="en-US" sz="2000" dirty="0">
              <a:solidFill>
                <a:schemeClr val="tx1"/>
              </a:solidFill>
            </a:endParaRPr>
          </a:p>
        </p:txBody>
      </p:sp>
      <p:sp>
        <p:nvSpPr>
          <p:cNvPr id="27" name="円形吹き出し 26"/>
          <p:cNvSpPr/>
          <p:nvPr/>
        </p:nvSpPr>
        <p:spPr>
          <a:xfrm>
            <a:off x="8475212" y="0"/>
            <a:ext cx="1296144" cy="542996"/>
          </a:xfrm>
          <a:prstGeom prst="wedgeEllipseCallout">
            <a:avLst>
              <a:gd name="adj1" fmla="val -100512"/>
              <a:gd name="adj2" fmla="val 8697"/>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a:latin typeface="HG創英角ﾎﾟｯﾌﾟ体" panose="040B0A09000000000000" pitchFamily="49" charset="-128"/>
                <a:ea typeface="HG創英角ﾎﾟｯﾌﾟ体" panose="040B0A09000000000000" pitchFamily="49" charset="-128"/>
              </a:rPr>
              <a:t>94</a:t>
            </a:r>
            <a:r>
              <a:rPr lang="ja-JP" altLang="en-US" dirty="0" smtClean="0">
                <a:latin typeface="HG創英角ﾎﾟｯﾌﾟ体" panose="040B0A09000000000000" pitchFamily="49" charset="-128"/>
                <a:ea typeface="HG創英角ﾎﾟｯﾌﾟ体" panose="040B0A09000000000000" pitchFamily="49" charset="-128"/>
              </a:rPr>
              <a:t>～</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44756191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67216" y="689502"/>
            <a:ext cx="9737431" cy="616849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a:t>
            </a:r>
            <a:endParaRPr kumimoji="1" lang="ja-JP" altLang="en-US" dirty="0">
              <a:solidFill>
                <a:schemeClr val="tx1"/>
              </a:solidFill>
            </a:endParaRPr>
          </a:p>
        </p:txBody>
      </p: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ja-JP" altLang="en-US" sz="1400" b="0" i="0" u="none" strike="noStrike" kern="0" cap="none" spc="0" normalizeH="0" baseline="0" noProof="0" dirty="0">
              <a:ln>
                <a:noFill/>
              </a:ln>
              <a:solidFill>
                <a:prstClr val="black"/>
              </a:solidFill>
              <a:effectLst/>
              <a:uLnTx/>
              <a:uFillTx/>
            </a:endParaRPr>
          </a:p>
        </p:txBody>
      </p:sp>
      <p:sp>
        <p:nvSpPr>
          <p:cNvPr id="22" name="角丸四角形 21"/>
          <p:cNvSpPr/>
          <p:nvPr/>
        </p:nvSpPr>
        <p:spPr>
          <a:xfrm>
            <a:off x="82496" y="78697"/>
            <a:ext cx="3037802" cy="310432"/>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学習指導</a:t>
            </a:r>
            <a:endParaRPr kumimoji="1" lang="ja-JP" altLang="en-US" b="1" dirty="0">
              <a:solidFill>
                <a:schemeClr val="bg1"/>
              </a:solidFill>
            </a:endParaRPr>
          </a:p>
        </p:txBody>
      </p:sp>
      <p:sp>
        <p:nvSpPr>
          <p:cNvPr id="20" name="角丸四角形 19"/>
          <p:cNvSpPr/>
          <p:nvPr/>
        </p:nvSpPr>
        <p:spPr>
          <a:xfrm>
            <a:off x="209990" y="906010"/>
            <a:ext cx="8492068" cy="38964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１　試行錯誤や繰り返す活動を設定する</a:t>
            </a:r>
            <a:endParaRPr kumimoji="1" lang="ja-JP" altLang="en-US" sz="2000" dirty="0">
              <a:solidFill>
                <a:schemeClr val="tx1"/>
              </a:solidFill>
            </a:endParaRPr>
          </a:p>
        </p:txBody>
      </p:sp>
      <p:sp>
        <p:nvSpPr>
          <p:cNvPr id="23" name="角丸四角形 22"/>
          <p:cNvSpPr/>
          <p:nvPr/>
        </p:nvSpPr>
        <p:spPr>
          <a:xfrm>
            <a:off x="194739" y="2650544"/>
            <a:ext cx="8492068" cy="38964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２　伝え合い交流する場を工夫する</a:t>
            </a:r>
            <a:endParaRPr kumimoji="1" lang="ja-JP" altLang="en-US" sz="2000" dirty="0">
              <a:solidFill>
                <a:schemeClr val="tx1"/>
              </a:solidFill>
            </a:endParaRPr>
          </a:p>
        </p:txBody>
      </p:sp>
      <p:sp>
        <p:nvSpPr>
          <p:cNvPr id="25" name="角丸四角形 24"/>
          <p:cNvSpPr/>
          <p:nvPr/>
        </p:nvSpPr>
        <p:spPr>
          <a:xfrm>
            <a:off x="205734" y="520594"/>
            <a:ext cx="2914564"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気付きの質を高めるために</a:t>
            </a:r>
            <a:endParaRPr kumimoji="1" lang="ja-JP" altLang="en-US" dirty="0">
              <a:solidFill>
                <a:schemeClr val="tx1"/>
              </a:solidFill>
            </a:endParaRPr>
          </a:p>
        </p:txBody>
      </p:sp>
      <p:sp>
        <p:nvSpPr>
          <p:cNvPr id="26" name="角丸四角形 25"/>
          <p:cNvSpPr/>
          <p:nvPr/>
        </p:nvSpPr>
        <p:spPr>
          <a:xfrm>
            <a:off x="229620" y="4620520"/>
            <a:ext cx="8492068" cy="36556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rPr>
              <a:t>３　振り返り表現する機会を設ける</a:t>
            </a:r>
            <a:endParaRPr kumimoji="1" lang="ja-JP" altLang="en-US" sz="2000" dirty="0">
              <a:solidFill>
                <a:schemeClr val="tx1"/>
              </a:solidFill>
            </a:endParaRPr>
          </a:p>
        </p:txBody>
      </p:sp>
      <p:sp>
        <p:nvSpPr>
          <p:cNvPr id="33" name="テキスト ボックス 32"/>
          <p:cNvSpPr txBox="1"/>
          <p:nvPr/>
        </p:nvSpPr>
        <p:spPr>
          <a:xfrm>
            <a:off x="227830" y="1312423"/>
            <a:ext cx="9446762" cy="1200329"/>
          </a:xfrm>
          <a:prstGeom prst="rect">
            <a:avLst/>
          </a:prstGeom>
          <a:solidFill>
            <a:schemeClr val="bg1"/>
          </a:solidFill>
          <a:ln>
            <a:solidFill>
              <a:schemeClr val="accent1"/>
            </a:solidFill>
          </a:ln>
        </p:spPr>
        <p:txBody>
          <a:bodyPr wrap="square" rtlCol="0">
            <a:spAutoFit/>
          </a:bodyPr>
          <a:lstStyle/>
          <a:p>
            <a:r>
              <a:rPr lang="ja-JP" altLang="en-US" dirty="0"/>
              <a:t>　</a:t>
            </a:r>
            <a:r>
              <a:rPr lang="ja-JP" altLang="en-US" dirty="0" smtClean="0"/>
              <a:t>繰り返し事象</a:t>
            </a:r>
            <a:r>
              <a:rPr lang="ja-JP" altLang="en-US" dirty="0"/>
              <a:t>と関わったり，試行錯誤して何度も挑戦すること</a:t>
            </a:r>
            <a:r>
              <a:rPr lang="ja-JP" altLang="en-US" dirty="0" smtClean="0"/>
              <a:t>は，</a:t>
            </a:r>
            <a:r>
              <a:rPr lang="ja-JP" altLang="en-US" b="1" u="sng" dirty="0" smtClean="0">
                <a:solidFill>
                  <a:srgbClr val="FF0000"/>
                </a:solidFill>
              </a:rPr>
              <a:t>気付きの質</a:t>
            </a:r>
            <a:r>
              <a:rPr lang="ja-JP" altLang="en-US" b="1" u="sng" dirty="0">
                <a:solidFill>
                  <a:srgbClr val="FF0000"/>
                </a:solidFill>
              </a:rPr>
              <a:t>を</a:t>
            </a:r>
            <a:r>
              <a:rPr lang="ja-JP" altLang="en-US" b="1" u="sng" dirty="0" smtClean="0">
                <a:solidFill>
                  <a:srgbClr val="FF0000"/>
                </a:solidFill>
              </a:rPr>
              <a:t>高める</a:t>
            </a:r>
            <a:r>
              <a:rPr lang="ja-JP" altLang="en-US" dirty="0" smtClean="0"/>
              <a:t>と</a:t>
            </a:r>
            <a:r>
              <a:rPr lang="ja-JP" altLang="en-US" dirty="0"/>
              <a:t>ともに，</a:t>
            </a:r>
            <a:r>
              <a:rPr lang="ja-JP" altLang="en-US" b="1" u="sng" dirty="0">
                <a:solidFill>
                  <a:srgbClr val="FF0000"/>
                </a:solidFill>
              </a:rPr>
              <a:t>事象を注意深く</a:t>
            </a:r>
            <a:r>
              <a:rPr lang="ja-JP" altLang="en-US" b="1" u="sng" dirty="0" smtClean="0">
                <a:solidFill>
                  <a:srgbClr val="FF0000"/>
                </a:solidFill>
              </a:rPr>
              <a:t>見つめ、予想</a:t>
            </a:r>
            <a:r>
              <a:rPr lang="ja-JP" altLang="en-US" b="1" u="sng" dirty="0">
                <a:solidFill>
                  <a:srgbClr val="FF0000"/>
                </a:solidFill>
              </a:rPr>
              <a:t>を</a:t>
            </a:r>
            <a:r>
              <a:rPr lang="ja-JP" altLang="en-US" b="1" u="sng" dirty="0" smtClean="0">
                <a:solidFill>
                  <a:srgbClr val="FF0000"/>
                </a:solidFill>
              </a:rPr>
              <a:t>確かめる</a:t>
            </a:r>
            <a:r>
              <a:rPr lang="ja-JP" altLang="en-US" dirty="0"/>
              <a:t>などの</a:t>
            </a:r>
            <a:r>
              <a:rPr lang="ja-JP" altLang="en-US" dirty="0" smtClean="0"/>
              <a:t>理科の</a:t>
            </a:r>
            <a:r>
              <a:rPr lang="ja-JP" altLang="en-US" dirty="0"/>
              <a:t>基礎を養うこと</a:t>
            </a:r>
            <a:r>
              <a:rPr lang="ja-JP" altLang="en-US" dirty="0" smtClean="0"/>
              <a:t>になる。</a:t>
            </a:r>
            <a:endParaRPr lang="en-US" altLang="ja-JP" dirty="0" smtClean="0"/>
          </a:p>
          <a:p>
            <a:r>
              <a:rPr lang="ja-JP" altLang="en-US" dirty="0"/>
              <a:t>　</a:t>
            </a:r>
            <a:r>
              <a:rPr lang="ja-JP" altLang="en-US" dirty="0" smtClean="0"/>
              <a:t>その</a:t>
            </a:r>
            <a:r>
              <a:rPr lang="ja-JP" altLang="en-US" dirty="0"/>
              <a:t>際，試行錯誤の過程を児童が自ら</a:t>
            </a:r>
            <a:r>
              <a:rPr lang="ja-JP" altLang="en-US" dirty="0" smtClean="0"/>
              <a:t>振り返り</a:t>
            </a:r>
            <a:r>
              <a:rPr lang="ja-JP" altLang="en-US" dirty="0"/>
              <a:t>，自覚できるように</a:t>
            </a:r>
            <a:r>
              <a:rPr lang="ja-JP" altLang="en-US" dirty="0" smtClean="0"/>
              <a:t>するために，</a:t>
            </a:r>
            <a:r>
              <a:rPr lang="ja-JP" altLang="en-US" dirty="0"/>
              <a:t>気付きを</a:t>
            </a:r>
            <a:r>
              <a:rPr lang="ja-JP" altLang="en-US" b="1" u="sng" dirty="0">
                <a:solidFill>
                  <a:srgbClr val="FF0000"/>
                </a:solidFill>
              </a:rPr>
              <a:t>児童</a:t>
            </a:r>
            <a:r>
              <a:rPr lang="ja-JP" altLang="en-US" b="1" u="sng" dirty="0" smtClean="0">
                <a:solidFill>
                  <a:srgbClr val="FF0000"/>
                </a:solidFill>
              </a:rPr>
              <a:t>が記録</a:t>
            </a:r>
            <a:r>
              <a:rPr lang="ja-JP" altLang="en-US" dirty="0" smtClean="0"/>
              <a:t>できる</a:t>
            </a:r>
            <a:r>
              <a:rPr lang="ja-JP" altLang="en-US" dirty="0"/>
              <a:t>ようにしたり，教師が</a:t>
            </a:r>
            <a:r>
              <a:rPr lang="ja-JP" altLang="en-US" b="1" u="sng" dirty="0">
                <a:solidFill>
                  <a:srgbClr val="FF0000"/>
                </a:solidFill>
              </a:rPr>
              <a:t>写真や動画で撮影</a:t>
            </a:r>
            <a:r>
              <a:rPr lang="ja-JP" altLang="en-US" dirty="0" smtClean="0"/>
              <a:t>し、振り返る</a:t>
            </a:r>
            <a:r>
              <a:rPr lang="ja-JP" altLang="en-US" dirty="0"/>
              <a:t>際に提示したり</a:t>
            </a:r>
            <a:r>
              <a:rPr lang="ja-JP" altLang="en-US" dirty="0" smtClean="0"/>
              <a:t>する</a:t>
            </a:r>
            <a:r>
              <a:rPr lang="ja-JP" altLang="en-US" dirty="0"/>
              <a:t>ことが</a:t>
            </a:r>
            <a:r>
              <a:rPr lang="ja-JP" altLang="en-US" dirty="0" smtClean="0"/>
              <a:t>大切。</a:t>
            </a:r>
            <a:endParaRPr lang="en-US" altLang="ja-JP" dirty="0" smtClean="0"/>
          </a:p>
        </p:txBody>
      </p:sp>
      <p:sp>
        <p:nvSpPr>
          <p:cNvPr id="34" name="テキスト ボックス 33"/>
          <p:cNvSpPr txBox="1"/>
          <p:nvPr/>
        </p:nvSpPr>
        <p:spPr>
          <a:xfrm>
            <a:off x="209990" y="3040192"/>
            <a:ext cx="9446762" cy="1477328"/>
          </a:xfrm>
          <a:prstGeom prst="rect">
            <a:avLst/>
          </a:prstGeom>
          <a:solidFill>
            <a:schemeClr val="bg1"/>
          </a:solidFill>
          <a:ln>
            <a:solidFill>
              <a:schemeClr val="accent1"/>
            </a:solidFill>
          </a:ln>
        </p:spPr>
        <p:txBody>
          <a:bodyPr wrap="square" rtlCol="0">
            <a:spAutoFit/>
          </a:bodyPr>
          <a:lstStyle/>
          <a:p>
            <a:r>
              <a:rPr lang="ja-JP" altLang="en-US" dirty="0" smtClean="0"/>
              <a:t>　伝え合い交流する活動は，集団の学習を高め，児童一人一人の</a:t>
            </a:r>
            <a:r>
              <a:rPr lang="ja-JP" altLang="en-US" b="1" u="sng" dirty="0" smtClean="0">
                <a:solidFill>
                  <a:srgbClr val="FF0000"/>
                </a:solidFill>
              </a:rPr>
              <a:t>気付きを質的に高める</a:t>
            </a:r>
            <a:r>
              <a:rPr lang="ja-JP" altLang="en-US" dirty="0" smtClean="0"/>
              <a:t>ことから，気付きを全員で共有し高めていくことが重要である。幼児、異学年の児童や地域の人々などに伝える活動は，称賛</a:t>
            </a:r>
            <a:r>
              <a:rPr lang="ja-JP" altLang="en-US" dirty="0"/>
              <a:t>されることによって，意欲の向上が</a:t>
            </a:r>
            <a:r>
              <a:rPr lang="ja-JP" altLang="en-US" dirty="0" smtClean="0"/>
              <a:t>図られる一方，時に相手の反応から不十分さに気付き，次の活動が明確になることもあり、</a:t>
            </a:r>
            <a:r>
              <a:rPr lang="ja-JP" altLang="en-US" b="1" u="sng" dirty="0" smtClean="0">
                <a:solidFill>
                  <a:srgbClr val="FF0000"/>
                </a:solidFill>
              </a:rPr>
              <a:t>相手意識，目的意識</a:t>
            </a:r>
            <a:r>
              <a:rPr lang="ja-JP" altLang="en-US" dirty="0" smtClean="0"/>
              <a:t>などが児童の学習を促進することになる。</a:t>
            </a:r>
            <a:endParaRPr lang="en-US" altLang="ja-JP" sz="1700" dirty="0" smtClean="0"/>
          </a:p>
        </p:txBody>
      </p:sp>
      <p:sp>
        <p:nvSpPr>
          <p:cNvPr id="35" name="テキスト ボックス 34"/>
          <p:cNvSpPr txBox="1"/>
          <p:nvPr/>
        </p:nvSpPr>
        <p:spPr>
          <a:xfrm>
            <a:off x="227060" y="4981744"/>
            <a:ext cx="9446762" cy="1754326"/>
          </a:xfrm>
          <a:prstGeom prst="rect">
            <a:avLst/>
          </a:prstGeom>
          <a:solidFill>
            <a:schemeClr val="bg1"/>
          </a:solidFill>
          <a:ln>
            <a:solidFill>
              <a:schemeClr val="accent1"/>
            </a:solidFill>
          </a:ln>
        </p:spPr>
        <p:txBody>
          <a:bodyPr wrap="square" rtlCol="0">
            <a:spAutoFit/>
          </a:bodyPr>
          <a:lstStyle/>
          <a:p>
            <a:r>
              <a:rPr lang="ja-JP" altLang="en-US" dirty="0"/>
              <a:t>　活動や体験したことを</a:t>
            </a:r>
            <a:r>
              <a:rPr lang="ja-JP" altLang="en-US" b="1" u="sng" dirty="0">
                <a:solidFill>
                  <a:srgbClr val="FF0000"/>
                </a:solidFill>
              </a:rPr>
              <a:t>言葉などによって振り返る</a:t>
            </a:r>
            <a:r>
              <a:rPr lang="ja-JP" altLang="en-US" dirty="0"/>
              <a:t>ことで，</a:t>
            </a:r>
            <a:r>
              <a:rPr lang="ja-JP" altLang="en-US" b="1" u="sng" dirty="0">
                <a:solidFill>
                  <a:srgbClr val="FF0000"/>
                </a:solidFill>
              </a:rPr>
              <a:t>無自覚</a:t>
            </a:r>
            <a:r>
              <a:rPr lang="ja-JP" altLang="en-US" b="1" u="sng" dirty="0" smtClean="0">
                <a:solidFill>
                  <a:srgbClr val="FF0000"/>
                </a:solidFill>
              </a:rPr>
              <a:t>だった</a:t>
            </a:r>
            <a:r>
              <a:rPr lang="ja-JP" altLang="en-US" b="1" u="sng" dirty="0">
                <a:solidFill>
                  <a:srgbClr val="FF0000"/>
                </a:solidFill>
              </a:rPr>
              <a:t>気付</a:t>
            </a:r>
            <a:r>
              <a:rPr lang="ja-JP" altLang="en-US" b="1" u="sng" dirty="0" smtClean="0">
                <a:solidFill>
                  <a:srgbClr val="FF0000"/>
                </a:solidFill>
              </a:rPr>
              <a:t>きが明確</a:t>
            </a:r>
            <a:r>
              <a:rPr lang="ja-JP" altLang="en-US" dirty="0"/>
              <a:t>になったり</a:t>
            </a:r>
            <a:r>
              <a:rPr lang="ja-JP" altLang="en-US" dirty="0" smtClean="0"/>
              <a:t>，</a:t>
            </a:r>
            <a:r>
              <a:rPr lang="ja-JP" altLang="en-US" b="1" u="sng" dirty="0" smtClean="0">
                <a:solidFill>
                  <a:srgbClr val="FF0000"/>
                </a:solidFill>
              </a:rPr>
              <a:t>気付き</a:t>
            </a:r>
            <a:r>
              <a:rPr lang="ja-JP" altLang="en-US" b="1" u="sng" dirty="0">
                <a:solidFill>
                  <a:srgbClr val="FF0000"/>
                </a:solidFill>
              </a:rPr>
              <a:t>を共有し</a:t>
            </a:r>
            <a:r>
              <a:rPr lang="ja-JP" altLang="en-US" b="1" u="sng" dirty="0" smtClean="0">
                <a:solidFill>
                  <a:srgbClr val="FF0000"/>
                </a:solidFill>
              </a:rPr>
              <a:t>関連付け</a:t>
            </a:r>
            <a:r>
              <a:rPr lang="ja-JP" altLang="en-US" dirty="0" smtClean="0"/>
              <a:t>たり</a:t>
            </a:r>
            <a:r>
              <a:rPr lang="ja-JP" altLang="en-US" dirty="0"/>
              <a:t>すること</a:t>
            </a:r>
            <a:r>
              <a:rPr lang="ja-JP" altLang="en-US" dirty="0" smtClean="0"/>
              <a:t>ができる。</a:t>
            </a:r>
            <a:r>
              <a:rPr lang="ja-JP" altLang="en-US" dirty="0"/>
              <a:t>その際，</a:t>
            </a:r>
            <a:r>
              <a:rPr lang="ja-JP" altLang="en-US" dirty="0" smtClean="0"/>
              <a:t>活動が</a:t>
            </a:r>
            <a:r>
              <a:rPr lang="ja-JP" altLang="en-US" dirty="0"/>
              <a:t>不十分で気付きが</a:t>
            </a:r>
            <a:r>
              <a:rPr lang="ja-JP" altLang="en-US" dirty="0" smtClean="0"/>
              <a:t>曖昧</a:t>
            </a:r>
            <a:r>
              <a:rPr lang="ja-JP" altLang="en-US" dirty="0"/>
              <a:t>な</a:t>
            </a:r>
            <a:r>
              <a:rPr lang="ja-JP" altLang="en-US" dirty="0" smtClean="0"/>
              <a:t>まま振り返る</a:t>
            </a:r>
            <a:r>
              <a:rPr lang="ja-JP" altLang="en-US" dirty="0"/>
              <a:t>ことがない</a:t>
            </a:r>
            <a:r>
              <a:rPr lang="ja-JP" altLang="en-US" dirty="0" smtClean="0"/>
              <a:t>よう留意</a:t>
            </a:r>
            <a:r>
              <a:rPr lang="ja-JP" altLang="en-US" dirty="0"/>
              <a:t>する。見付ける，比べる，たとえる，試す，見通す，工夫するなどの多様な学習活動</a:t>
            </a:r>
            <a:r>
              <a:rPr lang="ja-JP" altLang="en-US" dirty="0" smtClean="0"/>
              <a:t>の工夫がある中で，表現</a:t>
            </a:r>
            <a:r>
              <a:rPr lang="ja-JP" altLang="en-US" dirty="0"/>
              <a:t>と関わりが深いのは</a:t>
            </a:r>
            <a:r>
              <a:rPr lang="ja-JP" altLang="en-US" dirty="0" smtClean="0"/>
              <a:t>，</a:t>
            </a:r>
            <a:r>
              <a:rPr lang="ja-JP" altLang="en-US" b="1" u="sng" dirty="0" smtClean="0">
                <a:solidFill>
                  <a:srgbClr val="FF0000"/>
                </a:solidFill>
              </a:rPr>
              <a:t>「たとえる」活動</a:t>
            </a:r>
            <a:r>
              <a:rPr lang="ja-JP" altLang="en-US" dirty="0"/>
              <a:t>である</a:t>
            </a:r>
            <a:r>
              <a:rPr lang="ja-JP" altLang="en-US" dirty="0" smtClean="0"/>
              <a:t>。教師が児童</a:t>
            </a:r>
            <a:r>
              <a:rPr lang="ja-JP" altLang="en-US" dirty="0"/>
              <a:t>の気付きを認め，共通の視点に気付かせたり，ストーリーを</a:t>
            </a:r>
            <a:r>
              <a:rPr lang="ja-JP" altLang="en-US" dirty="0" smtClean="0"/>
              <a:t>つないでいったりする，児童</a:t>
            </a:r>
            <a:r>
              <a:rPr lang="ja-JP" altLang="en-US" dirty="0"/>
              <a:t>の気付きや学びのテンポに沿う</a:t>
            </a:r>
            <a:r>
              <a:rPr lang="ja-JP" altLang="en-US" b="1" u="sng" dirty="0">
                <a:solidFill>
                  <a:srgbClr val="FF0000"/>
                </a:solidFill>
              </a:rPr>
              <a:t>「合いの手」のような教師の働きかけや</a:t>
            </a:r>
            <a:r>
              <a:rPr lang="ja-JP" altLang="en-US" b="1" u="sng" dirty="0" smtClean="0">
                <a:solidFill>
                  <a:srgbClr val="FF0000"/>
                </a:solidFill>
              </a:rPr>
              <a:t>言葉掛け</a:t>
            </a:r>
            <a:r>
              <a:rPr lang="ja-JP" altLang="en-US" dirty="0" smtClean="0"/>
              <a:t>が重要</a:t>
            </a:r>
            <a:r>
              <a:rPr lang="ja-JP" altLang="en-US" dirty="0"/>
              <a:t>である。</a:t>
            </a:r>
            <a:endParaRPr lang="en-US" altLang="ja-JP" sz="1700" dirty="0" smtClean="0"/>
          </a:p>
        </p:txBody>
      </p:sp>
    </p:spTree>
    <p:extLst>
      <p:ext uri="{BB962C8B-B14F-4D97-AF65-F5344CB8AC3E}">
        <p14:creationId xmlns:p14="http://schemas.microsoft.com/office/powerpoint/2010/main" val="295801833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52697" y="1412776"/>
            <a:ext cx="9595065" cy="4608512"/>
          </a:xfrm>
          <a:prstGeom prst="rect">
            <a:avLst/>
          </a:prstGeom>
          <a:ln/>
        </p:spPr>
        <p:style>
          <a:lnRef idx="2">
            <a:schemeClr val="accent2"/>
          </a:lnRef>
          <a:fillRef idx="1">
            <a:schemeClr val="lt1"/>
          </a:fillRef>
          <a:effectRef idx="0">
            <a:schemeClr val="accent2"/>
          </a:effectRef>
          <a:fontRef idx="minor">
            <a:schemeClr val="dk1"/>
          </a:fontRef>
        </p:style>
        <p:txBody>
          <a:bodyPr lIns="180000" rIns="180000" rtlCol="0" anchor="ctr"/>
          <a:lstStyle/>
          <a:p>
            <a:r>
              <a:rPr lang="ja-JP" altLang="en-US" sz="2800" b="1" dirty="0">
                <a:solidFill>
                  <a:schemeClr val="tx1"/>
                </a:solidFill>
                <a:latin typeface="+mn-ea"/>
              </a:rPr>
              <a:t>○　平成３０年度より全部又は一部について新学習指導</a:t>
            </a:r>
            <a:r>
              <a:rPr lang="ja-JP" altLang="en-US" sz="2800" b="1" dirty="0" smtClean="0">
                <a:solidFill>
                  <a:schemeClr val="tx1"/>
                </a:solidFill>
                <a:latin typeface="+mn-ea"/>
              </a:rPr>
              <a:t>要領</a:t>
            </a:r>
            <a:endParaRPr lang="en-US" altLang="ja-JP" sz="2800" b="1" dirty="0" smtClean="0">
              <a:solidFill>
                <a:schemeClr val="tx1"/>
              </a:solidFill>
              <a:latin typeface="+mn-ea"/>
            </a:endParaRPr>
          </a:p>
          <a:p>
            <a:r>
              <a:rPr lang="ja-JP" altLang="en-US" sz="2800" b="1" dirty="0">
                <a:solidFill>
                  <a:schemeClr val="tx1"/>
                </a:solidFill>
                <a:latin typeface="+mn-ea"/>
              </a:rPr>
              <a:t>　</a:t>
            </a:r>
            <a:r>
              <a:rPr lang="ja-JP" altLang="en-US" sz="2800" b="1" dirty="0" smtClean="0">
                <a:solidFill>
                  <a:schemeClr val="tx1"/>
                </a:solidFill>
                <a:latin typeface="+mn-ea"/>
              </a:rPr>
              <a:t>に</a:t>
            </a:r>
            <a:r>
              <a:rPr lang="ja-JP" altLang="en-US" sz="2800" b="1" dirty="0">
                <a:solidFill>
                  <a:schemeClr val="tx1"/>
                </a:solidFill>
                <a:latin typeface="+mn-ea"/>
              </a:rPr>
              <a:t>よることができる。</a:t>
            </a:r>
          </a:p>
          <a:p>
            <a:r>
              <a:rPr lang="ja-JP" altLang="en-US" sz="2800" b="1" dirty="0" smtClean="0">
                <a:solidFill>
                  <a:schemeClr val="tx1"/>
                </a:solidFill>
                <a:latin typeface="+mn-ea"/>
              </a:rPr>
              <a:t>○</a:t>
            </a:r>
            <a:r>
              <a:rPr lang="ja-JP" altLang="en-US" sz="2800" b="1" dirty="0">
                <a:solidFill>
                  <a:schemeClr val="tx1"/>
                </a:solidFill>
                <a:latin typeface="+mn-ea"/>
              </a:rPr>
              <a:t>　</a:t>
            </a:r>
            <a:r>
              <a:rPr lang="ja-JP" altLang="en-US" sz="2800" b="1" dirty="0" smtClean="0">
                <a:solidFill>
                  <a:srgbClr val="FF0000"/>
                </a:solidFill>
                <a:latin typeface="+mn-ea"/>
              </a:rPr>
              <a:t>平成</a:t>
            </a:r>
            <a:r>
              <a:rPr lang="ja-JP" altLang="en-US" sz="2800" b="1" dirty="0">
                <a:solidFill>
                  <a:srgbClr val="FF0000"/>
                </a:solidFill>
                <a:latin typeface="+mn-ea"/>
              </a:rPr>
              <a:t>３１年度の指導に当たっては、平成</a:t>
            </a:r>
            <a:r>
              <a:rPr lang="ja-JP" altLang="en-US" sz="2800" b="1" dirty="0" smtClean="0">
                <a:solidFill>
                  <a:srgbClr val="FF0000"/>
                </a:solidFill>
                <a:latin typeface="+mn-ea"/>
              </a:rPr>
              <a:t>３２年度の全面実</a:t>
            </a:r>
            <a:endParaRPr lang="en-US" altLang="ja-JP" sz="2800" b="1" dirty="0" smtClean="0">
              <a:solidFill>
                <a:srgbClr val="FF0000"/>
              </a:solidFill>
              <a:latin typeface="+mn-ea"/>
            </a:endParaRPr>
          </a:p>
          <a:p>
            <a:r>
              <a:rPr lang="ja-JP" altLang="en-US" sz="2800" b="1" dirty="0">
                <a:solidFill>
                  <a:srgbClr val="FF0000"/>
                </a:solidFill>
                <a:latin typeface="+mn-ea"/>
              </a:rPr>
              <a:t>　</a:t>
            </a:r>
            <a:r>
              <a:rPr lang="ja-JP" altLang="en-US" sz="2800" b="1" dirty="0" smtClean="0">
                <a:solidFill>
                  <a:srgbClr val="FF0000"/>
                </a:solidFill>
                <a:latin typeface="+mn-ea"/>
              </a:rPr>
              <a:t>施に向けて、</a:t>
            </a:r>
            <a:r>
              <a:rPr lang="ja-JP" altLang="en-US" sz="2800" b="1" dirty="0" smtClean="0">
                <a:solidFill>
                  <a:schemeClr val="tx1"/>
                </a:solidFill>
                <a:latin typeface="+mn-ea"/>
              </a:rPr>
              <a:t>前年度の</a:t>
            </a:r>
            <a:r>
              <a:rPr lang="ja-JP" altLang="en-US" sz="2800" b="1" dirty="0">
                <a:solidFill>
                  <a:schemeClr val="tx1"/>
                </a:solidFill>
                <a:latin typeface="+mn-ea"/>
              </a:rPr>
              <a:t>指導の成果と課題等を</a:t>
            </a:r>
            <a:r>
              <a:rPr lang="ja-JP" altLang="en-US" sz="2800" b="1" dirty="0" smtClean="0">
                <a:solidFill>
                  <a:schemeClr val="tx1"/>
                </a:solidFill>
                <a:latin typeface="+mn-ea"/>
              </a:rPr>
              <a:t>踏まえた適切</a:t>
            </a:r>
            <a:endParaRPr lang="en-US" altLang="ja-JP" sz="2800" b="1" dirty="0" smtClean="0">
              <a:solidFill>
                <a:schemeClr val="tx1"/>
              </a:solidFill>
              <a:latin typeface="+mn-ea"/>
            </a:endParaRPr>
          </a:p>
          <a:p>
            <a:r>
              <a:rPr lang="ja-JP" altLang="en-US" sz="2800" b="1" dirty="0">
                <a:solidFill>
                  <a:schemeClr val="tx1"/>
                </a:solidFill>
                <a:latin typeface="+mn-ea"/>
              </a:rPr>
              <a:t>　</a:t>
            </a:r>
            <a:r>
              <a:rPr lang="ja-JP" altLang="en-US" sz="2800" b="1" dirty="0" smtClean="0">
                <a:solidFill>
                  <a:schemeClr val="tx1"/>
                </a:solidFill>
                <a:latin typeface="+mn-ea"/>
              </a:rPr>
              <a:t>な</a:t>
            </a:r>
            <a:r>
              <a:rPr lang="ja-JP" altLang="en-US" sz="2800" b="1" dirty="0">
                <a:solidFill>
                  <a:schemeClr val="tx1"/>
                </a:solidFill>
                <a:latin typeface="+mn-ea"/>
              </a:rPr>
              <a:t>指導計画において指導することができるよう、</a:t>
            </a:r>
            <a:r>
              <a:rPr lang="ja-JP" altLang="en-US" sz="2800" b="1" dirty="0">
                <a:solidFill>
                  <a:srgbClr val="FF0000"/>
                </a:solidFill>
                <a:latin typeface="+mn-ea"/>
              </a:rPr>
              <a:t>指導計画</a:t>
            </a:r>
            <a:r>
              <a:rPr lang="ja-JP" altLang="en-US" sz="2800" b="1" dirty="0" smtClean="0">
                <a:solidFill>
                  <a:srgbClr val="FF0000"/>
                </a:solidFill>
                <a:latin typeface="+mn-ea"/>
              </a:rPr>
              <a:t>を</a:t>
            </a:r>
            <a:endParaRPr lang="en-US" altLang="ja-JP" sz="2800" b="1" dirty="0" smtClean="0">
              <a:solidFill>
                <a:srgbClr val="FF0000"/>
              </a:solidFill>
              <a:latin typeface="+mn-ea"/>
            </a:endParaRPr>
          </a:p>
          <a:p>
            <a:r>
              <a:rPr lang="ja-JP" altLang="en-US" sz="2800" b="1" dirty="0">
                <a:solidFill>
                  <a:srgbClr val="FF0000"/>
                </a:solidFill>
                <a:latin typeface="+mn-ea"/>
              </a:rPr>
              <a:t>　</a:t>
            </a:r>
            <a:r>
              <a:rPr lang="ja-JP" altLang="en-US" sz="2800" b="1" dirty="0" smtClean="0">
                <a:solidFill>
                  <a:srgbClr val="FF0000"/>
                </a:solidFill>
                <a:latin typeface="+mn-ea"/>
              </a:rPr>
              <a:t>作成</a:t>
            </a:r>
            <a:r>
              <a:rPr lang="ja-JP" altLang="en-US" sz="2800" b="1" dirty="0">
                <a:solidFill>
                  <a:srgbClr val="FF0000"/>
                </a:solidFill>
                <a:latin typeface="+mn-ea"/>
              </a:rPr>
              <a:t>した上で</a:t>
            </a:r>
            <a:r>
              <a:rPr lang="ja-JP" altLang="en-US" sz="2800" b="1" dirty="0" smtClean="0">
                <a:solidFill>
                  <a:srgbClr val="FF0000"/>
                </a:solidFill>
                <a:latin typeface="+mn-ea"/>
              </a:rPr>
              <a:t>新学習指導</a:t>
            </a:r>
            <a:r>
              <a:rPr lang="ja-JP" altLang="en-US" sz="2800" b="1" dirty="0">
                <a:solidFill>
                  <a:srgbClr val="FF0000"/>
                </a:solidFill>
                <a:latin typeface="+mn-ea"/>
              </a:rPr>
              <a:t>要領による指導</a:t>
            </a:r>
            <a:r>
              <a:rPr lang="ja-JP" altLang="en-US" sz="2800" b="1" dirty="0">
                <a:solidFill>
                  <a:schemeClr val="tx1"/>
                </a:solidFill>
                <a:latin typeface="+mn-ea"/>
              </a:rPr>
              <a:t>が展開され</a:t>
            </a:r>
            <a:r>
              <a:rPr lang="ja-JP" altLang="en-US" sz="2800" b="1" dirty="0" err="1">
                <a:solidFill>
                  <a:schemeClr val="tx1"/>
                </a:solidFill>
                <a:latin typeface="+mn-ea"/>
              </a:rPr>
              <a:t>な</a:t>
            </a:r>
            <a:r>
              <a:rPr lang="ja-JP" altLang="en-US" sz="2800" b="1" dirty="0" smtClean="0">
                <a:solidFill>
                  <a:schemeClr val="tx1"/>
                </a:solidFill>
                <a:latin typeface="+mn-ea"/>
              </a:rPr>
              <a:t>けれ</a:t>
            </a:r>
            <a:endParaRPr lang="en-US" altLang="ja-JP" sz="2800" b="1" dirty="0" smtClean="0">
              <a:solidFill>
                <a:schemeClr val="tx1"/>
              </a:solidFill>
              <a:latin typeface="+mn-ea"/>
            </a:endParaRPr>
          </a:p>
          <a:p>
            <a:r>
              <a:rPr lang="ja-JP" altLang="en-US" sz="2800" b="1" dirty="0">
                <a:solidFill>
                  <a:schemeClr val="tx1"/>
                </a:solidFill>
                <a:latin typeface="+mn-ea"/>
              </a:rPr>
              <a:t>　</a:t>
            </a:r>
            <a:r>
              <a:rPr lang="ja-JP" altLang="en-US" sz="2800" b="1" dirty="0" err="1" smtClean="0">
                <a:solidFill>
                  <a:schemeClr val="tx1"/>
                </a:solidFill>
                <a:latin typeface="+mn-ea"/>
              </a:rPr>
              <a:t>ば</a:t>
            </a:r>
            <a:r>
              <a:rPr lang="ja-JP" altLang="en-US" sz="2800" b="1" dirty="0">
                <a:solidFill>
                  <a:schemeClr val="tx1"/>
                </a:solidFill>
                <a:latin typeface="+mn-ea"/>
              </a:rPr>
              <a:t>ならない</a:t>
            </a:r>
            <a:r>
              <a:rPr lang="ja-JP" altLang="en-US" sz="2800" b="1" dirty="0" smtClean="0">
                <a:solidFill>
                  <a:schemeClr val="tx1"/>
                </a:solidFill>
                <a:latin typeface="+mn-ea"/>
              </a:rPr>
              <a:t>。</a:t>
            </a:r>
            <a:endParaRPr lang="ja-JP" altLang="en-US" sz="2800" b="1" dirty="0">
              <a:solidFill>
                <a:schemeClr val="tx1"/>
              </a:solidFill>
              <a:latin typeface="+mn-ea"/>
            </a:endParaRPr>
          </a:p>
        </p:txBody>
      </p:sp>
      <p:sp>
        <p:nvSpPr>
          <p:cNvPr id="4" name="正方形/長方形 88"/>
          <p:cNvSpPr/>
          <p:nvPr/>
        </p:nvSpPr>
        <p:spPr>
          <a:xfrm>
            <a:off x="-26695" y="457740"/>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kern="0" dirty="0">
                <a:solidFill>
                  <a:srgbClr val="000000"/>
                </a:solidFill>
              </a:rPr>
              <a:t>４</a:t>
            </a:r>
            <a:r>
              <a:rPr kumimoji="0" lang="ja-JP" altLang="en-US" sz="2400" b="1" kern="0" dirty="0" smtClean="0">
                <a:solidFill>
                  <a:srgbClr val="000000"/>
                </a:solidFill>
              </a:rPr>
              <a:t>　移行措置</a:t>
            </a:r>
            <a:endParaRPr kumimoji="0" lang="en-US" altLang="ja-JP" sz="1400" b="1" i="0" u="none" strike="noStrike" kern="0" cap="none" spc="0" normalizeH="0" baseline="0" noProof="0" dirty="0">
              <a:ln>
                <a:noFill/>
              </a:ln>
              <a:solidFill>
                <a:srgbClr val="000000"/>
              </a:solidFill>
              <a:effectLst/>
              <a:uLnTx/>
              <a:uFillTx/>
            </a:endParaRPr>
          </a:p>
        </p:txBody>
      </p:sp>
      <p:cxnSp>
        <p:nvCxnSpPr>
          <p:cNvPr id="5" name="直線コネクタ 4"/>
          <p:cNvCxnSpPr/>
          <p:nvPr/>
        </p:nvCxnSpPr>
        <p:spPr bwMode="auto">
          <a:xfrm>
            <a:off x="-64732" y="889788"/>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649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79096" y="4702302"/>
            <a:ext cx="9698439" cy="203906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200472" y="1093122"/>
            <a:ext cx="9573214" cy="1626422"/>
          </a:xfrm>
          <a:prstGeom prst="roundRect">
            <a:avLst/>
          </a:prstGeom>
          <a:solidFill>
            <a:srgbClr val="14D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b="1" dirty="0">
              <a:solidFill>
                <a:schemeClr val="tx1"/>
              </a:solidFill>
              <a:latin typeface="+mn-ea"/>
            </a:endParaRPr>
          </a:p>
        </p:txBody>
      </p:sp>
      <p:sp>
        <p:nvSpPr>
          <p:cNvPr id="3" name="角丸四角形 2"/>
          <p:cNvSpPr/>
          <p:nvPr/>
        </p:nvSpPr>
        <p:spPr>
          <a:xfrm>
            <a:off x="200472" y="2947490"/>
            <a:ext cx="4392488" cy="170118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19"/>
          <p:cNvSpPr>
            <a:spLocks noChangeArrowheads="1"/>
          </p:cNvSpPr>
          <p:nvPr/>
        </p:nvSpPr>
        <p:spPr bwMode="auto">
          <a:xfrm>
            <a:off x="79097" y="4702302"/>
            <a:ext cx="9502737" cy="187282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250678" lvl="0" indent="-250678" defTabSz="873140">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「活動あって学びなし</a:t>
            </a:r>
            <a:r>
              <a:rPr lang="ja-JP" altLang="en-US" sz="2000" kern="0" dirty="0" smtClean="0">
                <a:solidFill>
                  <a:prstClr val="black"/>
                </a:solidFill>
                <a:latin typeface="ＭＳ Ｐゴシック" panose="020B0600070205080204" pitchFamily="50" charset="-128"/>
                <a:cs typeface="メイリオ" panose="020B0604030504040204" pitchFamily="50" charset="-128"/>
              </a:rPr>
              <a:t>」</a:t>
            </a:r>
            <a:endParaRPr lang="en-US" altLang="ja-JP" sz="2000" kern="0" dirty="0" smtClean="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a:t>
            </a:r>
            <a:r>
              <a:rPr lang="ja-JP" altLang="en-US" sz="2000" kern="0" dirty="0" smtClean="0">
                <a:solidFill>
                  <a:prstClr val="black"/>
                </a:solidFill>
                <a:latin typeface="ＭＳ Ｐゴシック" panose="020B0600070205080204" pitchFamily="50" charset="-128"/>
                <a:cs typeface="メイリオ" panose="020B0604030504040204" pitchFamily="50" charset="-128"/>
              </a:rPr>
              <a:t>　具体的</a:t>
            </a:r>
            <a:r>
              <a:rPr lang="ja-JP" altLang="en-US" sz="2000" kern="0" dirty="0">
                <a:solidFill>
                  <a:prstClr val="black"/>
                </a:solidFill>
                <a:latin typeface="ＭＳ Ｐゴシック" panose="020B0600070205080204" pitchFamily="50" charset="-128"/>
                <a:cs typeface="メイリオ" panose="020B0604030504040204" pitchFamily="50" charset="-128"/>
              </a:rPr>
              <a:t>な活動を通してどのような思考力等が発揮されるか十分に</a:t>
            </a:r>
            <a:r>
              <a:rPr lang="ja-JP" altLang="en-US" sz="2000" kern="0" dirty="0" smtClean="0">
                <a:solidFill>
                  <a:prstClr val="black"/>
                </a:solidFill>
                <a:latin typeface="ＭＳ Ｐゴシック" panose="020B0600070205080204" pitchFamily="50" charset="-128"/>
                <a:cs typeface="メイリオ" panose="020B0604030504040204" pitchFamily="50" charset="-128"/>
              </a:rPr>
              <a:t>検討すべき</a:t>
            </a:r>
            <a:endParaRPr lang="ja-JP" altLang="en-US" sz="20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幼児期の教育と滑らかに連続，発展</a:t>
            </a:r>
            <a:r>
              <a:rPr lang="ja-JP" altLang="en-US" sz="2000" kern="0" dirty="0" smtClean="0">
                <a:solidFill>
                  <a:prstClr val="black"/>
                </a:solidFill>
                <a:latin typeface="ＭＳ Ｐゴシック" panose="020B0600070205080204" pitchFamily="50" charset="-128"/>
                <a:cs typeface="メイリオ" panose="020B0604030504040204" pitchFamily="50" charset="-128"/>
              </a:rPr>
              <a:t>させる</a:t>
            </a:r>
            <a:r>
              <a:rPr lang="ja-JP" altLang="en-US" sz="2000" kern="0" dirty="0">
                <a:solidFill>
                  <a:prstClr val="black"/>
                </a:solidFill>
                <a:latin typeface="ＭＳ Ｐゴシック" panose="020B0600070205080204" pitchFamily="50" charset="-128"/>
                <a:cs typeface="メイリオ" panose="020B0604030504040204" pitchFamily="50" charset="-128"/>
              </a:rPr>
              <a:t>　</a:t>
            </a:r>
            <a:endParaRPr lang="en-US" altLang="ja-JP" sz="20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幼児期の教育との連携や接続を意識した</a:t>
            </a:r>
            <a:r>
              <a:rPr lang="ja-JP" altLang="en-US" sz="2000" kern="0" dirty="0" smtClean="0">
                <a:solidFill>
                  <a:prstClr val="black"/>
                </a:solidFill>
                <a:latin typeface="ＭＳ Ｐゴシック" panose="020B0600070205080204" pitchFamily="50" charset="-128"/>
                <a:cs typeface="メイリオ" panose="020B0604030504040204" pitchFamily="50" charset="-128"/>
              </a:rPr>
              <a:t>スタートカリキュラムを作成する</a:t>
            </a:r>
            <a:endParaRPr lang="ja-JP" altLang="en-US" sz="1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000" kern="0" dirty="0">
                <a:solidFill>
                  <a:prstClr val="black"/>
                </a:solidFill>
                <a:latin typeface="ＭＳ Ｐゴシック" panose="020B0600070205080204" pitchFamily="50" charset="-128"/>
                <a:cs typeface="メイリオ" panose="020B0604030504040204" pitchFamily="50" charset="-128"/>
              </a:rPr>
              <a:t>○　中学年の各教科等への接続を明確に</a:t>
            </a:r>
            <a:r>
              <a:rPr lang="ja-JP" altLang="en-US" sz="2000" kern="0" dirty="0" smtClean="0">
                <a:solidFill>
                  <a:prstClr val="black"/>
                </a:solidFill>
                <a:latin typeface="ＭＳ Ｐゴシック" panose="020B0600070205080204" pitchFamily="50" charset="-128"/>
                <a:cs typeface="メイリオ" panose="020B0604030504040204" pitchFamily="50" charset="-128"/>
              </a:rPr>
              <a:t>する</a:t>
            </a:r>
            <a:endParaRPr kumimoji="1" lang="en-US" altLang="ja-JP" sz="24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2" name="正方形/長方形 88"/>
          <p:cNvSpPr/>
          <p:nvPr/>
        </p:nvSpPr>
        <p:spPr>
          <a:xfrm>
            <a:off x="-17031" y="44624"/>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srgbClr val="000000"/>
                </a:solidFill>
                <a:effectLst/>
                <a:uLnTx/>
                <a:uFillTx/>
              </a:rPr>
              <a:t>１　生活科の目標について</a:t>
            </a:r>
            <a:endParaRPr kumimoji="0" lang="en-US" altLang="ja-JP" sz="1400" b="1" i="0" u="none" strike="noStrike" kern="0" cap="none" spc="0" normalizeH="0" baseline="0" noProof="0" dirty="0">
              <a:ln>
                <a:noFill/>
              </a:ln>
              <a:solidFill>
                <a:srgbClr val="000000"/>
              </a:solidFill>
              <a:effectLst/>
              <a:uLnTx/>
              <a:uFillTx/>
            </a:endParaRPr>
          </a:p>
        </p:txBody>
      </p:sp>
      <p:cxnSp>
        <p:nvCxnSpPr>
          <p:cNvPr id="13" name="直線コネクタ 12"/>
          <p:cNvCxnSpPr/>
          <p:nvPr/>
        </p:nvCxnSpPr>
        <p:spPr bwMode="auto">
          <a:xfrm>
            <a:off x="-55068" y="476672"/>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a:t>
            </a:fld>
            <a:endParaRPr kumimoji="0" lang="ja-JP" altLang="en-US" sz="1400" b="0" i="0" u="none" strike="noStrike" kern="0" cap="none" spc="0" normalizeH="0" baseline="0" noProof="0" dirty="0">
              <a:ln>
                <a:noFill/>
              </a:ln>
              <a:solidFill>
                <a:prstClr val="black"/>
              </a:solidFill>
              <a:effectLst/>
              <a:uLnTx/>
              <a:uFillTx/>
            </a:endParaRPr>
          </a:p>
        </p:txBody>
      </p:sp>
      <p:sp>
        <p:nvSpPr>
          <p:cNvPr id="2" name="角丸四角形 1"/>
          <p:cNvSpPr/>
          <p:nvPr/>
        </p:nvSpPr>
        <p:spPr>
          <a:xfrm>
            <a:off x="700677" y="1252970"/>
            <a:ext cx="6149156" cy="38964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児童の生活圏を学習の対象や</a:t>
            </a:r>
            <a:r>
              <a:rPr lang="ja-JP" altLang="en-US" sz="2400" dirty="0" smtClean="0">
                <a:solidFill>
                  <a:schemeClr val="tx1"/>
                </a:solidFill>
              </a:rPr>
              <a:t>場</a:t>
            </a:r>
            <a:r>
              <a:rPr lang="ja-JP" altLang="en-US" sz="2400" dirty="0">
                <a:solidFill>
                  <a:schemeClr val="tx1"/>
                </a:solidFill>
              </a:rPr>
              <a:t>とする</a:t>
            </a:r>
            <a:endParaRPr kumimoji="1" lang="ja-JP" altLang="en-US" sz="2400" dirty="0">
              <a:solidFill>
                <a:schemeClr val="tx1"/>
              </a:solidFill>
            </a:endParaRPr>
          </a:p>
        </p:txBody>
      </p:sp>
      <p:sp>
        <p:nvSpPr>
          <p:cNvPr id="8" name="角丸四角形 7"/>
          <p:cNvSpPr/>
          <p:nvPr/>
        </p:nvSpPr>
        <p:spPr>
          <a:xfrm>
            <a:off x="711363" y="1731336"/>
            <a:ext cx="5228329" cy="38964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直接関わる活動や体験を重視</a:t>
            </a:r>
            <a:endParaRPr kumimoji="1" lang="ja-JP" altLang="en-US" sz="2400" dirty="0">
              <a:solidFill>
                <a:schemeClr val="tx1"/>
              </a:solidFill>
            </a:endParaRPr>
          </a:p>
        </p:txBody>
      </p:sp>
      <p:sp>
        <p:nvSpPr>
          <p:cNvPr id="9" name="角丸四角形 8"/>
          <p:cNvSpPr/>
          <p:nvPr/>
        </p:nvSpPr>
        <p:spPr>
          <a:xfrm>
            <a:off x="700677" y="2229654"/>
            <a:ext cx="7166825" cy="35979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kern="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様々な気付きを得て，自立への基礎を養う</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角丸四角形 9"/>
          <p:cNvSpPr/>
          <p:nvPr/>
        </p:nvSpPr>
        <p:spPr>
          <a:xfrm>
            <a:off x="287451" y="3217030"/>
            <a:ext cx="4089485" cy="354672"/>
          </a:xfrm>
          <a:prstGeom prst="roundRect">
            <a:avLst/>
          </a:prstGeom>
          <a:solidFill>
            <a:srgbClr val="14D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kern="0" dirty="0">
                <a:solidFill>
                  <a:prstClr val="black"/>
                </a:solidFill>
                <a:latin typeface="+mn-ea"/>
                <a:cs typeface="メイリオ" panose="020B0604030504040204" pitchFamily="50" charset="-128"/>
              </a:rPr>
              <a:t>活動や言葉・体験を一層重視</a:t>
            </a:r>
            <a:endParaRPr kumimoji="1" lang="ja-JP" altLang="en-US" sz="2400" dirty="0">
              <a:solidFill>
                <a:schemeClr val="tx1"/>
              </a:solidFill>
              <a:latin typeface="+mn-ea"/>
            </a:endParaRPr>
          </a:p>
        </p:txBody>
      </p:sp>
      <p:sp>
        <p:nvSpPr>
          <p:cNvPr id="11" name="角丸四角形 10"/>
          <p:cNvSpPr/>
          <p:nvPr/>
        </p:nvSpPr>
        <p:spPr>
          <a:xfrm>
            <a:off x="287451" y="3690686"/>
            <a:ext cx="4089485" cy="354672"/>
          </a:xfrm>
          <a:prstGeom prst="roundRect">
            <a:avLst/>
          </a:prstGeom>
          <a:solidFill>
            <a:srgbClr val="14D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kern="0" dirty="0">
                <a:solidFill>
                  <a:prstClr val="black"/>
                </a:solidFill>
                <a:latin typeface="+mj-ea"/>
                <a:ea typeface="+mj-ea"/>
                <a:cs typeface="メイリオ" panose="020B0604030504040204" pitchFamily="50" charset="-128"/>
              </a:rPr>
              <a:t>気付きの質を高める</a:t>
            </a:r>
            <a:endParaRPr kumimoji="1" lang="ja-JP" altLang="en-US" sz="2400" dirty="0">
              <a:solidFill>
                <a:schemeClr val="tx1"/>
              </a:solidFill>
              <a:latin typeface="+mj-ea"/>
              <a:ea typeface="+mj-ea"/>
            </a:endParaRPr>
          </a:p>
        </p:txBody>
      </p:sp>
      <p:sp>
        <p:nvSpPr>
          <p:cNvPr id="14" name="角丸四角形 13"/>
          <p:cNvSpPr/>
          <p:nvPr/>
        </p:nvSpPr>
        <p:spPr>
          <a:xfrm>
            <a:off x="290859" y="4172802"/>
            <a:ext cx="4089485" cy="354672"/>
          </a:xfrm>
          <a:prstGeom prst="roundRect">
            <a:avLst/>
          </a:prstGeom>
          <a:solidFill>
            <a:srgbClr val="14D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kern="0" dirty="0">
                <a:solidFill>
                  <a:prstClr val="black"/>
                </a:solidFill>
                <a:latin typeface="+mn-ea"/>
                <a:cs typeface="メイリオ" panose="020B0604030504040204" pitchFamily="50" charset="-128"/>
              </a:rPr>
              <a:t>幼児期の教育との連携を図る</a:t>
            </a:r>
            <a:endParaRPr kumimoji="1" lang="ja-JP" altLang="en-US" sz="2400" dirty="0">
              <a:solidFill>
                <a:schemeClr val="tx1"/>
              </a:solidFill>
              <a:latin typeface="+mn-ea"/>
            </a:endParaRPr>
          </a:p>
        </p:txBody>
      </p:sp>
      <p:sp>
        <p:nvSpPr>
          <p:cNvPr id="4" name="下矢印 3"/>
          <p:cNvSpPr/>
          <p:nvPr/>
        </p:nvSpPr>
        <p:spPr>
          <a:xfrm>
            <a:off x="10497616" y="2704072"/>
            <a:ext cx="1224136" cy="5773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07305" y="2857970"/>
            <a:ext cx="1281173" cy="269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前回</a:t>
            </a:r>
            <a:r>
              <a:rPr lang="ja-JP" altLang="en-US" dirty="0">
                <a:solidFill>
                  <a:schemeClr val="tx1"/>
                </a:solidFill>
              </a:rPr>
              <a:t>改訂</a:t>
            </a:r>
            <a:endParaRPr kumimoji="1" lang="ja-JP" altLang="en-US" dirty="0">
              <a:solidFill>
                <a:schemeClr val="tx1"/>
              </a:solidFill>
            </a:endParaRPr>
          </a:p>
        </p:txBody>
      </p:sp>
      <p:sp>
        <p:nvSpPr>
          <p:cNvPr id="18" name="正方形/長方形 17"/>
          <p:cNvSpPr/>
          <p:nvPr/>
        </p:nvSpPr>
        <p:spPr>
          <a:xfrm>
            <a:off x="5177168" y="3270485"/>
            <a:ext cx="4593442" cy="95577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言葉と体験を重視した改訂の趣旨がおおむね反映されている。</a:t>
            </a:r>
            <a:endParaRPr kumimoji="1" lang="ja-JP" altLang="en-US" b="1" dirty="0">
              <a:solidFill>
                <a:schemeClr val="tx1"/>
              </a:solidFill>
            </a:endParaRPr>
          </a:p>
        </p:txBody>
      </p:sp>
      <p:sp>
        <p:nvSpPr>
          <p:cNvPr id="19" name="正方形/長方形 88"/>
          <p:cNvSpPr/>
          <p:nvPr/>
        </p:nvSpPr>
        <p:spPr>
          <a:xfrm>
            <a:off x="200472" y="458734"/>
            <a:ext cx="994954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smtClean="0">
                <a:ln>
                  <a:noFill/>
                </a:ln>
                <a:solidFill>
                  <a:srgbClr val="000000"/>
                </a:solidFill>
                <a:effectLst/>
                <a:uLnTx/>
                <a:uFillTx/>
              </a:rPr>
              <a:t>(1)</a:t>
            </a:r>
            <a:r>
              <a:rPr kumimoji="0" lang="ja-JP" altLang="en-US" sz="2400" b="1" i="0" u="none" strike="noStrike" kern="0" cap="none" spc="0" normalizeH="0" baseline="0" noProof="0" dirty="0" smtClean="0">
                <a:ln>
                  <a:noFill/>
                </a:ln>
                <a:solidFill>
                  <a:srgbClr val="000000"/>
                </a:solidFill>
                <a:effectLst/>
                <a:uLnTx/>
                <a:uFillTx/>
              </a:rPr>
              <a:t>　現行学習指導要領の成果と課題</a:t>
            </a:r>
            <a:endParaRPr kumimoji="0" lang="en-US" altLang="ja-JP" sz="1400" b="1" i="0" u="none" strike="noStrike" kern="0" cap="none" spc="0" normalizeH="0" baseline="0" noProof="0" dirty="0">
              <a:ln>
                <a:noFill/>
              </a:ln>
              <a:solidFill>
                <a:srgbClr val="000000"/>
              </a:solidFill>
              <a:effectLst/>
              <a:uLnTx/>
              <a:uFillTx/>
            </a:endParaRPr>
          </a:p>
        </p:txBody>
      </p:sp>
      <p:sp>
        <p:nvSpPr>
          <p:cNvPr id="23" name="正方形/長方形 22"/>
          <p:cNvSpPr/>
          <p:nvPr/>
        </p:nvSpPr>
        <p:spPr>
          <a:xfrm>
            <a:off x="307305" y="954777"/>
            <a:ext cx="3007536" cy="2766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生活科創設期から重視</a:t>
            </a:r>
            <a:endParaRPr kumimoji="1" lang="ja-JP" altLang="en-US" dirty="0">
              <a:solidFill>
                <a:schemeClr val="tx1"/>
              </a:solidFill>
            </a:endParaRPr>
          </a:p>
        </p:txBody>
      </p:sp>
      <p:sp>
        <p:nvSpPr>
          <p:cNvPr id="25" name="正方形/長方形 24"/>
          <p:cNvSpPr/>
          <p:nvPr/>
        </p:nvSpPr>
        <p:spPr>
          <a:xfrm>
            <a:off x="5288419" y="3059404"/>
            <a:ext cx="1281173" cy="269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成　果</a:t>
            </a:r>
            <a:endParaRPr kumimoji="1" lang="ja-JP" altLang="en-US" dirty="0">
              <a:solidFill>
                <a:schemeClr val="tx1"/>
              </a:solidFill>
            </a:endParaRPr>
          </a:p>
        </p:txBody>
      </p:sp>
      <p:sp>
        <p:nvSpPr>
          <p:cNvPr id="5" name="フローチャート : 準備 4"/>
          <p:cNvSpPr/>
          <p:nvPr/>
        </p:nvSpPr>
        <p:spPr>
          <a:xfrm>
            <a:off x="5870324" y="4167799"/>
            <a:ext cx="3207130" cy="325308"/>
          </a:xfrm>
          <a:prstGeom prst="flowChartPreparation">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更なる充実を図る</a:t>
            </a:r>
          </a:p>
        </p:txBody>
      </p:sp>
      <p:sp>
        <p:nvSpPr>
          <p:cNvPr id="26" name="正方形/長方形 25"/>
          <p:cNvSpPr/>
          <p:nvPr/>
        </p:nvSpPr>
        <p:spPr>
          <a:xfrm>
            <a:off x="4127771" y="4511238"/>
            <a:ext cx="1644917" cy="269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課　　題</a:t>
            </a:r>
            <a:endParaRPr kumimoji="1" lang="ja-JP" altLang="en-US" dirty="0">
              <a:solidFill>
                <a:schemeClr val="tx1"/>
              </a:solidFill>
            </a:endParaRPr>
          </a:p>
        </p:txBody>
      </p:sp>
      <p:sp>
        <p:nvSpPr>
          <p:cNvPr id="27" name="下矢印 26"/>
          <p:cNvSpPr/>
          <p:nvPr/>
        </p:nvSpPr>
        <p:spPr>
          <a:xfrm>
            <a:off x="2112928" y="4596442"/>
            <a:ext cx="438530" cy="2117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2116336" y="2731444"/>
            <a:ext cx="438530" cy="2117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rot="16200000">
            <a:off x="4730964" y="3698857"/>
            <a:ext cx="438530" cy="2117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形吹き出し 29"/>
          <p:cNvSpPr/>
          <p:nvPr/>
        </p:nvSpPr>
        <p:spPr>
          <a:xfrm>
            <a:off x="8285690" y="116632"/>
            <a:ext cx="1296144" cy="720080"/>
          </a:xfrm>
          <a:prstGeom prst="wedgeEllipseCallout">
            <a:avLst>
              <a:gd name="adj1" fmla="val -30656"/>
              <a:gd name="adj2" fmla="val 62500"/>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Ｐ５～</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72706226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19</a:t>
            </a:fld>
            <a:endParaRPr lang="ja-JP" alt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9894297"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88"/>
          <p:cNvSpPr/>
          <p:nvPr/>
        </p:nvSpPr>
        <p:spPr>
          <a:xfrm>
            <a:off x="128464" y="-99392"/>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lvl="0">
              <a:defRPr/>
            </a:pPr>
            <a:r>
              <a:rPr kumimoji="0" lang="ja-JP" altLang="en-US" sz="1400" b="1" kern="0" dirty="0" smtClean="0">
                <a:solidFill>
                  <a:srgbClr val="000000"/>
                </a:solidFill>
              </a:rPr>
              <a:t>別紙：「</a:t>
            </a:r>
            <a:r>
              <a:rPr kumimoji="0" lang="ja-JP" altLang="en-US" sz="1400" b="1" kern="0" dirty="0">
                <a:solidFill>
                  <a:srgbClr val="000000"/>
                </a:solidFill>
              </a:rPr>
              <a:t>生活科における教育のイメージ</a:t>
            </a:r>
            <a:r>
              <a:rPr kumimoji="0" lang="ja-JP" altLang="en-US" sz="1400" b="1" kern="0" dirty="0" smtClean="0">
                <a:solidFill>
                  <a:srgbClr val="000000"/>
                </a:solidFill>
              </a:rPr>
              <a:t>」</a:t>
            </a:r>
            <a:endParaRPr kumimoji="0" lang="en-US" altLang="ja-JP" sz="10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544675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20</a:t>
            </a:fld>
            <a:endParaRPr lang="ja-JP" alt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75" y="-43408"/>
            <a:ext cx="10369152" cy="690140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88"/>
          <p:cNvSpPr/>
          <p:nvPr/>
        </p:nvSpPr>
        <p:spPr>
          <a:xfrm>
            <a:off x="128464" y="-99392"/>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lvl="0">
              <a:defRPr/>
            </a:pPr>
            <a:r>
              <a:rPr kumimoji="0" lang="ja-JP" altLang="en-US" sz="1400" b="1" kern="0" dirty="0" smtClean="0">
                <a:solidFill>
                  <a:srgbClr val="000000"/>
                </a:solidFill>
              </a:rPr>
              <a:t>別紙：「生活科の内容の全体構成」</a:t>
            </a:r>
            <a:endParaRPr kumimoji="0" lang="en-US" altLang="ja-JP" sz="10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454015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3956" y="4898846"/>
            <a:ext cx="9732391" cy="2284723"/>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3956" y="4077072"/>
            <a:ext cx="9754592" cy="79208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0998" y="3212976"/>
            <a:ext cx="9754592" cy="79208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2856" y="470266"/>
            <a:ext cx="9765692" cy="2666115"/>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19"/>
          <p:cNvSpPr>
            <a:spLocks noChangeArrowheads="1"/>
          </p:cNvSpPr>
          <p:nvPr/>
        </p:nvSpPr>
        <p:spPr bwMode="auto">
          <a:xfrm>
            <a:off x="4451" y="470266"/>
            <a:ext cx="10138276" cy="621862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250678" lvl="0" indent="-250678" defTabSz="873140">
              <a:buNone/>
              <a:defRPr/>
            </a:pPr>
            <a:r>
              <a:rPr lang="ja-JP" altLang="en-US" sz="2400" kern="0" dirty="0">
                <a:solidFill>
                  <a:prstClr val="black"/>
                </a:solidFill>
                <a:latin typeface="ＭＳ Ｐゴシック" panose="020B0600070205080204" pitchFamily="50" charset="-128"/>
                <a:cs typeface="メイリオ" panose="020B0604030504040204" pitchFamily="50" charset="-128"/>
              </a:rPr>
              <a:t>①　改訂の基本的な</a:t>
            </a:r>
            <a:r>
              <a:rPr lang="ja-JP" altLang="en-US" sz="2400" kern="0" dirty="0" smtClean="0">
                <a:solidFill>
                  <a:prstClr val="black"/>
                </a:solidFill>
                <a:latin typeface="ＭＳ Ｐゴシック" panose="020B0600070205080204" pitchFamily="50" charset="-128"/>
                <a:cs typeface="メイリオ" panose="020B0604030504040204" pitchFamily="50" charset="-128"/>
              </a:rPr>
              <a:t>考え方　</a:t>
            </a:r>
            <a:r>
              <a:rPr lang="en-US" altLang="ja-JP" sz="2000" kern="0" dirty="0" smtClean="0">
                <a:solidFill>
                  <a:prstClr val="black"/>
                </a:solidFill>
                <a:latin typeface="ＭＳ Ｐゴシック" panose="020B0600070205080204" pitchFamily="50" charset="-128"/>
                <a:cs typeface="メイリオ" panose="020B0604030504040204" pitchFamily="50" charset="-128"/>
              </a:rPr>
              <a:t>【(1)</a:t>
            </a:r>
            <a:r>
              <a:rPr lang="ja-JP" altLang="en-US" sz="2000" kern="0" dirty="0" smtClean="0">
                <a:solidFill>
                  <a:prstClr val="black"/>
                </a:solidFill>
                <a:latin typeface="ＭＳ Ｐゴシック" panose="020B0600070205080204" pitchFamily="50" charset="-128"/>
                <a:cs typeface="メイリオ" panose="020B0604030504040204" pitchFamily="50" charset="-128"/>
              </a:rPr>
              <a:t>～</a:t>
            </a:r>
            <a:r>
              <a:rPr lang="en-US" altLang="ja-JP" sz="2000" kern="0" dirty="0" smtClean="0">
                <a:solidFill>
                  <a:prstClr val="black"/>
                </a:solidFill>
                <a:latin typeface="ＭＳ Ｐゴシック" panose="020B0600070205080204" pitchFamily="50" charset="-128"/>
                <a:cs typeface="メイリオ" panose="020B0604030504040204" pitchFamily="50" charset="-128"/>
              </a:rPr>
              <a:t>(4)</a:t>
            </a:r>
            <a:r>
              <a:rPr lang="ja-JP" altLang="en-US" sz="2000" kern="0" dirty="0" smtClean="0">
                <a:solidFill>
                  <a:prstClr val="black"/>
                </a:solidFill>
                <a:latin typeface="ＭＳ Ｐゴシック" panose="020B0600070205080204" pitchFamily="50" charset="-128"/>
                <a:cs typeface="メイリオ" panose="020B0604030504040204" pitchFamily="50" charset="-128"/>
              </a:rPr>
              <a:t>が具体的になるよう見直した。</a:t>
            </a:r>
            <a:r>
              <a:rPr lang="en-US" altLang="ja-JP" sz="2000" kern="0" dirty="0" smtClean="0">
                <a:solidFill>
                  <a:prstClr val="black"/>
                </a:solidFill>
                <a:latin typeface="ＭＳ Ｐゴシック" panose="020B0600070205080204" pitchFamily="50" charset="-128"/>
                <a:cs typeface="メイリオ" panose="020B0604030504040204" pitchFamily="50" charset="-128"/>
              </a:rPr>
              <a:t>】</a:t>
            </a:r>
            <a:endParaRPr lang="ja-JP" altLang="en-US" sz="2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a:solidFill>
                  <a:prstClr val="black"/>
                </a:solidFill>
                <a:latin typeface="ＭＳ Ｐゴシック" panose="020B0600070205080204" pitchFamily="50" charset="-128"/>
                <a:cs typeface="メイリオ" panose="020B0604030504040204" pitchFamily="50" charset="-128"/>
              </a:rPr>
              <a:t>　</a:t>
            </a:r>
            <a:r>
              <a:rPr lang="en-US" altLang="ja-JP" sz="2400" kern="0" dirty="0">
                <a:solidFill>
                  <a:prstClr val="black"/>
                </a:solidFill>
                <a:latin typeface="ＭＳ Ｐゴシック" panose="020B0600070205080204" pitchFamily="50" charset="-128"/>
                <a:cs typeface="メイリオ" panose="020B0604030504040204" pitchFamily="50" charset="-128"/>
              </a:rPr>
              <a:t>(1)</a:t>
            </a:r>
            <a:r>
              <a:rPr lang="ja-JP" altLang="en-US" sz="2400" kern="0" dirty="0">
                <a:solidFill>
                  <a:prstClr val="black"/>
                </a:solidFill>
                <a:latin typeface="ＭＳ Ｐゴシック" panose="020B0600070205080204" pitchFamily="50" charset="-128"/>
                <a:cs typeface="メイリオ" panose="020B0604030504040204" pitchFamily="50" charset="-128"/>
              </a:rPr>
              <a:t>　幼児期の教育とのつながり</a:t>
            </a:r>
            <a:endParaRPr lang="en-US" altLang="ja-JP" sz="2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a:solidFill>
                  <a:prstClr val="black"/>
                </a:solidFill>
                <a:latin typeface="ＭＳ Ｐゴシック" panose="020B0600070205080204" pitchFamily="50" charset="-128"/>
                <a:cs typeface="メイリオ" panose="020B0604030504040204" pitchFamily="50" charset="-128"/>
              </a:rPr>
              <a:t>　</a:t>
            </a:r>
            <a:r>
              <a:rPr lang="en-US" altLang="ja-JP" sz="2400" kern="0" dirty="0">
                <a:solidFill>
                  <a:prstClr val="black"/>
                </a:solidFill>
                <a:latin typeface="ＭＳ Ｐゴシック" panose="020B0600070205080204" pitchFamily="50" charset="-128"/>
                <a:cs typeface="メイリオ" panose="020B0604030504040204" pitchFamily="50" charset="-128"/>
              </a:rPr>
              <a:t>(2)</a:t>
            </a:r>
            <a:r>
              <a:rPr lang="ja-JP" altLang="en-US" sz="2400" kern="0" dirty="0">
                <a:solidFill>
                  <a:prstClr val="black"/>
                </a:solidFill>
                <a:latin typeface="ＭＳ Ｐゴシック" panose="020B0600070205080204" pitchFamily="50" charset="-128"/>
                <a:cs typeface="メイリオ" panose="020B0604030504040204" pitchFamily="50" charset="-128"/>
              </a:rPr>
              <a:t>　小学校低学年における各教科等における学習との関係性</a:t>
            </a:r>
            <a:endParaRPr lang="en-US" altLang="ja-JP" sz="2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a:solidFill>
                  <a:prstClr val="black"/>
                </a:solidFill>
                <a:latin typeface="ＭＳ Ｐゴシック" panose="020B0600070205080204" pitchFamily="50" charset="-128"/>
                <a:cs typeface="メイリオ" panose="020B0604030504040204" pitchFamily="50" charset="-128"/>
              </a:rPr>
              <a:t>　</a:t>
            </a:r>
            <a:r>
              <a:rPr lang="en-US" altLang="ja-JP" sz="2400" kern="0" dirty="0">
                <a:solidFill>
                  <a:prstClr val="black"/>
                </a:solidFill>
                <a:latin typeface="ＭＳ Ｐゴシック" panose="020B0600070205080204" pitchFamily="50" charset="-128"/>
                <a:cs typeface="メイリオ" panose="020B0604030504040204" pitchFamily="50" charset="-128"/>
              </a:rPr>
              <a:t>(3)</a:t>
            </a:r>
            <a:r>
              <a:rPr lang="ja-JP" altLang="en-US" sz="2400" kern="0" dirty="0">
                <a:solidFill>
                  <a:prstClr val="black"/>
                </a:solidFill>
                <a:latin typeface="ＭＳ Ｐゴシック" panose="020B0600070205080204" pitchFamily="50" charset="-128"/>
                <a:cs typeface="メイリオ" panose="020B0604030504040204" pitchFamily="50" charset="-128"/>
              </a:rPr>
              <a:t>　中学年以降の学習との</a:t>
            </a:r>
            <a:r>
              <a:rPr lang="ja-JP" altLang="en-US" sz="2400" kern="0" dirty="0" smtClean="0">
                <a:solidFill>
                  <a:prstClr val="black"/>
                </a:solidFill>
                <a:latin typeface="ＭＳ Ｐゴシック" panose="020B0600070205080204" pitchFamily="50" charset="-128"/>
                <a:cs typeface="メイリオ" panose="020B0604030504040204" pitchFamily="50" charset="-128"/>
              </a:rPr>
              <a:t>つながりを踏まえること</a:t>
            </a:r>
            <a:endParaRPr lang="en-US" altLang="ja-JP" sz="2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a:solidFill>
                  <a:prstClr val="black"/>
                </a:solidFill>
                <a:latin typeface="ＭＳ Ｐゴシック" panose="020B0600070205080204" pitchFamily="50" charset="-128"/>
                <a:cs typeface="メイリオ" panose="020B0604030504040204" pitchFamily="50" charset="-128"/>
              </a:rPr>
              <a:t>　</a:t>
            </a:r>
            <a:r>
              <a:rPr lang="en-US" altLang="ja-JP" sz="2400" kern="0" dirty="0">
                <a:solidFill>
                  <a:prstClr val="black"/>
                </a:solidFill>
                <a:latin typeface="ＭＳ Ｐゴシック" panose="020B0600070205080204" pitchFamily="50" charset="-128"/>
                <a:cs typeface="メイリオ" panose="020B0604030504040204" pitchFamily="50" charset="-128"/>
              </a:rPr>
              <a:t>(4)</a:t>
            </a:r>
            <a:r>
              <a:rPr lang="ja-JP" altLang="en-US" sz="2400" kern="0" dirty="0">
                <a:solidFill>
                  <a:prstClr val="black"/>
                </a:solidFill>
                <a:latin typeface="ＭＳ Ｐゴシック" panose="020B0600070205080204" pitchFamily="50" charset="-128"/>
                <a:cs typeface="メイリオ" panose="020B0604030504040204" pitchFamily="50" charset="-128"/>
              </a:rPr>
              <a:t>　具体的な活動や体験を通して育成する資質・</a:t>
            </a:r>
            <a:r>
              <a:rPr lang="ja-JP" altLang="en-US" sz="2400" kern="0" dirty="0" smtClean="0">
                <a:solidFill>
                  <a:prstClr val="black"/>
                </a:solidFill>
                <a:latin typeface="ＭＳ Ｐゴシック" panose="020B0600070205080204" pitchFamily="50" charset="-128"/>
                <a:cs typeface="メイリオ" panose="020B0604030504040204" pitchFamily="50" charset="-128"/>
              </a:rPr>
              <a:t>能力（特</a:t>
            </a:r>
            <a:r>
              <a:rPr lang="ja-JP" altLang="en-US" sz="2400" kern="0" dirty="0">
                <a:solidFill>
                  <a:prstClr val="black"/>
                </a:solidFill>
                <a:latin typeface="ＭＳ Ｐゴシック" panose="020B0600070205080204" pitchFamily="50" charset="-128"/>
                <a:cs typeface="メイリオ" panose="020B0604030504040204" pitchFamily="50" charset="-128"/>
              </a:rPr>
              <a:t>に「思考力，</a:t>
            </a:r>
            <a:r>
              <a:rPr lang="ja-JP" altLang="en-US" sz="2400" kern="0" dirty="0" smtClean="0">
                <a:solidFill>
                  <a:prstClr val="black"/>
                </a:solidFill>
                <a:latin typeface="ＭＳ Ｐゴシック" panose="020B0600070205080204" pitchFamily="50" charset="-128"/>
                <a:cs typeface="メイリオ" panose="020B0604030504040204" pitchFamily="50" charset="-128"/>
              </a:rPr>
              <a:t>判断</a:t>
            </a:r>
            <a:endParaRPr lang="en-US" altLang="ja-JP" sz="2400" kern="0" dirty="0" smtClean="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a:solidFill>
                  <a:prstClr val="black"/>
                </a:solidFill>
                <a:latin typeface="ＭＳ Ｐゴシック" panose="020B0600070205080204" pitchFamily="50" charset="-128"/>
                <a:cs typeface="メイリオ" panose="020B0604030504040204" pitchFamily="50" charset="-128"/>
              </a:rPr>
              <a:t>　</a:t>
            </a:r>
            <a:r>
              <a:rPr lang="ja-JP" altLang="en-US" sz="2400" kern="0" dirty="0" smtClean="0">
                <a:solidFill>
                  <a:prstClr val="black"/>
                </a:solidFill>
                <a:latin typeface="ＭＳ Ｐゴシック" panose="020B0600070205080204" pitchFamily="50" charset="-128"/>
                <a:cs typeface="メイリオ" panose="020B0604030504040204" pitchFamily="50" charset="-128"/>
              </a:rPr>
              <a:t>　力，</a:t>
            </a:r>
            <a:r>
              <a:rPr lang="ja-JP" altLang="en-US" sz="2400" kern="0" dirty="0">
                <a:solidFill>
                  <a:prstClr val="black"/>
                </a:solidFill>
                <a:latin typeface="ＭＳ Ｐゴシック" panose="020B0600070205080204" pitchFamily="50" charset="-128"/>
                <a:cs typeface="メイリオ" panose="020B0604030504040204" pitchFamily="50" charset="-128"/>
              </a:rPr>
              <a:t>表現力等</a:t>
            </a:r>
            <a:r>
              <a:rPr lang="ja-JP" altLang="en-US" sz="2400" kern="0" dirty="0" smtClean="0">
                <a:solidFill>
                  <a:prstClr val="black"/>
                </a:solidFill>
                <a:latin typeface="ＭＳ Ｐゴシック" panose="020B0600070205080204" pitchFamily="50" charset="-128"/>
                <a:cs typeface="メイリオ" panose="020B0604030504040204" pitchFamily="50" charset="-128"/>
              </a:rPr>
              <a:t>」）</a:t>
            </a:r>
            <a:endParaRPr lang="ja-JP" altLang="en-US" sz="2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smtClean="0">
                <a:solidFill>
                  <a:prstClr val="black"/>
                </a:solidFill>
                <a:latin typeface="ＭＳ Ｐゴシック" panose="020B0600070205080204" pitchFamily="50" charset="-128"/>
                <a:cs typeface="メイリオ" panose="020B0604030504040204" pitchFamily="50" charset="-128"/>
              </a:rPr>
              <a:t>②</a:t>
            </a:r>
            <a:r>
              <a:rPr lang="ja-JP" altLang="en-US" sz="2400" kern="0" dirty="0">
                <a:solidFill>
                  <a:prstClr val="black"/>
                </a:solidFill>
                <a:latin typeface="ＭＳ Ｐゴシック" panose="020B0600070205080204" pitchFamily="50" charset="-128"/>
                <a:cs typeface="メイリオ" panose="020B0604030504040204" pitchFamily="50" charset="-128"/>
              </a:rPr>
              <a:t>　目標の</a:t>
            </a:r>
            <a:r>
              <a:rPr lang="ja-JP" altLang="en-US" sz="2400" kern="0" dirty="0" smtClean="0">
                <a:solidFill>
                  <a:prstClr val="black"/>
                </a:solidFill>
                <a:latin typeface="ＭＳ Ｐゴシック" panose="020B0600070205080204" pitchFamily="50" charset="-128"/>
                <a:cs typeface="メイリオ" panose="020B0604030504040204" pitchFamily="50" charset="-128"/>
              </a:rPr>
              <a:t>改善</a:t>
            </a:r>
            <a:endParaRPr lang="en-US" altLang="ja-JP" sz="2400" kern="0" dirty="0" smtClean="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smtClean="0">
                <a:solidFill>
                  <a:prstClr val="black"/>
                </a:solidFill>
                <a:latin typeface="ＭＳ Ｐゴシック" panose="020B0600070205080204" pitchFamily="50" charset="-128"/>
                <a:cs typeface="メイリオ" panose="020B0604030504040204" pitchFamily="50" charset="-128"/>
              </a:rPr>
              <a:t>　・　資質</a:t>
            </a:r>
            <a:r>
              <a:rPr lang="ja-JP" altLang="en-US" sz="2400" kern="0" dirty="0">
                <a:solidFill>
                  <a:prstClr val="black"/>
                </a:solidFill>
                <a:latin typeface="ＭＳ Ｐゴシック" panose="020B0600070205080204" pitchFamily="50" charset="-128"/>
                <a:cs typeface="メイリオ" panose="020B0604030504040204" pitchFamily="50" charset="-128"/>
              </a:rPr>
              <a:t>・能力を育成することを</a:t>
            </a:r>
            <a:r>
              <a:rPr lang="ja-JP" altLang="en-US" sz="2400" kern="0" dirty="0" smtClean="0">
                <a:solidFill>
                  <a:prstClr val="black"/>
                </a:solidFill>
                <a:latin typeface="ＭＳ Ｐゴシック" panose="020B0600070205080204" pitchFamily="50" charset="-128"/>
                <a:cs typeface="メイリオ" panose="020B0604030504040204" pitchFamily="50" charset="-128"/>
              </a:rPr>
              <a:t>明確化</a:t>
            </a:r>
            <a:endParaRPr lang="ja-JP" altLang="en-US" sz="2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smtClean="0">
                <a:solidFill>
                  <a:prstClr val="black"/>
                </a:solidFill>
                <a:latin typeface="ＭＳ Ｐゴシック" panose="020B0600070205080204" pitchFamily="50" charset="-128"/>
                <a:cs typeface="メイリオ" panose="020B0604030504040204" pitchFamily="50" charset="-128"/>
              </a:rPr>
              <a:t>③</a:t>
            </a:r>
            <a:r>
              <a:rPr lang="ja-JP" altLang="en-US" sz="2400" kern="0" dirty="0">
                <a:solidFill>
                  <a:prstClr val="black"/>
                </a:solidFill>
                <a:latin typeface="ＭＳ Ｐゴシック" panose="020B0600070205080204" pitchFamily="50" charset="-128"/>
                <a:cs typeface="メイリオ" panose="020B0604030504040204" pitchFamily="50" charset="-128"/>
              </a:rPr>
              <a:t>　内容構成の</a:t>
            </a:r>
            <a:r>
              <a:rPr lang="ja-JP" altLang="en-US" sz="2400" kern="0" dirty="0" smtClean="0">
                <a:solidFill>
                  <a:prstClr val="black"/>
                </a:solidFill>
                <a:latin typeface="ＭＳ Ｐゴシック" panose="020B0600070205080204" pitchFamily="50" charset="-128"/>
                <a:cs typeface="メイリオ" panose="020B0604030504040204" pitchFamily="50" charset="-128"/>
              </a:rPr>
              <a:t>改善</a:t>
            </a:r>
            <a:endParaRPr lang="en-US" altLang="ja-JP" sz="2400" kern="0" dirty="0" smtClean="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smtClean="0">
                <a:solidFill>
                  <a:prstClr val="black"/>
                </a:solidFill>
                <a:latin typeface="ＭＳ Ｐゴシック" panose="020B0600070205080204" pitchFamily="50" charset="-128"/>
                <a:cs typeface="メイリオ" panose="020B0604030504040204" pitchFamily="50" charset="-128"/>
              </a:rPr>
              <a:t>　・　学習</a:t>
            </a:r>
            <a:r>
              <a:rPr lang="ja-JP" altLang="en-US" sz="2400" kern="0" dirty="0">
                <a:solidFill>
                  <a:prstClr val="black"/>
                </a:solidFill>
                <a:latin typeface="ＭＳ Ｐゴシック" panose="020B0600070205080204" pitchFamily="50" charset="-128"/>
                <a:cs typeface="メイリオ" panose="020B0604030504040204" pitchFamily="50" charset="-128"/>
              </a:rPr>
              <a:t>内容</a:t>
            </a:r>
            <a:r>
              <a:rPr lang="ja-JP" altLang="en-US" sz="2400" kern="0" dirty="0" smtClean="0">
                <a:solidFill>
                  <a:prstClr val="black"/>
                </a:solidFill>
                <a:latin typeface="ＭＳ Ｐゴシック" panose="020B0600070205080204" pitchFamily="50" charset="-128"/>
                <a:cs typeface="メイリオ" panose="020B0604030504040204" pitchFamily="50" charset="-128"/>
              </a:rPr>
              <a:t>を３つの内容階層で、資質</a:t>
            </a:r>
            <a:r>
              <a:rPr lang="ja-JP" altLang="en-US" sz="2400" kern="0" dirty="0">
                <a:solidFill>
                  <a:prstClr val="black"/>
                </a:solidFill>
                <a:latin typeface="ＭＳ Ｐゴシック" panose="020B0600070205080204" pitchFamily="50" charset="-128"/>
                <a:cs typeface="メイリオ" panose="020B0604030504040204" pitchFamily="50" charset="-128"/>
              </a:rPr>
              <a:t>・能力</a:t>
            </a:r>
            <a:r>
              <a:rPr lang="ja-JP" altLang="en-US" sz="2400" kern="0" dirty="0" smtClean="0">
                <a:solidFill>
                  <a:prstClr val="black"/>
                </a:solidFill>
                <a:latin typeface="ＭＳ Ｐゴシック" panose="020B0600070205080204" pitchFamily="50" charset="-128"/>
                <a:cs typeface="メイリオ" panose="020B0604030504040204" pitchFamily="50" charset="-128"/>
              </a:rPr>
              <a:t>に沿って整理</a:t>
            </a:r>
            <a:endParaRPr lang="ja-JP" altLang="en-US" sz="2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smtClean="0">
                <a:latin typeface="ＭＳ Ｐゴシック" panose="020B0600070205080204" pitchFamily="50" charset="-128"/>
              </a:rPr>
              <a:t>④</a:t>
            </a:r>
            <a:r>
              <a:rPr lang="ja-JP" altLang="en-US" sz="2400" kern="0" dirty="0">
                <a:latin typeface="ＭＳ Ｐゴシック" panose="020B0600070205080204" pitchFamily="50" charset="-128"/>
              </a:rPr>
              <a:t>　学習内容，学習指導の改善・充実</a:t>
            </a:r>
          </a:p>
          <a:p>
            <a:pPr marL="250678" lvl="0" indent="-250678" defTabSz="873140">
              <a:buNone/>
              <a:defRPr/>
            </a:pPr>
            <a:r>
              <a:rPr lang="ja-JP" altLang="en-US" sz="2400" kern="0" dirty="0" smtClean="0">
                <a:latin typeface="ＭＳ Ｐゴシック" panose="020B0600070205080204" pitchFamily="50" charset="-128"/>
              </a:rPr>
              <a:t>　・</a:t>
            </a:r>
            <a:r>
              <a:rPr lang="ja-JP" altLang="en-US" sz="2400" kern="0" dirty="0">
                <a:latin typeface="ＭＳ Ｐゴシック" panose="020B0600070205080204" pitchFamily="50" charset="-128"/>
              </a:rPr>
              <a:t>　</a:t>
            </a:r>
            <a:r>
              <a:rPr lang="ja-JP" altLang="en-US" sz="2400" kern="0" dirty="0" smtClean="0">
                <a:latin typeface="ＭＳ Ｐゴシック" panose="020B0600070205080204" pitchFamily="50" charset="-128"/>
              </a:rPr>
              <a:t>どのような「思考力・判断力・表現力等」の育成を目指すのかが具体的</a:t>
            </a:r>
            <a:endParaRPr lang="en-US" altLang="ja-JP" sz="2400" kern="0" dirty="0" smtClean="0">
              <a:latin typeface="ＭＳ Ｐゴシック" panose="020B0600070205080204" pitchFamily="50" charset="-128"/>
            </a:endParaRPr>
          </a:p>
          <a:p>
            <a:pPr marL="250678" lvl="0" indent="-250678" defTabSz="873140">
              <a:buNone/>
              <a:defRPr/>
            </a:pPr>
            <a:r>
              <a:rPr lang="ja-JP" altLang="en-US" sz="2400" kern="0" dirty="0">
                <a:latin typeface="ＭＳ Ｐゴシック" panose="020B0600070205080204" pitchFamily="50" charset="-128"/>
              </a:rPr>
              <a:t>　</a:t>
            </a:r>
            <a:r>
              <a:rPr lang="ja-JP" altLang="en-US" sz="2400" kern="0" dirty="0" smtClean="0">
                <a:latin typeface="ＭＳ Ｐゴシック" panose="020B0600070205080204" pitchFamily="50" charset="-128"/>
              </a:rPr>
              <a:t>になるよう各内容項目</a:t>
            </a:r>
            <a:r>
              <a:rPr lang="ja-JP" altLang="en-US" sz="2400" kern="0" dirty="0">
                <a:latin typeface="ＭＳ Ｐゴシック" panose="020B0600070205080204" pitchFamily="50" charset="-128"/>
              </a:rPr>
              <a:t>の見直し</a:t>
            </a:r>
          </a:p>
          <a:p>
            <a:pPr marL="250678" lvl="0" indent="-250678" defTabSz="873140">
              <a:buNone/>
              <a:defRPr/>
            </a:pPr>
            <a:r>
              <a:rPr lang="ja-JP" altLang="en-US" sz="2400" kern="0" dirty="0" smtClean="0">
                <a:latin typeface="ＭＳ Ｐゴシック" panose="020B0600070205080204" pitchFamily="50" charset="-128"/>
              </a:rPr>
              <a:t>　</a:t>
            </a:r>
            <a:endParaRPr kumimoji="1" lang="en-US" altLang="ja-JP" sz="2400" b="0" i="0" u="none" strike="noStrike" kern="0" cap="none" spc="0" normalizeH="0" baseline="0" noProof="0" dirty="0">
              <a:ln>
                <a:noFill/>
              </a:ln>
              <a:solidFill>
                <a:schemeClr val="tx1"/>
              </a:solidFill>
              <a:effectLst/>
              <a:uLnTx/>
              <a:uFillTx/>
              <a:latin typeface="ＭＳ Ｐゴシック" panose="020B0600070205080204" pitchFamily="50" charset="-128"/>
            </a:endParaRPr>
          </a:p>
        </p:txBody>
      </p:sp>
      <p:sp>
        <p:nvSpPr>
          <p:cNvPr id="12" name="正方形/長方形 88"/>
          <p:cNvSpPr/>
          <p:nvPr/>
        </p:nvSpPr>
        <p:spPr>
          <a:xfrm>
            <a:off x="4451" y="-83398"/>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rPr>
              <a:t>生活科改訂の要点</a:t>
            </a:r>
            <a:endParaRPr kumimoji="0" lang="en-US" altLang="ja-JP" sz="1400" b="1" i="0" u="none" strike="noStrike" kern="0" cap="none" spc="0" normalizeH="0" baseline="0" noProof="0" dirty="0">
              <a:ln>
                <a:noFill/>
              </a:ln>
              <a:solidFill>
                <a:srgbClr val="000000"/>
              </a:solidFill>
              <a:effectLst/>
              <a:uLnTx/>
              <a:uFillTx/>
            </a:endParaRPr>
          </a:p>
        </p:txBody>
      </p:sp>
      <p:cxnSp>
        <p:nvCxnSpPr>
          <p:cNvPr id="13" name="直線コネクタ 12"/>
          <p:cNvCxnSpPr/>
          <p:nvPr/>
        </p:nvCxnSpPr>
        <p:spPr bwMode="auto">
          <a:xfrm>
            <a:off x="-28002" y="404664"/>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a:t>
            </a:fld>
            <a:endParaRPr kumimoji="0" lang="ja-JP" altLang="en-US" sz="1400" b="0" i="0" u="none" strike="noStrike" kern="0" cap="none" spc="0" normalizeH="0" baseline="0" noProof="0" dirty="0">
              <a:ln>
                <a:noFill/>
              </a:ln>
              <a:solidFill>
                <a:prstClr val="black"/>
              </a:solidFill>
              <a:effectLst/>
              <a:uLnTx/>
              <a:uFillTx/>
            </a:endParaRPr>
          </a:p>
        </p:txBody>
      </p:sp>
      <p:sp>
        <p:nvSpPr>
          <p:cNvPr id="10" name="円形吹き出し 9"/>
          <p:cNvSpPr/>
          <p:nvPr/>
        </p:nvSpPr>
        <p:spPr>
          <a:xfrm>
            <a:off x="8475212" y="44624"/>
            <a:ext cx="1296144" cy="720080"/>
          </a:xfrm>
          <a:prstGeom prst="wedgeEllipseCallout">
            <a:avLst>
              <a:gd name="adj1" fmla="val -79071"/>
              <a:gd name="adj2" fmla="val -25891"/>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Ｐ６～</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74162592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28464" y="-138695"/>
            <a:ext cx="9649072" cy="270360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19"/>
          <p:cNvSpPr>
            <a:spLocks noChangeArrowheads="1"/>
          </p:cNvSpPr>
          <p:nvPr/>
        </p:nvSpPr>
        <p:spPr bwMode="auto">
          <a:xfrm>
            <a:off x="272480" y="116632"/>
            <a:ext cx="9289032" cy="282077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250678" lvl="0" indent="-250678" defTabSz="873140">
              <a:buNone/>
              <a:defRPr/>
            </a:pPr>
            <a:r>
              <a:rPr lang="ja-JP" altLang="en-US" sz="2400" kern="0" dirty="0" smtClean="0">
                <a:solidFill>
                  <a:prstClr val="black"/>
                </a:solidFill>
                <a:latin typeface="ＭＳ Ｐゴシック" panose="020B0600070205080204" pitchFamily="50" charset="-128"/>
                <a:cs typeface="メイリオ" panose="020B0604030504040204" pitchFamily="50" charset="-128"/>
              </a:rPr>
              <a:t>・　　活動</a:t>
            </a:r>
            <a:r>
              <a:rPr lang="ja-JP" altLang="en-US" sz="2400" kern="0" dirty="0">
                <a:solidFill>
                  <a:prstClr val="black"/>
                </a:solidFill>
                <a:latin typeface="ＭＳ Ｐゴシック" panose="020B0600070205080204" pitchFamily="50" charset="-128"/>
                <a:cs typeface="メイリオ" panose="020B0604030504040204" pitchFamily="50" charset="-128"/>
              </a:rPr>
              <a:t>や体験を通して気付いたことなどについて多様に表現し</a:t>
            </a:r>
            <a:r>
              <a:rPr lang="ja-JP" altLang="en-US" sz="2400" kern="0" dirty="0" smtClean="0">
                <a:solidFill>
                  <a:prstClr val="black"/>
                </a:solidFill>
                <a:latin typeface="ＭＳ Ｐゴシック" panose="020B0600070205080204" pitchFamily="50" charset="-128"/>
                <a:cs typeface="メイリオ" panose="020B0604030504040204" pitchFamily="50" charset="-128"/>
              </a:rPr>
              <a:t>考えたり</a:t>
            </a:r>
            <a:r>
              <a:rPr lang="en-US" altLang="ja-JP" sz="2400" kern="0" dirty="0" smtClean="0">
                <a:solidFill>
                  <a:prstClr val="black"/>
                </a:solidFill>
                <a:latin typeface="ＭＳ Ｐゴシック" panose="020B0600070205080204" pitchFamily="50" charset="-128"/>
                <a:cs typeface="メイリオ" panose="020B0604030504040204" pitchFamily="50" charset="-128"/>
              </a:rPr>
              <a:t>｢</a:t>
            </a:r>
            <a:r>
              <a:rPr lang="ja-JP" altLang="en-US" sz="2400" kern="0" dirty="0" smtClean="0">
                <a:solidFill>
                  <a:prstClr val="black"/>
                </a:solidFill>
                <a:latin typeface="ＭＳ Ｐゴシック" panose="020B0600070205080204" pitchFamily="50" charset="-128"/>
                <a:cs typeface="メイリオ" panose="020B0604030504040204" pitchFamily="50" charset="-128"/>
              </a:rPr>
              <a:t>見付ける</a:t>
            </a:r>
            <a:r>
              <a:rPr lang="en-US" altLang="ja-JP" sz="2400" kern="0" dirty="0" smtClean="0">
                <a:solidFill>
                  <a:prstClr val="black"/>
                </a:solidFill>
                <a:latin typeface="ＭＳ Ｐゴシック" panose="020B0600070205080204" pitchFamily="50" charset="-128"/>
                <a:cs typeface="メイリオ" panose="020B0604030504040204" pitchFamily="50" charset="-128"/>
              </a:rPr>
              <a:t>｣｢</a:t>
            </a:r>
            <a:r>
              <a:rPr lang="ja-JP" altLang="en-US" sz="2400" kern="0" dirty="0" smtClean="0">
                <a:solidFill>
                  <a:prstClr val="black"/>
                </a:solidFill>
                <a:latin typeface="ＭＳ Ｐゴシック" panose="020B0600070205080204" pitchFamily="50" charset="-128"/>
                <a:cs typeface="メイリオ" panose="020B0604030504040204" pitchFamily="50" charset="-128"/>
              </a:rPr>
              <a:t>比べる」</a:t>
            </a:r>
            <a:r>
              <a:rPr lang="en-US" altLang="ja-JP" sz="2400" kern="0" dirty="0" smtClean="0">
                <a:solidFill>
                  <a:prstClr val="black"/>
                </a:solidFill>
                <a:latin typeface="ＭＳ Ｐゴシック" panose="020B0600070205080204" pitchFamily="50" charset="-128"/>
                <a:cs typeface="メイリオ" panose="020B0604030504040204" pitchFamily="50" charset="-128"/>
              </a:rPr>
              <a:t>｢</a:t>
            </a:r>
            <a:r>
              <a:rPr lang="ja-JP" altLang="en-US" sz="2400" kern="0" dirty="0" smtClean="0">
                <a:solidFill>
                  <a:prstClr val="black"/>
                </a:solidFill>
                <a:latin typeface="ＭＳ Ｐゴシック" panose="020B0600070205080204" pitchFamily="50" charset="-128"/>
                <a:cs typeface="メイリオ" panose="020B0604030504040204" pitchFamily="50" charset="-128"/>
              </a:rPr>
              <a:t>たとえる」</a:t>
            </a:r>
            <a:r>
              <a:rPr lang="en-US" altLang="ja-JP" sz="2400" kern="0" dirty="0" smtClean="0">
                <a:solidFill>
                  <a:prstClr val="black"/>
                </a:solidFill>
                <a:latin typeface="ＭＳ Ｐゴシック" panose="020B0600070205080204" pitchFamily="50" charset="-128"/>
                <a:cs typeface="メイリオ" panose="020B0604030504040204" pitchFamily="50" charset="-128"/>
              </a:rPr>
              <a:t>｢</a:t>
            </a:r>
            <a:r>
              <a:rPr lang="ja-JP" altLang="en-US" sz="2400" kern="0" dirty="0" smtClean="0">
                <a:solidFill>
                  <a:prstClr val="black"/>
                </a:solidFill>
                <a:latin typeface="ＭＳ Ｐゴシック" panose="020B0600070205080204" pitchFamily="50" charset="-128"/>
                <a:cs typeface="メイリオ" panose="020B0604030504040204" pitchFamily="50" charset="-128"/>
              </a:rPr>
              <a:t>試す</a:t>
            </a:r>
            <a:r>
              <a:rPr lang="en-US" altLang="ja-JP" sz="2400" kern="0" dirty="0" smtClean="0">
                <a:solidFill>
                  <a:prstClr val="black"/>
                </a:solidFill>
                <a:latin typeface="ＭＳ Ｐゴシック" panose="020B0600070205080204" pitchFamily="50" charset="-128"/>
                <a:cs typeface="メイリオ" panose="020B0604030504040204" pitchFamily="50" charset="-128"/>
              </a:rPr>
              <a:t>｣｢</a:t>
            </a:r>
            <a:r>
              <a:rPr lang="ja-JP" altLang="en-US" sz="2400" kern="0" dirty="0" smtClean="0">
                <a:solidFill>
                  <a:prstClr val="black"/>
                </a:solidFill>
                <a:latin typeface="ＭＳ Ｐゴシック" panose="020B0600070205080204" pitchFamily="50" charset="-128"/>
                <a:cs typeface="メイリオ" panose="020B0604030504040204" pitchFamily="50" charset="-128"/>
              </a:rPr>
              <a:t>見通す</a:t>
            </a:r>
            <a:r>
              <a:rPr lang="en-US" altLang="ja-JP" sz="2400" kern="0" dirty="0" smtClean="0">
                <a:solidFill>
                  <a:prstClr val="black"/>
                </a:solidFill>
                <a:latin typeface="ＭＳ Ｐゴシック" panose="020B0600070205080204" pitchFamily="50" charset="-128"/>
                <a:cs typeface="メイリオ" panose="020B0604030504040204" pitchFamily="50" charset="-128"/>
              </a:rPr>
              <a:t>｣｢</a:t>
            </a:r>
            <a:r>
              <a:rPr lang="ja-JP" altLang="en-US" sz="2400" kern="0" dirty="0" smtClean="0">
                <a:solidFill>
                  <a:prstClr val="black"/>
                </a:solidFill>
                <a:latin typeface="ＭＳ Ｐゴシック" panose="020B0600070205080204" pitchFamily="50" charset="-128"/>
                <a:cs typeface="メイリオ" panose="020B0604030504040204" pitchFamily="50" charset="-128"/>
              </a:rPr>
              <a:t>工夫する</a:t>
            </a:r>
            <a:r>
              <a:rPr lang="en-US" altLang="ja-JP" sz="2400" kern="0" dirty="0" smtClean="0">
                <a:solidFill>
                  <a:prstClr val="black"/>
                </a:solidFill>
                <a:latin typeface="ＭＳ Ｐゴシック" panose="020B0600070205080204" pitchFamily="50" charset="-128"/>
                <a:cs typeface="メイリオ" panose="020B0604030504040204" pitchFamily="50" charset="-128"/>
              </a:rPr>
              <a:t>｣</a:t>
            </a:r>
            <a:r>
              <a:rPr lang="ja-JP" altLang="en-US" sz="2400" kern="0" dirty="0" smtClean="0">
                <a:solidFill>
                  <a:prstClr val="black"/>
                </a:solidFill>
                <a:latin typeface="ＭＳ Ｐゴシック" panose="020B0600070205080204" pitchFamily="50" charset="-128"/>
                <a:cs typeface="メイリオ" panose="020B0604030504040204" pitchFamily="50" charset="-128"/>
              </a:rPr>
              <a:t>など</a:t>
            </a:r>
            <a:r>
              <a:rPr lang="ja-JP" altLang="en-US" sz="2400" kern="0" dirty="0">
                <a:solidFill>
                  <a:prstClr val="black"/>
                </a:solidFill>
                <a:latin typeface="ＭＳ Ｐゴシック" panose="020B0600070205080204" pitchFamily="50" charset="-128"/>
                <a:cs typeface="メイリオ" panose="020B0604030504040204" pitchFamily="50" charset="-128"/>
              </a:rPr>
              <a:t>の多様な学習活動を行ったりする活動を</a:t>
            </a:r>
            <a:r>
              <a:rPr lang="ja-JP" altLang="en-US" sz="2400" kern="0" dirty="0" smtClean="0">
                <a:solidFill>
                  <a:prstClr val="black"/>
                </a:solidFill>
                <a:latin typeface="ＭＳ Ｐゴシック" panose="020B0600070205080204" pitchFamily="50" charset="-128"/>
                <a:cs typeface="メイリオ" panose="020B0604030504040204" pitchFamily="50" charset="-128"/>
              </a:rPr>
              <a:t>重視</a:t>
            </a:r>
            <a:endParaRPr lang="ja-JP" altLang="en-US" sz="2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smtClean="0">
                <a:solidFill>
                  <a:prstClr val="black"/>
                </a:solidFill>
                <a:latin typeface="ＭＳ Ｐゴシック" panose="020B0600070205080204" pitchFamily="50" charset="-128"/>
                <a:cs typeface="メイリオ" panose="020B0604030504040204" pitchFamily="50" charset="-128"/>
              </a:rPr>
              <a:t>・　　特</a:t>
            </a:r>
            <a:r>
              <a:rPr lang="ja-JP" altLang="en-US" sz="2400" kern="0" dirty="0">
                <a:solidFill>
                  <a:prstClr val="black"/>
                </a:solidFill>
                <a:latin typeface="ＭＳ Ｐゴシック" panose="020B0600070205080204" pitchFamily="50" charset="-128"/>
                <a:cs typeface="メイリオ" panose="020B0604030504040204" pitchFamily="50" charset="-128"/>
              </a:rPr>
              <a:t>に</a:t>
            </a:r>
            <a:r>
              <a:rPr lang="ja-JP" altLang="en-US" sz="2400" kern="0" dirty="0" smtClean="0">
                <a:solidFill>
                  <a:prstClr val="black"/>
                </a:solidFill>
                <a:latin typeface="ＭＳ Ｐゴシック" panose="020B0600070205080204" pitchFamily="50" charset="-128"/>
                <a:cs typeface="メイリオ" panose="020B0604030504040204" pitchFamily="50" charset="-128"/>
              </a:rPr>
              <a:t>，入学</a:t>
            </a:r>
            <a:r>
              <a:rPr lang="ja-JP" altLang="en-US" sz="2400" kern="0" dirty="0">
                <a:solidFill>
                  <a:prstClr val="black"/>
                </a:solidFill>
                <a:latin typeface="ＭＳ Ｐゴシック" panose="020B0600070205080204" pitchFamily="50" charset="-128"/>
                <a:cs typeface="メイリオ" panose="020B0604030504040204" pitchFamily="50" charset="-128"/>
              </a:rPr>
              <a:t>当初に</a:t>
            </a:r>
            <a:r>
              <a:rPr lang="ja-JP" altLang="en-US" sz="2400" kern="0" dirty="0" smtClean="0">
                <a:solidFill>
                  <a:prstClr val="black"/>
                </a:solidFill>
                <a:latin typeface="ＭＳ Ｐゴシック" panose="020B0600070205080204" pitchFamily="50" charset="-128"/>
                <a:cs typeface="メイリオ" panose="020B0604030504040204" pitchFamily="50" charset="-128"/>
              </a:rPr>
              <a:t>おいて生活科</a:t>
            </a:r>
            <a:r>
              <a:rPr lang="ja-JP" altLang="en-US" sz="2400" kern="0" dirty="0">
                <a:solidFill>
                  <a:prstClr val="black"/>
                </a:solidFill>
                <a:latin typeface="ＭＳ Ｐゴシック" panose="020B0600070205080204" pitchFamily="50" charset="-128"/>
                <a:cs typeface="メイリオ" panose="020B0604030504040204" pitchFamily="50" charset="-128"/>
              </a:rPr>
              <a:t>を中心とした合科的・関連的な指導などの工夫（スタートカリキュラム）を行うことを</a:t>
            </a:r>
            <a:r>
              <a:rPr lang="ja-JP" altLang="en-US" sz="2400" kern="0" dirty="0" smtClean="0">
                <a:solidFill>
                  <a:prstClr val="black"/>
                </a:solidFill>
                <a:latin typeface="ＭＳ Ｐゴシック" panose="020B0600070205080204" pitchFamily="50" charset="-128"/>
                <a:cs typeface="メイリオ" panose="020B0604030504040204" pitchFamily="50" charset="-128"/>
              </a:rPr>
              <a:t>明示</a:t>
            </a:r>
            <a:r>
              <a:rPr lang="en-US" altLang="ja-JP" sz="2400" kern="0" dirty="0" smtClean="0">
                <a:solidFill>
                  <a:prstClr val="black"/>
                </a:solidFill>
                <a:latin typeface="ＭＳ Ｐゴシック" panose="020B0600070205080204" pitchFamily="50" charset="-128"/>
                <a:cs typeface="メイリオ" panose="020B0604030504040204" pitchFamily="50" charset="-128"/>
              </a:rPr>
              <a:t>(</a:t>
            </a:r>
            <a:r>
              <a:rPr lang="ja-JP" altLang="en-US" sz="2400" kern="0" dirty="0" smtClean="0">
                <a:solidFill>
                  <a:prstClr val="black"/>
                </a:solidFill>
                <a:latin typeface="ＭＳ Ｐゴシック" panose="020B0600070205080204" pitchFamily="50" charset="-128"/>
                <a:cs typeface="メイリオ" panose="020B0604030504040204" pitchFamily="50" charset="-128"/>
              </a:rPr>
              <a:t>総則及び低学年の各教科等</a:t>
            </a:r>
            <a:r>
              <a:rPr lang="en-US" altLang="ja-JP" sz="2400" kern="0" dirty="0" smtClean="0">
                <a:solidFill>
                  <a:prstClr val="black"/>
                </a:solidFill>
                <a:latin typeface="ＭＳ Ｐゴシック" panose="020B0600070205080204" pitchFamily="50" charset="-128"/>
                <a:cs typeface="メイリオ" panose="020B0604030504040204" pitchFamily="50" charset="-128"/>
              </a:rPr>
              <a:t>)</a:t>
            </a:r>
            <a:endParaRPr lang="ja-JP" altLang="en-US" sz="2400" kern="0" dirty="0">
              <a:solidFill>
                <a:prstClr val="black"/>
              </a:solidFill>
              <a:latin typeface="ＭＳ Ｐゴシック" panose="020B0600070205080204" pitchFamily="50" charset="-128"/>
              <a:cs typeface="メイリオ" panose="020B0604030504040204" pitchFamily="50" charset="-128"/>
            </a:endParaRPr>
          </a:p>
          <a:p>
            <a:pPr marL="250678" lvl="0" indent="-250678" defTabSz="873140">
              <a:buNone/>
              <a:defRPr/>
            </a:pPr>
            <a:r>
              <a:rPr lang="ja-JP" altLang="en-US" sz="2400" kern="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kumimoji="1" lang="en-US" altLang="ja-JP" sz="24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a:t>
            </a:fld>
            <a:endParaRPr kumimoji="0" lang="ja-JP" altLang="en-US" sz="1400" b="0" i="0" u="none" strike="noStrike" kern="0" cap="none" spc="0" normalizeH="0" baseline="0" noProof="0" dirty="0">
              <a:ln>
                <a:noFill/>
              </a:ln>
              <a:solidFill>
                <a:prstClr val="black"/>
              </a:solidFill>
              <a:effectLst/>
              <a:uLnTx/>
              <a:uFillTx/>
            </a:endParaRPr>
          </a:p>
        </p:txBody>
      </p:sp>
      <p:sp>
        <p:nvSpPr>
          <p:cNvPr id="10" name="正方形/長方形 88"/>
          <p:cNvSpPr/>
          <p:nvPr/>
        </p:nvSpPr>
        <p:spPr>
          <a:xfrm>
            <a:off x="272480" y="2459084"/>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lvl="0">
              <a:defRPr/>
            </a:pPr>
            <a:r>
              <a:rPr kumimoji="0" lang="ja-JP" altLang="en-US" sz="1600" b="1" kern="0" dirty="0">
                <a:solidFill>
                  <a:srgbClr val="000000"/>
                </a:solidFill>
              </a:rPr>
              <a:t>参考　「生活科における教育のイメージ</a:t>
            </a:r>
            <a:r>
              <a:rPr kumimoji="0" lang="ja-JP" altLang="en-US" sz="1600" b="1" kern="0" dirty="0" smtClean="0">
                <a:solidFill>
                  <a:srgbClr val="000000"/>
                </a:solidFill>
              </a:rPr>
              <a:t>」～詳細：別紙</a:t>
            </a:r>
            <a:endParaRPr kumimoji="0" lang="en-US" altLang="ja-JP" sz="1050" b="1" i="0" u="none" strike="noStrike" kern="0" cap="none" spc="0" normalizeH="0" baseline="0" noProof="0" dirty="0">
              <a:ln>
                <a:noFill/>
              </a:ln>
              <a:solidFill>
                <a:srgbClr val="000000"/>
              </a:solidFill>
              <a:effectLst/>
              <a:uLnTx/>
              <a:uFillTx/>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2937406"/>
            <a:ext cx="8784976" cy="377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416496" y="2937406"/>
            <a:ext cx="8784976" cy="3803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446231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79227" y="3534182"/>
            <a:ext cx="9749636" cy="3299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bwMode="auto">
          <a:xfrm>
            <a:off x="4202134" y="5153065"/>
            <a:ext cx="1584177" cy="741817"/>
          </a:xfrm>
          <a:prstGeom prst="triangle">
            <a:avLst/>
          </a:prstGeom>
          <a:noFill/>
          <a:ln w="127000">
            <a:solidFill>
              <a:srgbClr val="FF0000"/>
            </a:solidFill>
            <a:prstDash val="solid"/>
            <a:miter lim="800000"/>
            <a:headEnd/>
            <a:tailEnd/>
          </a:ln>
          <a:effectLst/>
        </p:spPr>
        <p:txBody>
          <a:bodyPr wrap="square" lIns="78170" tIns="39119" rIns="78170" bIns="39119" rtlCol="0" anchor="ctr">
            <a:noAutofit/>
          </a:bodyPr>
          <a:lstStyle/>
          <a:p>
            <a:pPr marL="149384" indent="-149384" algn="ctr" defTabSz="780012"/>
            <a:endParaRPr lang="ja-JP" altLang="en-US" dirty="0">
              <a:solidFill>
                <a:srgbClr val="000000"/>
              </a:solidFill>
              <a:latin typeface="ＭＳ Ｐゴシック"/>
            </a:endParaRPr>
          </a:p>
        </p:txBody>
      </p:sp>
      <p:sp>
        <p:nvSpPr>
          <p:cNvPr id="7" name="正方形/長方形 19"/>
          <p:cNvSpPr>
            <a:spLocks noChangeArrowheads="1"/>
          </p:cNvSpPr>
          <p:nvPr/>
        </p:nvSpPr>
        <p:spPr bwMode="auto">
          <a:xfrm>
            <a:off x="78161" y="476672"/>
            <a:ext cx="9855829" cy="267304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250678" lvl="0" indent="-250678" defTabSz="873140">
              <a:spcBef>
                <a:spcPts val="0"/>
              </a:spcBef>
              <a:buNone/>
              <a:defRPr/>
            </a:pPr>
            <a:endParaRPr lang="ja-JP" altLang="en-US" sz="2400" kern="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marL="0" indent="0">
              <a:spcBef>
                <a:spcPts val="0"/>
              </a:spcBef>
              <a:buNone/>
            </a:pPr>
            <a:r>
              <a:rPr lang="ja-JP" altLang="en-US" sz="2400" dirty="0"/>
              <a:t>　</a:t>
            </a:r>
            <a:r>
              <a:rPr lang="en-US" altLang="ja-JP" sz="2400" dirty="0"/>
              <a:t>【</a:t>
            </a:r>
            <a:r>
              <a:rPr lang="ja-JP" altLang="en-US" sz="2400" dirty="0"/>
              <a:t>現行</a:t>
            </a:r>
            <a:r>
              <a:rPr lang="en-US" altLang="ja-JP" sz="2400" dirty="0"/>
              <a:t>】</a:t>
            </a:r>
          </a:p>
          <a:p>
            <a:pPr marL="0" indent="0">
              <a:spcBef>
                <a:spcPts val="0"/>
              </a:spcBef>
              <a:buNone/>
            </a:pPr>
            <a:r>
              <a:rPr lang="ja-JP" altLang="en-US" sz="2400" dirty="0"/>
              <a:t>　　第１ 目 標</a:t>
            </a:r>
            <a:endParaRPr lang="en-US" altLang="ja-JP" sz="2400" dirty="0"/>
          </a:p>
          <a:p>
            <a:pPr marL="0" indent="0">
              <a:spcBef>
                <a:spcPts val="0"/>
              </a:spcBef>
              <a:buNone/>
            </a:pPr>
            <a:r>
              <a:rPr lang="ja-JP" altLang="en-US" sz="2400" dirty="0"/>
              <a:t>　</a:t>
            </a:r>
            <a:r>
              <a:rPr lang="ja-JP" altLang="en-US" sz="2400" b="1" u="sng" dirty="0">
                <a:solidFill>
                  <a:srgbClr val="FF0000"/>
                </a:solidFill>
              </a:rPr>
              <a:t>具体的な活動や体験を通して</a:t>
            </a:r>
            <a:r>
              <a:rPr lang="ja-JP" altLang="en-US" sz="2400" dirty="0"/>
              <a:t>，自分と身近な人々，社会及び自然とのかかわりに関心をもち，自分自身や自分の生活について考えさせるとともに，その過程において生活上必要な習慣や技能を身に付けさせ，</a:t>
            </a:r>
            <a:r>
              <a:rPr lang="ja-JP" altLang="en-US" sz="2400" b="1" u="sng" dirty="0">
                <a:solidFill>
                  <a:srgbClr val="FF0000"/>
                </a:solidFill>
              </a:rPr>
              <a:t>自立への基礎を養う。</a:t>
            </a:r>
            <a:endParaRPr lang="ja-JP" altLang="en-US" sz="2400" dirty="0">
              <a:solidFill>
                <a:srgbClr val="FF0000"/>
              </a:solidFill>
            </a:endParaRPr>
          </a:p>
        </p:txBody>
      </p: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a:t>
            </a:fld>
            <a:endParaRPr kumimoji="0" lang="ja-JP" altLang="en-US" sz="1400" b="0" i="0" u="none" strike="noStrike" kern="0" cap="none" spc="0" normalizeH="0" baseline="0" noProof="0" dirty="0">
              <a:ln>
                <a:noFill/>
              </a:ln>
              <a:solidFill>
                <a:prstClr val="black"/>
              </a:solidFill>
              <a:effectLst/>
              <a:uLnTx/>
              <a:uFillTx/>
            </a:endParaRPr>
          </a:p>
        </p:txBody>
      </p:sp>
      <p:sp>
        <p:nvSpPr>
          <p:cNvPr id="9" name="正方形/長方形 8"/>
          <p:cNvSpPr/>
          <p:nvPr/>
        </p:nvSpPr>
        <p:spPr>
          <a:xfrm>
            <a:off x="57875" y="908720"/>
            <a:ext cx="9749636" cy="22409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88"/>
          <p:cNvSpPr/>
          <p:nvPr/>
        </p:nvSpPr>
        <p:spPr>
          <a:xfrm>
            <a:off x="200472" y="46276"/>
            <a:ext cx="994954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smtClean="0">
                <a:ln>
                  <a:noFill/>
                </a:ln>
                <a:solidFill>
                  <a:srgbClr val="000000"/>
                </a:solidFill>
                <a:effectLst/>
                <a:uLnTx/>
                <a:uFillTx/>
              </a:rPr>
              <a:t>(2)</a:t>
            </a:r>
            <a:r>
              <a:rPr kumimoji="0" lang="ja-JP" altLang="en-US" sz="2400" b="1" i="0" u="none" strike="noStrike" kern="0" cap="none" spc="0" normalizeH="0" baseline="0" noProof="0" dirty="0" smtClean="0">
                <a:ln>
                  <a:noFill/>
                </a:ln>
                <a:solidFill>
                  <a:srgbClr val="000000"/>
                </a:solidFill>
                <a:effectLst/>
                <a:uLnTx/>
                <a:uFillTx/>
              </a:rPr>
              <a:t>　課題を踏まえた生活科の目標の在り方</a:t>
            </a:r>
            <a:endParaRPr kumimoji="0" lang="en-US" altLang="ja-JP" sz="1400" b="1" i="0" u="none" strike="noStrike" kern="0" cap="none" spc="0" normalizeH="0" baseline="0" noProof="0" dirty="0">
              <a:ln>
                <a:noFill/>
              </a:ln>
              <a:solidFill>
                <a:srgbClr val="000000"/>
              </a:solidFill>
              <a:effectLst/>
              <a:uLnTx/>
              <a:uFillTx/>
            </a:endParaRPr>
          </a:p>
        </p:txBody>
      </p:sp>
      <p:sp>
        <p:nvSpPr>
          <p:cNvPr id="21" name="角丸四角形 20"/>
          <p:cNvSpPr/>
          <p:nvPr/>
        </p:nvSpPr>
        <p:spPr>
          <a:xfrm>
            <a:off x="2746073" y="4339029"/>
            <a:ext cx="4496300" cy="757997"/>
          </a:xfrm>
          <a:prstGeom prst="roundRect">
            <a:avLst/>
          </a:prstGeom>
          <a:solidFill>
            <a:schemeClr val="bg1"/>
          </a:solidFill>
          <a:ln w="139700" cap="flat" cmpd="thinThick" algn="ctr">
            <a:solidFill>
              <a:srgbClr val="E46C0A"/>
            </a:solidFill>
            <a:prstDash val="solid"/>
          </a:ln>
          <a:effectLst/>
        </p:spPr>
        <p:txBody>
          <a:bodyPr lIns="0" tIns="0" rIns="0" bIns="0" rtlCol="0" anchor="ctr"/>
          <a:lstStyle/>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どのように社会・世界と関わり、</a:t>
            </a:r>
            <a:endParaRPr kumimoji="0" lang="en-US" altLang="ja-JP"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よりよい人生を送るか</a:t>
            </a:r>
          </a:p>
        </p:txBody>
      </p:sp>
      <p:sp>
        <p:nvSpPr>
          <p:cNvPr id="22" name="テキスト ボックス 3"/>
          <p:cNvSpPr>
            <a:spLocks noChangeArrowheads="1"/>
          </p:cNvSpPr>
          <p:nvPr/>
        </p:nvSpPr>
        <p:spPr bwMode="auto">
          <a:xfrm>
            <a:off x="3898201" y="3534182"/>
            <a:ext cx="2134876" cy="706764"/>
          </a:xfrm>
          <a:prstGeom prst="roundRect">
            <a:avLst>
              <a:gd name="adj" fmla="val 16667"/>
            </a:avLst>
          </a:prstGeom>
          <a:solidFill>
            <a:srgbClr val="E46C0A"/>
          </a:solidFill>
          <a:ln w="139700" cmpd="thickThin">
            <a:solidFill>
              <a:schemeClr val="bg1"/>
            </a:solidFill>
          </a:ln>
        </p:spPr>
        <p:txBody>
          <a:bodyPr lIns="0" tIns="70632" rIns="0" bIns="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eaLnBrk="1" fontAlgn="base" hangingPunct="1">
              <a:lnSpc>
                <a:spcPct val="100000"/>
              </a:lnSpc>
              <a:spcBef>
                <a:spcPct val="0"/>
              </a:spcBef>
              <a:spcAft>
                <a:spcPct val="0"/>
              </a:spcAft>
              <a:buClrTx/>
              <a:buSzTx/>
              <a:buFont typeface="Wingdings" pitchFamily="2" charset="2"/>
              <a:buNone/>
            </a:pPr>
            <a:r>
              <a:rPr lang="ja-JP" altLang="en-US"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学びに向かう力</a:t>
            </a:r>
            <a:r>
              <a:rPr lang="en-US" altLang="ja-JP"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人間性等</a:t>
            </a:r>
          </a:p>
        </p:txBody>
      </p:sp>
      <p:sp>
        <p:nvSpPr>
          <p:cNvPr id="8" name="下矢印 7"/>
          <p:cNvSpPr/>
          <p:nvPr/>
        </p:nvSpPr>
        <p:spPr>
          <a:xfrm>
            <a:off x="4500645" y="3149713"/>
            <a:ext cx="864096"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1230202" y="5315483"/>
            <a:ext cx="2819234" cy="840805"/>
          </a:xfrm>
          <a:prstGeom prst="roundRect">
            <a:avLst/>
          </a:prstGeom>
          <a:solidFill>
            <a:schemeClr val="bg1"/>
          </a:solidFill>
          <a:ln w="139700" cap="flat" cmpd="thinThick" algn="ctr">
            <a:solidFill>
              <a:srgbClr val="1F497D"/>
            </a:solidFill>
            <a:prstDash val="solid"/>
          </a:ln>
          <a:effectLst/>
        </p:spPr>
        <p:txBody>
          <a:bodyPr lIns="0" tIns="0" rIns="0" bIns="0" rtlCol="0" anchor="ctr"/>
          <a:lstStyle/>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何を理解しているか</a:t>
            </a:r>
          </a:p>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何ができるか</a:t>
            </a:r>
          </a:p>
        </p:txBody>
      </p:sp>
      <p:sp>
        <p:nvSpPr>
          <p:cNvPr id="24" name="テキスト ボックス 3"/>
          <p:cNvSpPr>
            <a:spLocks noChangeArrowheads="1"/>
          </p:cNvSpPr>
          <p:nvPr/>
        </p:nvSpPr>
        <p:spPr bwMode="auto">
          <a:xfrm>
            <a:off x="1457148" y="6198364"/>
            <a:ext cx="2080632" cy="485272"/>
          </a:xfrm>
          <a:prstGeom prst="roundRect">
            <a:avLst>
              <a:gd name="adj" fmla="val 16667"/>
            </a:avLst>
          </a:prstGeom>
          <a:solidFill>
            <a:srgbClr val="1F497D"/>
          </a:solidFill>
          <a:ln w="139700" cmpd="thickThin">
            <a:solidFill>
              <a:schemeClr val="bg1"/>
            </a:solidFill>
            <a:round/>
            <a:headEnd/>
            <a:tailEnd/>
          </a:ln>
          <a:extLst/>
        </p:spPr>
        <p:txBody>
          <a:bodyPr lIns="0" tIns="38870" rIns="0" bIns="3887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eaLnBrk="1" fontAlgn="base" hangingPunct="1">
              <a:lnSpc>
                <a:spcPct val="100000"/>
              </a:lnSpc>
              <a:spcBef>
                <a:spcPct val="0"/>
              </a:spcBef>
              <a:spcAft>
                <a:spcPts val="532"/>
              </a:spcAft>
              <a:buClrTx/>
              <a:buSzTx/>
              <a:buNone/>
            </a:pPr>
            <a:r>
              <a:rPr lang="ja-JP" altLang="en-US"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知識・技能</a:t>
            </a:r>
          </a:p>
        </p:txBody>
      </p:sp>
      <p:sp>
        <p:nvSpPr>
          <p:cNvPr id="25" name="角丸四角形 24"/>
          <p:cNvSpPr/>
          <p:nvPr/>
        </p:nvSpPr>
        <p:spPr>
          <a:xfrm>
            <a:off x="6010061" y="5282532"/>
            <a:ext cx="3052247" cy="875384"/>
          </a:xfrm>
          <a:prstGeom prst="roundRect">
            <a:avLst/>
          </a:prstGeom>
          <a:solidFill>
            <a:schemeClr val="bg1"/>
          </a:solidFill>
          <a:ln w="139700" cap="flat" cmpd="thinThick" algn="ctr">
            <a:solidFill>
              <a:srgbClr val="3C8C93"/>
            </a:solidFill>
            <a:prstDash val="solid"/>
          </a:ln>
          <a:effectLst/>
        </p:spPr>
        <p:txBody>
          <a:bodyPr lIns="0" tIns="0" rIns="0" bIns="0" rtlCol="0" anchor="ctr"/>
          <a:lstStyle/>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理解していること・できる</a:t>
            </a:r>
            <a:endParaRPr kumimoji="0" lang="en-US" altLang="ja-JP"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ことをどう使うか</a:t>
            </a:r>
            <a:endParaRPr kumimoji="0" lang="en-US" altLang="ja-JP"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3"/>
          <p:cNvSpPr>
            <a:spLocks noChangeArrowheads="1"/>
          </p:cNvSpPr>
          <p:nvPr/>
        </p:nvSpPr>
        <p:spPr bwMode="auto">
          <a:xfrm>
            <a:off x="6281710" y="6199430"/>
            <a:ext cx="2695467" cy="486392"/>
          </a:xfrm>
          <a:prstGeom prst="roundRect">
            <a:avLst>
              <a:gd name="adj" fmla="val 16667"/>
            </a:avLst>
          </a:prstGeom>
          <a:solidFill>
            <a:srgbClr val="3C8C93"/>
          </a:solidFill>
          <a:ln w="139700" cmpd="thickThin">
            <a:solidFill>
              <a:schemeClr val="bg1"/>
            </a:solidFill>
            <a:round/>
            <a:headEnd/>
            <a:tailEnd/>
          </a:ln>
          <a:extLst/>
        </p:spPr>
        <p:txBody>
          <a:bodyPr lIns="0" tIns="38870" rIns="0" bIns="3887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eaLnBrk="1" fontAlgn="base" hangingPunct="1">
              <a:lnSpc>
                <a:spcPct val="100000"/>
              </a:lnSpc>
              <a:spcBef>
                <a:spcPct val="0"/>
              </a:spcBef>
              <a:spcAft>
                <a:spcPts val="532"/>
              </a:spcAft>
              <a:buClrTx/>
              <a:buSzTx/>
              <a:buNone/>
            </a:pPr>
            <a:r>
              <a:rPr lang="ja-JP" altLang="en-US" sz="1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思考力･判断力・表現力等</a:t>
            </a:r>
            <a:r>
              <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31" name="下矢印 30"/>
          <p:cNvSpPr/>
          <p:nvPr/>
        </p:nvSpPr>
        <p:spPr>
          <a:xfrm>
            <a:off x="4500645" y="6425952"/>
            <a:ext cx="864096"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88"/>
          <p:cNvSpPr/>
          <p:nvPr/>
        </p:nvSpPr>
        <p:spPr>
          <a:xfrm>
            <a:off x="200472" y="3328600"/>
            <a:ext cx="3528392" cy="676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5387" tIns="27705" rIns="55387" bIns="27705" anchor="ctr"/>
          <a:lstStyle/>
          <a:p>
            <a:pPr defTabSz="776245" fontAlgn="base">
              <a:spcBef>
                <a:spcPct val="0"/>
              </a:spcBef>
              <a:spcAft>
                <a:spcPct val="0"/>
              </a:spcAft>
              <a:defRPr/>
            </a:pPr>
            <a:r>
              <a:rPr lang="ja-JP" altLang="en-US" dirty="0">
                <a:solidFill>
                  <a:prstClr val="white"/>
                </a:solidFill>
                <a:latin typeface="ＤＦ特太ゴシック体" panose="020B0509000000000000" pitchFamily="49" charset="-128"/>
                <a:ea typeface="ＤＦ特太ゴシック体" panose="020B0509000000000000" pitchFamily="49" charset="-128"/>
              </a:rPr>
              <a:t>育成すべき資質・能力の三つの</a:t>
            </a:r>
            <a:r>
              <a:rPr lang="ja-JP" altLang="en-US" dirty="0" smtClean="0">
                <a:solidFill>
                  <a:prstClr val="white"/>
                </a:solidFill>
                <a:latin typeface="ＤＦ特太ゴシック体" panose="020B0509000000000000" pitchFamily="49" charset="-128"/>
                <a:ea typeface="ＤＦ特太ゴシック体" panose="020B0509000000000000" pitchFamily="49" charset="-128"/>
              </a:rPr>
              <a:t>柱に沿って、再整理</a:t>
            </a:r>
            <a:endParaRPr lang="ja-JP" altLang="en-US" dirty="0">
              <a:solidFill>
                <a:prstClr val="white"/>
              </a:solidFill>
              <a:latin typeface="ＤＦ特太ゴシック体" panose="020B0509000000000000" pitchFamily="49" charset="-128"/>
              <a:ea typeface="ＤＦ特太ゴシック体" panose="020B0509000000000000" pitchFamily="49" charset="-128"/>
            </a:endParaRPr>
          </a:p>
        </p:txBody>
      </p:sp>
      <p:cxnSp>
        <p:nvCxnSpPr>
          <p:cNvPr id="17" name="直線コネクタ 16"/>
          <p:cNvCxnSpPr/>
          <p:nvPr/>
        </p:nvCxnSpPr>
        <p:spPr bwMode="auto">
          <a:xfrm>
            <a:off x="-25483" y="861166"/>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正方形/長方形 17"/>
          <p:cNvSpPr/>
          <p:nvPr/>
        </p:nvSpPr>
        <p:spPr>
          <a:xfrm>
            <a:off x="3537780" y="506756"/>
            <a:ext cx="2719559" cy="461665"/>
          </a:xfrm>
          <a:prstGeom prst="rect">
            <a:avLst/>
          </a:prstGeom>
        </p:spPr>
        <p:txBody>
          <a:bodyPr wrap="square">
            <a:spAutoFit/>
          </a:bodyPr>
          <a:lstStyle/>
          <a:p>
            <a:pPr algn="ctr"/>
            <a:r>
              <a:rPr lang="ja-JP" altLang="en-US" sz="2400" b="1" dirty="0" smtClean="0"/>
              <a:t>生活科の目標</a:t>
            </a:r>
            <a:endParaRPr lang="ja-JP" altLang="en-US" sz="2400" b="1" dirty="0"/>
          </a:p>
        </p:txBody>
      </p:sp>
      <p:sp>
        <p:nvSpPr>
          <p:cNvPr id="19" name="円形吹き出し 18"/>
          <p:cNvSpPr/>
          <p:nvPr/>
        </p:nvSpPr>
        <p:spPr>
          <a:xfrm>
            <a:off x="8475212" y="44624"/>
            <a:ext cx="1296144" cy="720080"/>
          </a:xfrm>
          <a:prstGeom prst="wedgeEllipseCallout">
            <a:avLst>
              <a:gd name="adj1" fmla="val -76304"/>
              <a:gd name="adj2" fmla="val 16438"/>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Ｐ８～</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04415091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19"/>
          <p:cNvSpPr>
            <a:spLocks noChangeArrowheads="1"/>
          </p:cNvSpPr>
          <p:nvPr/>
        </p:nvSpPr>
        <p:spPr bwMode="auto">
          <a:xfrm>
            <a:off x="27900" y="476672"/>
            <a:ext cx="9855829" cy="629249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buNone/>
            </a:pPr>
            <a:r>
              <a:rPr lang="ja-JP" altLang="en-US" sz="2400" dirty="0"/>
              <a:t>　</a:t>
            </a:r>
            <a:r>
              <a:rPr lang="en-US" altLang="ja-JP" sz="2400" u="sng" dirty="0"/>
              <a:t>  </a:t>
            </a:r>
            <a:r>
              <a:rPr lang="ja-JP" altLang="en-US" sz="2400" u="sng" dirty="0">
                <a:solidFill>
                  <a:srgbClr val="FF0000"/>
                </a:solidFill>
              </a:rPr>
              <a:t>具体的な活動や体験</a:t>
            </a:r>
            <a:r>
              <a:rPr lang="ja-JP" altLang="en-US" sz="2400" dirty="0">
                <a:solidFill>
                  <a:srgbClr val="FF0000"/>
                </a:solidFill>
              </a:rPr>
              <a:t>を通して</a:t>
            </a:r>
            <a:r>
              <a:rPr lang="ja-JP" altLang="en-US" sz="2400" dirty="0"/>
              <a:t>，</a:t>
            </a:r>
            <a:r>
              <a:rPr lang="ja-JP" altLang="en-US" sz="2400" u="sng" dirty="0"/>
              <a:t>身近な生活に関わる見方・考え方を生かし</a:t>
            </a:r>
            <a:r>
              <a:rPr lang="ja-JP" altLang="en-US" sz="2400" dirty="0"/>
              <a:t>，</a:t>
            </a:r>
            <a:r>
              <a:rPr lang="ja-JP" altLang="en-US" sz="2400" u="sng" dirty="0">
                <a:solidFill>
                  <a:srgbClr val="FF0000"/>
                </a:solidFill>
              </a:rPr>
              <a:t>自立</a:t>
            </a:r>
            <a:r>
              <a:rPr lang="ja-JP" altLang="en-US" sz="2400" dirty="0">
                <a:solidFill>
                  <a:srgbClr val="FF0000"/>
                </a:solidFill>
              </a:rPr>
              <a:t>し</a:t>
            </a:r>
            <a:r>
              <a:rPr lang="ja-JP" altLang="en-US" sz="2400" u="sng" dirty="0">
                <a:solidFill>
                  <a:srgbClr val="FF0000"/>
                </a:solidFill>
              </a:rPr>
              <a:t>生活を豊かにしていく</a:t>
            </a:r>
            <a:r>
              <a:rPr lang="ja-JP" altLang="en-US" sz="2400" dirty="0"/>
              <a:t>ための</a:t>
            </a:r>
            <a:r>
              <a:rPr lang="ja-JP" altLang="en-US" sz="2400" dirty="0">
                <a:solidFill>
                  <a:srgbClr val="0033CC"/>
                </a:solidFill>
              </a:rPr>
              <a:t>資質・能力</a:t>
            </a:r>
            <a:r>
              <a:rPr lang="ja-JP" altLang="en-US" sz="2400" dirty="0"/>
              <a:t>を次のとおり育成することを目指す。</a:t>
            </a:r>
          </a:p>
          <a:p>
            <a:pPr marL="457200" indent="-457200">
              <a:buAutoNum type="arabicParenBoth"/>
            </a:pPr>
            <a:r>
              <a:rPr lang="ja-JP" altLang="en-US" sz="2400" dirty="0"/>
              <a:t>活動や体験の過程において，自分自身，身近な人々，社会及び自然の</a:t>
            </a:r>
            <a:endParaRPr lang="en-US" altLang="ja-JP" sz="2400" dirty="0"/>
          </a:p>
          <a:p>
            <a:pPr marL="0" indent="0">
              <a:buNone/>
            </a:pPr>
            <a:r>
              <a:rPr lang="ja-JP" altLang="en-US" sz="2400" dirty="0"/>
              <a:t>　　特徴やよさ，それ らの関わり等に</a:t>
            </a:r>
            <a:r>
              <a:rPr lang="ja-JP" altLang="en-US" sz="2400" u="sng" dirty="0">
                <a:solidFill>
                  <a:srgbClr val="0033CC"/>
                </a:solidFill>
              </a:rPr>
              <a:t>気付く</a:t>
            </a:r>
            <a:r>
              <a:rPr lang="ja-JP" altLang="en-US" sz="2400" dirty="0"/>
              <a:t>とともに，生活上必要</a:t>
            </a:r>
            <a:r>
              <a:rPr lang="ja-JP" altLang="en-US" sz="2400" u="sng" dirty="0"/>
              <a:t>な習慣や技</a:t>
            </a:r>
            <a:r>
              <a:rPr lang="ja-JP" altLang="en-US" sz="2400" dirty="0"/>
              <a:t>　</a:t>
            </a:r>
            <a:endParaRPr lang="en-US" altLang="ja-JP" sz="2400" dirty="0"/>
          </a:p>
          <a:p>
            <a:pPr marL="0" indent="0">
              <a:buNone/>
            </a:pPr>
            <a:r>
              <a:rPr lang="ja-JP" altLang="en-US" sz="2400" dirty="0"/>
              <a:t>　　</a:t>
            </a:r>
            <a:r>
              <a:rPr lang="ja-JP" altLang="en-US" sz="2400" u="sng" dirty="0"/>
              <a:t>能を</a:t>
            </a:r>
            <a:r>
              <a:rPr lang="ja-JP" altLang="en-US" sz="2400" u="sng" dirty="0">
                <a:solidFill>
                  <a:srgbClr val="0033CC"/>
                </a:solidFill>
              </a:rPr>
              <a:t>身に付ける</a:t>
            </a:r>
            <a:r>
              <a:rPr lang="ja-JP" altLang="en-US" sz="2400" dirty="0"/>
              <a:t>ようにする。</a:t>
            </a:r>
          </a:p>
          <a:p>
            <a:pPr marL="0" indent="0">
              <a:buNone/>
            </a:pPr>
            <a:r>
              <a:rPr lang="ja-JP" altLang="en-US" sz="2400" dirty="0"/>
              <a:t>     </a:t>
            </a:r>
            <a:r>
              <a:rPr lang="ja-JP" altLang="en-US" sz="1800" b="1" dirty="0">
                <a:solidFill>
                  <a:schemeClr val="tx2"/>
                </a:solidFill>
              </a:rPr>
              <a:t>→</a:t>
            </a:r>
            <a:r>
              <a:rPr lang="ja-JP" altLang="en-US" sz="1800" b="1" i="1" dirty="0">
                <a:solidFill>
                  <a:schemeClr val="tx2"/>
                </a:solidFill>
              </a:rPr>
              <a:t>知識及び技能</a:t>
            </a:r>
            <a:r>
              <a:rPr lang="ja-JP" altLang="en-US" sz="1800" b="1" dirty="0">
                <a:solidFill>
                  <a:srgbClr val="0066FF"/>
                </a:solidFill>
              </a:rPr>
              <a:t>の基礎（生活の中で，豊かな体験を通じて，何を感じたり，何に気付いたり，何 が</a:t>
            </a:r>
            <a:endParaRPr lang="en-US" altLang="ja-JP" sz="1800" b="1" dirty="0">
              <a:solidFill>
                <a:srgbClr val="0066FF"/>
              </a:solidFill>
            </a:endParaRPr>
          </a:p>
          <a:p>
            <a:pPr marL="0" indent="0">
              <a:buNone/>
            </a:pPr>
            <a:r>
              <a:rPr lang="ja-JP" altLang="en-US" sz="1800" b="1" dirty="0">
                <a:solidFill>
                  <a:srgbClr val="0066FF"/>
                </a:solidFill>
              </a:rPr>
              <a:t>　　　分かったり，何ができるようになるのか）</a:t>
            </a:r>
          </a:p>
          <a:p>
            <a:pPr marL="457200" indent="-457200">
              <a:buAutoNum type="arabicParenBoth" startAt="2"/>
            </a:pPr>
            <a:r>
              <a:rPr lang="ja-JP" altLang="en-US" sz="2400" dirty="0"/>
              <a:t>身近な人々，社会及び自然を</a:t>
            </a:r>
            <a:r>
              <a:rPr lang="ja-JP" altLang="en-US" sz="2400" u="sng" dirty="0"/>
              <a:t>自分との関わりで捉え</a:t>
            </a:r>
            <a:r>
              <a:rPr lang="ja-JP" altLang="en-US" sz="2400" dirty="0"/>
              <a:t>，自分自身や自分</a:t>
            </a:r>
            <a:endParaRPr lang="en-US" altLang="ja-JP" sz="2400" dirty="0"/>
          </a:p>
          <a:p>
            <a:pPr marL="0" indent="0">
              <a:buNone/>
            </a:pPr>
            <a:r>
              <a:rPr lang="ja-JP" altLang="en-US" sz="2400" dirty="0"/>
              <a:t>　　の生活について</a:t>
            </a:r>
            <a:r>
              <a:rPr lang="ja-JP" altLang="en-US" sz="2400" u="sng" dirty="0">
                <a:solidFill>
                  <a:srgbClr val="0033CC"/>
                </a:solidFill>
              </a:rPr>
              <a:t>考え，表現する</a:t>
            </a:r>
            <a:r>
              <a:rPr lang="ja-JP" altLang="en-US" sz="2400" dirty="0"/>
              <a:t>ことができるようにする。</a:t>
            </a:r>
          </a:p>
          <a:p>
            <a:pPr marL="0" indent="0">
              <a:buNone/>
            </a:pPr>
            <a:r>
              <a:rPr lang="ja-JP" altLang="en-US" sz="2400" dirty="0"/>
              <a:t>     </a:t>
            </a:r>
            <a:r>
              <a:rPr lang="ja-JP" altLang="en-US" sz="1800" b="1" dirty="0">
                <a:solidFill>
                  <a:schemeClr val="tx2"/>
                </a:solidFill>
              </a:rPr>
              <a:t>→</a:t>
            </a:r>
            <a:r>
              <a:rPr lang="ja-JP" altLang="en-US" sz="1800" b="1" dirty="0">
                <a:solidFill>
                  <a:srgbClr val="0066FF"/>
                </a:solidFill>
              </a:rPr>
              <a:t> </a:t>
            </a:r>
            <a:r>
              <a:rPr lang="ja-JP" altLang="en-US" sz="1800" b="1" i="1" dirty="0" smtClean="0">
                <a:solidFill>
                  <a:schemeClr val="tx2"/>
                </a:solidFill>
              </a:rPr>
              <a:t>思考力</a:t>
            </a:r>
            <a:r>
              <a:rPr lang="ja-JP" altLang="en-US" sz="1800" b="1" i="1" dirty="0">
                <a:solidFill>
                  <a:schemeClr val="tx2"/>
                </a:solidFill>
              </a:rPr>
              <a:t>，判断力，表現力等</a:t>
            </a:r>
            <a:r>
              <a:rPr lang="ja-JP" altLang="en-US" sz="1800" b="1" dirty="0">
                <a:solidFill>
                  <a:srgbClr val="0066FF"/>
                </a:solidFill>
              </a:rPr>
              <a:t>の基礎（生活の中で，気付いたこと，できるようになったことを使       </a:t>
            </a:r>
            <a:endParaRPr lang="en-US" altLang="ja-JP" sz="1800" b="1" dirty="0">
              <a:solidFill>
                <a:srgbClr val="0066FF"/>
              </a:solidFill>
            </a:endParaRPr>
          </a:p>
          <a:p>
            <a:pPr marL="0" indent="0">
              <a:buNone/>
            </a:pPr>
            <a:r>
              <a:rPr lang="ja-JP" altLang="en-US" sz="1800" b="1" dirty="0">
                <a:solidFill>
                  <a:srgbClr val="0066FF"/>
                </a:solidFill>
              </a:rPr>
              <a:t>　　　って，どう考えたり，試したり，工夫したり，表現したりするか</a:t>
            </a:r>
            <a:r>
              <a:rPr lang="ja-JP" altLang="en-US" sz="1800" b="1" dirty="0" smtClean="0">
                <a:solidFill>
                  <a:srgbClr val="0066FF"/>
                </a:solidFill>
              </a:rPr>
              <a:t>）</a:t>
            </a:r>
            <a:endParaRPr lang="ja-JP" altLang="en-US" sz="1800" b="1" dirty="0">
              <a:solidFill>
                <a:srgbClr val="0066FF"/>
              </a:solidFill>
            </a:endParaRPr>
          </a:p>
          <a:p>
            <a:pPr marL="0" indent="0">
              <a:buNone/>
            </a:pPr>
            <a:r>
              <a:rPr lang="ja-JP" altLang="en-US" sz="2400" dirty="0"/>
              <a:t> </a:t>
            </a:r>
            <a:r>
              <a:rPr lang="en-US" altLang="ja-JP" sz="2400" dirty="0"/>
              <a:t>(3)</a:t>
            </a:r>
            <a:r>
              <a:rPr lang="ja-JP" altLang="en-US" sz="2400" dirty="0"/>
              <a:t>　身近な人々，社会及び自然に自ら働きかけ，</a:t>
            </a:r>
            <a:r>
              <a:rPr lang="ja-JP" altLang="en-US" sz="2400" u="sng" dirty="0">
                <a:solidFill>
                  <a:srgbClr val="0033CC"/>
                </a:solidFill>
              </a:rPr>
              <a:t>意欲や自信</a:t>
            </a:r>
            <a:r>
              <a:rPr lang="ja-JP" altLang="en-US" sz="2400" dirty="0"/>
              <a:t>をもって学</a:t>
            </a:r>
            <a:r>
              <a:rPr lang="ja-JP" altLang="en-US" sz="2400" dirty="0" err="1"/>
              <a:t>ん</a:t>
            </a:r>
            <a:endParaRPr lang="en-US" altLang="ja-JP" sz="2400" dirty="0"/>
          </a:p>
          <a:p>
            <a:pPr marL="0" indent="0">
              <a:buNone/>
            </a:pPr>
            <a:r>
              <a:rPr lang="ja-JP" altLang="en-US" sz="2400" dirty="0"/>
              <a:t>　　</a:t>
            </a:r>
            <a:r>
              <a:rPr lang="ja-JP" altLang="en-US" sz="2400" dirty="0" err="1"/>
              <a:t>だり</a:t>
            </a:r>
            <a:r>
              <a:rPr lang="ja-JP" altLang="en-US" sz="2400" dirty="0"/>
              <a:t>生活を豊かに  したりしようとする態度を養う。</a:t>
            </a:r>
          </a:p>
          <a:p>
            <a:pPr marL="0" indent="0">
              <a:buNone/>
            </a:pPr>
            <a:r>
              <a:rPr lang="ja-JP" altLang="en-US" sz="2400" b="1" dirty="0">
                <a:solidFill>
                  <a:srgbClr val="0066FF"/>
                </a:solidFill>
              </a:rPr>
              <a:t>     </a:t>
            </a:r>
            <a:r>
              <a:rPr lang="ja-JP" altLang="en-US" sz="1800" b="1" dirty="0" smtClean="0">
                <a:solidFill>
                  <a:schemeClr val="tx2"/>
                </a:solidFill>
              </a:rPr>
              <a:t>→</a:t>
            </a:r>
            <a:r>
              <a:rPr lang="ja-JP" altLang="en-US" sz="1800" b="1" i="1" dirty="0" smtClean="0">
                <a:solidFill>
                  <a:schemeClr val="tx2"/>
                </a:solidFill>
              </a:rPr>
              <a:t>学び</a:t>
            </a:r>
            <a:r>
              <a:rPr lang="ja-JP" altLang="en-US" sz="1800" b="1" i="1" dirty="0">
                <a:solidFill>
                  <a:schemeClr val="tx2"/>
                </a:solidFill>
              </a:rPr>
              <a:t>に向かう力，人間性等</a:t>
            </a:r>
            <a:r>
              <a:rPr lang="ja-JP" altLang="en-US" sz="1800" b="1" dirty="0">
                <a:solidFill>
                  <a:srgbClr val="0066FF"/>
                </a:solidFill>
              </a:rPr>
              <a:t>（どのような心情，意欲，態度などを育み，よりよい生活を営むか）</a:t>
            </a:r>
          </a:p>
        </p:txBody>
      </p:sp>
      <p:sp>
        <p:nvSpPr>
          <p:cNvPr id="12" name="正方形/長方形 88"/>
          <p:cNvSpPr/>
          <p:nvPr/>
        </p:nvSpPr>
        <p:spPr>
          <a:xfrm>
            <a:off x="-17031" y="0"/>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rPr>
              <a:t>生活科の目標</a:t>
            </a:r>
            <a:endParaRPr kumimoji="0" lang="en-US" altLang="ja-JP" sz="1400" b="1" i="0" u="none" strike="noStrike" kern="0" cap="none" spc="0" normalizeH="0" baseline="0" noProof="0" dirty="0">
              <a:ln>
                <a:noFill/>
              </a:ln>
              <a:solidFill>
                <a:srgbClr val="000000"/>
              </a:solidFill>
              <a:effectLst/>
              <a:uLnTx/>
              <a:uFillTx/>
            </a:endParaRPr>
          </a:p>
        </p:txBody>
      </p:sp>
      <p:cxnSp>
        <p:nvCxnSpPr>
          <p:cNvPr id="13" name="直線コネクタ 12"/>
          <p:cNvCxnSpPr/>
          <p:nvPr/>
        </p:nvCxnSpPr>
        <p:spPr bwMode="auto">
          <a:xfrm>
            <a:off x="-17032" y="476672"/>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5</a:t>
            </a:fld>
            <a:endParaRPr kumimoji="0" lang="ja-JP" altLang="en-US" sz="1400" b="0" i="0" u="none" strike="noStrike" kern="0" cap="none" spc="0" normalizeH="0" baseline="0" noProof="0" dirty="0">
              <a:ln>
                <a:noFill/>
              </a:ln>
              <a:solidFill>
                <a:prstClr val="black"/>
              </a:solidFill>
              <a:effectLst/>
              <a:uLnTx/>
              <a:uFillTx/>
            </a:endParaRPr>
          </a:p>
        </p:txBody>
      </p:sp>
      <p:sp>
        <p:nvSpPr>
          <p:cNvPr id="2" name="正方形/長方形 1"/>
          <p:cNvSpPr/>
          <p:nvPr/>
        </p:nvSpPr>
        <p:spPr>
          <a:xfrm>
            <a:off x="27900" y="553664"/>
            <a:ext cx="9749636" cy="630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4470670" y="60808"/>
            <a:ext cx="864096"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774918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6</a:t>
            </a:fld>
            <a:endParaRPr kumimoji="0" lang="ja-JP" altLang="en-US" sz="1400" b="0" i="0" u="none" strike="noStrike" kern="0" cap="none" spc="0" normalizeH="0" baseline="0" noProof="0" dirty="0">
              <a:ln>
                <a:noFill/>
              </a:ln>
              <a:solidFill>
                <a:prstClr val="black"/>
              </a:solidFill>
              <a:effectLst/>
              <a:uLnTx/>
              <a:uFillTx/>
            </a:endParaRPr>
          </a:p>
        </p:txBody>
      </p:sp>
      <p:sp>
        <p:nvSpPr>
          <p:cNvPr id="4" name="下矢印 3"/>
          <p:cNvSpPr/>
          <p:nvPr/>
        </p:nvSpPr>
        <p:spPr>
          <a:xfrm>
            <a:off x="10497616" y="2704072"/>
            <a:ext cx="1224136" cy="5773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88"/>
          <p:cNvSpPr/>
          <p:nvPr/>
        </p:nvSpPr>
        <p:spPr>
          <a:xfrm>
            <a:off x="204322" y="-4074"/>
            <a:ext cx="994954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000000"/>
              </a:solidFill>
              <a:effectLst/>
              <a:uLnTx/>
              <a:uFillTx/>
            </a:endParaRPr>
          </a:p>
        </p:txBody>
      </p:sp>
      <p:sp>
        <p:nvSpPr>
          <p:cNvPr id="14" name="正方形/長方形 13"/>
          <p:cNvSpPr/>
          <p:nvPr/>
        </p:nvSpPr>
        <p:spPr>
          <a:xfrm>
            <a:off x="23262" y="830116"/>
            <a:ext cx="9698439" cy="151876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9"/>
          <p:cNvSpPr>
            <a:spLocks noChangeArrowheads="1"/>
          </p:cNvSpPr>
          <p:nvPr/>
        </p:nvSpPr>
        <p:spPr bwMode="auto">
          <a:xfrm>
            <a:off x="18187" y="991641"/>
            <a:ext cx="9906000" cy="91871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lvl="0" indent="0" defTabSz="873140">
              <a:spcBef>
                <a:spcPts val="0"/>
              </a:spcBef>
              <a:buNone/>
              <a:defRPr/>
            </a:pPr>
            <a:r>
              <a:rPr lang="ja-JP" altLang="en-US" sz="1800" kern="0" dirty="0">
                <a:solidFill>
                  <a:prstClr val="black"/>
                </a:solidFill>
                <a:latin typeface="ＭＳ Ｐゴシック" panose="020B0600070205080204" pitchFamily="50" charset="-128"/>
                <a:cs typeface="メイリオ" panose="020B0604030504040204" pitchFamily="50" charset="-128"/>
              </a:rPr>
              <a:t>○　</a:t>
            </a:r>
            <a:r>
              <a:rPr lang="ja-JP" altLang="en-US" sz="1800" b="1" kern="0" dirty="0" smtClean="0">
                <a:solidFill>
                  <a:srgbClr val="FF0000"/>
                </a:solidFill>
                <a:latin typeface="ＭＳ Ｐゴシック" panose="020B0600070205080204" pitchFamily="50" charset="-128"/>
                <a:cs typeface="メイリオ" panose="020B0604030504040204" pitchFamily="50" charset="-128"/>
              </a:rPr>
              <a:t>「気づき」</a:t>
            </a:r>
            <a:endParaRPr lang="en-US" altLang="ja-JP" sz="1800" b="1" kern="0" dirty="0" smtClean="0">
              <a:solidFill>
                <a:srgbClr val="FF0000"/>
              </a:solidFill>
              <a:latin typeface="ＭＳ Ｐゴシック" panose="020B0600070205080204" pitchFamily="50" charset="-128"/>
              <a:cs typeface="メイリオ" panose="020B0604030504040204" pitchFamily="50" charset="-128"/>
            </a:endParaRPr>
          </a:p>
          <a:p>
            <a:pPr marL="0" lvl="0" indent="0" defTabSz="873140">
              <a:spcBef>
                <a:spcPts val="0"/>
              </a:spcBef>
              <a:buNone/>
              <a:defRPr/>
            </a:pPr>
            <a:r>
              <a:rPr lang="ja-JP" altLang="en-US" sz="1800" kern="0" dirty="0" smtClean="0">
                <a:solidFill>
                  <a:prstClr val="black"/>
                </a:solidFill>
                <a:latin typeface="ＭＳ Ｐゴシック" panose="020B0600070205080204" pitchFamily="50" charset="-128"/>
                <a:cs typeface="メイリオ" panose="020B0604030504040204" pitchFamily="50" charset="-128"/>
              </a:rPr>
              <a:t>　　無自覚</a:t>
            </a:r>
            <a:r>
              <a:rPr lang="ja-JP" altLang="en-US" sz="1800" kern="0" dirty="0">
                <a:solidFill>
                  <a:prstClr val="black"/>
                </a:solidFill>
                <a:latin typeface="ＭＳ Ｐゴシック" panose="020B0600070205080204" pitchFamily="50" charset="-128"/>
                <a:cs typeface="メイリオ" panose="020B0604030504040204" pitchFamily="50" charset="-128"/>
              </a:rPr>
              <a:t>だった気付きが自覚されたり，一人一人に生まれた個別の気付きが</a:t>
            </a:r>
            <a:r>
              <a:rPr lang="ja-JP" altLang="en-US" sz="1800" kern="0" dirty="0" smtClean="0">
                <a:solidFill>
                  <a:prstClr val="black"/>
                </a:solidFill>
                <a:latin typeface="ＭＳ Ｐゴシック" panose="020B0600070205080204" pitchFamily="50" charset="-128"/>
                <a:cs typeface="メイリオ" panose="020B0604030504040204" pitchFamily="50" charset="-128"/>
              </a:rPr>
              <a:t>関連付けられたり，</a:t>
            </a:r>
            <a:endParaRPr lang="en-US" altLang="ja-JP" sz="1800" kern="0" dirty="0" smtClean="0">
              <a:solidFill>
                <a:prstClr val="black"/>
              </a:solidFill>
              <a:latin typeface="ＭＳ Ｐゴシック" panose="020B0600070205080204" pitchFamily="50" charset="-128"/>
              <a:cs typeface="メイリオ" panose="020B0604030504040204" pitchFamily="50" charset="-128"/>
            </a:endParaRPr>
          </a:p>
          <a:p>
            <a:pPr marL="0" lvl="0" indent="0" defTabSz="873140">
              <a:spcBef>
                <a:spcPts val="0"/>
              </a:spcBef>
              <a:buNone/>
              <a:defRPr/>
            </a:pPr>
            <a:r>
              <a:rPr lang="ja-JP" altLang="en-US" sz="1800" kern="0" dirty="0">
                <a:solidFill>
                  <a:prstClr val="black"/>
                </a:solidFill>
                <a:latin typeface="ＭＳ Ｐゴシック" panose="020B0600070205080204" pitchFamily="50" charset="-128"/>
                <a:cs typeface="メイリオ" panose="020B0604030504040204" pitchFamily="50" charset="-128"/>
              </a:rPr>
              <a:t>　</a:t>
            </a:r>
            <a:r>
              <a:rPr lang="ja-JP" altLang="en-US" sz="1800" kern="0" dirty="0" smtClean="0">
                <a:solidFill>
                  <a:prstClr val="black"/>
                </a:solidFill>
                <a:latin typeface="ＭＳ Ｐゴシック" panose="020B0600070205080204" pitchFamily="50" charset="-128"/>
                <a:cs typeface="メイリオ" panose="020B0604030504040204" pitchFamily="50" charset="-128"/>
              </a:rPr>
              <a:t>対象</a:t>
            </a:r>
            <a:r>
              <a:rPr lang="ja-JP" altLang="en-US" sz="1800" kern="0" dirty="0">
                <a:solidFill>
                  <a:prstClr val="black"/>
                </a:solidFill>
                <a:latin typeface="ＭＳ Ｐゴシック" panose="020B0600070205080204" pitchFamily="50" charset="-128"/>
                <a:cs typeface="メイリオ" panose="020B0604030504040204" pitchFamily="50" charset="-128"/>
              </a:rPr>
              <a:t>のみならず自分自身についての気付きが生まれたりすることを</a:t>
            </a:r>
            <a:r>
              <a:rPr lang="ja-JP" altLang="en-US" sz="1800" kern="0" dirty="0">
                <a:latin typeface="ＭＳ Ｐゴシック" panose="020B0600070205080204" pitchFamily="50" charset="-128"/>
                <a:cs typeface="メイリオ" panose="020B0604030504040204" pitchFamily="50" charset="-128"/>
              </a:rPr>
              <a:t>，</a:t>
            </a:r>
            <a:r>
              <a:rPr lang="ja-JP" altLang="en-US" sz="1800" b="1" u="sng" kern="0" dirty="0">
                <a:solidFill>
                  <a:srgbClr val="FF0000"/>
                </a:solidFill>
                <a:latin typeface="ＭＳ Ｐゴシック" panose="020B0600070205080204" pitchFamily="50" charset="-128"/>
                <a:cs typeface="メイリオ" panose="020B0604030504040204" pitchFamily="50" charset="-128"/>
              </a:rPr>
              <a:t>気付きの質</a:t>
            </a:r>
            <a:r>
              <a:rPr lang="ja-JP" altLang="en-US" sz="1800" b="1" u="sng" kern="0" dirty="0" smtClean="0">
                <a:solidFill>
                  <a:srgbClr val="FF0000"/>
                </a:solidFill>
                <a:latin typeface="ＭＳ Ｐゴシック" panose="020B0600070205080204" pitchFamily="50" charset="-128"/>
                <a:cs typeface="メイリオ" panose="020B0604030504040204" pitchFamily="50" charset="-128"/>
              </a:rPr>
              <a:t>が高まった</a:t>
            </a:r>
            <a:r>
              <a:rPr lang="ja-JP" altLang="en-US" sz="1800" kern="0" dirty="0">
                <a:solidFill>
                  <a:prstClr val="black"/>
                </a:solidFill>
                <a:latin typeface="ＭＳ Ｐゴシック" panose="020B0600070205080204" pitchFamily="50" charset="-128"/>
                <a:cs typeface="メイリオ" panose="020B0604030504040204" pitchFamily="50" charset="-128"/>
              </a:rPr>
              <a:t>という</a:t>
            </a:r>
            <a:r>
              <a:rPr lang="ja-JP" altLang="en-US" sz="1800" kern="0" dirty="0" smtClean="0">
                <a:solidFill>
                  <a:prstClr val="black"/>
                </a:solidFill>
                <a:latin typeface="ＭＳ Ｐゴシック" panose="020B0600070205080204" pitchFamily="50" charset="-128"/>
                <a:cs typeface="メイリオ" panose="020B0604030504040204" pitchFamily="50" charset="-128"/>
              </a:rPr>
              <a:t>。</a:t>
            </a:r>
            <a:endParaRPr kumimoji="1" lang="en-US" altLang="ja-JP" sz="2000" b="0" i="0" u="none" strike="noStrike" kern="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6" name="角丸四角形 15"/>
          <p:cNvSpPr/>
          <p:nvPr/>
        </p:nvSpPr>
        <p:spPr>
          <a:xfrm>
            <a:off x="98940" y="515080"/>
            <a:ext cx="1613700"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目　標　（１）</a:t>
            </a:r>
            <a:endParaRPr kumimoji="1" lang="ja-JP" altLang="en-US" dirty="0">
              <a:solidFill>
                <a:schemeClr val="tx1"/>
              </a:solidFill>
            </a:endParaRPr>
          </a:p>
        </p:txBody>
      </p:sp>
      <p:sp>
        <p:nvSpPr>
          <p:cNvPr id="27" name="正方形/長方形 26"/>
          <p:cNvSpPr/>
          <p:nvPr/>
        </p:nvSpPr>
        <p:spPr>
          <a:xfrm>
            <a:off x="46151" y="2824897"/>
            <a:ext cx="9698439" cy="218827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a:t>
            </a:r>
            <a:r>
              <a:rPr lang="ja-JP" altLang="en-US" b="1" dirty="0" smtClean="0">
                <a:solidFill>
                  <a:schemeClr val="tx1"/>
                </a:solidFill>
              </a:rPr>
              <a:t>　</a:t>
            </a:r>
            <a:r>
              <a:rPr lang="ja-JP" altLang="en-US" b="1" dirty="0" smtClean="0">
                <a:solidFill>
                  <a:srgbClr val="FF0000"/>
                </a:solidFill>
              </a:rPr>
              <a:t>「考える」</a:t>
            </a:r>
            <a:endParaRPr lang="en-US" altLang="ja-JP" b="1" dirty="0" smtClean="0">
              <a:solidFill>
                <a:srgbClr val="FF0000"/>
              </a:solidFill>
            </a:endParaRPr>
          </a:p>
          <a:p>
            <a:r>
              <a:rPr lang="ja-JP" altLang="en-US" dirty="0" smtClean="0">
                <a:solidFill>
                  <a:schemeClr val="tx1"/>
                </a:solidFill>
              </a:rPr>
              <a:t>　　</a:t>
            </a:r>
            <a:r>
              <a:rPr lang="ja-JP" altLang="en-US" b="1" dirty="0">
                <a:solidFill>
                  <a:srgbClr val="FF0000"/>
                </a:solidFill>
              </a:rPr>
              <a:t>分析的</a:t>
            </a:r>
            <a:r>
              <a:rPr lang="ja-JP" altLang="en-US" dirty="0">
                <a:solidFill>
                  <a:schemeClr val="tx1"/>
                </a:solidFill>
              </a:rPr>
              <a:t>に</a:t>
            </a:r>
            <a:r>
              <a:rPr lang="ja-JP" altLang="en-US" dirty="0" smtClean="0">
                <a:solidFill>
                  <a:schemeClr val="tx1"/>
                </a:solidFill>
              </a:rPr>
              <a:t>考える～児童</a:t>
            </a:r>
            <a:r>
              <a:rPr lang="ja-JP" altLang="en-US" dirty="0">
                <a:solidFill>
                  <a:schemeClr val="tx1"/>
                </a:solidFill>
              </a:rPr>
              <a:t>が自分自身や自分の生活について，</a:t>
            </a:r>
            <a:r>
              <a:rPr lang="ja-JP" altLang="en-US" b="1" dirty="0">
                <a:solidFill>
                  <a:srgbClr val="FF0000"/>
                </a:solidFill>
              </a:rPr>
              <a:t>見付ける，比べる，</a:t>
            </a:r>
            <a:r>
              <a:rPr lang="ja-JP" altLang="en-US" b="1" dirty="0" smtClean="0">
                <a:solidFill>
                  <a:srgbClr val="FF0000"/>
                </a:solidFill>
              </a:rPr>
              <a:t>たとえる</a:t>
            </a:r>
            <a:r>
              <a:rPr lang="ja-JP" altLang="en-US" dirty="0" smtClean="0">
                <a:solidFill>
                  <a:schemeClr val="tx1"/>
                </a:solidFill>
              </a:rPr>
              <a:t>など</a:t>
            </a:r>
            <a:endParaRPr lang="en-US" altLang="ja-JP" dirty="0" smtClean="0">
              <a:solidFill>
                <a:schemeClr val="tx1"/>
              </a:solidFill>
            </a:endParaRPr>
          </a:p>
          <a:p>
            <a:r>
              <a:rPr lang="ja-JP" altLang="en-US" dirty="0" smtClean="0">
                <a:solidFill>
                  <a:schemeClr val="tx1"/>
                </a:solidFill>
              </a:rPr>
              <a:t>　　</a:t>
            </a:r>
            <a:r>
              <a:rPr lang="ja-JP" altLang="en-US" b="1" dirty="0" smtClean="0">
                <a:solidFill>
                  <a:srgbClr val="FF0000"/>
                </a:solidFill>
              </a:rPr>
              <a:t>創造的</a:t>
            </a:r>
            <a:r>
              <a:rPr lang="ja-JP" altLang="en-US" dirty="0">
                <a:solidFill>
                  <a:schemeClr val="tx1"/>
                </a:solidFill>
              </a:rPr>
              <a:t>に</a:t>
            </a:r>
            <a:r>
              <a:rPr lang="ja-JP" altLang="en-US" dirty="0" smtClean="0">
                <a:solidFill>
                  <a:schemeClr val="tx1"/>
                </a:solidFill>
              </a:rPr>
              <a:t>考える～</a:t>
            </a:r>
            <a:r>
              <a:rPr lang="ja-JP" altLang="en-US" b="1" dirty="0" smtClean="0">
                <a:solidFill>
                  <a:srgbClr val="FF0000"/>
                </a:solidFill>
              </a:rPr>
              <a:t>試す</a:t>
            </a:r>
            <a:r>
              <a:rPr lang="ja-JP" altLang="en-US" b="1" dirty="0">
                <a:solidFill>
                  <a:srgbClr val="FF0000"/>
                </a:solidFill>
              </a:rPr>
              <a:t>，見通す，工夫する</a:t>
            </a:r>
            <a:r>
              <a:rPr lang="ja-JP" altLang="en-US" dirty="0" smtClean="0">
                <a:solidFill>
                  <a:schemeClr val="tx1"/>
                </a:solidFill>
              </a:rPr>
              <a:t>など</a:t>
            </a:r>
            <a:endParaRPr lang="en-US" altLang="ja-JP" dirty="0">
              <a:solidFill>
                <a:schemeClr val="tx1"/>
              </a:solidFill>
            </a:endParaRPr>
          </a:p>
          <a:p>
            <a:r>
              <a:rPr lang="ja-JP" altLang="en-US" dirty="0" smtClean="0">
                <a:solidFill>
                  <a:schemeClr val="tx1"/>
                </a:solidFill>
              </a:rPr>
              <a:t>○　</a:t>
            </a:r>
            <a:r>
              <a:rPr lang="ja-JP" altLang="en-US" b="1" dirty="0" smtClean="0">
                <a:solidFill>
                  <a:srgbClr val="FF0000"/>
                </a:solidFill>
              </a:rPr>
              <a:t>「気付き</a:t>
            </a:r>
            <a:r>
              <a:rPr lang="ja-JP" altLang="en-US" b="1" dirty="0">
                <a:solidFill>
                  <a:srgbClr val="FF0000"/>
                </a:solidFill>
              </a:rPr>
              <a:t>の質が</a:t>
            </a:r>
            <a:r>
              <a:rPr lang="ja-JP" altLang="en-US" b="1" dirty="0" smtClean="0">
                <a:solidFill>
                  <a:srgbClr val="FF0000"/>
                </a:solidFill>
              </a:rPr>
              <a:t>高まり」</a:t>
            </a:r>
            <a:endParaRPr lang="en-US" altLang="ja-JP" b="1" dirty="0" smtClean="0">
              <a:solidFill>
                <a:srgbClr val="FF0000"/>
              </a:solidFill>
            </a:endParaRPr>
          </a:p>
          <a:p>
            <a:r>
              <a:rPr lang="ja-JP" altLang="en-US" dirty="0">
                <a:solidFill>
                  <a:schemeClr val="tx1"/>
                </a:solidFill>
              </a:rPr>
              <a:t>　</a:t>
            </a:r>
            <a:r>
              <a:rPr lang="ja-JP" altLang="en-US" dirty="0" smtClean="0">
                <a:solidFill>
                  <a:schemeClr val="tx1"/>
                </a:solidFill>
              </a:rPr>
              <a:t>　例えば</a:t>
            </a:r>
            <a:r>
              <a:rPr lang="ja-JP" altLang="en-US" dirty="0">
                <a:solidFill>
                  <a:schemeClr val="tx1"/>
                </a:solidFill>
              </a:rPr>
              <a:t>，比べたり分類したりすることによって，ある気付きと別の気付きとの共通点や相違点，</a:t>
            </a:r>
            <a:r>
              <a:rPr lang="ja-JP" altLang="en-US" dirty="0" err="1" smtClean="0">
                <a:solidFill>
                  <a:schemeClr val="tx1"/>
                </a:solidFill>
              </a:rPr>
              <a:t>そ</a:t>
            </a:r>
            <a:endParaRPr lang="en-US" altLang="ja-JP" dirty="0" smtClean="0">
              <a:solidFill>
                <a:schemeClr val="tx1"/>
              </a:solidFill>
            </a:endParaRPr>
          </a:p>
          <a:p>
            <a:r>
              <a:rPr lang="ja-JP" altLang="en-US" dirty="0">
                <a:solidFill>
                  <a:schemeClr val="tx1"/>
                </a:solidFill>
              </a:rPr>
              <a:t>　</a:t>
            </a:r>
            <a:r>
              <a:rPr lang="ja-JP" altLang="en-US" dirty="0" err="1" smtClean="0">
                <a:solidFill>
                  <a:schemeClr val="tx1"/>
                </a:solidFill>
              </a:rPr>
              <a:t>れぞれの</a:t>
            </a:r>
            <a:r>
              <a:rPr lang="ja-JP" altLang="en-US" dirty="0">
                <a:solidFill>
                  <a:schemeClr val="tx1"/>
                </a:solidFill>
              </a:rPr>
              <a:t>関係や関連が確認されたとき</a:t>
            </a:r>
            <a:r>
              <a:rPr lang="ja-JP" altLang="en-US" dirty="0" smtClean="0">
                <a:solidFill>
                  <a:schemeClr val="tx1"/>
                </a:solidFill>
              </a:rPr>
              <a:t>など，自分</a:t>
            </a:r>
            <a:r>
              <a:rPr lang="ja-JP" altLang="en-US" dirty="0">
                <a:solidFill>
                  <a:schemeClr val="tx1"/>
                </a:solidFill>
              </a:rPr>
              <a:t>自身や自分の生活について考え，表現する</a:t>
            </a:r>
            <a:r>
              <a:rPr lang="ja-JP" altLang="en-US" dirty="0" smtClean="0">
                <a:solidFill>
                  <a:schemeClr val="tx1"/>
                </a:solidFill>
              </a:rPr>
              <a:t>こと</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に</a:t>
            </a:r>
            <a:r>
              <a:rPr lang="ja-JP" altLang="en-US" dirty="0">
                <a:solidFill>
                  <a:schemeClr val="tx1"/>
                </a:solidFill>
              </a:rPr>
              <a:t>より，気付きの</a:t>
            </a:r>
            <a:r>
              <a:rPr lang="ja-JP" altLang="en-US" dirty="0" smtClean="0">
                <a:solidFill>
                  <a:schemeClr val="tx1"/>
                </a:solidFill>
              </a:rPr>
              <a:t>質が高まる。</a:t>
            </a:r>
            <a:endParaRPr kumimoji="1" lang="ja-JP" altLang="en-US" dirty="0">
              <a:solidFill>
                <a:schemeClr val="tx1"/>
              </a:solidFill>
            </a:endParaRPr>
          </a:p>
        </p:txBody>
      </p:sp>
      <p:sp>
        <p:nvSpPr>
          <p:cNvPr id="28" name="角丸四角形 27"/>
          <p:cNvSpPr/>
          <p:nvPr/>
        </p:nvSpPr>
        <p:spPr>
          <a:xfrm>
            <a:off x="59783" y="2514465"/>
            <a:ext cx="1613700"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目　標　（２）</a:t>
            </a:r>
            <a:endParaRPr kumimoji="1" lang="ja-JP" altLang="en-US" dirty="0">
              <a:solidFill>
                <a:schemeClr val="tx1"/>
              </a:solidFill>
            </a:endParaRPr>
          </a:p>
        </p:txBody>
      </p:sp>
      <p:sp>
        <p:nvSpPr>
          <p:cNvPr id="32" name="正方形/長方形 31"/>
          <p:cNvSpPr/>
          <p:nvPr/>
        </p:nvSpPr>
        <p:spPr>
          <a:xfrm>
            <a:off x="71928" y="5504365"/>
            <a:ext cx="9698439" cy="13536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a:t>
            </a:r>
            <a:r>
              <a:rPr lang="ja-JP" altLang="en-US" b="1" dirty="0" smtClean="0">
                <a:solidFill>
                  <a:schemeClr val="tx1"/>
                </a:solidFill>
              </a:rPr>
              <a:t>　</a:t>
            </a:r>
            <a:r>
              <a:rPr lang="ja-JP" altLang="en-US" b="1" dirty="0" smtClean="0">
                <a:solidFill>
                  <a:srgbClr val="FF0000"/>
                </a:solidFill>
              </a:rPr>
              <a:t>「意欲や自信」</a:t>
            </a:r>
            <a:endParaRPr lang="en-US" altLang="ja-JP" b="1" dirty="0" smtClean="0">
              <a:solidFill>
                <a:srgbClr val="FF0000"/>
              </a:solidFill>
            </a:endParaRPr>
          </a:p>
          <a:p>
            <a:r>
              <a:rPr lang="ja-JP" altLang="en-US" dirty="0">
                <a:solidFill>
                  <a:schemeClr val="tx1"/>
                </a:solidFill>
              </a:rPr>
              <a:t>　　生活科では</a:t>
            </a:r>
            <a:r>
              <a:rPr lang="ja-JP" altLang="en-US" dirty="0" smtClean="0">
                <a:solidFill>
                  <a:schemeClr val="tx1"/>
                </a:solidFill>
              </a:rPr>
              <a:t>，思い</a:t>
            </a:r>
            <a:r>
              <a:rPr lang="ja-JP" altLang="en-US" dirty="0">
                <a:solidFill>
                  <a:schemeClr val="tx1"/>
                </a:solidFill>
              </a:rPr>
              <a:t>や願いを実現する過程において，自分自身の成長に気付くことや，活動の</a:t>
            </a:r>
            <a:r>
              <a:rPr lang="ja-JP" altLang="en-US" dirty="0" smtClean="0">
                <a:solidFill>
                  <a:schemeClr val="tx1"/>
                </a:solidFill>
              </a:rPr>
              <a:t>楽</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しさ</a:t>
            </a:r>
            <a:r>
              <a:rPr lang="ja-JP" altLang="en-US" dirty="0">
                <a:solidFill>
                  <a:schemeClr val="tx1"/>
                </a:solidFill>
              </a:rPr>
              <a:t>や満足感，成就感などの手応えを感じることが，一人一人の意欲や自信となっていく</a:t>
            </a:r>
            <a:r>
              <a:rPr lang="ja-JP" altLang="en-US" dirty="0" smtClean="0">
                <a:solidFill>
                  <a:schemeClr val="tx1"/>
                </a:solidFill>
              </a:rPr>
              <a:t>。</a:t>
            </a:r>
            <a:endParaRPr kumimoji="1" lang="ja-JP" altLang="en-US" dirty="0">
              <a:solidFill>
                <a:schemeClr val="tx1"/>
              </a:solidFill>
            </a:endParaRPr>
          </a:p>
        </p:txBody>
      </p:sp>
      <p:sp>
        <p:nvSpPr>
          <p:cNvPr id="33" name="角丸四角形 32"/>
          <p:cNvSpPr/>
          <p:nvPr/>
        </p:nvSpPr>
        <p:spPr>
          <a:xfrm>
            <a:off x="85560" y="5193933"/>
            <a:ext cx="1613700" cy="31043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目　標　（３）</a:t>
            </a:r>
            <a:endParaRPr kumimoji="1" lang="ja-JP" altLang="en-US" dirty="0">
              <a:solidFill>
                <a:schemeClr val="tx1"/>
              </a:solidFill>
            </a:endParaRPr>
          </a:p>
        </p:txBody>
      </p:sp>
      <p:sp>
        <p:nvSpPr>
          <p:cNvPr id="34" name="正方形/長方形 88"/>
          <p:cNvSpPr/>
          <p:nvPr/>
        </p:nvSpPr>
        <p:spPr>
          <a:xfrm>
            <a:off x="-17031" y="0"/>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rPr>
              <a:t>生活科の目標</a:t>
            </a:r>
            <a:endParaRPr kumimoji="0" lang="en-US" altLang="ja-JP" sz="1400" b="1" i="0" u="none" strike="noStrike" kern="0" cap="none" spc="0" normalizeH="0" baseline="0" noProof="0" dirty="0">
              <a:ln>
                <a:noFill/>
              </a:ln>
              <a:solidFill>
                <a:srgbClr val="000000"/>
              </a:solidFill>
              <a:effectLst/>
              <a:uLnTx/>
              <a:uFillTx/>
            </a:endParaRPr>
          </a:p>
        </p:txBody>
      </p:sp>
      <p:cxnSp>
        <p:nvCxnSpPr>
          <p:cNvPr id="35" name="直線コネクタ 34"/>
          <p:cNvCxnSpPr/>
          <p:nvPr/>
        </p:nvCxnSpPr>
        <p:spPr bwMode="auto">
          <a:xfrm>
            <a:off x="-17032" y="476672"/>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円形吹き出し 16"/>
          <p:cNvSpPr/>
          <p:nvPr/>
        </p:nvSpPr>
        <p:spPr>
          <a:xfrm>
            <a:off x="8504338" y="515080"/>
            <a:ext cx="1296144" cy="720080"/>
          </a:xfrm>
          <a:prstGeom prst="wedgeEllipseCallout">
            <a:avLst>
              <a:gd name="adj1" fmla="val -76304"/>
              <a:gd name="adj2" fmla="val 16438"/>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smtClean="0">
                <a:latin typeface="HG創英角ﾎﾟｯﾌﾟ体" panose="040B0A09000000000000" pitchFamily="49" charset="-128"/>
                <a:ea typeface="HG創英角ﾎﾟｯﾌﾟ体" panose="040B0A09000000000000" pitchFamily="49" charset="-128"/>
              </a:rPr>
              <a:t>12</a:t>
            </a:r>
            <a:r>
              <a:rPr lang="ja-JP" altLang="en-US" dirty="0" smtClean="0">
                <a:latin typeface="HG創英角ﾎﾟｯﾌﾟ体" panose="040B0A09000000000000" pitchFamily="49" charset="-128"/>
                <a:ea typeface="HG創英角ﾎﾟｯﾌﾟ体" panose="040B0A09000000000000" pitchFamily="49" charset="-128"/>
              </a:rPr>
              <a:t>～</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18" name="円形吹き出し 17"/>
          <p:cNvSpPr/>
          <p:nvPr/>
        </p:nvSpPr>
        <p:spPr>
          <a:xfrm>
            <a:off x="8501680" y="2309641"/>
            <a:ext cx="1296144" cy="720080"/>
          </a:xfrm>
          <a:prstGeom prst="wedgeEllipseCallout">
            <a:avLst>
              <a:gd name="adj1" fmla="val -72846"/>
              <a:gd name="adj2" fmla="val 40092"/>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smtClean="0">
                <a:latin typeface="HG創英角ﾎﾟｯﾌﾟ体" panose="040B0A09000000000000" pitchFamily="49" charset="-128"/>
                <a:ea typeface="HG創英角ﾎﾟｯﾌﾟ体" panose="040B0A09000000000000" pitchFamily="49" charset="-128"/>
              </a:rPr>
              <a:t>14</a:t>
            </a:r>
            <a:r>
              <a:rPr lang="ja-JP" altLang="en-US" dirty="0" smtClean="0">
                <a:latin typeface="HG創英角ﾎﾟｯﾌﾟ体" panose="040B0A09000000000000" pitchFamily="49" charset="-128"/>
                <a:ea typeface="HG創英角ﾎﾟｯﾌﾟ体" panose="040B0A09000000000000" pitchFamily="49" charset="-128"/>
              </a:rPr>
              <a:t>～</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20" name="円形吹き出し 19"/>
          <p:cNvSpPr/>
          <p:nvPr/>
        </p:nvSpPr>
        <p:spPr>
          <a:xfrm>
            <a:off x="8401766" y="5085184"/>
            <a:ext cx="1296144" cy="720080"/>
          </a:xfrm>
          <a:prstGeom prst="wedgeEllipseCallout">
            <a:avLst>
              <a:gd name="adj1" fmla="val -72846"/>
              <a:gd name="adj2" fmla="val 40092"/>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smtClean="0">
                <a:latin typeface="HG創英角ﾎﾟｯﾌﾟ体" panose="040B0A09000000000000" pitchFamily="49" charset="-128"/>
                <a:ea typeface="HG創英角ﾎﾟｯﾌﾟ体" panose="040B0A09000000000000" pitchFamily="49" charset="-128"/>
              </a:rPr>
              <a:t>16</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9519885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88"/>
          <p:cNvSpPr/>
          <p:nvPr/>
        </p:nvSpPr>
        <p:spPr>
          <a:xfrm>
            <a:off x="-17031" y="0"/>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kern="0" dirty="0">
                <a:solidFill>
                  <a:srgbClr val="000000"/>
                </a:solidFill>
              </a:rPr>
              <a:t>学年</a:t>
            </a:r>
            <a:r>
              <a:rPr kumimoji="0" lang="ja-JP" altLang="en-US" sz="2400" b="1" i="0" u="none" strike="noStrike" kern="0" cap="none" spc="0" normalizeH="0" baseline="0" noProof="0" dirty="0">
                <a:ln>
                  <a:noFill/>
                </a:ln>
                <a:solidFill>
                  <a:srgbClr val="000000"/>
                </a:solidFill>
                <a:effectLst/>
                <a:uLnTx/>
                <a:uFillTx/>
              </a:rPr>
              <a:t>の目標</a:t>
            </a:r>
            <a:endParaRPr kumimoji="0" lang="en-US" altLang="ja-JP" sz="1400" b="1" i="0" u="none" strike="noStrike" kern="0" cap="none" spc="0" normalizeH="0" baseline="0" noProof="0" dirty="0">
              <a:ln>
                <a:noFill/>
              </a:ln>
              <a:solidFill>
                <a:srgbClr val="000000"/>
              </a:solidFill>
              <a:effectLst/>
              <a:uLnTx/>
              <a:uFillTx/>
            </a:endParaRPr>
          </a:p>
        </p:txBody>
      </p:sp>
      <p:cxnSp>
        <p:nvCxnSpPr>
          <p:cNvPr id="13" name="直線コネクタ 12"/>
          <p:cNvCxnSpPr/>
          <p:nvPr/>
        </p:nvCxnSpPr>
        <p:spPr bwMode="auto">
          <a:xfrm>
            <a:off x="-17032" y="476672"/>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7</a:t>
            </a:fld>
            <a:endParaRPr kumimoji="0" lang="ja-JP" altLang="en-US" sz="1400" b="0" i="0" u="none" strike="noStrike" kern="0" cap="none" spc="0" normalizeH="0" baseline="0" noProof="0" dirty="0">
              <a:ln>
                <a:noFill/>
              </a:ln>
              <a:solidFill>
                <a:prstClr val="black"/>
              </a:solidFill>
              <a:effectLst/>
              <a:uLnTx/>
              <a:uFillTx/>
            </a:endParaRPr>
          </a:p>
        </p:txBody>
      </p:sp>
      <p:cxnSp>
        <p:nvCxnSpPr>
          <p:cNvPr id="5" name="直線コネクタ 4"/>
          <p:cNvCxnSpPr/>
          <p:nvPr/>
        </p:nvCxnSpPr>
        <p:spPr>
          <a:xfrm>
            <a:off x="836400" y="5733256"/>
            <a:ext cx="1308288" cy="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正方形/長方形 19">
            <a:extLst>
              <a:ext uri="{FF2B5EF4-FFF2-40B4-BE49-F238E27FC236}">
                <a16:creationId xmlns="" xmlns:a16="http://schemas.microsoft.com/office/drawing/2014/main" id="{A79AE808-7EB5-4F09-996D-9E8057131204}"/>
              </a:ext>
            </a:extLst>
          </p:cNvPr>
          <p:cNvSpPr>
            <a:spLocks noChangeArrowheads="1"/>
          </p:cNvSpPr>
          <p:nvPr/>
        </p:nvSpPr>
        <p:spPr bwMode="auto">
          <a:xfrm>
            <a:off x="19472" y="436045"/>
            <a:ext cx="9855829" cy="267304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6000" lvl="0" indent="-250678" defTabSz="873140">
              <a:spcBef>
                <a:spcPts val="0"/>
              </a:spcBef>
              <a:buNone/>
              <a:defRPr/>
            </a:pPr>
            <a:endParaRPr lang="ja-JP" altLang="en-US" sz="2400" kern="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marL="0" indent="0">
              <a:buNone/>
            </a:pPr>
            <a:r>
              <a:rPr lang="ja-JP" altLang="en-US" sz="2400" dirty="0"/>
              <a:t>　</a:t>
            </a:r>
            <a:r>
              <a:rPr lang="en-US" altLang="ja-JP" sz="2400" dirty="0"/>
              <a:t>【</a:t>
            </a:r>
            <a:r>
              <a:rPr lang="ja-JP" altLang="en-US" sz="2400" dirty="0"/>
              <a:t>現行</a:t>
            </a:r>
            <a:r>
              <a:rPr lang="en-US" altLang="ja-JP" sz="2400" dirty="0"/>
              <a:t>】</a:t>
            </a:r>
          </a:p>
          <a:p>
            <a:pPr marL="0" indent="0">
              <a:buNone/>
            </a:pPr>
            <a:r>
              <a:rPr lang="ja-JP" altLang="en-US" sz="2400" dirty="0"/>
              <a:t>　</a:t>
            </a:r>
            <a:r>
              <a:rPr lang="en-US" altLang="ja-JP" sz="2400" dirty="0"/>
              <a:t>(1)</a:t>
            </a:r>
            <a:r>
              <a:rPr lang="ja-JP" altLang="en-US" sz="2400" dirty="0"/>
              <a:t>　自分と人や社会とのかかわりに関すること</a:t>
            </a:r>
            <a:endParaRPr lang="en-US" altLang="ja-JP" sz="2400" dirty="0"/>
          </a:p>
          <a:p>
            <a:pPr marL="0" indent="0">
              <a:buNone/>
            </a:pPr>
            <a:r>
              <a:rPr lang="ja-JP" altLang="en-US" sz="2400" dirty="0">
                <a:solidFill>
                  <a:srgbClr val="FF0000"/>
                </a:solidFill>
              </a:rPr>
              <a:t>　</a:t>
            </a:r>
            <a:r>
              <a:rPr lang="en-US" altLang="ja-JP" sz="2400" dirty="0"/>
              <a:t>(2)</a:t>
            </a:r>
            <a:r>
              <a:rPr lang="ja-JP" altLang="en-US" sz="2400" dirty="0"/>
              <a:t>　自分と自然とのかかわりに関すること</a:t>
            </a:r>
            <a:endParaRPr lang="en-US" altLang="ja-JP" sz="2400" dirty="0"/>
          </a:p>
          <a:p>
            <a:pPr marL="0" indent="0">
              <a:buNone/>
            </a:pPr>
            <a:r>
              <a:rPr lang="ja-JP" altLang="en-US" sz="2400" dirty="0"/>
              <a:t>　</a:t>
            </a:r>
            <a:r>
              <a:rPr lang="en-US" altLang="ja-JP" sz="2400" dirty="0"/>
              <a:t>(3)</a:t>
            </a:r>
            <a:r>
              <a:rPr lang="ja-JP" altLang="en-US" sz="2400" dirty="0"/>
              <a:t>　自分自身に関すること</a:t>
            </a:r>
            <a:endParaRPr lang="en-US" altLang="ja-JP" sz="2400" dirty="0"/>
          </a:p>
          <a:p>
            <a:pPr marL="0" indent="0">
              <a:buNone/>
            </a:pPr>
            <a:r>
              <a:rPr lang="ja-JP" altLang="en-US" sz="2400" dirty="0"/>
              <a:t>　</a:t>
            </a:r>
            <a:r>
              <a:rPr lang="en-US" altLang="ja-JP" sz="2400" dirty="0"/>
              <a:t>(4)</a:t>
            </a:r>
            <a:r>
              <a:rPr lang="ja-JP" altLang="en-US" sz="2400" dirty="0"/>
              <a:t>　生活科特有の学び方（活動と表現）に関すること</a:t>
            </a:r>
          </a:p>
        </p:txBody>
      </p:sp>
      <p:sp>
        <p:nvSpPr>
          <p:cNvPr id="10" name="正方形/長方形 9">
            <a:extLst>
              <a:ext uri="{FF2B5EF4-FFF2-40B4-BE49-F238E27FC236}">
                <a16:creationId xmlns="" xmlns:a16="http://schemas.microsoft.com/office/drawing/2014/main" id="{43442D12-E613-4F9F-9AAB-602B09E6279B}"/>
              </a:ext>
            </a:extLst>
          </p:cNvPr>
          <p:cNvSpPr/>
          <p:nvPr/>
        </p:nvSpPr>
        <p:spPr>
          <a:xfrm>
            <a:off x="80997" y="836712"/>
            <a:ext cx="9749636" cy="2272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624" y="3998213"/>
            <a:ext cx="9613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79227" y="3534182"/>
            <a:ext cx="9749636" cy="3299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bwMode="auto">
          <a:xfrm>
            <a:off x="4202134" y="5153065"/>
            <a:ext cx="1584177" cy="741817"/>
          </a:xfrm>
          <a:prstGeom prst="triangle">
            <a:avLst/>
          </a:prstGeom>
          <a:noFill/>
          <a:ln w="127000">
            <a:solidFill>
              <a:srgbClr val="FF0000"/>
            </a:solidFill>
            <a:prstDash val="solid"/>
            <a:miter lim="800000"/>
            <a:headEnd/>
            <a:tailEnd/>
          </a:ln>
          <a:effectLst/>
        </p:spPr>
        <p:txBody>
          <a:bodyPr wrap="square" lIns="78170" tIns="39119" rIns="78170" bIns="39119" rtlCol="0" anchor="ctr">
            <a:noAutofit/>
          </a:bodyPr>
          <a:lstStyle/>
          <a:p>
            <a:pPr marL="149384" indent="-149384" algn="ctr" defTabSz="780012"/>
            <a:endParaRPr lang="ja-JP" altLang="en-US" dirty="0">
              <a:solidFill>
                <a:srgbClr val="000000"/>
              </a:solidFill>
              <a:latin typeface="ＭＳ Ｐゴシック"/>
            </a:endParaRPr>
          </a:p>
        </p:txBody>
      </p:sp>
      <p:sp>
        <p:nvSpPr>
          <p:cNvPr id="15" name="角丸四角形 14"/>
          <p:cNvSpPr/>
          <p:nvPr/>
        </p:nvSpPr>
        <p:spPr>
          <a:xfrm>
            <a:off x="2746073" y="4339029"/>
            <a:ext cx="4496300" cy="757997"/>
          </a:xfrm>
          <a:prstGeom prst="roundRect">
            <a:avLst/>
          </a:prstGeom>
          <a:solidFill>
            <a:schemeClr val="bg1"/>
          </a:solidFill>
          <a:ln w="139700" cap="flat" cmpd="thinThick" algn="ctr">
            <a:solidFill>
              <a:srgbClr val="E46C0A"/>
            </a:solidFill>
            <a:prstDash val="solid"/>
          </a:ln>
          <a:effectLst/>
        </p:spPr>
        <p:txBody>
          <a:bodyPr lIns="0" tIns="0" rIns="0" bIns="0" rtlCol="0" anchor="ctr"/>
          <a:lstStyle/>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どのように社会・世界と関わり、</a:t>
            </a:r>
            <a:endParaRPr kumimoji="0" lang="en-US" altLang="ja-JP"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よりよい人生を送るか</a:t>
            </a:r>
          </a:p>
        </p:txBody>
      </p:sp>
      <p:sp>
        <p:nvSpPr>
          <p:cNvPr id="16" name="テキスト ボックス 3"/>
          <p:cNvSpPr>
            <a:spLocks noChangeArrowheads="1"/>
          </p:cNvSpPr>
          <p:nvPr/>
        </p:nvSpPr>
        <p:spPr bwMode="auto">
          <a:xfrm>
            <a:off x="3898201" y="3534182"/>
            <a:ext cx="2134876" cy="706764"/>
          </a:xfrm>
          <a:prstGeom prst="roundRect">
            <a:avLst>
              <a:gd name="adj" fmla="val 16667"/>
            </a:avLst>
          </a:prstGeom>
          <a:solidFill>
            <a:srgbClr val="E46C0A"/>
          </a:solidFill>
          <a:ln w="139700" cmpd="thickThin">
            <a:solidFill>
              <a:schemeClr val="bg1"/>
            </a:solidFill>
          </a:ln>
        </p:spPr>
        <p:txBody>
          <a:bodyPr lIns="0" tIns="70632" rIns="0" bIns="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eaLnBrk="1" fontAlgn="base" hangingPunct="1">
              <a:lnSpc>
                <a:spcPct val="100000"/>
              </a:lnSpc>
              <a:spcBef>
                <a:spcPct val="0"/>
              </a:spcBef>
              <a:spcAft>
                <a:spcPct val="0"/>
              </a:spcAft>
              <a:buClrTx/>
              <a:buSzTx/>
              <a:buFont typeface="Wingdings" pitchFamily="2" charset="2"/>
              <a:buNone/>
            </a:pPr>
            <a:r>
              <a:rPr lang="ja-JP" altLang="en-US"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学びに向かう力</a:t>
            </a:r>
            <a:r>
              <a:rPr lang="en-US" altLang="ja-JP"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人間性等</a:t>
            </a:r>
          </a:p>
        </p:txBody>
      </p:sp>
      <p:sp>
        <p:nvSpPr>
          <p:cNvPr id="17" name="下矢印 16"/>
          <p:cNvSpPr/>
          <p:nvPr/>
        </p:nvSpPr>
        <p:spPr>
          <a:xfrm>
            <a:off x="4500645" y="3149713"/>
            <a:ext cx="864096"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230202" y="5315483"/>
            <a:ext cx="2819234" cy="840805"/>
          </a:xfrm>
          <a:prstGeom prst="roundRect">
            <a:avLst/>
          </a:prstGeom>
          <a:solidFill>
            <a:schemeClr val="bg1"/>
          </a:solidFill>
          <a:ln w="139700" cap="flat" cmpd="thinThick" algn="ctr">
            <a:solidFill>
              <a:srgbClr val="1F497D"/>
            </a:solidFill>
            <a:prstDash val="solid"/>
          </a:ln>
          <a:effectLst/>
        </p:spPr>
        <p:txBody>
          <a:bodyPr lIns="0" tIns="0" rIns="0" bIns="0" rtlCol="0" anchor="ctr"/>
          <a:lstStyle/>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何を理解しているか</a:t>
            </a:r>
          </a:p>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何ができるか</a:t>
            </a:r>
          </a:p>
        </p:txBody>
      </p:sp>
      <p:sp>
        <p:nvSpPr>
          <p:cNvPr id="19" name="テキスト ボックス 3"/>
          <p:cNvSpPr>
            <a:spLocks noChangeArrowheads="1"/>
          </p:cNvSpPr>
          <p:nvPr/>
        </p:nvSpPr>
        <p:spPr bwMode="auto">
          <a:xfrm>
            <a:off x="1457148" y="6198364"/>
            <a:ext cx="2080632" cy="485272"/>
          </a:xfrm>
          <a:prstGeom prst="roundRect">
            <a:avLst>
              <a:gd name="adj" fmla="val 16667"/>
            </a:avLst>
          </a:prstGeom>
          <a:solidFill>
            <a:srgbClr val="1F497D"/>
          </a:solidFill>
          <a:ln w="139700" cmpd="thickThin">
            <a:solidFill>
              <a:schemeClr val="bg1"/>
            </a:solidFill>
            <a:round/>
            <a:headEnd/>
            <a:tailEnd/>
          </a:ln>
          <a:extLst/>
        </p:spPr>
        <p:txBody>
          <a:bodyPr lIns="0" tIns="38870" rIns="0" bIns="3887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eaLnBrk="1" fontAlgn="base" hangingPunct="1">
              <a:lnSpc>
                <a:spcPct val="100000"/>
              </a:lnSpc>
              <a:spcBef>
                <a:spcPct val="0"/>
              </a:spcBef>
              <a:spcAft>
                <a:spcPts val="532"/>
              </a:spcAft>
              <a:buClrTx/>
              <a:buSzTx/>
              <a:buNone/>
            </a:pPr>
            <a:r>
              <a:rPr lang="ja-JP" altLang="en-US" sz="1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知識・技能</a:t>
            </a:r>
          </a:p>
        </p:txBody>
      </p:sp>
      <p:sp>
        <p:nvSpPr>
          <p:cNvPr id="20" name="角丸四角形 19"/>
          <p:cNvSpPr/>
          <p:nvPr/>
        </p:nvSpPr>
        <p:spPr>
          <a:xfrm>
            <a:off x="6010061" y="5282532"/>
            <a:ext cx="3052247" cy="875384"/>
          </a:xfrm>
          <a:prstGeom prst="roundRect">
            <a:avLst/>
          </a:prstGeom>
          <a:solidFill>
            <a:schemeClr val="bg1"/>
          </a:solidFill>
          <a:ln w="139700" cap="flat" cmpd="thinThick" algn="ctr">
            <a:solidFill>
              <a:srgbClr val="3C8C93"/>
            </a:solidFill>
            <a:prstDash val="solid"/>
          </a:ln>
          <a:effectLst/>
        </p:spPr>
        <p:txBody>
          <a:bodyPr lIns="0" tIns="0" rIns="0" bIns="0" rtlCol="0" anchor="ctr"/>
          <a:lstStyle/>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理解していること・できる</a:t>
            </a:r>
            <a:endParaRPr kumimoji="0" lang="en-US" altLang="ja-JP"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1984"/>
            <a:r>
              <a:rPr kumimoji="0" lang="ja-JP" altLang="en-US"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ことをどう使うか</a:t>
            </a:r>
            <a:endParaRPr kumimoji="0" lang="en-US" altLang="ja-JP" sz="2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3"/>
          <p:cNvSpPr>
            <a:spLocks noChangeArrowheads="1"/>
          </p:cNvSpPr>
          <p:nvPr/>
        </p:nvSpPr>
        <p:spPr bwMode="auto">
          <a:xfrm>
            <a:off x="6281710" y="6199430"/>
            <a:ext cx="2695467" cy="486392"/>
          </a:xfrm>
          <a:prstGeom prst="roundRect">
            <a:avLst>
              <a:gd name="adj" fmla="val 16667"/>
            </a:avLst>
          </a:prstGeom>
          <a:solidFill>
            <a:srgbClr val="3C8C93"/>
          </a:solidFill>
          <a:ln w="139700" cmpd="thickThin">
            <a:solidFill>
              <a:schemeClr val="bg1"/>
            </a:solidFill>
            <a:round/>
            <a:headEnd/>
            <a:tailEnd/>
          </a:ln>
          <a:extLst/>
        </p:spPr>
        <p:txBody>
          <a:bodyPr lIns="0" tIns="38870" rIns="0" bIns="3887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eaLnBrk="1" fontAlgn="base" hangingPunct="1">
              <a:lnSpc>
                <a:spcPct val="100000"/>
              </a:lnSpc>
              <a:spcBef>
                <a:spcPct val="0"/>
              </a:spcBef>
              <a:spcAft>
                <a:spcPts val="532"/>
              </a:spcAft>
              <a:buClrTx/>
              <a:buSzTx/>
              <a:buNone/>
            </a:pPr>
            <a:r>
              <a:rPr lang="ja-JP" altLang="en-US" sz="1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思考力･判断力・表現力等</a:t>
            </a:r>
            <a:r>
              <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2" name="下矢印 21"/>
          <p:cNvSpPr/>
          <p:nvPr/>
        </p:nvSpPr>
        <p:spPr>
          <a:xfrm>
            <a:off x="4616208" y="6401935"/>
            <a:ext cx="864096"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88"/>
          <p:cNvSpPr/>
          <p:nvPr/>
        </p:nvSpPr>
        <p:spPr>
          <a:xfrm>
            <a:off x="200472" y="3328600"/>
            <a:ext cx="3528392" cy="9123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5387" tIns="27705" rIns="55387" bIns="27705" anchor="ctr"/>
          <a:lstStyle/>
          <a:p>
            <a:pPr defTabSz="776245" fontAlgn="base">
              <a:spcBef>
                <a:spcPct val="0"/>
              </a:spcBef>
              <a:spcAft>
                <a:spcPct val="0"/>
              </a:spcAft>
              <a:defRPr/>
            </a:pPr>
            <a:r>
              <a:rPr lang="ja-JP" altLang="en-US" dirty="0" smtClean="0">
                <a:solidFill>
                  <a:prstClr val="white"/>
                </a:solidFill>
                <a:latin typeface="ＤＦ特太ゴシック体" panose="020B0509000000000000" pitchFamily="49" charset="-128"/>
                <a:ea typeface="ＤＦ特太ゴシック体" panose="020B0509000000000000" pitchFamily="49" charset="-128"/>
              </a:rPr>
              <a:t>内容の３つの階層をもとにして、育成</a:t>
            </a:r>
            <a:r>
              <a:rPr lang="ja-JP" altLang="en-US" dirty="0">
                <a:solidFill>
                  <a:prstClr val="white"/>
                </a:solidFill>
                <a:latin typeface="ＤＦ特太ゴシック体" panose="020B0509000000000000" pitchFamily="49" charset="-128"/>
                <a:ea typeface="ＤＦ特太ゴシック体" panose="020B0509000000000000" pitchFamily="49" charset="-128"/>
              </a:rPr>
              <a:t>すべき資質・能力の三つの</a:t>
            </a:r>
            <a:r>
              <a:rPr lang="ja-JP" altLang="en-US" dirty="0" smtClean="0">
                <a:solidFill>
                  <a:prstClr val="white"/>
                </a:solidFill>
                <a:latin typeface="ＤＦ特太ゴシック体" panose="020B0509000000000000" pitchFamily="49" charset="-128"/>
                <a:ea typeface="ＤＦ特太ゴシック体" panose="020B0509000000000000" pitchFamily="49" charset="-128"/>
              </a:rPr>
              <a:t>柱に沿って、再整理</a:t>
            </a:r>
            <a:endParaRPr lang="ja-JP" altLang="en-US" dirty="0">
              <a:solidFill>
                <a:prstClr val="white"/>
              </a:solidFill>
              <a:latin typeface="ＤＦ特太ゴシック体" panose="020B0509000000000000" pitchFamily="49" charset="-128"/>
              <a:ea typeface="ＤＦ特太ゴシック体" panose="020B0509000000000000" pitchFamily="49" charset="-128"/>
            </a:endParaRPr>
          </a:p>
        </p:txBody>
      </p:sp>
      <p:sp>
        <p:nvSpPr>
          <p:cNvPr id="24" name="円形吹き出し 23"/>
          <p:cNvSpPr/>
          <p:nvPr/>
        </p:nvSpPr>
        <p:spPr>
          <a:xfrm>
            <a:off x="8475212" y="44624"/>
            <a:ext cx="1296144" cy="720080"/>
          </a:xfrm>
          <a:prstGeom prst="wedgeEllipseCallout">
            <a:avLst>
              <a:gd name="adj1" fmla="val -76304"/>
              <a:gd name="adj2" fmla="val 16438"/>
            </a:avLst>
          </a:prstGeom>
          <a:solidFill>
            <a:srgbClr val="0000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解説</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smtClean="0">
                <a:latin typeface="HG創英角ﾎﾟｯﾌﾟ体" panose="040B0A09000000000000" pitchFamily="49" charset="-128"/>
                <a:ea typeface="HG創英角ﾎﾟｯﾌﾟ体" panose="040B0A09000000000000" pitchFamily="49" charset="-128"/>
              </a:rPr>
              <a:t>Ｐ</a:t>
            </a:r>
            <a:r>
              <a:rPr lang="en-US" altLang="ja-JP" dirty="0" smtClean="0">
                <a:latin typeface="HG創英角ﾎﾟｯﾌﾟ体" panose="040B0A09000000000000" pitchFamily="49" charset="-128"/>
                <a:ea typeface="HG創英角ﾎﾟｯﾌﾟ体" panose="040B0A09000000000000" pitchFamily="49" charset="-128"/>
              </a:rPr>
              <a:t>17</a:t>
            </a:r>
            <a:r>
              <a:rPr lang="ja-JP" altLang="en-US" dirty="0" smtClean="0">
                <a:latin typeface="HG創英角ﾎﾟｯﾌﾟ体" panose="040B0A09000000000000" pitchFamily="49" charset="-128"/>
                <a:ea typeface="HG創英角ﾎﾟｯﾌﾟ体" panose="040B0A09000000000000" pitchFamily="49" charset="-128"/>
              </a:rPr>
              <a:t>～</a:t>
            </a:r>
            <a:endParaRPr kumimoji="1"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12161168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19"/>
          <p:cNvSpPr>
            <a:spLocks noChangeArrowheads="1"/>
          </p:cNvSpPr>
          <p:nvPr/>
        </p:nvSpPr>
        <p:spPr bwMode="auto">
          <a:xfrm>
            <a:off x="27900" y="476672"/>
            <a:ext cx="9855829" cy="6587959"/>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lIns="86881" tIns="43435" rIns="86881" bIns="43435">
            <a:spAutoFit/>
          </a:bodyPr>
          <a:lstStyle>
            <a:lvl1pPr marL="354013" indent="-354013"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buNone/>
            </a:pPr>
            <a:endParaRPr lang="ja-JP" altLang="en-US" sz="2400" dirty="0"/>
          </a:p>
          <a:p>
            <a:pPr marL="457200" indent="-457200">
              <a:buAutoNum type="arabicParenBoth"/>
            </a:pPr>
            <a:r>
              <a:rPr lang="ja-JP" altLang="en-US" sz="2400" dirty="0" smtClean="0"/>
              <a:t>　</a:t>
            </a:r>
            <a:r>
              <a:rPr lang="ja-JP" altLang="en-US" sz="2400" dirty="0" smtClean="0">
                <a:solidFill>
                  <a:srgbClr val="FF0000"/>
                </a:solidFill>
              </a:rPr>
              <a:t>学校</a:t>
            </a:r>
            <a:r>
              <a:rPr lang="ja-JP" altLang="en-US" sz="2400" dirty="0">
                <a:solidFill>
                  <a:srgbClr val="FF0000"/>
                </a:solidFill>
              </a:rPr>
              <a:t>，家庭及び地域の生活に関わること</a:t>
            </a:r>
            <a:r>
              <a:rPr lang="ja-JP" altLang="en-US" sz="2400" dirty="0"/>
              <a:t>を</a:t>
            </a:r>
            <a:r>
              <a:rPr lang="ja-JP" altLang="en-US" sz="2400" dirty="0" smtClean="0"/>
              <a:t>通して</a:t>
            </a:r>
            <a:r>
              <a:rPr lang="en-US" altLang="ja-JP" sz="2400" dirty="0" smtClean="0"/>
              <a:t>,</a:t>
            </a:r>
          </a:p>
          <a:p>
            <a:pPr marL="0" indent="0">
              <a:buNone/>
            </a:pPr>
            <a:endParaRPr lang="en-US" altLang="ja-JP" sz="2400" dirty="0"/>
          </a:p>
          <a:p>
            <a:pPr marL="0" indent="0">
              <a:spcBef>
                <a:spcPts val="0"/>
              </a:spcBef>
              <a:buNone/>
            </a:pPr>
            <a:r>
              <a:rPr lang="ja-JP" altLang="en-US" sz="2400" dirty="0" smtClean="0"/>
              <a:t>　　自分と</a:t>
            </a:r>
            <a:r>
              <a:rPr lang="ja-JP" altLang="en-US" sz="2400" dirty="0"/>
              <a:t>身近な人々，社会及び自然との関わりについて</a:t>
            </a:r>
            <a:r>
              <a:rPr lang="ja-JP" altLang="en-US" sz="2400" b="1" dirty="0">
                <a:solidFill>
                  <a:srgbClr val="FF0000"/>
                </a:solidFill>
              </a:rPr>
              <a:t>考える</a:t>
            </a:r>
            <a:r>
              <a:rPr lang="ja-JP" altLang="en-US" sz="2400" dirty="0"/>
              <a:t>ことができ</a:t>
            </a:r>
            <a:r>
              <a:rPr lang="ja-JP" altLang="en-US" sz="2400" dirty="0" smtClean="0"/>
              <a:t>，</a:t>
            </a:r>
            <a:endParaRPr lang="en-US" altLang="ja-JP" sz="2400" dirty="0" smtClean="0"/>
          </a:p>
          <a:p>
            <a:pPr marL="0" indent="0">
              <a:buNone/>
            </a:pPr>
            <a:endParaRPr lang="en-US" altLang="ja-JP" sz="2400" dirty="0" smtClean="0"/>
          </a:p>
          <a:p>
            <a:pPr marL="0" indent="0">
              <a:buNone/>
            </a:pPr>
            <a:r>
              <a:rPr lang="ja-JP" altLang="en-US" sz="2400" dirty="0" smtClean="0"/>
              <a:t>　　それら</a:t>
            </a:r>
            <a:r>
              <a:rPr lang="ja-JP" altLang="en-US" sz="2400" dirty="0"/>
              <a:t>のよさやすばらしさ，自分との関わりに</a:t>
            </a:r>
            <a:r>
              <a:rPr lang="ja-JP" altLang="en-US" sz="2400" dirty="0">
                <a:solidFill>
                  <a:srgbClr val="FF0000"/>
                </a:solidFill>
              </a:rPr>
              <a:t>気付き</a:t>
            </a:r>
            <a:r>
              <a:rPr lang="ja-JP" altLang="en-US" sz="2400" dirty="0" smtClean="0"/>
              <a:t>，</a:t>
            </a:r>
            <a:endParaRPr lang="en-US" altLang="ja-JP" sz="2400" dirty="0" smtClean="0"/>
          </a:p>
          <a:p>
            <a:pPr marL="0" indent="0">
              <a:buNone/>
            </a:pPr>
            <a:endParaRPr lang="en-US" altLang="ja-JP" sz="2400" dirty="0" smtClean="0"/>
          </a:p>
          <a:p>
            <a:pPr marL="0" indent="0">
              <a:buNone/>
            </a:pPr>
            <a:r>
              <a:rPr lang="ja-JP" altLang="en-US" sz="2400" dirty="0"/>
              <a:t>　</a:t>
            </a:r>
            <a:r>
              <a:rPr lang="ja-JP" altLang="en-US" sz="2400" dirty="0" smtClean="0"/>
              <a:t>　地域</a:t>
            </a:r>
            <a:r>
              <a:rPr lang="ja-JP" altLang="en-US" sz="2400" dirty="0"/>
              <a:t>に愛着をもち自然を</a:t>
            </a:r>
            <a:r>
              <a:rPr lang="ja-JP" altLang="en-US" sz="2400" dirty="0">
                <a:solidFill>
                  <a:srgbClr val="FF0000"/>
                </a:solidFill>
              </a:rPr>
              <a:t>大切にしたり</a:t>
            </a:r>
            <a:r>
              <a:rPr lang="ja-JP" altLang="en-US" sz="2400" dirty="0"/>
              <a:t>，集団や社会の一員として安全</a:t>
            </a:r>
            <a:r>
              <a:rPr lang="ja-JP" altLang="en-US" sz="2400" dirty="0" smtClean="0"/>
              <a:t>で</a:t>
            </a:r>
            <a:endParaRPr lang="en-US" altLang="ja-JP" sz="2400" dirty="0" smtClean="0"/>
          </a:p>
          <a:p>
            <a:pPr marL="0" indent="0">
              <a:buNone/>
            </a:pPr>
            <a:r>
              <a:rPr lang="ja-JP" altLang="en-US" sz="2400" dirty="0"/>
              <a:t>　</a:t>
            </a:r>
            <a:r>
              <a:rPr lang="ja-JP" altLang="en-US" sz="2400" dirty="0" smtClean="0">
                <a:solidFill>
                  <a:srgbClr val="FF0000"/>
                </a:solidFill>
              </a:rPr>
              <a:t>適切</a:t>
            </a:r>
            <a:r>
              <a:rPr lang="ja-JP" altLang="en-US" sz="2400" dirty="0">
                <a:solidFill>
                  <a:srgbClr val="FF0000"/>
                </a:solidFill>
              </a:rPr>
              <a:t>な行動をしたりする</a:t>
            </a:r>
            <a:r>
              <a:rPr lang="ja-JP" altLang="en-US" sz="2400" dirty="0"/>
              <a:t>ようにする</a:t>
            </a:r>
            <a:r>
              <a:rPr lang="ja-JP" altLang="en-US" sz="2400" dirty="0" smtClean="0"/>
              <a:t>。</a:t>
            </a:r>
            <a:endParaRPr lang="ja-JP" altLang="en-US" sz="2400" dirty="0"/>
          </a:p>
          <a:p>
            <a:pPr marL="0" indent="0">
              <a:buNone/>
            </a:pPr>
            <a:endParaRPr lang="en-US" altLang="ja-JP" sz="2400" dirty="0" smtClean="0"/>
          </a:p>
          <a:p>
            <a:pPr marL="0" indent="0">
              <a:buNone/>
            </a:pPr>
            <a:r>
              <a:rPr lang="en-US" altLang="ja-JP" sz="2400" dirty="0" smtClean="0"/>
              <a:t>(</a:t>
            </a:r>
            <a:r>
              <a:rPr lang="en-US" altLang="ja-JP" sz="2400" dirty="0"/>
              <a:t>2) </a:t>
            </a:r>
            <a:r>
              <a:rPr lang="ja-JP" altLang="en-US" sz="2400" dirty="0"/>
              <a:t>　</a:t>
            </a:r>
            <a:r>
              <a:rPr lang="ja-JP" altLang="en-US" sz="2400" dirty="0" smtClean="0"/>
              <a:t>身近</a:t>
            </a:r>
            <a:r>
              <a:rPr lang="ja-JP" altLang="en-US" sz="2400" dirty="0"/>
              <a:t>な</a:t>
            </a:r>
            <a:r>
              <a:rPr lang="ja-JP" altLang="en-US" sz="2400" dirty="0" smtClean="0"/>
              <a:t>人々</a:t>
            </a:r>
            <a:r>
              <a:rPr lang="en-US" altLang="ja-JP" sz="2400" dirty="0" smtClean="0"/>
              <a:t>､</a:t>
            </a:r>
            <a:r>
              <a:rPr lang="ja-JP" altLang="en-US" sz="2400" dirty="0" smtClean="0"/>
              <a:t>社会</a:t>
            </a:r>
            <a:r>
              <a:rPr lang="ja-JP" altLang="en-US" sz="2400" dirty="0"/>
              <a:t>及び自然と触れ合ったり関わったりすることを</a:t>
            </a:r>
            <a:r>
              <a:rPr lang="ja-JP" altLang="en-US" sz="2400" dirty="0" smtClean="0"/>
              <a:t>通して</a:t>
            </a:r>
            <a:r>
              <a:rPr lang="en-US" altLang="ja-JP" sz="2400" dirty="0" smtClean="0"/>
              <a:t>､</a:t>
            </a:r>
          </a:p>
          <a:p>
            <a:pPr marL="0" indent="0">
              <a:buNone/>
            </a:pPr>
            <a:r>
              <a:rPr lang="ja-JP" altLang="en-US" sz="2400" dirty="0"/>
              <a:t>　</a:t>
            </a:r>
            <a:r>
              <a:rPr lang="ja-JP" altLang="en-US" sz="2400" dirty="0" smtClean="0"/>
              <a:t>　それら</a:t>
            </a:r>
            <a:r>
              <a:rPr lang="ja-JP" altLang="en-US" sz="2400" dirty="0"/>
              <a:t>を工夫したり楽しんだりすることができ</a:t>
            </a:r>
            <a:r>
              <a:rPr lang="ja-JP" altLang="en-US" sz="2400" dirty="0" smtClean="0"/>
              <a:t>，</a:t>
            </a:r>
            <a:endParaRPr lang="en-US" altLang="ja-JP" sz="2400" dirty="0" smtClean="0"/>
          </a:p>
          <a:p>
            <a:pPr marL="0" indent="0">
              <a:buNone/>
            </a:pPr>
            <a:r>
              <a:rPr lang="ja-JP" altLang="en-US" sz="2400" dirty="0"/>
              <a:t>　</a:t>
            </a:r>
            <a:r>
              <a:rPr lang="ja-JP" altLang="en-US" sz="2400" dirty="0" smtClean="0"/>
              <a:t>　活動</a:t>
            </a:r>
            <a:r>
              <a:rPr lang="ja-JP" altLang="en-US" sz="2400" dirty="0"/>
              <a:t>のよさや大切さに気付き</a:t>
            </a:r>
            <a:r>
              <a:rPr lang="ja-JP" altLang="en-US" sz="2400" dirty="0" smtClean="0"/>
              <a:t>，</a:t>
            </a:r>
            <a:endParaRPr lang="en-US" altLang="ja-JP" sz="2400" dirty="0" smtClean="0"/>
          </a:p>
          <a:p>
            <a:pPr marL="0" indent="0">
              <a:buNone/>
            </a:pPr>
            <a:r>
              <a:rPr lang="ja-JP" altLang="en-US" sz="2400" dirty="0"/>
              <a:t>　</a:t>
            </a:r>
            <a:r>
              <a:rPr lang="ja-JP" altLang="en-US" sz="2400" dirty="0" smtClean="0"/>
              <a:t>　自分</a:t>
            </a:r>
            <a:r>
              <a:rPr lang="ja-JP" altLang="en-US" sz="2400" dirty="0"/>
              <a:t>たちの遊びや生活をよりよくするようにする</a:t>
            </a:r>
            <a:r>
              <a:rPr lang="ja-JP" altLang="en-US" sz="2400" dirty="0" smtClean="0"/>
              <a:t>。</a:t>
            </a:r>
            <a:endParaRPr lang="ja-JP" altLang="en-US" sz="2400" dirty="0"/>
          </a:p>
          <a:p>
            <a:pPr marL="0" indent="0">
              <a:buNone/>
            </a:pPr>
            <a:endParaRPr lang="en-US" altLang="ja-JP" sz="2400" dirty="0" smtClean="0"/>
          </a:p>
        </p:txBody>
      </p:sp>
      <p:sp>
        <p:nvSpPr>
          <p:cNvPr id="12" name="正方形/長方形 88"/>
          <p:cNvSpPr/>
          <p:nvPr/>
        </p:nvSpPr>
        <p:spPr>
          <a:xfrm>
            <a:off x="-17031" y="0"/>
            <a:ext cx="9945693" cy="55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787" tIns="27405" rIns="54787" bIns="27405"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kern="0" dirty="0">
                <a:solidFill>
                  <a:srgbClr val="000000"/>
                </a:solidFill>
              </a:rPr>
              <a:t>学年</a:t>
            </a:r>
            <a:r>
              <a:rPr kumimoji="0" lang="ja-JP" altLang="en-US" sz="2400" b="1" i="0" u="none" strike="noStrike" kern="0" cap="none" spc="0" normalizeH="0" baseline="0" noProof="0" dirty="0">
                <a:ln>
                  <a:noFill/>
                </a:ln>
                <a:solidFill>
                  <a:srgbClr val="000000"/>
                </a:solidFill>
                <a:effectLst/>
                <a:uLnTx/>
                <a:uFillTx/>
              </a:rPr>
              <a:t>の目標</a:t>
            </a:r>
            <a:endParaRPr kumimoji="0" lang="en-US" altLang="ja-JP" sz="1400" b="1" i="0" u="none" strike="noStrike" kern="0" cap="none" spc="0" normalizeH="0" baseline="0" noProof="0" dirty="0">
              <a:ln>
                <a:noFill/>
              </a:ln>
              <a:solidFill>
                <a:srgbClr val="000000"/>
              </a:solidFill>
              <a:effectLst/>
              <a:uLnTx/>
              <a:uFillTx/>
            </a:endParaRPr>
          </a:p>
        </p:txBody>
      </p:sp>
      <p:cxnSp>
        <p:nvCxnSpPr>
          <p:cNvPr id="13" name="直線コネクタ 12"/>
          <p:cNvCxnSpPr/>
          <p:nvPr/>
        </p:nvCxnSpPr>
        <p:spPr bwMode="auto">
          <a:xfrm>
            <a:off x="-17032" y="476672"/>
            <a:ext cx="10010597" cy="0"/>
          </a:xfrm>
          <a:prstGeom prst="line">
            <a:avLst/>
          </a:prstGeom>
          <a:solidFill>
            <a:schemeClr val="accent1"/>
          </a:solidFill>
          <a:ln w="317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スライド番号プレースホルダー 4"/>
          <p:cNvSpPr>
            <a:spLocks noGrp="1"/>
          </p:cNvSpPr>
          <p:nvPr>
            <p:ph type="sldNum" sz="quarter" idx="4294967295"/>
          </p:nvPr>
        </p:nvSpPr>
        <p:spPr>
          <a:xfrm>
            <a:off x="9479325" y="6592505"/>
            <a:ext cx="2311400" cy="365125"/>
          </a:xfrm>
          <a:prstGeom prst="rect">
            <a:avLst/>
          </a:prstGeom>
        </p:spPr>
        <p:txBody>
          <a:bodyPr lIns="90190" tIns="45099" rIns="90190" bIns="45099"/>
          <a:lstStyle/>
          <a:p>
            <a:pPr marL="0" marR="0" lvl="0" indent="0" algn="l" defTabSz="91440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400" b="0" i="0" u="none" strike="noStrike" kern="0" cap="none" spc="0" normalizeH="0" baseline="0" noProof="0">
                <a:ln>
                  <a:noFill/>
                </a:ln>
                <a:solidFill>
                  <a:prstClr val="black"/>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8</a:t>
            </a:fld>
            <a:endParaRPr kumimoji="0" lang="ja-JP" altLang="en-US" sz="1400" b="0" i="0" u="none" strike="noStrike" kern="0" cap="none" spc="0" normalizeH="0" baseline="0" noProof="0" dirty="0">
              <a:ln>
                <a:noFill/>
              </a:ln>
              <a:solidFill>
                <a:prstClr val="black"/>
              </a:solidFill>
              <a:effectLst/>
              <a:uLnTx/>
              <a:uFillTx/>
            </a:endParaRPr>
          </a:p>
        </p:txBody>
      </p:sp>
      <p:sp>
        <p:nvSpPr>
          <p:cNvPr id="2" name="線吹き出し 1 (枠付き) 1"/>
          <p:cNvSpPr/>
          <p:nvPr/>
        </p:nvSpPr>
        <p:spPr>
          <a:xfrm>
            <a:off x="7060202" y="1344226"/>
            <a:ext cx="2520280" cy="360040"/>
          </a:xfrm>
          <a:prstGeom prst="borderCallout1">
            <a:avLst>
              <a:gd name="adj1" fmla="val 47851"/>
              <a:gd name="adj2" fmla="val -55"/>
              <a:gd name="adj3" fmla="val -3904"/>
              <a:gd name="adj4" fmla="val -47857"/>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内容の</a:t>
            </a:r>
            <a:r>
              <a:rPr lang="en-US" altLang="ja-JP" sz="2000" b="1" dirty="0"/>
              <a:t>3</a:t>
            </a:r>
            <a:r>
              <a:rPr lang="ja-JP" altLang="en-US" sz="2000" b="1" dirty="0" err="1"/>
              <a:t>つの</a:t>
            </a:r>
            <a:r>
              <a:rPr lang="ja-JP" altLang="en-US" sz="2000" b="1" dirty="0"/>
              <a:t>階層</a:t>
            </a:r>
          </a:p>
        </p:txBody>
      </p:sp>
      <p:sp>
        <p:nvSpPr>
          <p:cNvPr id="8" name="線吹き出し 1 (枠付き) 7"/>
          <p:cNvSpPr/>
          <p:nvPr/>
        </p:nvSpPr>
        <p:spPr>
          <a:xfrm>
            <a:off x="6370300" y="2187774"/>
            <a:ext cx="3210182" cy="360040"/>
          </a:xfrm>
          <a:prstGeom prst="borderCallout1">
            <a:avLst>
              <a:gd name="adj1" fmla="val 51025"/>
              <a:gd name="adj2" fmla="val -584"/>
              <a:gd name="adj3" fmla="val -16602"/>
              <a:gd name="adj4" fmla="val -40380"/>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思考力，判断力，表現力</a:t>
            </a:r>
            <a:r>
              <a:rPr lang="ja-JP" altLang="en-US" sz="2000" b="1" dirty="0" smtClean="0"/>
              <a:t>等</a:t>
            </a:r>
            <a:endParaRPr lang="ja-JP" altLang="en-US" sz="2000" b="1" dirty="0"/>
          </a:p>
        </p:txBody>
      </p:sp>
      <p:sp>
        <p:nvSpPr>
          <p:cNvPr id="9" name="線吹き出し 1 (枠付き) 8"/>
          <p:cNvSpPr/>
          <p:nvPr/>
        </p:nvSpPr>
        <p:spPr>
          <a:xfrm>
            <a:off x="6398086" y="3078128"/>
            <a:ext cx="3210182" cy="360040"/>
          </a:xfrm>
          <a:prstGeom prst="borderCallout1">
            <a:avLst>
              <a:gd name="adj1" fmla="val 51025"/>
              <a:gd name="adj2" fmla="val -584"/>
              <a:gd name="adj3" fmla="val -13427"/>
              <a:gd name="adj4" fmla="val -3895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知識及び</a:t>
            </a:r>
            <a:r>
              <a:rPr lang="ja-JP" altLang="en-US" sz="2000" b="1" dirty="0" smtClean="0"/>
              <a:t>技能</a:t>
            </a:r>
            <a:endParaRPr lang="ja-JP" altLang="en-US" sz="2000" b="1" dirty="0"/>
          </a:p>
        </p:txBody>
      </p:sp>
      <p:sp>
        <p:nvSpPr>
          <p:cNvPr id="10" name="線吹き出し 1 (枠付き) 9"/>
          <p:cNvSpPr/>
          <p:nvPr/>
        </p:nvSpPr>
        <p:spPr>
          <a:xfrm>
            <a:off x="6423570" y="4075409"/>
            <a:ext cx="3210182" cy="360040"/>
          </a:xfrm>
          <a:prstGeom prst="borderCallout1">
            <a:avLst>
              <a:gd name="adj1" fmla="val 51025"/>
              <a:gd name="adj2" fmla="val -584"/>
              <a:gd name="adj3" fmla="val -51523"/>
              <a:gd name="adj4" fmla="val -38244"/>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smtClean="0"/>
              <a:t>学びに向かう力人間性等</a:t>
            </a:r>
            <a:endParaRPr lang="ja-JP" altLang="en-US" sz="2000" b="1" dirty="0"/>
          </a:p>
        </p:txBody>
      </p:sp>
      <p:sp>
        <p:nvSpPr>
          <p:cNvPr id="11" name="下矢印 10"/>
          <p:cNvSpPr/>
          <p:nvPr/>
        </p:nvSpPr>
        <p:spPr>
          <a:xfrm>
            <a:off x="4523766" y="60808"/>
            <a:ext cx="864096"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 xmlns:a16="http://schemas.microsoft.com/office/drawing/2014/main" id="{43442D12-E613-4F9F-9AAB-602B09E6279B}"/>
              </a:ext>
            </a:extLst>
          </p:cNvPr>
          <p:cNvSpPr/>
          <p:nvPr/>
        </p:nvSpPr>
        <p:spPr>
          <a:xfrm>
            <a:off x="80997" y="836712"/>
            <a:ext cx="9749636" cy="62646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71914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ｺﾞｼｯｸM"/>
        <a:ea typeface="ＭＳ Ｐゴシック"/>
        <a:cs typeface=""/>
      </a:majorFont>
      <a:minorFont>
        <a:latin typeface="HGPｺﾞｼｯｸM"/>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8611</TotalTime>
  <Words>762</Words>
  <Application>Microsoft Office PowerPoint</Application>
  <PresentationFormat>A4 210 x 297 mm</PresentationFormat>
  <Paragraphs>361</Paragraphs>
  <Slides>21</Slides>
  <Notes>3</Notes>
  <HiddenSlides>0</HiddenSlides>
  <MMClips>0</MMClips>
  <ScaleCrop>false</ScaleCrop>
  <HeadingPairs>
    <vt:vector size="4" baseType="variant">
      <vt:variant>
        <vt:lpstr>テーマ</vt:lpstr>
      </vt:variant>
      <vt:variant>
        <vt:i4>3</vt:i4>
      </vt:variant>
      <vt:variant>
        <vt:lpstr>スライド タイトル</vt:lpstr>
      </vt:variant>
      <vt:variant>
        <vt:i4>21</vt:i4>
      </vt:variant>
    </vt:vector>
  </HeadingPairs>
  <TitlesOfParts>
    <vt:vector size="24" baseType="lpstr">
      <vt:lpstr>blank</vt:lpstr>
      <vt:lpstr>6_標準デザイン</vt:lpstr>
      <vt:lpstr>8_Office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新しい学習指導要領の考え方 －中央教育審議会における議論から改訂そして実施へ－</dc:title>
  <dc:creator>m</dc:creator>
  <cp:lastModifiedBy>菊池 武司</cp:lastModifiedBy>
  <cp:revision>258</cp:revision>
  <cp:lastPrinted>2018-07-02T06:19:56Z</cp:lastPrinted>
  <dcterms:created xsi:type="dcterms:W3CDTF">2017-05-30T06:32:01Z</dcterms:created>
  <dcterms:modified xsi:type="dcterms:W3CDTF">2018-07-18T02:29:31Z</dcterms:modified>
</cp:coreProperties>
</file>