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8" r:id="rId1"/>
  </p:sldMasterIdLst>
  <p:notesMasterIdLst>
    <p:notesMasterId r:id="rId26"/>
  </p:notesMasterIdLst>
  <p:handoutMasterIdLst>
    <p:handoutMasterId r:id="rId27"/>
  </p:handoutMasterIdLst>
  <p:sldIdLst>
    <p:sldId id="268" r:id="rId2"/>
    <p:sldId id="581" r:id="rId3"/>
    <p:sldId id="582" r:id="rId4"/>
    <p:sldId id="417" r:id="rId5"/>
    <p:sldId id="578" r:id="rId6"/>
    <p:sldId id="350" r:id="rId7"/>
    <p:sldId id="419" r:id="rId8"/>
    <p:sldId id="346" r:id="rId9"/>
    <p:sldId id="352" r:id="rId10"/>
    <p:sldId id="579" r:id="rId11"/>
    <p:sldId id="295" r:id="rId12"/>
    <p:sldId id="559" r:id="rId13"/>
    <p:sldId id="580" r:id="rId14"/>
    <p:sldId id="566" r:id="rId15"/>
    <p:sldId id="562" r:id="rId16"/>
    <p:sldId id="567" r:id="rId17"/>
    <p:sldId id="563" r:id="rId18"/>
    <p:sldId id="568" r:id="rId19"/>
    <p:sldId id="564" r:id="rId20"/>
    <p:sldId id="569" r:id="rId21"/>
    <p:sldId id="565" r:id="rId22"/>
    <p:sldId id="406" r:id="rId23"/>
    <p:sldId id="422" r:id="rId24"/>
    <p:sldId id="423" r:id="rId25"/>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D8F8DF"/>
    <a:srgbClr val="CCFFCC"/>
    <a:srgbClr val="FFFFCC"/>
    <a:srgbClr val="66FFFF"/>
    <a:srgbClr val="FF999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17" autoAdjust="0"/>
    <p:restoredTop sz="83453" autoAdjust="0"/>
  </p:normalViewPr>
  <p:slideViewPr>
    <p:cSldViewPr>
      <p:cViewPr varScale="1">
        <p:scale>
          <a:sx n="72" d="100"/>
          <a:sy n="72" d="100"/>
        </p:scale>
        <p:origin x="1766"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831" cy="49331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4" y="0"/>
            <a:ext cx="2918831" cy="493315"/>
          </a:xfrm>
          <a:prstGeom prst="rect">
            <a:avLst/>
          </a:prstGeom>
        </p:spPr>
        <p:txBody>
          <a:bodyPr vert="horz" lIns="91440" tIns="45720" rIns="91440" bIns="45720" rtlCol="0"/>
          <a:lstStyle>
            <a:lvl1pPr algn="r">
              <a:defRPr sz="1200"/>
            </a:lvl1pPr>
          </a:lstStyle>
          <a:p>
            <a:fld id="{6AB86C01-F236-40D8-8EBC-F2FC9C437C5E}" type="datetimeFigureOut">
              <a:rPr kumimoji="1" lang="ja-JP" altLang="en-US" smtClean="0"/>
              <a:t>2018/7/12</a:t>
            </a:fld>
            <a:endParaRPr kumimoji="1" lang="ja-JP" altLang="en-US"/>
          </a:p>
        </p:txBody>
      </p:sp>
      <p:sp>
        <p:nvSpPr>
          <p:cNvPr id="4" name="フッター プレースホルダー 3"/>
          <p:cNvSpPr>
            <a:spLocks noGrp="1"/>
          </p:cNvSpPr>
          <p:nvPr>
            <p:ph type="ftr" sz="quarter" idx="2"/>
          </p:nvPr>
        </p:nvSpPr>
        <p:spPr>
          <a:xfrm>
            <a:off x="1" y="9371285"/>
            <a:ext cx="2918831" cy="49331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4" y="9371285"/>
            <a:ext cx="2918831" cy="493315"/>
          </a:xfrm>
          <a:prstGeom prst="rect">
            <a:avLst/>
          </a:prstGeom>
        </p:spPr>
        <p:txBody>
          <a:bodyPr vert="horz" lIns="91440" tIns="45720" rIns="91440" bIns="45720" rtlCol="0" anchor="b"/>
          <a:lstStyle>
            <a:lvl1pPr algn="r">
              <a:defRPr sz="1200"/>
            </a:lvl1pPr>
          </a:lstStyle>
          <a:p>
            <a:fld id="{4B29D721-F402-4461-B3E3-B9AD52EB3205}" type="slidenum">
              <a:rPr kumimoji="1" lang="ja-JP" altLang="en-US" smtClean="0"/>
              <a:t>‹#›</a:t>
            </a:fld>
            <a:endParaRPr kumimoji="1" lang="ja-JP" altLang="en-US"/>
          </a:p>
        </p:txBody>
      </p:sp>
    </p:spTree>
    <p:extLst>
      <p:ext uri="{BB962C8B-B14F-4D97-AF65-F5344CB8AC3E}">
        <p14:creationId xmlns:p14="http://schemas.microsoft.com/office/powerpoint/2010/main" val="18849546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19413" cy="49371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2"/>
            <a:ext cx="2919412" cy="493712"/>
          </a:xfrm>
          <a:prstGeom prst="rect">
            <a:avLst/>
          </a:prstGeom>
        </p:spPr>
        <p:txBody>
          <a:bodyPr vert="horz" lIns="91440" tIns="45720" rIns="91440" bIns="45720" rtlCol="0"/>
          <a:lstStyle>
            <a:lvl1pPr algn="r">
              <a:defRPr sz="1200"/>
            </a:lvl1pPr>
          </a:lstStyle>
          <a:p>
            <a:fld id="{CFE16408-0DAD-482F-AE6C-EE7F6A2350F0}" type="datetimeFigureOut">
              <a:rPr kumimoji="1" lang="ja-JP" altLang="en-US" smtClean="0"/>
              <a:t>2018/7/12</a:t>
            </a:fld>
            <a:endParaRPr kumimoji="1" lang="ja-JP" altLang="en-US"/>
          </a:p>
        </p:txBody>
      </p:sp>
      <p:sp>
        <p:nvSpPr>
          <p:cNvPr id="4" name="スライド イメージ プレースホルダー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686300"/>
            <a:ext cx="5389563" cy="444023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014"/>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3712"/>
          </a:xfrm>
          <a:prstGeom prst="rect">
            <a:avLst/>
          </a:prstGeom>
        </p:spPr>
        <p:txBody>
          <a:bodyPr vert="horz" lIns="91440" tIns="45720" rIns="91440" bIns="45720" rtlCol="0" anchor="b"/>
          <a:lstStyle>
            <a:lvl1pPr algn="r">
              <a:defRPr sz="1200"/>
            </a:lvl1pPr>
          </a:lstStyle>
          <a:p>
            <a:fld id="{7AD5B1B5-B900-467A-9C75-FFEAD251DA1D}" type="slidenum">
              <a:rPr kumimoji="1" lang="ja-JP" altLang="en-US" smtClean="0"/>
              <a:t>‹#›</a:t>
            </a:fld>
            <a:endParaRPr kumimoji="1" lang="ja-JP" altLang="en-US"/>
          </a:p>
        </p:txBody>
      </p:sp>
    </p:spTree>
    <p:extLst>
      <p:ext uri="{BB962C8B-B14F-4D97-AF65-F5344CB8AC3E}">
        <p14:creationId xmlns:p14="http://schemas.microsoft.com/office/powerpoint/2010/main" val="25125210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1</a:t>
            </a:fld>
            <a:endParaRPr kumimoji="1" lang="ja-JP" altLang="en-US" dirty="0"/>
          </a:p>
        </p:txBody>
      </p:sp>
    </p:spTree>
    <p:extLst>
      <p:ext uri="{BB962C8B-B14F-4D97-AF65-F5344CB8AC3E}">
        <p14:creationId xmlns:p14="http://schemas.microsoft.com/office/powerpoint/2010/main" val="20307744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10</a:t>
            </a:fld>
            <a:endParaRPr kumimoji="1" lang="ja-JP" altLang="en-US"/>
          </a:p>
        </p:txBody>
      </p:sp>
    </p:spTree>
    <p:extLst>
      <p:ext uri="{BB962C8B-B14F-4D97-AF65-F5344CB8AC3E}">
        <p14:creationId xmlns:p14="http://schemas.microsoft.com/office/powerpoint/2010/main" val="335614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11</a:t>
            </a:fld>
            <a:endParaRPr kumimoji="1" lang="ja-JP" altLang="en-US"/>
          </a:p>
        </p:txBody>
      </p:sp>
    </p:spTree>
    <p:extLst>
      <p:ext uri="{BB962C8B-B14F-4D97-AF65-F5344CB8AC3E}">
        <p14:creationId xmlns:p14="http://schemas.microsoft.com/office/powerpoint/2010/main" val="20248415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12</a:t>
            </a:fld>
            <a:endParaRPr kumimoji="1" lang="ja-JP" altLang="en-US"/>
          </a:p>
        </p:txBody>
      </p:sp>
    </p:spTree>
    <p:extLst>
      <p:ext uri="{BB962C8B-B14F-4D97-AF65-F5344CB8AC3E}">
        <p14:creationId xmlns:p14="http://schemas.microsoft.com/office/powerpoint/2010/main" val="31111574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13</a:t>
            </a:fld>
            <a:endParaRPr kumimoji="1" lang="ja-JP" altLang="en-US"/>
          </a:p>
        </p:txBody>
      </p:sp>
    </p:spTree>
    <p:extLst>
      <p:ext uri="{BB962C8B-B14F-4D97-AF65-F5344CB8AC3E}">
        <p14:creationId xmlns:p14="http://schemas.microsoft.com/office/powerpoint/2010/main" val="18567160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200" dirty="0">
              <a:latin typeface="HGS創英角ｺﾞｼｯｸUB" panose="020B0900000000000000" pitchFamily="50" charset="-128"/>
              <a:ea typeface="HGS創英角ｺﾞｼｯｸUB" panose="020B0900000000000000" pitchFamily="50" charset="-128"/>
            </a:endParaRPr>
          </a:p>
          <a:p>
            <a:endParaRPr lang="en-US" altLang="ja-JP" sz="1200" dirty="0">
              <a:latin typeface="HGS創英角ｺﾞｼｯｸUB" panose="020B0900000000000000" pitchFamily="50" charset="-128"/>
              <a:ea typeface="HGS創英角ｺﾞｼｯｸUB" panose="020B0900000000000000" pitchFamily="50" charset="-128"/>
            </a:endParaRPr>
          </a:p>
          <a:p>
            <a:endParaRPr kumimoji="1" lang="en-US" altLang="ja-JP"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14</a:t>
            </a:fld>
            <a:endParaRPr kumimoji="1" lang="ja-JP" altLang="en-US"/>
          </a:p>
        </p:txBody>
      </p:sp>
    </p:spTree>
    <p:extLst>
      <p:ext uri="{BB962C8B-B14F-4D97-AF65-F5344CB8AC3E}">
        <p14:creationId xmlns:p14="http://schemas.microsoft.com/office/powerpoint/2010/main" val="2581243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15</a:t>
            </a:fld>
            <a:endParaRPr kumimoji="1" lang="ja-JP" altLang="en-US"/>
          </a:p>
        </p:txBody>
      </p:sp>
    </p:spTree>
    <p:extLst>
      <p:ext uri="{BB962C8B-B14F-4D97-AF65-F5344CB8AC3E}">
        <p14:creationId xmlns:p14="http://schemas.microsoft.com/office/powerpoint/2010/main" val="41729455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16</a:t>
            </a:fld>
            <a:endParaRPr kumimoji="1" lang="ja-JP" altLang="en-US"/>
          </a:p>
        </p:txBody>
      </p:sp>
    </p:spTree>
    <p:extLst>
      <p:ext uri="{BB962C8B-B14F-4D97-AF65-F5344CB8AC3E}">
        <p14:creationId xmlns:p14="http://schemas.microsoft.com/office/powerpoint/2010/main" val="4832567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17</a:t>
            </a:fld>
            <a:endParaRPr kumimoji="1" lang="ja-JP" altLang="en-US"/>
          </a:p>
        </p:txBody>
      </p:sp>
    </p:spTree>
    <p:extLst>
      <p:ext uri="{BB962C8B-B14F-4D97-AF65-F5344CB8AC3E}">
        <p14:creationId xmlns:p14="http://schemas.microsoft.com/office/powerpoint/2010/main" val="13366769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18</a:t>
            </a:fld>
            <a:endParaRPr kumimoji="1" lang="ja-JP" altLang="en-US"/>
          </a:p>
        </p:txBody>
      </p:sp>
    </p:spTree>
    <p:extLst>
      <p:ext uri="{BB962C8B-B14F-4D97-AF65-F5344CB8AC3E}">
        <p14:creationId xmlns:p14="http://schemas.microsoft.com/office/powerpoint/2010/main" val="37471243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19</a:t>
            </a:fld>
            <a:endParaRPr kumimoji="1" lang="ja-JP" altLang="en-US"/>
          </a:p>
        </p:txBody>
      </p:sp>
    </p:spTree>
    <p:extLst>
      <p:ext uri="{BB962C8B-B14F-4D97-AF65-F5344CB8AC3E}">
        <p14:creationId xmlns:p14="http://schemas.microsoft.com/office/powerpoint/2010/main" val="24499775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2</a:t>
            </a:fld>
            <a:endParaRPr kumimoji="1" lang="ja-JP" altLang="en-US"/>
          </a:p>
        </p:txBody>
      </p:sp>
    </p:spTree>
    <p:extLst>
      <p:ext uri="{BB962C8B-B14F-4D97-AF65-F5344CB8AC3E}">
        <p14:creationId xmlns:p14="http://schemas.microsoft.com/office/powerpoint/2010/main" val="24339048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20</a:t>
            </a:fld>
            <a:endParaRPr kumimoji="1" lang="ja-JP" altLang="en-US"/>
          </a:p>
        </p:txBody>
      </p:sp>
    </p:spTree>
    <p:extLst>
      <p:ext uri="{BB962C8B-B14F-4D97-AF65-F5344CB8AC3E}">
        <p14:creationId xmlns:p14="http://schemas.microsoft.com/office/powerpoint/2010/main" val="14211191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21</a:t>
            </a:fld>
            <a:endParaRPr kumimoji="1" lang="ja-JP" altLang="en-US"/>
          </a:p>
        </p:txBody>
      </p:sp>
    </p:spTree>
    <p:extLst>
      <p:ext uri="{BB962C8B-B14F-4D97-AF65-F5344CB8AC3E}">
        <p14:creationId xmlns:p14="http://schemas.microsoft.com/office/powerpoint/2010/main" val="27794764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22</a:t>
            </a:fld>
            <a:endParaRPr kumimoji="1" lang="ja-JP" altLang="en-US"/>
          </a:p>
        </p:txBody>
      </p:sp>
    </p:spTree>
    <p:extLst>
      <p:ext uri="{BB962C8B-B14F-4D97-AF65-F5344CB8AC3E}">
        <p14:creationId xmlns:p14="http://schemas.microsoft.com/office/powerpoint/2010/main" val="17198514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23</a:t>
            </a:fld>
            <a:endParaRPr kumimoji="1" lang="ja-JP" altLang="en-US"/>
          </a:p>
        </p:txBody>
      </p:sp>
    </p:spTree>
    <p:extLst>
      <p:ext uri="{BB962C8B-B14F-4D97-AF65-F5344CB8AC3E}">
        <p14:creationId xmlns:p14="http://schemas.microsoft.com/office/powerpoint/2010/main" val="2909548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24</a:t>
            </a:fld>
            <a:endParaRPr kumimoji="1" lang="ja-JP" altLang="en-US"/>
          </a:p>
        </p:txBody>
      </p:sp>
    </p:spTree>
    <p:extLst>
      <p:ext uri="{BB962C8B-B14F-4D97-AF65-F5344CB8AC3E}">
        <p14:creationId xmlns:p14="http://schemas.microsoft.com/office/powerpoint/2010/main" val="36539619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3</a:t>
            </a:fld>
            <a:endParaRPr kumimoji="1" lang="ja-JP" altLang="en-US"/>
          </a:p>
        </p:txBody>
      </p:sp>
    </p:spTree>
    <p:extLst>
      <p:ext uri="{BB962C8B-B14F-4D97-AF65-F5344CB8AC3E}">
        <p14:creationId xmlns:p14="http://schemas.microsoft.com/office/powerpoint/2010/main" val="35263249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sz="1100"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4</a:t>
            </a:fld>
            <a:endParaRPr kumimoji="1" lang="ja-JP" altLang="en-US"/>
          </a:p>
        </p:txBody>
      </p:sp>
    </p:spTree>
    <p:extLst>
      <p:ext uri="{BB962C8B-B14F-4D97-AF65-F5344CB8AC3E}">
        <p14:creationId xmlns:p14="http://schemas.microsoft.com/office/powerpoint/2010/main" val="42922516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5</a:t>
            </a:fld>
            <a:endParaRPr kumimoji="1" lang="ja-JP" altLang="en-US"/>
          </a:p>
        </p:txBody>
      </p:sp>
    </p:spTree>
    <p:extLst>
      <p:ext uri="{BB962C8B-B14F-4D97-AF65-F5344CB8AC3E}">
        <p14:creationId xmlns:p14="http://schemas.microsoft.com/office/powerpoint/2010/main" val="3530592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6</a:t>
            </a:fld>
            <a:endParaRPr kumimoji="1" lang="ja-JP" altLang="en-US"/>
          </a:p>
        </p:txBody>
      </p:sp>
    </p:spTree>
    <p:extLst>
      <p:ext uri="{BB962C8B-B14F-4D97-AF65-F5344CB8AC3E}">
        <p14:creationId xmlns:p14="http://schemas.microsoft.com/office/powerpoint/2010/main" val="41992008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7</a:t>
            </a:fld>
            <a:endParaRPr kumimoji="1" lang="ja-JP" altLang="en-US"/>
          </a:p>
        </p:txBody>
      </p:sp>
    </p:spTree>
    <p:extLst>
      <p:ext uri="{BB962C8B-B14F-4D97-AF65-F5344CB8AC3E}">
        <p14:creationId xmlns:p14="http://schemas.microsoft.com/office/powerpoint/2010/main" val="12618147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8</a:t>
            </a:fld>
            <a:endParaRPr kumimoji="1" lang="ja-JP" altLang="en-US"/>
          </a:p>
        </p:txBody>
      </p:sp>
    </p:spTree>
    <p:extLst>
      <p:ext uri="{BB962C8B-B14F-4D97-AF65-F5344CB8AC3E}">
        <p14:creationId xmlns:p14="http://schemas.microsoft.com/office/powerpoint/2010/main" val="27019753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9</a:t>
            </a:fld>
            <a:endParaRPr kumimoji="1" lang="ja-JP" altLang="en-US"/>
          </a:p>
        </p:txBody>
      </p:sp>
    </p:spTree>
    <p:extLst>
      <p:ext uri="{BB962C8B-B14F-4D97-AF65-F5344CB8AC3E}">
        <p14:creationId xmlns:p14="http://schemas.microsoft.com/office/powerpoint/2010/main" val="33480241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1141"/>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02488" indent="0" algn="ctr">
              <a:buNone/>
              <a:defRPr>
                <a:solidFill>
                  <a:schemeClr val="tx1">
                    <a:tint val="75000"/>
                  </a:schemeClr>
                </a:solidFill>
              </a:defRPr>
            </a:lvl2pPr>
            <a:lvl3pPr marL="804978" indent="0" algn="ctr">
              <a:buNone/>
              <a:defRPr>
                <a:solidFill>
                  <a:schemeClr val="tx1">
                    <a:tint val="75000"/>
                  </a:schemeClr>
                </a:solidFill>
              </a:defRPr>
            </a:lvl3pPr>
            <a:lvl4pPr marL="1207469" indent="0" algn="ctr">
              <a:buNone/>
              <a:defRPr>
                <a:solidFill>
                  <a:schemeClr val="tx1">
                    <a:tint val="75000"/>
                  </a:schemeClr>
                </a:solidFill>
              </a:defRPr>
            </a:lvl4pPr>
            <a:lvl5pPr marL="1609963" indent="0" algn="ctr">
              <a:buNone/>
              <a:defRPr>
                <a:solidFill>
                  <a:schemeClr val="tx1">
                    <a:tint val="75000"/>
                  </a:schemeClr>
                </a:solidFill>
              </a:defRPr>
            </a:lvl5pPr>
            <a:lvl6pPr marL="2012454" indent="0" algn="ctr">
              <a:buNone/>
              <a:defRPr>
                <a:solidFill>
                  <a:schemeClr val="tx1">
                    <a:tint val="75000"/>
                  </a:schemeClr>
                </a:solidFill>
              </a:defRPr>
            </a:lvl6pPr>
            <a:lvl7pPr marL="2414945" indent="0" algn="ctr">
              <a:buNone/>
              <a:defRPr>
                <a:solidFill>
                  <a:schemeClr val="tx1">
                    <a:tint val="75000"/>
                  </a:schemeClr>
                </a:solidFill>
              </a:defRPr>
            </a:lvl7pPr>
            <a:lvl8pPr marL="2817425" indent="0" algn="ctr">
              <a:buNone/>
              <a:defRPr>
                <a:solidFill>
                  <a:schemeClr val="tx1">
                    <a:tint val="75000"/>
                  </a:schemeClr>
                </a:solidFill>
              </a:defRPr>
            </a:lvl8pPr>
            <a:lvl9pPr marL="321991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18620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52936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871"/>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871"/>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274934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41500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7591"/>
            <a:ext cx="7772400" cy="1362075"/>
          </a:xfrm>
        </p:spPr>
        <p:txBody>
          <a:bodyPr anchor="t"/>
          <a:lstStyle>
            <a:lvl1pPr algn="l">
              <a:defRPr sz="3692"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32"/>
            <a:ext cx="7772400" cy="1500187"/>
          </a:xfrm>
        </p:spPr>
        <p:txBody>
          <a:bodyPr anchor="b"/>
          <a:lstStyle>
            <a:lvl1pPr marL="0" indent="0">
              <a:buNone/>
              <a:defRPr sz="1846">
                <a:solidFill>
                  <a:schemeClr val="tx1">
                    <a:tint val="75000"/>
                  </a:schemeClr>
                </a:solidFill>
              </a:defRPr>
            </a:lvl1pPr>
            <a:lvl2pPr marL="402488" indent="0">
              <a:buNone/>
              <a:defRPr sz="1662">
                <a:solidFill>
                  <a:schemeClr val="tx1">
                    <a:tint val="75000"/>
                  </a:schemeClr>
                </a:solidFill>
              </a:defRPr>
            </a:lvl2pPr>
            <a:lvl3pPr marL="804978" indent="0">
              <a:buNone/>
              <a:defRPr sz="1477">
                <a:solidFill>
                  <a:schemeClr val="tx1">
                    <a:tint val="75000"/>
                  </a:schemeClr>
                </a:solidFill>
              </a:defRPr>
            </a:lvl3pPr>
            <a:lvl4pPr marL="1207469" indent="0">
              <a:buNone/>
              <a:defRPr sz="1292">
                <a:solidFill>
                  <a:schemeClr val="tx1">
                    <a:tint val="75000"/>
                  </a:schemeClr>
                </a:solidFill>
              </a:defRPr>
            </a:lvl4pPr>
            <a:lvl5pPr marL="1609963" indent="0">
              <a:buNone/>
              <a:defRPr sz="1292">
                <a:solidFill>
                  <a:schemeClr val="tx1">
                    <a:tint val="75000"/>
                  </a:schemeClr>
                </a:solidFill>
              </a:defRPr>
            </a:lvl5pPr>
            <a:lvl6pPr marL="2012454" indent="0">
              <a:buNone/>
              <a:defRPr sz="1292">
                <a:solidFill>
                  <a:schemeClr val="tx1">
                    <a:tint val="75000"/>
                  </a:schemeClr>
                </a:solidFill>
              </a:defRPr>
            </a:lvl6pPr>
            <a:lvl7pPr marL="2414945" indent="0">
              <a:buNone/>
              <a:defRPr sz="1292">
                <a:solidFill>
                  <a:schemeClr val="tx1">
                    <a:tint val="75000"/>
                  </a:schemeClr>
                </a:solidFill>
              </a:defRPr>
            </a:lvl7pPr>
            <a:lvl8pPr marL="2817425" indent="0">
              <a:buNone/>
              <a:defRPr sz="1292">
                <a:solidFill>
                  <a:schemeClr val="tx1">
                    <a:tint val="75000"/>
                  </a:schemeClr>
                </a:solidFill>
              </a:defRPr>
            </a:lvl8pPr>
            <a:lvl9pPr marL="3219919" indent="0">
              <a:buNone/>
              <a:defRPr sz="1292">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21586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6"/>
            <a:ext cx="40386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6"/>
            <a:ext cx="40386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51583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2" y="1535113"/>
            <a:ext cx="4040188" cy="639762"/>
          </a:xfrm>
        </p:spPr>
        <p:txBody>
          <a:bodyPr anchor="b"/>
          <a:lstStyle>
            <a:lvl1pPr marL="0" indent="0">
              <a:buNone/>
              <a:defRPr sz="2215" b="1"/>
            </a:lvl1pPr>
            <a:lvl2pPr marL="402488" indent="0">
              <a:buNone/>
              <a:defRPr sz="1846" b="1"/>
            </a:lvl2pPr>
            <a:lvl3pPr marL="804978" indent="0">
              <a:buNone/>
              <a:defRPr sz="1662" b="1"/>
            </a:lvl3pPr>
            <a:lvl4pPr marL="1207469" indent="0">
              <a:buNone/>
              <a:defRPr sz="1477" b="1"/>
            </a:lvl4pPr>
            <a:lvl5pPr marL="1609963" indent="0">
              <a:buNone/>
              <a:defRPr sz="1477" b="1"/>
            </a:lvl5pPr>
            <a:lvl6pPr marL="2012454" indent="0">
              <a:buNone/>
              <a:defRPr sz="1477" b="1"/>
            </a:lvl6pPr>
            <a:lvl7pPr marL="2414945" indent="0">
              <a:buNone/>
              <a:defRPr sz="1477" b="1"/>
            </a:lvl7pPr>
            <a:lvl8pPr marL="2817425" indent="0">
              <a:buNone/>
              <a:defRPr sz="1477" b="1"/>
            </a:lvl8pPr>
            <a:lvl9pPr marL="3219919" indent="0">
              <a:buNone/>
              <a:defRPr sz="1477"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2" y="2174875"/>
            <a:ext cx="4040188"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46" y="1535113"/>
            <a:ext cx="4041776" cy="639762"/>
          </a:xfrm>
        </p:spPr>
        <p:txBody>
          <a:bodyPr anchor="b"/>
          <a:lstStyle>
            <a:lvl1pPr marL="0" indent="0">
              <a:buNone/>
              <a:defRPr sz="2215" b="1"/>
            </a:lvl1pPr>
            <a:lvl2pPr marL="402488" indent="0">
              <a:buNone/>
              <a:defRPr sz="1846" b="1"/>
            </a:lvl2pPr>
            <a:lvl3pPr marL="804978" indent="0">
              <a:buNone/>
              <a:defRPr sz="1662" b="1"/>
            </a:lvl3pPr>
            <a:lvl4pPr marL="1207469" indent="0">
              <a:buNone/>
              <a:defRPr sz="1477" b="1"/>
            </a:lvl4pPr>
            <a:lvl5pPr marL="1609963" indent="0">
              <a:buNone/>
              <a:defRPr sz="1477" b="1"/>
            </a:lvl5pPr>
            <a:lvl6pPr marL="2012454" indent="0">
              <a:buNone/>
              <a:defRPr sz="1477" b="1"/>
            </a:lvl6pPr>
            <a:lvl7pPr marL="2414945" indent="0">
              <a:buNone/>
              <a:defRPr sz="1477" b="1"/>
            </a:lvl7pPr>
            <a:lvl8pPr marL="2817425" indent="0">
              <a:buNone/>
              <a:defRPr sz="1477" b="1"/>
            </a:lvl8pPr>
            <a:lvl9pPr marL="3219919" indent="0">
              <a:buNone/>
              <a:defRPr sz="1477"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46" y="2174875"/>
            <a:ext cx="404177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61910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21054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44440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8" y="273050"/>
            <a:ext cx="3008313" cy="1162050"/>
          </a:xfrm>
        </p:spPr>
        <p:txBody>
          <a:bodyPr anchor="b"/>
          <a:lstStyle>
            <a:lvl1pPr algn="l">
              <a:defRPr sz="1846"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8" y="273212"/>
            <a:ext cx="5111749"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8" y="1435103"/>
            <a:ext cx="3008313" cy="4691063"/>
          </a:xfrm>
        </p:spPr>
        <p:txBody>
          <a:bodyPr/>
          <a:lstStyle>
            <a:lvl1pPr marL="0" indent="0">
              <a:buNone/>
              <a:defRPr sz="1292"/>
            </a:lvl1pPr>
            <a:lvl2pPr marL="402488" indent="0">
              <a:buNone/>
              <a:defRPr sz="1108"/>
            </a:lvl2pPr>
            <a:lvl3pPr marL="804978" indent="0">
              <a:buNone/>
              <a:defRPr sz="923"/>
            </a:lvl3pPr>
            <a:lvl4pPr marL="1207469" indent="0">
              <a:buNone/>
              <a:defRPr sz="831"/>
            </a:lvl4pPr>
            <a:lvl5pPr marL="1609963" indent="0">
              <a:buNone/>
              <a:defRPr sz="831"/>
            </a:lvl5pPr>
            <a:lvl6pPr marL="2012454" indent="0">
              <a:buNone/>
              <a:defRPr sz="831"/>
            </a:lvl6pPr>
            <a:lvl7pPr marL="2414945" indent="0">
              <a:buNone/>
              <a:defRPr sz="831"/>
            </a:lvl7pPr>
            <a:lvl8pPr marL="2817425" indent="0">
              <a:buNone/>
              <a:defRPr sz="831"/>
            </a:lvl8pPr>
            <a:lvl9pPr marL="3219919" indent="0">
              <a:buNone/>
              <a:defRPr sz="83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8478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1846"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2954"/>
            </a:lvl1pPr>
            <a:lvl2pPr marL="402488" indent="0">
              <a:buNone/>
              <a:defRPr sz="2585"/>
            </a:lvl2pPr>
            <a:lvl3pPr marL="804978" indent="0">
              <a:buNone/>
              <a:defRPr sz="2215"/>
            </a:lvl3pPr>
            <a:lvl4pPr marL="1207469" indent="0">
              <a:buNone/>
              <a:defRPr sz="1846"/>
            </a:lvl4pPr>
            <a:lvl5pPr marL="1609963" indent="0">
              <a:buNone/>
              <a:defRPr sz="1846"/>
            </a:lvl5pPr>
            <a:lvl6pPr marL="2012454" indent="0">
              <a:buNone/>
              <a:defRPr sz="1846"/>
            </a:lvl6pPr>
            <a:lvl7pPr marL="2414945" indent="0">
              <a:buNone/>
              <a:defRPr sz="1846"/>
            </a:lvl7pPr>
            <a:lvl8pPr marL="2817425" indent="0">
              <a:buNone/>
              <a:defRPr sz="1846"/>
            </a:lvl8pPr>
            <a:lvl9pPr marL="3219919" indent="0">
              <a:buNone/>
              <a:defRPr sz="1846"/>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292"/>
            </a:lvl1pPr>
            <a:lvl2pPr marL="402488" indent="0">
              <a:buNone/>
              <a:defRPr sz="1108"/>
            </a:lvl2pPr>
            <a:lvl3pPr marL="804978" indent="0">
              <a:buNone/>
              <a:defRPr sz="923"/>
            </a:lvl3pPr>
            <a:lvl4pPr marL="1207469" indent="0">
              <a:buNone/>
              <a:defRPr sz="831"/>
            </a:lvl4pPr>
            <a:lvl5pPr marL="1609963" indent="0">
              <a:buNone/>
              <a:defRPr sz="831"/>
            </a:lvl5pPr>
            <a:lvl6pPr marL="2012454" indent="0">
              <a:buNone/>
              <a:defRPr sz="831"/>
            </a:lvl6pPr>
            <a:lvl7pPr marL="2414945" indent="0">
              <a:buNone/>
              <a:defRPr sz="831"/>
            </a:lvl7pPr>
            <a:lvl8pPr marL="2817425" indent="0">
              <a:buNone/>
              <a:defRPr sz="831"/>
            </a:lvl8pPr>
            <a:lvl9pPr marL="3219919" indent="0">
              <a:buNone/>
              <a:defRPr sz="83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43989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87204" tIns="43603" rIns="87204" bIns="4360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6"/>
            <a:ext cx="8229600" cy="4525963"/>
          </a:xfrm>
          <a:prstGeom prst="rect">
            <a:avLst/>
          </a:prstGeom>
        </p:spPr>
        <p:txBody>
          <a:bodyPr vert="horz" lIns="87204" tIns="43603" rIns="87204" bIns="4360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7066"/>
            <a:ext cx="2133600" cy="365125"/>
          </a:xfrm>
          <a:prstGeom prst="rect">
            <a:avLst/>
          </a:prstGeom>
        </p:spPr>
        <p:txBody>
          <a:bodyPr vert="horz" lIns="87204" tIns="43603" rIns="87204" bIns="43603" rtlCol="0" anchor="ctr"/>
          <a:lstStyle>
            <a:lvl1pPr algn="l">
              <a:defRPr sz="1108">
                <a:solidFill>
                  <a:schemeClr val="tx1">
                    <a:tint val="75000"/>
                  </a:schemeClr>
                </a:solidFill>
              </a:defRPr>
            </a:lvl1pPr>
          </a:lstStyle>
          <a:p>
            <a:pPr defTabSz="804978"/>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7066"/>
            <a:ext cx="2895600" cy="365125"/>
          </a:xfrm>
          <a:prstGeom prst="rect">
            <a:avLst/>
          </a:prstGeom>
        </p:spPr>
        <p:txBody>
          <a:bodyPr vert="horz" lIns="87204" tIns="43603" rIns="87204" bIns="43603" rtlCol="0" anchor="ctr"/>
          <a:lstStyle>
            <a:lvl1pPr algn="ctr">
              <a:defRPr sz="1108">
                <a:solidFill>
                  <a:schemeClr val="tx1">
                    <a:tint val="75000"/>
                  </a:schemeClr>
                </a:solidFill>
              </a:defRPr>
            </a:lvl1pPr>
          </a:lstStyle>
          <a:p>
            <a:pPr defTabSz="804978"/>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553200" y="6357066"/>
            <a:ext cx="2133600" cy="365125"/>
          </a:xfrm>
          <a:prstGeom prst="rect">
            <a:avLst/>
          </a:prstGeom>
        </p:spPr>
        <p:txBody>
          <a:bodyPr vert="horz" lIns="87204" tIns="43603" rIns="87204" bIns="43603" rtlCol="0" anchor="ctr"/>
          <a:lstStyle>
            <a:lvl1pPr algn="r">
              <a:defRPr sz="1108">
                <a:solidFill>
                  <a:schemeClr val="tx1">
                    <a:tint val="75000"/>
                  </a:schemeClr>
                </a:solidFill>
              </a:defRPr>
            </a:lvl1pPr>
          </a:lstStyle>
          <a:p>
            <a:pPr defTabSz="804978"/>
            <a:fld id="{973FA57C-AB59-4833-AF31-95C44D5249F2}" type="slidenum">
              <a:rPr lang="ja-JP" altLang="en-US" smtClean="0">
                <a:solidFill>
                  <a:prstClr val="black">
                    <a:tint val="75000"/>
                  </a:prstClr>
                </a:solidFill>
              </a:rPr>
              <a:pPr defTabSz="804978"/>
              <a:t>‹#›</a:t>
            </a:fld>
            <a:endParaRPr lang="ja-JP" altLang="en-US">
              <a:solidFill>
                <a:prstClr val="black">
                  <a:tint val="75000"/>
                </a:prstClr>
              </a:solidFill>
            </a:endParaRPr>
          </a:p>
        </p:txBody>
      </p:sp>
    </p:spTree>
    <p:extLst>
      <p:ext uri="{BB962C8B-B14F-4D97-AF65-F5344CB8AC3E}">
        <p14:creationId xmlns:p14="http://schemas.microsoft.com/office/powerpoint/2010/main" val="1359992374"/>
      </p:ext>
    </p:extLst>
  </p:cSld>
  <p:clrMap bg1="lt1" tx1="dk1" bg2="lt2" tx2="dk2" accent1="accent1" accent2="accent2" accent3="accent3" accent4="accent4" accent5="accent5" accent6="accent6" hlink="hlink" folHlink="folHlink"/>
  <p:sldLayoutIdLst>
    <p:sldLayoutId id="2147484069" r:id="rId1"/>
    <p:sldLayoutId id="2147484070" r:id="rId2"/>
    <p:sldLayoutId id="2147484071" r:id="rId3"/>
    <p:sldLayoutId id="2147484072" r:id="rId4"/>
    <p:sldLayoutId id="2147484073" r:id="rId5"/>
    <p:sldLayoutId id="2147484074" r:id="rId6"/>
    <p:sldLayoutId id="2147484075" r:id="rId7"/>
    <p:sldLayoutId id="2147484076" r:id="rId8"/>
    <p:sldLayoutId id="2147484077" r:id="rId9"/>
    <p:sldLayoutId id="2147484078" r:id="rId10"/>
    <p:sldLayoutId id="2147484079" r:id="rId11"/>
  </p:sldLayoutIdLst>
  <p:hf sldNum="0" hdr="0" ftr="0" dt="0"/>
  <p:txStyles>
    <p:titleStyle>
      <a:lvl1pPr algn="ctr" defTabSz="804978" rtl="0" eaLnBrk="1" latinLnBrk="0" hangingPunct="1">
        <a:spcBef>
          <a:spcPct val="0"/>
        </a:spcBef>
        <a:buNone/>
        <a:defRPr kumimoji="1" sz="4062" kern="1200">
          <a:solidFill>
            <a:schemeClr val="tx1"/>
          </a:solidFill>
          <a:latin typeface="+mj-lt"/>
          <a:ea typeface="+mj-ea"/>
          <a:cs typeface="+mj-cs"/>
        </a:defRPr>
      </a:lvl1pPr>
    </p:titleStyle>
    <p:body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p:bodyStyle>
    <p:otherStyle>
      <a:defPPr>
        <a:defRPr lang="ja-JP"/>
      </a:defPPr>
      <a:lvl1pPr marL="0" algn="l" defTabSz="804978" rtl="0" eaLnBrk="1" latinLnBrk="0" hangingPunct="1">
        <a:defRPr kumimoji="1" sz="1662" kern="1200">
          <a:solidFill>
            <a:schemeClr val="tx1"/>
          </a:solidFill>
          <a:latin typeface="+mn-lt"/>
          <a:ea typeface="+mn-ea"/>
          <a:cs typeface="+mn-cs"/>
        </a:defRPr>
      </a:lvl1pPr>
      <a:lvl2pPr marL="402488" algn="l" defTabSz="804978" rtl="0" eaLnBrk="1" latinLnBrk="0" hangingPunct="1">
        <a:defRPr kumimoji="1" sz="1662" kern="1200">
          <a:solidFill>
            <a:schemeClr val="tx1"/>
          </a:solidFill>
          <a:latin typeface="+mn-lt"/>
          <a:ea typeface="+mn-ea"/>
          <a:cs typeface="+mn-cs"/>
        </a:defRPr>
      </a:lvl2pPr>
      <a:lvl3pPr marL="804978" algn="l" defTabSz="804978" rtl="0" eaLnBrk="1" latinLnBrk="0" hangingPunct="1">
        <a:defRPr kumimoji="1" sz="1662" kern="1200">
          <a:solidFill>
            <a:schemeClr val="tx1"/>
          </a:solidFill>
          <a:latin typeface="+mn-lt"/>
          <a:ea typeface="+mn-ea"/>
          <a:cs typeface="+mn-cs"/>
        </a:defRPr>
      </a:lvl3pPr>
      <a:lvl4pPr marL="1207469" algn="l" defTabSz="804978" rtl="0" eaLnBrk="1" latinLnBrk="0" hangingPunct="1">
        <a:defRPr kumimoji="1" sz="1662" kern="1200">
          <a:solidFill>
            <a:schemeClr val="tx1"/>
          </a:solidFill>
          <a:latin typeface="+mn-lt"/>
          <a:ea typeface="+mn-ea"/>
          <a:cs typeface="+mn-cs"/>
        </a:defRPr>
      </a:lvl4pPr>
      <a:lvl5pPr marL="1609963" algn="l" defTabSz="804978" rtl="0" eaLnBrk="1" latinLnBrk="0" hangingPunct="1">
        <a:defRPr kumimoji="1" sz="1662" kern="1200">
          <a:solidFill>
            <a:schemeClr val="tx1"/>
          </a:solidFill>
          <a:latin typeface="+mn-lt"/>
          <a:ea typeface="+mn-ea"/>
          <a:cs typeface="+mn-cs"/>
        </a:defRPr>
      </a:lvl5pPr>
      <a:lvl6pPr marL="2012454" algn="l" defTabSz="804978" rtl="0" eaLnBrk="1" latinLnBrk="0" hangingPunct="1">
        <a:defRPr kumimoji="1" sz="1662" kern="1200">
          <a:solidFill>
            <a:schemeClr val="tx1"/>
          </a:solidFill>
          <a:latin typeface="+mn-lt"/>
          <a:ea typeface="+mn-ea"/>
          <a:cs typeface="+mn-cs"/>
        </a:defRPr>
      </a:lvl6pPr>
      <a:lvl7pPr marL="2414945" algn="l" defTabSz="804978" rtl="0" eaLnBrk="1" latinLnBrk="0" hangingPunct="1">
        <a:defRPr kumimoji="1" sz="1662" kern="1200">
          <a:solidFill>
            <a:schemeClr val="tx1"/>
          </a:solidFill>
          <a:latin typeface="+mn-lt"/>
          <a:ea typeface="+mn-ea"/>
          <a:cs typeface="+mn-cs"/>
        </a:defRPr>
      </a:lvl7pPr>
      <a:lvl8pPr marL="2817425" algn="l" defTabSz="804978" rtl="0" eaLnBrk="1" latinLnBrk="0" hangingPunct="1">
        <a:defRPr kumimoji="1" sz="1662" kern="1200">
          <a:solidFill>
            <a:schemeClr val="tx1"/>
          </a:solidFill>
          <a:latin typeface="+mn-lt"/>
          <a:ea typeface="+mn-ea"/>
          <a:cs typeface="+mn-cs"/>
        </a:defRPr>
      </a:lvl8pPr>
      <a:lvl9pPr marL="3219919" algn="l" defTabSz="804978"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03351"/>
            <a:ext cx="8079581" cy="1658198"/>
          </a:xfrm>
        </p:spPr>
        <p:txBody>
          <a:bodyPr>
            <a:normAutofit/>
          </a:bodyPr>
          <a:lstStyle/>
          <a:p>
            <a:r>
              <a:rPr lang="ja-JP" altLang="en-US" sz="4400" dirty="0">
                <a:solidFill>
                  <a:srgbClr val="000000"/>
                </a:solidFill>
                <a:latin typeface="HGP創英角ｺﾞｼｯｸUB" panose="020B0900000000000000" pitchFamily="50" charset="-128"/>
                <a:ea typeface="HGP創英角ｺﾞｼｯｸUB" panose="020B0900000000000000" pitchFamily="50" charset="-128"/>
              </a:rPr>
              <a:t>学習指導要領改訂のポイント</a:t>
            </a:r>
            <a:br>
              <a:rPr lang="zh-TW" altLang="en-US" sz="4400" dirty="0">
                <a:solidFill>
                  <a:srgbClr val="000000"/>
                </a:solidFill>
                <a:latin typeface="HGP創英角ｺﾞｼｯｸUB" panose="020B0900000000000000" pitchFamily="50" charset="-128"/>
                <a:ea typeface="HGP創英角ｺﾞｼｯｸUB" panose="020B0900000000000000" pitchFamily="50" charset="-128"/>
              </a:rPr>
            </a:br>
            <a:r>
              <a:rPr lang="en-US" altLang="ja-JP" sz="4800" dirty="0">
                <a:solidFill>
                  <a:srgbClr val="000000"/>
                </a:solidFill>
                <a:latin typeface="HGP創英角ｺﾞｼｯｸUB" panose="020B0900000000000000" pitchFamily="50" charset="-128"/>
                <a:ea typeface="HGP創英角ｺﾞｼｯｸUB" panose="020B0900000000000000" pitchFamily="50" charset="-128"/>
              </a:rPr>
              <a:t>【</a:t>
            </a:r>
            <a:r>
              <a:rPr lang="ja-JP" altLang="en-US" sz="4800" dirty="0">
                <a:solidFill>
                  <a:srgbClr val="000000"/>
                </a:solidFill>
                <a:latin typeface="HGP創英角ｺﾞｼｯｸUB" panose="020B0900000000000000" pitchFamily="50" charset="-128"/>
                <a:ea typeface="HGP創英角ｺﾞｼｯｸUB" panose="020B0900000000000000" pitchFamily="50" charset="-128"/>
              </a:rPr>
              <a:t>小学校　社会科</a:t>
            </a:r>
            <a:r>
              <a:rPr lang="en-US" altLang="ja-JP" sz="4800" dirty="0">
                <a:solidFill>
                  <a:srgbClr val="000000"/>
                </a:solidFill>
                <a:latin typeface="HGP創英角ｺﾞｼｯｸUB" panose="020B0900000000000000" pitchFamily="50" charset="-128"/>
                <a:ea typeface="HGP創英角ｺﾞｼｯｸUB" panose="020B0900000000000000" pitchFamily="50" charset="-128"/>
              </a:rPr>
              <a:t>】</a:t>
            </a:r>
            <a:endParaRPr kumimoji="1" lang="ja-JP" altLang="en-US" sz="48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 name="角丸四角形 6">
            <a:extLst>
              <a:ext uri="{FF2B5EF4-FFF2-40B4-BE49-F238E27FC236}">
                <a16:creationId xmlns:a16="http://schemas.microsoft.com/office/drawing/2014/main" id="{6A3C8675-C2CD-430B-B979-079FD13A6ADB}"/>
              </a:ext>
            </a:extLst>
          </p:cNvPr>
          <p:cNvSpPr/>
          <p:nvPr/>
        </p:nvSpPr>
        <p:spPr>
          <a:xfrm>
            <a:off x="755576" y="1844824"/>
            <a:ext cx="7848872" cy="4608512"/>
          </a:xfrm>
          <a:prstGeom prst="roundRect">
            <a:avLst>
              <a:gd name="adj" fmla="val 3589"/>
            </a:avLst>
          </a:prstGeom>
          <a:solidFill>
            <a:schemeClr val="accent1">
              <a:lumMod val="40000"/>
              <a:lumOff val="60000"/>
            </a:schemeClr>
          </a:solidFill>
        </p:spPr>
        <p:style>
          <a:lnRef idx="3">
            <a:schemeClr val="lt1"/>
          </a:lnRef>
          <a:fillRef idx="1">
            <a:schemeClr val="accent1"/>
          </a:fillRef>
          <a:effectRef idx="1">
            <a:schemeClr val="accent1"/>
          </a:effectRef>
          <a:fontRef idx="minor">
            <a:schemeClr val="lt1"/>
          </a:fontRef>
        </p:style>
        <p:txBody>
          <a:bodyPr rtlCol="0" anchor="ctr"/>
          <a:lstStyle/>
          <a:p>
            <a:r>
              <a:rPr lang="ja-JP" altLang="en-US" sz="3200" b="1" dirty="0">
                <a:solidFill>
                  <a:schemeClr val="tx1"/>
                </a:solidFill>
                <a:latin typeface="+mj-ea"/>
                <a:ea typeface="+mj-ea"/>
              </a:rPr>
              <a:t>　</a:t>
            </a:r>
            <a:r>
              <a:rPr lang="ja-JP" altLang="en-US" sz="4000" dirty="0">
                <a:solidFill>
                  <a:schemeClr val="tx1"/>
                </a:solidFill>
                <a:latin typeface="HGP創英角ｺﾞｼｯｸUB" panose="020B0900000000000000" pitchFamily="50" charset="-128"/>
                <a:ea typeface="HGP創英角ｺﾞｼｯｸUB" panose="020B0900000000000000" pitchFamily="50" charset="-128"/>
              </a:rPr>
              <a:t>１　社会科改訂のポイント</a:t>
            </a:r>
            <a:endParaRPr lang="en-US" altLang="ja-JP" sz="4000" dirty="0">
              <a:solidFill>
                <a:schemeClr val="tx1"/>
              </a:solidFill>
              <a:latin typeface="HGP創英角ｺﾞｼｯｸUB" panose="020B0900000000000000" pitchFamily="50" charset="-128"/>
              <a:ea typeface="HGP創英角ｺﾞｼｯｸUB" panose="020B0900000000000000" pitchFamily="50" charset="-128"/>
            </a:endParaRPr>
          </a:p>
          <a:p>
            <a:r>
              <a:rPr lang="ja-JP" altLang="en-US" sz="4000" dirty="0">
                <a:solidFill>
                  <a:schemeClr val="tx1"/>
                </a:solidFill>
                <a:latin typeface="HGP創英角ｺﾞｼｯｸUB" panose="020B0900000000000000" pitchFamily="50" charset="-128"/>
                <a:ea typeface="HGP創英角ｺﾞｼｯｸUB" panose="020B0900000000000000" pitchFamily="50" charset="-128"/>
              </a:rPr>
              <a:t>　２　目標の改善について</a:t>
            </a:r>
            <a:endParaRPr lang="en-US" altLang="ja-JP" sz="4000" dirty="0">
              <a:solidFill>
                <a:schemeClr val="tx1"/>
              </a:solidFill>
              <a:latin typeface="HGP創英角ｺﾞｼｯｸUB" panose="020B0900000000000000" pitchFamily="50" charset="-128"/>
              <a:ea typeface="HGP創英角ｺﾞｼｯｸUB" panose="020B0900000000000000" pitchFamily="50" charset="-128"/>
            </a:endParaRPr>
          </a:p>
          <a:p>
            <a:r>
              <a:rPr lang="ja-JP" altLang="en-US" sz="4000" dirty="0">
                <a:solidFill>
                  <a:schemeClr val="tx1"/>
                </a:solidFill>
                <a:latin typeface="HGP創英角ｺﾞｼｯｸUB" panose="020B0900000000000000" pitchFamily="50" charset="-128"/>
                <a:ea typeface="HGP創英角ｺﾞｼｯｸUB" panose="020B0900000000000000" pitchFamily="50" charset="-128"/>
              </a:rPr>
              <a:t>　３　内容の改善について</a:t>
            </a:r>
            <a:endParaRPr lang="en-US" altLang="ja-JP" sz="4000" dirty="0">
              <a:solidFill>
                <a:schemeClr val="tx1"/>
              </a:solidFill>
              <a:latin typeface="HGP創英角ｺﾞｼｯｸUB" panose="020B0900000000000000" pitchFamily="50" charset="-128"/>
              <a:ea typeface="HGP創英角ｺﾞｼｯｸUB" panose="020B0900000000000000" pitchFamily="50" charset="-128"/>
            </a:endParaRPr>
          </a:p>
          <a:p>
            <a:r>
              <a:rPr lang="ja-JP" altLang="en-US" sz="4000" dirty="0">
                <a:solidFill>
                  <a:schemeClr val="tx1"/>
                </a:solidFill>
                <a:latin typeface="HGP創英角ｺﾞｼｯｸUB" panose="020B0900000000000000" pitchFamily="50" charset="-128"/>
                <a:ea typeface="HGP創英角ｺﾞｼｯｸUB" panose="020B0900000000000000" pitchFamily="50" charset="-128"/>
              </a:rPr>
              <a:t>　４　内容の取扱いについて</a:t>
            </a:r>
            <a:endParaRPr lang="en-US" altLang="ja-JP" sz="4000" dirty="0">
              <a:solidFill>
                <a:schemeClr val="tx1"/>
              </a:solidFill>
              <a:latin typeface="HGP創英角ｺﾞｼｯｸUB" panose="020B0900000000000000" pitchFamily="50" charset="-128"/>
              <a:ea typeface="HGP創英角ｺﾞｼｯｸUB" panose="020B0900000000000000" pitchFamily="50" charset="-128"/>
            </a:endParaRPr>
          </a:p>
          <a:p>
            <a:r>
              <a:rPr lang="ja-JP" altLang="en-US" sz="4000" dirty="0">
                <a:solidFill>
                  <a:schemeClr val="tx1"/>
                </a:solidFill>
                <a:latin typeface="HGP創英角ｺﾞｼｯｸUB" panose="020B0900000000000000" pitchFamily="50" charset="-128"/>
                <a:ea typeface="HGP創英角ｺﾞｼｯｸUB" panose="020B0900000000000000" pitchFamily="50" charset="-128"/>
              </a:rPr>
              <a:t>　５　授業改善について</a:t>
            </a:r>
            <a:endParaRPr lang="en-US" altLang="ja-JP" sz="4000" dirty="0">
              <a:solidFill>
                <a:schemeClr val="tx1"/>
              </a:solidFill>
              <a:latin typeface="HGP創英角ｺﾞｼｯｸUB" panose="020B0900000000000000" pitchFamily="50" charset="-128"/>
              <a:ea typeface="HGP創英角ｺﾞｼｯｸUB" panose="020B0900000000000000" pitchFamily="50" charset="-128"/>
            </a:endParaRPr>
          </a:p>
          <a:p>
            <a:r>
              <a:rPr lang="ja-JP" altLang="en-US" sz="4000" dirty="0">
                <a:solidFill>
                  <a:schemeClr val="tx1"/>
                </a:solidFill>
                <a:latin typeface="HGP創英角ｺﾞｼｯｸUB" panose="020B0900000000000000" pitchFamily="50" charset="-128"/>
                <a:ea typeface="HGP創英角ｺﾞｼｯｸUB" panose="020B0900000000000000" pitchFamily="50" charset="-128"/>
              </a:rPr>
              <a:t>　６　移行措置期間の準備について</a:t>
            </a:r>
            <a:endParaRPr lang="en-US" altLang="ja-JP" sz="4000" dirty="0">
              <a:solidFill>
                <a:schemeClr val="tx1"/>
              </a:solidFill>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3409537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F24D94-3582-4FC8-BF8D-EF91B3F7AC37}"/>
              </a:ext>
            </a:extLst>
          </p:cNvPr>
          <p:cNvSpPr>
            <a:spLocks noGrp="1"/>
          </p:cNvSpPr>
          <p:nvPr>
            <p:ph type="title"/>
          </p:nvPr>
        </p:nvSpPr>
        <p:spPr>
          <a:xfrm>
            <a:off x="507206" y="188640"/>
            <a:ext cx="8079581" cy="1034510"/>
          </a:xfrm>
        </p:spPr>
        <p:txBody>
          <a:bodyPr/>
          <a:lstStyle/>
          <a:p>
            <a:r>
              <a:rPr kumimoji="1" lang="ja-JP" altLang="en-US" b="1" dirty="0">
                <a:highlight>
                  <a:srgbClr val="FFCCCC"/>
                </a:highlight>
              </a:rPr>
              <a:t>社会的な見方・考え方とは</a:t>
            </a:r>
          </a:p>
        </p:txBody>
      </p:sp>
      <p:sp>
        <p:nvSpPr>
          <p:cNvPr id="3" name="コンテンツ プレースホルダー 2">
            <a:extLst>
              <a:ext uri="{FF2B5EF4-FFF2-40B4-BE49-F238E27FC236}">
                <a16:creationId xmlns:a16="http://schemas.microsoft.com/office/drawing/2014/main" id="{0F6A6E4F-50DA-49C6-A3E4-FF12EA568C7A}"/>
              </a:ext>
            </a:extLst>
          </p:cNvPr>
          <p:cNvSpPr>
            <a:spLocks noGrp="1"/>
          </p:cNvSpPr>
          <p:nvPr>
            <p:ph idx="1"/>
          </p:nvPr>
        </p:nvSpPr>
        <p:spPr>
          <a:xfrm>
            <a:off x="251520" y="1399614"/>
            <a:ext cx="8712968" cy="5125729"/>
          </a:xfrm>
        </p:spPr>
        <p:txBody>
          <a:bodyPr>
            <a:normAutofit fontScale="92500"/>
          </a:bodyPr>
          <a:lstStyle/>
          <a:p>
            <a:pPr marL="0" indent="0">
              <a:buNone/>
            </a:pPr>
            <a:r>
              <a:rPr kumimoji="1" lang="ja-JP" altLang="en-US" sz="3200" b="1" dirty="0">
                <a:latin typeface="+mn-ea"/>
              </a:rPr>
              <a:t>　①　各教科等ごとの「深い学び」の鍵になる</a:t>
            </a:r>
            <a:endParaRPr kumimoji="1" lang="en-US" altLang="ja-JP" sz="3200" b="1" dirty="0">
              <a:latin typeface="+mn-ea"/>
            </a:endParaRPr>
          </a:p>
          <a:p>
            <a:pPr marL="0" indent="0">
              <a:buNone/>
            </a:pPr>
            <a:r>
              <a:rPr kumimoji="1" lang="ja-JP" altLang="en-US" sz="3200" b="1" dirty="0">
                <a:latin typeface="+mn-ea"/>
              </a:rPr>
              <a:t>　②　思考・判断・表現の方向を描く</a:t>
            </a:r>
            <a:endParaRPr kumimoji="1" lang="en-US" altLang="ja-JP" sz="3200" b="1" dirty="0">
              <a:latin typeface="+mn-ea"/>
            </a:endParaRPr>
          </a:p>
          <a:p>
            <a:pPr marL="0" indent="0">
              <a:buNone/>
            </a:pPr>
            <a:r>
              <a:rPr kumimoji="1" lang="ja-JP" altLang="en-US" sz="3200" b="1" dirty="0">
                <a:latin typeface="+mn-ea"/>
              </a:rPr>
              <a:t>　③　三つの柱に沿った資質・能力の全てに関わる</a:t>
            </a:r>
            <a:endParaRPr kumimoji="1" lang="en-US" altLang="ja-JP" sz="3200" b="1" dirty="0">
              <a:latin typeface="+mn-ea"/>
            </a:endParaRPr>
          </a:p>
          <a:p>
            <a:pPr marL="0" indent="0">
              <a:buNone/>
            </a:pPr>
            <a:r>
              <a:rPr kumimoji="1" lang="ja-JP" altLang="en-US" sz="3200" b="1" dirty="0">
                <a:latin typeface="+mn-ea"/>
              </a:rPr>
              <a:t>　④　社会的な見方・考え方を</a:t>
            </a:r>
            <a:endParaRPr kumimoji="1" lang="en-US" altLang="ja-JP" sz="3200" b="1" dirty="0">
              <a:latin typeface="+mn-ea"/>
            </a:endParaRPr>
          </a:p>
          <a:p>
            <a:pPr marL="0" indent="0">
              <a:buNone/>
            </a:pPr>
            <a:r>
              <a:rPr kumimoji="1" lang="ja-JP" altLang="en-US" sz="3200" b="1" dirty="0">
                <a:latin typeface="+mn-ea"/>
              </a:rPr>
              <a:t>　　　「子どもが働かせる」ように授業を改善する</a:t>
            </a:r>
            <a:endParaRPr kumimoji="1" lang="en-US" altLang="ja-JP" sz="3200" b="1" dirty="0">
              <a:latin typeface="+mn-ea"/>
            </a:endParaRPr>
          </a:p>
          <a:p>
            <a:endParaRPr kumimoji="1" lang="en-US" altLang="ja-JP" sz="3200" b="1" dirty="0">
              <a:latin typeface="+mn-ea"/>
            </a:endParaRPr>
          </a:p>
          <a:p>
            <a:pPr marL="0" indent="0">
              <a:buNone/>
            </a:pPr>
            <a:r>
              <a:rPr kumimoji="1" lang="ja-JP" altLang="en-US" sz="3200" b="1" dirty="0">
                <a:latin typeface="+mn-ea"/>
              </a:rPr>
              <a:t>　　　　　　　　　　「授業改善の視点」</a:t>
            </a:r>
            <a:endParaRPr kumimoji="1" lang="en-US" altLang="ja-JP" sz="3200" b="1" dirty="0">
              <a:latin typeface="+mn-ea"/>
            </a:endParaRPr>
          </a:p>
          <a:p>
            <a:pPr marL="0" indent="0">
              <a:buNone/>
            </a:pPr>
            <a:r>
              <a:rPr kumimoji="1" lang="ja-JP" altLang="en-US" sz="3200" b="1" dirty="0">
                <a:latin typeface="+mn-ea"/>
              </a:rPr>
              <a:t>　　○教材化の工夫</a:t>
            </a:r>
            <a:endParaRPr kumimoji="1" lang="en-US" altLang="ja-JP" sz="3200" b="1" dirty="0">
              <a:latin typeface="+mn-ea"/>
            </a:endParaRPr>
          </a:p>
          <a:p>
            <a:pPr marL="0" indent="0">
              <a:buNone/>
            </a:pPr>
            <a:r>
              <a:rPr kumimoji="1" lang="ja-JP" altLang="en-US" sz="3200" b="1" dirty="0">
                <a:latin typeface="+mn-ea"/>
              </a:rPr>
              <a:t>　　○問題解決的な学習の充実</a:t>
            </a:r>
            <a:endParaRPr kumimoji="1" lang="en-US" altLang="ja-JP" sz="3200" b="1" dirty="0">
              <a:latin typeface="+mn-ea"/>
            </a:endParaRPr>
          </a:p>
        </p:txBody>
      </p:sp>
      <p:sp>
        <p:nvSpPr>
          <p:cNvPr id="4" name="矢印: 下 3">
            <a:extLst>
              <a:ext uri="{FF2B5EF4-FFF2-40B4-BE49-F238E27FC236}">
                <a16:creationId xmlns:a16="http://schemas.microsoft.com/office/drawing/2014/main" id="{9F4ABEAE-F655-4647-BB41-46F5F9B01194}"/>
              </a:ext>
            </a:extLst>
          </p:cNvPr>
          <p:cNvSpPr/>
          <p:nvPr/>
        </p:nvSpPr>
        <p:spPr>
          <a:xfrm>
            <a:off x="4330972" y="4293096"/>
            <a:ext cx="432048"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四角形: 角を丸くする 5">
            <a:extLst>
              <a:ext uri="{FF2B5EF4-FFF2-40B4-BE49-F238E27FC236}">
                <a16:creationId xmlns:a16="http://schemas.microsoft.com/office/drawing/2014/main" id="{8014156D-3B2C-4C05-B0BA-9B311DD06604}"/>
              </a:ext>
            </a:extLst>
          </p:cNvPr>
          <p:cNvSpPr/>
          <p:nvPr/>
        </p:nvSpPr>
        <p:spPr>
          <a:xfrm>
            <a:off x="971601" y="3068960"/>
            <a:ext cx="7610832" cy="2232248"/>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7018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363272" cy="914400"/>
          </a:xfrm>
        </p:spPr>
        <p:txBody>
          <a:bodyPr>
            <a:normAutofit/>
          </a:bodyPr>
          <a:lstStyle/>
          <a:p>
            <a:r>
              <a:rPr kumimoji="1" lang="ja-JP" altLang="en-US" sz="3600" dirty="0"/>
              <a:t>学習過程の例</a:t>
            </a:r>
            <a:endParaRPr kumimoji="1" lang="ja-JP" altLang="en-US" sz="1600" dirty="0"/>
          </a:p>
        </p:txBody>
      </p:sp>
      <p:sp>
        <p:nvSpPr>
          <p:cNvPr id="3" name="角丸四角形 2"/>
          <p:cNvSpPr/>
          <p:nvPr/>
        </p:nvSpPr>
        <p:spPr>
          <a:xfrm>
            <a:off x="2339752" y="1340768"/>
            <a:ext cx="2304256" cy="72008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3200" dirty="0">
                <a:latin typeface="+mj-ea"/>
                <a:ea typeface="+mj-ea"/>
              </a:rPr>
              <a:t>動機付け</a:t>
            </a:r>
          </a:p>
        </p:txBody>
      </p:sp>
      <p:sp>
        <p:nvSpPr>
          <p:cNvPr id="7" name="角丸四角形 6"/>
          <p:cNvSpPr/>
          <p:nvPr/>
        </p:nvSpPr>
        <p:spPr>
          <a:xfrm>
            <a:off x="2339752" y="2184232"/>
            <a:ext cx="2304256" cy="72008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3200" dirty="0">
                <a:latin typeface="+mj-ea"/>
                <a:ea typeface="+mj-ea"/>
              </a:rPr>
              <a:t>方向</a:t>
            </a:r>
            <a:r>
              <a:rPr kumimoji="1" lang="ja-JP" altLang="en-US" sz="3200" dirty="0">
                <a:latin typeface="+mj-ea"/>
                <a:ea typeface="+mj-ea"/>
              </a:rPr>
              <a:t>付け</a:t>
            </a:r>
          </a:p>
        </p:txBody>
      </p:sp>
      <p:sp>
        <p:nvSpPr>
          <p:cNvPr id="9" name="角丸四角形 8"/>
          <p:cNvSpPr/>
          <p:nvPr/>
        </p:nvSpPr>
        <p:spPr>
          <a:xfrm>
            <a:off x="2339752" y="3068960"/>
            <a:ext cx="2304256" cy="72008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3200" dirty="0">
                <a:latin typeface="+mj-ea"/>
                <a:ea typeface="+mj-ea"/>
              </a:rPr>
              <a:t>情報収集</a:t>
            </a:r>
          </a:p>
        </p:txBody>
      </p:sp>
      <p:sp>
        <p:nvSpPr>
          <p:cNvPr id="10" name="角丸四角形 9"/>
          <p:cNvSpPr/>
          <p:nvPr/>
        </p:nvSpPr>
        <p:spPr>
          <a:xfrm>
            <a:off x="2339752" y="3943095"/>
            <a:ext cx="2304256" cy="72008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3200" dirty="0">
                <a:latin typeface="+mj-ea"/>
                <a:ea typeface="+mj-ea"/>
              </a:rPr>
              <a:t>考察・構想</a:t>
            </a:r>
          </a:p>
        </p:txBody>
      </p:sp>
      <p:sp>
        <p:nvSpPr>
          <p:cNvPr id="11" name="角丸四角形 10"/>
          <p:cNvSpPr/>
          <p:nvPr/>
        </p:nvSpPr>
        <p:spPr>
          <a:xfrm>
            <a:off x="2339752" y="4850081"/>
            <a:ext cx="2304256" cy="72008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3200" dirty="0">
                <a:latin typeface="+mj-ea"/>
                <a:ea typeface="+mj-ea"/>
              </a:rPr>
              <a:t>まとめ</a:t>
            </a:r>
          </a:p>
        </p:txBody>
      </p:sp>
      <p:sp>
        <p:nvSpPr>
          <p:cNvPr id="12" name="角丸四角形 11"/>
          <p:cNvSpPr/>
          <p:nvPr/>
        </p:nvSpPr>
        <p:spPr>
          <a:xfrm>
            <a:off x="2318566" y="5714695"/>
            <a:ext cx="2304256" cy="72008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3200" dirty="0">
                <a:latin typeface="+mj-ea"/>
                <a:ea typeface="+mj-ea"/>
              </a:rPr>
              <a:t>振り返り</a:t>
            </a:r>
          </a:p>
        </p:txBody>
      </p:sp>
      <p:sp>
        <p:nvSpPr>
          <p:cNvPr id="13" name="角丸四角形 12"/>
          <p:cNvSpPr/>
          <p:nvPr/>
        </p:nvSpPr>
        <p:spPr>
          <a:xfrm>
            <a:off x="107504" y="1340768"/>
            <a:ext cx="2088232" cy="156354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3200" dirty="0">
                <a:latin typeface="+mj-ea"/>
                <a:ea typeface="+mj-ea"/>
              </a:rPr>
              <a:t>課題把握</a:t>
            </a:r>
          </a:p>
        </p:txBody>
      </p:sp>
      <p:sp>
        <p:nvSpPr>
          <p:cNvPr id="14" name="角丸四角形 13"/>
          <p:cNvSpPr/>
          <p:nvPr/>
        </p:nvSpPr>
        <p:spPr>
          <a:xfrm>
            <a:off x="107504" y="3099631"/>
            <a:ext cx="2088232" cy="156354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3200" dirty="0">
                <a:latin typeface="+mj-ea"/>
                <a:ea typeface="+mj-ea"/>
              </a:rPr>
              <a:t>課題追究</a:t>
            </a:r>
          </a:p>
        </p:txBody>
      </p:sp>
      <p:sp>
        <p:nvSpPr>
          <p:cNvPr id="15" name="角丸四角形 14"/>
          <p:cNvSpPr/>
          <p:nvPr/>
        </p:nvSpPr>
        <p:spPr>
          <a:xfrm>
            <a:off x="107504" y="4850081"/>
            <a:ext cx="2088232" cy="72008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3200" dirty="0">
                <a:latin typeface="+mj-ea"/>
                <a:ea typeface="+mj-ea"/>
              </a:rPr>
              <a:t>課題解決</a:t>
            </a:r>
          </a:p>
        </p:txBody>
      </p:sp>
      <p:sp>
        <p:nvSpPr>
          <p:cNvPr id="16" name="角丸四角形 15"/>
          <p:cNvSpPr/>
          <p:nvPr/>
        </p:nvSpPr>
        <p:spPr>
          <a:xfrm>
            <a:off x="107504" y="5743711"/>
            <a:ext cx="2088232" cy="69106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2800" dirty="0">
                <a:latin typeface="+mj-ea"/>
                <a:ea typeface="+mj-ea"/>
              </a:rPr>
              <a:t>新たな課題</a:t>
            </a:r>
          </a:p>
        </p:txBody>
      </p:sp>
      <p:sp>
        <p:nvSpPr>
          <p:cNvPr id="4" name="正方形/長方形 3"/>
          <p:cNvSpPr/>
          <p:nvPr/>
        </p:nvSpPr>
        <p:spPr>
          <a:xfrm>
            <a:off x="4860032" y="1340768"/>
            <a:ext cx="4032448" cy="72008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2400" dirty="0">
                <a:latin typeface="+mj-ea"/>
                <a:ea typeface="+mj-ea"/>
              </a:rPr>
              <a:t>学習課題を設定する</a:t>
            </a:r>
          </a:p>
        </p:txBody>
      </p:sp>
      <p:sp>
        <p:nvSpPr>
          <p:cNvPr id="17" name="正方形/長方形 16"/>
          <p:cNvSpPr/>
          <p:nvPr/>
        </p:nvSpPr>
        <p:spPr>
          <a:xfrm>
            <a:off x="4860032" y="2183065"/>
            <a:ext cx="4032448" cy="72008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2400" dirty="0">
                <a:latin typeface="+mj-ea"/>
                <a:ea typeface="+mj-ea"/>
              </a:rPr>
              <a:t>課題解決への見通しをもつ</a:t>
            </a:r>
          </a:p>
        </p:txBody>
      </p:sp>
      <p:sp>
        <p:nvSpPr>
          <p:cNvPr id="18" name="正方形/長方形 17"/>
          <p:cNvSpPr/>
          <p:nvPr/>
        </p:nvSpPr>
        <p:spPr>
          <a:xfrm>
            <a:off x="4870160" y="3068960"/>
            <a:ext cx="4032448" cy="72008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2400" dirty="0">
                <a:latin typeface="+mj-ea"/>
                <a:ea typeface="+mj-ea"/>
              </a:rPr>
              <a:t>予想や仮説の検証に向けて調べる</a:t>
            </a:r>
          </a:p>
        </p:txBody>
      </p:sp>
      <p:sp>
        <p:nvSpPr>
          <p:cNvPr id="19" name="正方形/長方形 18"/>
          <p:cNvSpPr/>
          <p:nvPr/>
        </p:nvSpPr>
        <p:spPr>
          <a:xfrm>
            <a:off x="4716016" y="3943095"/>
            <a:ext cx="4320480" cy="72008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1600" dirty="0">
                <a:latin typeface="+mj-ea"/>
                <a:ea typeface="+mj-ea"/>
              </a:rPr>
              <a:t>意味や意義、特色や相互の　関連を考察する</a:t>
            </a:r>
            <a:br>
              <a:rPr kumimoji="1" lang="en-US" altLang="ja-JP" sz="1600" dirty="0">
                <a:latin typeface="+mj-ea"/>
                <a:ea typeface="+mj-ea"/>
              </a:rPr>
            </a:br>
            <a:r>
              <a:rPr kumimoji="1" lang="ja-JP" altLang="en-US" sz="1600" dirty="0">
                <a:latin typeface="+mj-ea"/>
                <a:ea typeface="+mj-ea"/>
              </a:rPr>
              <a:t>課題を把握して解決に向けて構想する</a:t>
            </a:r>
          </a:p>
        </p:txBody>
      </p:sp>
      <p:sp>
        <p:nvSpPr>
          <p:cNvPr id="20" name="正方形/長方形 19"/>
          <p:cNvSpPr/>
          <p:nvPr/>
        </p:nvSpPr>
        <p:spPr>
          <a:xfrm>
            <a:off x="4860032" y="4850081"/>
            <a:ext cx="4032448" cy="72008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2400" dirty="0">
                <a:latin typeface="+mj-ea"/>
                <a:ea typeface="+mj-ea"/>
              </a:rPr>
              <a:t>考察したことを構想した</a:t>
            </a:r>
            <a:br>
              <a:rPr kumimoji="1" lang="en-US" altLang="ja-JP" sz="2400" dirty="0">
                <a:latin typeface="+mj-ea"/>
                <a:ea typeface="+mj-ea"/>
              </a:rPr>
            </a:br>
            <a:r>
              <a:rPr kumimoji="1" lang="ja-JP" altLang="en-US" sz="2400" dirty="0">
                <a:latin typeface="+mj-ea"/>
                <a:ea typeface="+mj-ea"/>
              </a:rPr>
              <a:t>ことをまとめる</a:t>
            </a:r>
          </a:p>
        </p:txBody>
      </p:sp>
      <p:sp>
        <p:nvSpPr>
          <p:cNvPr id="21" name="正方形/長方形 20"/>
          <p:cNvSpPr/>
          <p:nvPr/>
        </p:nvSpPr>
        <p:spPr>
          <a:xfrm>
            <a:off x="4860032" y="5729203"/>
            <a:ext cx="4032448" cy="72008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2400" dirty="0">
                <a:latin typeface="+mj-ea"/>
                <a:ea typeface="+mj-ea"/>
              </a:rPr>
              <a:t>学習を振り返って考察する</a:t>
            </a:r>
          </a:p>
        </p:txBody>
      </p:sp>
    </p:spTree>
    <p:extLst>
      <p:ext uri="{BB962C8B-B14F-4D97-AF65-F5344CB8AC3E}">
        <p14:creationId xmlns:p14="http://schemas.microsoft.com/office/powerpoint/2010/main" val="2080615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9D10D20F-296A-4464-9637-45BBD9536217}"/>
              </a:ext>
            </a:extLst>
          </p:cNvPr>
          <p:cNvSpPr txBox="1"/>
          <p:nvPr/>
        </p:nvSpPr>
        <p:spPr>
          <a:xfrm>
            <a:off x="0" y="0"/>
            <a:ext cx="9144000" cy="830997"/>
          </a:xfrm>
          <a:prstGeom prst="rect">
            <a:avLst/>
          </a:prstGeom>
          <a:gradFill flip="none" rotWithShape="1">
            <a:gsLst>
              <a:gs pos="0">
                <a:srgbClr val="66FFFF">
                  <a:tint val="66000"/>
                  <a:satMod val="160000"/>
                </a:srgbClr>
              </a:gs>
              <a:gs pos="50000">
                <a:srgbClr val="66FFFF">
                  <a:tint val="44500"/>
                  <a:satMod val="160000"/>
                </a:srgbClr>
              </a:gs>
              <a:gs pos="100000">
                <a:srgbClr val="66FFFF">
                  <a:tint val="23500"/>
                  <a:satMod val="160000"/>
                </a:srgbClr>
              </a:gs>
            </a:gsLst>
            <a:lin ang="13500000" scaled="1"/>
            <a:tileRect/>
          </a:gradFill>
        </p:spPr>
        <p:txBody>
          <a:bodyPr wrap="square" rtlCol="0">
            <a:spAutoFit/>
          </a:bodyPr>
          <a:lstStyle/>
          <a:p>
            <a:r>
              <a:rPr kumimoji="1" lang="ja-JP" altLang="en-US" sz="4800" dirty="0">
                <a:latin typeface="HGP創英角ｺﾞｼｯｸUB" panose="020B0900000000000000" pitchFamily="50" charset="-128"/>
                <a:ea typeface="HGP創英角ｺﾞｼｯｸUB" panose="020B0900000000000000" pitchFamily="50" charset="-128"/>
              </a:rPr>
              <a:t> ３　内容の改善について</a:t>
            </a:r>
            <a:endParaRPr kumimoji="1" lang="ja-JP" altLang="en-US" sz="4000" dirty="0">
              <a:latin typeface="HGP創英角ｺﾞｼｯｸUB" panose="020B0900000000000000" pitchFamily="50" charset="-128"/>
              <a:ea typeface="HGP創英角ｺﾞｼｯｸUB" panose="020B0900000000000000" pitchFamily="50" charset="-128"/>
            </a:endParaRPr>
          </a:p>
        </p:txBody>
      </p:sp>
      <p:graphicFrame>
        <p:nvGraphicFramePr>
          <p:cNvPr id="9" name="コンテンツ プレースホルダー 8">
            <a:extLst>
              <a:ext uri="{FF2B5EF4-FFF2-40B4-BE49-F238E27FC236}">
                <a16:creationId xmlns:a16="http://schemas.microsoft.com/office/drawing/2014/main" id="{8ADD20D6-EC6B-4634-B929-56DF4DCBA842}"/>
              </a:ext>
            </a:extLst>
          </p:cNvPr>
          <p:cNvGraphicFramePr>
            <a:graphicFrameLocks noGrp="1"/>
          </p:cNvGraphicFramePr>
          <p:nvPr>
            <p:ph idx="1"/>
            <p:extLst>
              <p:ext uri="{D42A27DB-BD31-4B8C-83A1-F6EECF244321}">
                <p14:modId xmlns:p14="http://schemas.microsoft.com/office/powerpoint/2010/main" val="1976531369"/>
              </p:ext>
            </p:extLst>
          </p:nvPr>
        </p:nvGraphicFramePr>
        <p:xfrm>
          <a:off x="395536" y="1600200"/>
          <a:ext cx="8496944" cy="3989040"/>
        </p:xfrm>
        <a:graphic>
          <a:graphicData uri="http://schemas.openxmlformats.org/drawingml/2006/table">
            <a:tbl>
              <a:tblPr firstRow="1" bandRow="1">
                <a:tableStyleId>{5C22544A-7EE6-4342-B048-85BDC9FD1C3A}</a:tableStyleId>
              </a:tblPr>
              <a:tblGrid>
                <a:gridCol w="1452469">
                  <a:extLst>
                    <a:ext uri="{9D8B030D-6E8A-4147-A177-3AD203B41FA5}">
                      <a16:colId xmlns:a16="http://schemas.microsoft.com/office/drawing/2014/main" val="746241880"/>
                    </a:ext>
                  </a:extLst>
                </a:gridCol>
                <a:gridCol w="7044475">
                  <a:extLst>
                    <a:ext uri="{9D8B030D-6E8A-4147-A177-3AD203B41FA5}">
                      <a16:colId xmlns:a16="http://schemas.microsoft.com/office/drawing/2014/main" val="1900207170"/>
                    </a:ext>
                  </a:extLst>
                </a:gridCol>
              </a:tblGrid>
              <a:tr h="797808">
                <a:tc>
                  <a:txBody>
                    <a:bodyPr/>
                    <a:lstStyle/>
                    <a:p>
                      <a:pPr algn="ctr">
                        <a:lnSpc>
                          <a:spcPct val="150000"/>
                        </a:lnSpc>
                      </a:pPr>
                      <a:r>
                        <a:rPr kumimoji="1" lang="ja-JP" altLang="en-US" sz="2800" b="0" dirty="0">
                          <a:latin typeface="HGS創英角ｺﾞｼｯｸUB" panose="020B0900000000000000" pitchFamily="50" charset="-128"/>
                          <a:ea typeface="HGS創英角ｺﾞｼｯｸUB" panose="020B0900000000000000" pitchFamily="50" charset="-128"/>
                        </a:rPr>
                        <a:t>学 年</a:t>
                      </a:r>
                    </a:p>
                  </a:txBody>
                  <a:tcPr/>
                </a:tc>
                <a:tc>
                  <a:txBody>
                    <a:bodyPr/>
                    <a:lstStyle/>
                    <a:p>
                      <a:pPr algn="ctr">
                        <a:lnSpc>
                          <a:spcPct val="150000"/>
                        </a:lnSpc>
                      </a:pPr>
                      <a:r>
                        <a:rPr kumimoji="1" lang="ja-JP" altLang="en-US" sz="2800" b="0" dirty="0">
                          <a:latin typeface="HGS創英角ｺﾞｼｯｸUB" panose="020B0900000000000000" pitchFamily="50" charset="-128"/>
                          <a:ea typeface="HGS創英角ｺﾞｼｯｸUB" panose="020B0900000000000000" pitchFamily="50" charset="-128"/>
                        </a:rPr>
                        <a:t>内 容</a:t>
                      </a:r>
                    </a:p>
                  </a:txBody>
                  <a:tcPr/>
                </a:tc>
                <a:extLst>
                  <a:ext uri="{0D108BD9-81ED-4DB2-BD59-A6C34878D82A}">
                    <a16:rowId xmlns:a16="http://schemas.microsoft.com/office/drawing/2014/main" val="1476667639"/>
                  </a:ext>
                </a:extLst>
              </a:tr>
              <a:tr h="797808">
                <a:tc>
                  <a:txBody>
                    <a:bodyPr/>
                    <a:lstStyle/>
                    <a:p>
                      <a:pPr algn="ctr">
                        <a:lnSpc>
                          <a:spcPct val="150000"/>
                        </a:lnSpc>
                      </a:pPr>
                      <a:r>
                        <a:rPr kumimoji="1" lang="ja-JP" altLang="en-US" sz="2800" dirty="0">
                          <a:latin typeface="HGS創英角ｺﾞｼｯｸUB" panose="020B0900000000000000" pitchFamily="50" charset="-128"/>
                          <a:ea typeface="HGS創英角ｺﾞｼｯｸUB" panose="020B0900000000000000" pitchFamily="50" charset="-128"/>
                        </a:rPr>
                        <a:t>３ 年</a:t>
                      </a:r>
                    </a:p>
                  </a:txBody>
                  <a:tcPr/>
                </a:tc>
                <a:tc>
                  <a:txBody>
                    <a:bodyPr/>
                    <a:lstStyle/>
                    <a:p>
                      <a:pPr>
                        <a:lnSpc>
                          <a:spcPct val="150000"/>
                        </a:lnSpc>
                      </a:pPr>
                      <a:r>
                        <a:rPr kumimoji="1" lang="ja-JP" altLang="en-US" sz="2800" dirty="0">
                          <a:latin typeface="HGS創英角ｺﾞｼｯｸUB" panose="020B0900000000000000" pitchFamily="50" charset="-128"/>
                          <a:ea typeface="HGS創英角ｺﾞｼｯｸUB" panose="020B0900000000000000" pitchFamily="50" charset="-128"/>
                        </a:rPr>
                        <a:t> 市を中心とする地域社会に関する内容</a:t>
                      </a:r>
                    </a:p>
                  </a:txBody>
                  <a:tcPr/>
                </a:tc>
                <a:extLst>
                  <a:ext uri="{0D108BD9-81ED-4DB2-BD59-A6C34878D82A}">
                    <a16:rowId xmlns:a16="http://schemas.microsoft.com/office/drawing/2014/main" val="1472743661"/>
                  </a:ext>
                </a:extLst>
              </a:tr>
              <a:tr h="797808">
                <a:tc>
                  <a:txBody>
                    <a:bodyPr/>
                    <a:lstStyle/>
                    <a:p>
                      <a:pPr marL="0" marR="0" lvl="0" indent="0" algn="ctr" defTabSz="804978" rtl="0" eaLnBrk="1" fontAlgn="auto" latinLnBrk="0" hangingPunct="1">
                        <a:lnSpc>
                          <a:spcPct val="150000"/>
                        </a:lnSpc>
                        <a:spcBef>
                          <a:spcPts val="0"/>
                        </a:spcBef>
                        <a:spcAft>
                          <a:spcPts val="0"/>
                        </a:spcAft>
                        <a:buClrTx/>
                        <a:buSzTx/>
                        <a:buFontTx/>
                        <a:buNone/>
                        <a:tabLst/>
                        <a:defRPr/>
                      </a:pPr>
                      <a:r>
                        <a:rPr kumimoji="1" lang="ja-JP" altLang="en-US" sz="2800" dirty="0">
                          <a:latin typeface="HGS創英角ｺﾞｼｯｸUB" panose="020B0900000000000000" pitchFamily="50" charset="-128"/>
                          <a:ea typeface="HGS創英角ｺﾞｼｯｸUB" panose="020B0900000000000000" pitchFamily="50" charset="-128"/>
                        </a:rPr>
                        <a:t>４ 年</a:t>
                      </a:r>
                    </a:p>
                  </a:txBody>
                  <a:tcPr/>
                </a:tc>
                <a:tc>
                  <a:txBody>
                    <a:bodyPr/>
                    <a:lstStyle/>
                    <a:p>
                      <a:pPr>
                        <a:lnSpc>
                          <a:spcPct val="150000"/>
                        </a:lnSpc>
                      </a:pPr>
                      <a:r>
                        <a:rPr kumimoji="1" lang="ja-JP" altLang="en-US" sz="2800" b="0" dirty="0">
                          <a:solidFill>
                            <a:schemeClr val="tx1"/>
                          </a:solidFill>
                          <a:latin typeface="HGP創英角ｺﾞｼｯｸUB" panose="020B0900000000000000" pitchFamily="50" charset="-128"/>
                          <a:ea typeface="HGP創英角ｺﾞｼｯｸUB" panose="020B0900000000000000" pitchFamily="50" charset="-128"/>
                        </a:rPr>
                        <a:t> 県を中心とする地域社会に関する内容</a:t>
                      </a:r>
                      <a:endParaRPr kumimoji="1" lang="ja-JP" altLang="en-US" sz="2800" b="0" dirty="0">
                        <a:latin typeface="HGP創英角ｺﾞｼｯｸUB" panose="020B0900000000000000" pitchFamily="50" charset="-128"/>
                        <a:ea typeface="HGP創英角ｺﾞｼｯｸUB" panose="020B0900000000000000" pitchFamily="50" charset="-128"/>
                      </a:endParaRPr>
                    </a:p>
                  </a:txBody>
                  <a:tcPr/>
                </a:tc>
                <a:extLst>
                  <a:ext uri="{0D108BD9-81ED-4DB2-BD59-A6C34878D82A}">
                    <a16:rowId xmlns:a16="http://schemas.microsoft.com/office/drawing/2014/main" val="53473141"/>
                  </a:ext>
                </a:extLst>
              </a:tr>
              <a:tr h="797808">
                <a:tc>
                  <a:txBody>
                    <a:bodyPr/>
                    <a:lstStyle/>
                    <a:p>
                      <a:pPr marL="0" marR="0" lvl="0" indent="0" algn="ctr" defTabSz="804978" rtl="0" eaLnBrk="1" fontAlgn="auto" latinLnBrk="0" hangingPunct="1">
                        <a:lnSpc>
                          <a:spcPct val="15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５ 年</a:t>
                      </a:r>
                    </a:p>
                  </a:txBody>
                  <a:tcPr/>
                </a:tc>
                <a:tc>
                  <a:txBody>
                    <a:bodyPr/>
                    <a:lstStyle/>
                    <a:p>
                      <a:pPr>
                        <a:lnSpc>
                          <a:spcPct val="150000"/>
                        </a:lnSpc>
                      </a:pPr>
                      <a:r>
                        <a:rPr kumimoji="1" lang="ja-JP" altLang="en-US" sz="2800" b="0" dirty="0">
                          <a:solidFill>
                            <a:schemeClr val="tx1"/>
                          </a:solidFill>
                          <a:latin typeface="HGP創英角ｺﾞｼｯｸUB" panose="020B0900000000000000" pitchFamily="50" charset="-128"/>
                          <a:ea typeface="HGP創英角ｺﾞｼｯｸUB" panose="020B0900000000000000" pitchFamily="50" charset="-128"/>
                        </a:rPr>
                        <a:t> 我が国の国土と産業に関する内容</a:t>
                      </a:r>
                      <a:endParaRPr kumimoji="1" lang="ja-JP" altLang="en-US" sz="2800" b="0" dirty="0">
                        <a:latin typeface="HGP創英角ｺﾞｼｯｸUB" panose="020B0900000000000000" pitchFamily="50" charset="-128"/>
                        <a:ea typeface="HGP創英角ｺﾞｼｯｸUB" panose="020B0900000000000000" pitchFamily="50" charset="-128"/>
                      </a:endParaRPr>
                    </a:p>
                  </a:txBody>
                  <a:tcPr/>
                </a:tc>
                <a:extLst>
                  <a:ext uri="{0D108BD9-81ED-4DB2-BD59-A6C34878D82A}">
                    <a16:rowId xmlns:a16="http://schemas.microsoft.com/office/drawing/2014/main" val="2899902655"/>
                  </a:ext>
                </a:extLst>
              </a:tr>
              <a:tr h="797808">
                <a:tc>
                  <a:txBody>
                    <a:bodyPr/>
                    <a:lstStyle/>
                    <a:p>
                      <a:pPr marL="0" marR="0" lvl="0" indent="0" algn="ctr" defTabSz="804978" rtl="0" eaLnBrk="1" fontAlgn="auto" latinLnBrk="0" hangingPunct="1">
                        <a:lnSpc>
                          <a:spcPct val="15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６ 年</a:t>
                      </a:r>
                    </a:p>
                  </a:txBody>
                  <a:tcPr/>
                </a:tc>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rPr>
                        <a:t>我が国の政治と歴史、国際理解に関する内容</a:t>
                      </a:r>
                      <a:endParaRPr kumimoji="1" lang="ja-JP" altLang="en-US" b="0" dirty="0"/>
                    </a:p>
                  </a:txBody>
                  <a:tcPr/>
                </a:tc>
                <a:extLst>
                  <a:ext uri="{0D108BD9-81ED-4DB2-BD59-A6C34878D82A}">
                    <a16:rowId xmlns:a16="http://schemas.microsoft.com/office/drawing/2014/main" val="2182603186"/>
                  </a:ext>
                </a:extLst>
              </a:tr>
            </a:tbl>
          </a:graphicData>
        </a:graphic>
      </p:graphicFrame>
      <p:sp>
        <p:nvSpPr>
          <p:cNvPr id="4" name="テキスト ボックス 3">
            <a:extLst>
              <a:ext uri="{FF2B5EF4-FFF2-40B4-BE49-F238E27FC236}">
                <a16:creationId xmlns:a16="http://schemas.microsoft.com/office/drawing/2014/main" id="{629404CF-2480-47CE-A913-906019C97DB9}"/>
              </a:ext>
            </a:extLst>
          </p:cNvPr>
          <p:cNvSpPr txBox="1"/>
          <p:nvPr/>
        </p:nvSpPr>
        <p:spPr>
          <a:xfrm>
            <a:off x="7796223" y="230832"/>
            <a:ext cx="1152128" cy="369332"/>
          </a:xfrm>
          <a:prstGeom prst="rect">
            <a:avLst/>
          </a:prstGeom>
          <a:no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解説ｐ２９</a:t>
            </a:r>
          </a:p>
        </p:txBody>
      </p:sp>
    </p:spTree>
    <p:extLst>
      <p:ext uri="{BB962C8B-B14F-4D97-AF65-F5344CB8AC3E}">
        <p14:creationId xmlns:p14="http://schemas.microsoft.com/office/powerpoint/2010/main" val="587321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9D10D20F-296A-4464-9637-45BBD9536217}"/>
              </a:ext>
            </a:extLst>
          </p:cNvPr>
          <p:cNvSpPr txBox="1"/>
          <p:nvPr/>
        </p:nvSpPr>
        <p:spPr>
          <a:xfrm>
            <a:off x="0" y="0"/>
            <a:ext cx="9144000" cy="830997"/>
          </a:xfrm>
          <a:prstGeom prst="rect">
            <a:avLst/>
          </a:prstGeom>
          <a:gradFill flip="none" rotWithShape="1">
            <a:gsLst>
              <a:gs pos="0">
                <a:srgbClr val="66FFFF">
                  <a:tint val="66000"/>
                  <a:satMod val="160000"/>
                </a:srgbClr>
              </a:gs>
              <a:gs pos="50000">
                <a:srgbClr val="66FFFF">
                  <a:tint val="44500"/>
                  <a:satMod val="160000"/>
                </a:srgbClr>
              </a:gs>
              <a:gs pos="100000">
                <a:srgbClr val="66FFFF">
                  <a:tint val="23500"/>
                  <a:satMod val="160000"/>
                </a:srgbClr>
              </a:gs>
            </a:gsLst>
            <a:lin ang="13500000" scaled="1"/>
            <a:tileRect/>
          </a:gradFill>
        </p:spPr>
        <p:txBody>
          <a:bodyPr wrap="square" rtlCol="0">
            <a:spAutoFit/>
          </a:bodyPr>
          <a:lstStyle/>
          <a:p>
            <a:r>
              <a:rPr kumimoji="1" lang="ja-JP" altLang="en-US" sz="4800" dirty="0">
                <a:latin typeface="HGP創英角ｺﾞｼｯｸUB" panose="020B0900000000000000" pitchFamily="50" charset="-128"/>
                <a:ea typeface="HGP創英角ｺﾞｼｯｸUB" panose="020B0900000000000000" pitchFamily="50" charset="-128"/>
              </a:rPr>
              <a:t> ３　内容の改善について</a:t>
            </a:r>
            <a:endParaRPr kumimoji="1" lang="ja-JP" altLang="en-US" sz="4000" dirty="0">
              <a:latin typeface="HGP創英角ｺﾞｼｯｸUB" panose="020B0900000000000000" pitchFamily="50" charset="-128"/>
              <a:ea typeface="HGP創英角ｺﾞｼｯｸUB" panose="020B0900000000000000" pitchFamily="50" charset="-128"/>
            </a:endParaRPr>
          </a:p>
        </p:txBody>
      </p:sp>
      <p:sp>
        <p:nvSpPr>
          <p:cNvPr id="3" name="コンテンツ プレースホルダー 2">
            <a:extLst>
              <a:ext uri="{FF2B5EF4-FFF2-40B4-BE49-F238E27FC236}">
                <a16:creationId xmlns:a16="http://schemas.microsoft.com/office/drawing/2014/main" id="{53FAA85A-C633-4518-A220-3364EF71F2E4}"/>
              </a:ext>
            </a:extLst>
          </p:cNvPr>
          <p:cNvSpPr>
            <a:spLocks noGrp="1"/>
          </p:cNvSpPr>
          <p:nvPr>
            <p:ph idx="1"/>
          </p:nvPr>
        </p:nvSpPr>
        <p:spPr>
          <a:xfrm>
            <a:off x="359532" y="1340768"/>
            <a:ext cx="8424936" cy="5256584"/>
          </a:xfrm>
        </p:spPr>
        <p:txBody>
          <a:bodyPr>
            <a:normAutofit fontScale="92500" lnSpcReduction="10000"/>
          </a:bodyPr>
          <a:lstStyle/>
          <a:p>
            <a:pPr marL="0" indent="0">
              <a:buNone/>
            </a:pPr>
            <a:r>
              <a:rPr lang="ja-JP" altLang="en-US" sz="4800" dirty="0">
                <a:latin typeface="HGP創英角ｺﾞｼｯｸUB" panose="020B0900000000000000" pitchFamily="50" charset="-128"/>
                <a:ea typeface="HGP創英角ｺﾞｼｯｸUB" panose="020B0900000000000000" pitchFamily="50" charset="-128"/>
              </a:rPr>
              <a:t>〇　三つの枠組みに区分</a:t>
            </a:r>
            <a:endParaRPr lang="en-US" altLang="ja-JP" sz="4800" dirty="0">
              <a:latin typeface="HGP創英角ｺﾞｼｯｸUB" panose="020B0900000000000000" pitchFamily="50" charset="-128"/>
              <a:ea typeface="HGP創英角ｺﾞｼｯｸUB" panose="020B0900000000000000" pitchFamily="50" charset="-128"/>
            </a:endParaRPr>
          </a:p>
          <a:p>
            <a:pPr marL="0" indent="0">
              <a:buNone/>
            </a:pPr>
            <a:r>
              <a:rPr lang="ja-JP" altLang="en-US" sz="4000" dirty="0">
                <a:latin typeface="HGP創英角ｺﾞｼｯｸUB" panose="020B0900000000000000" pitchFamily="50" charset="-128"/>
                <a:ea typeface="HGP創英角ｺﾞｼｯｸUB" panose="020B0900000000000000" pitchFamily="50" charset="-128"/>
              </a:rPr>
              <a:t>　　（中学校で学ぶ内容との関連を考慮）</a:t>
            </a:r>
            <a:endParaRPr lang="en-US" altLang="ja-JP" sz="4000" dirty="0">
              <a:latin typeface="HGP創英角ｺﾞｼｯｸUB" panose="020B0900000000000000" pitchFamily="50" charset="-128"/>
              <a:ea typeface="HGP創英角ｺﾞｼｯｸUB" panose="020B0900000000000000" pitchFamily="50" charset="-128"/>
            </a:endParaRPr>
          </a:p>
          <a:p>
            <a:pPr marL="0" indent="0">
              <a:buNone/>
            </a:pPr>
            <a:endParaRPr lang="en-US" altLang="ja-JP" sz="4000" dirty="0">
              <a:latin typeface="HGP創英角ｺﾞｼｯｸUB" panose="020B0900000000000000" pitchFamily="50" charset="-128"/>
              <a:ea typeface="HGP創英角ｺﾞｼｯｸUB" panose="020B0900000000000000" pitchFamily="50" charset="-128"/>
            </a:endParaRPr>
          </a:p>
          <a:p>
            <a:pPr marL="0" indent="0">
              <a:buNone/>
            </a:pPr>
            <a:r>
              <a:rPr lang="ja-JP" altLang="en-US" sz="4000" dirty="0">
                <a:latin typeface="HGP創英角ｺﾞｼｯｸUB" panose="020B0900000000000000" pitchFamily="50" charset="-128"/>
                <a:ea typeface="HGP創英角ｺﾞｼｯｸUB" panose="020B0900000000000000" pitchFamily="50" charset="-128"/>
              </a:rPr>
              <a:t>　</a:t>
            </a:r>
            <a:r>
              <a:rPr lang="ja-JP" altLang="en-US" sz="4800" dirty="0">
                <a:latin typeface="HGP創英角ｺﾞｼｯｸUB" panose="020B0900000000000000" pitchFamily="50" charset="-128"/>
                <a:ea typeface="HGP創英角ｺﾞｼｯｸUB" panose="020B0900000000000000" pitchFamily="50" charset="-128"/>
              </a:rPr>
              <a:t>①地理的環境と人々の生活</a:t>
            </a:r>
            <a:endParaRPr lang="en-US" altLang="ja-JP" sz="4800" dirty="0">
              <a:latin typeface="HGP創英角ｺﾞｼｯｸUB" panose="020B0900000000000000" pitchFamily="50" charset="-128"/>
              <a:ea typeface="HGP創英角ｺﾞｼｯｸUB" panose="020B0900000000000000" pitchFamily="50" charset="-128"/>
            </a:endParaRPr>
          </a:p>
          <a:p>
            <a:pPr marL="0" indent="0">
              <a:buNone/>
            </a:pPr>
            <a:r>
              <a:rPr lang="ja-JP" altLang="en-US" sz="4800" dirty="0">
                <a:latin typeface="HGP創英角ｺﾞｼｯｸUB" panose="020B0900000000000000" pitchFamily="50" charset="-128"/>
                <a:ea typeface="HGP創英角ｺﾞｼｯｸUB" panose="020B0900000000000000" pitchFamily="50" charset="-128"/>
              </a:rPr>
              <a:t>　②歴史と人々の生活</a:t>
            </a:r>
            <a:endParaRPr lang="en-US" altLang="ja-JP" sz="4800" dirty="0">
              <a:latin typeface="HGP創英角ｺﾞｼｯｸUB" panose="020B0900000000000000" pitchFamily="50" charset="-128"/>
              <a:ea typeface="HGP創英角ｺﾞｼｯｸUB" panose="020B0900000000000000" pitchFamily="50" charset="-128"/>
            </a:endParaRPr>
          </a:p>
          <a:p>
            <a:pPr marL="0" indent="0">
              <a:buNone/>
            </a:pPr>
            <a:r>
              <a:rPr lang="ja-JP" altLang="en-US" sz="4800" dirty="0">
                <a:latin typeface="HGP創英角ｺﾞｼｯｸUB" panose="020B0900000000000000" pitchFamily="50" charset="-128"/>
                <a:ea typeface="HGP創英角ｺﾞｼｯｸUB" panose="020B0900000000000000" pitchFamily="50" charset="-128"/>
              </a:rPr>
              <a:t>　③現代社会の仕組みや働きと</a:t>
            </a:r>
            <a:endParaRPr lang="en-US" altLang="ja-JP" sz="4800" dirty="0">
              <a:latin typeface="HGP創英角ｺﾞｼｯｸUB" panose="020B0900000000000000" pitchFamily="50" charset="-128"/>
              <a:ea typeface="HGP創英角ｺﾞｼｯｸUB" panose="020B0900000000000000" pitchFamily="50" charset="-128"/>
            </a:endParaRPr>
          </a:p>
          <a:p>
            <a:pPr marL="0" indent="0">
              <a:buNone/>
            </a:pPr>
            <a:r>
              <a:rPr lang="ja-JP" altLang="en-US" sz="4800" dirty="0">
                <a:latin typeface="HGP創英角ｺﾞｼｯｸUB" panose="020B0900000000000000" pitchFamily="50" charset="-128"/>
                <a:ea typeface="HGP創英角ｺﾞｼｯｸUB" panose="020B0900000000000000" pitchFamily="50" charset="-128"/>
              </a:rPr>
              <a:t>　　人々の生活</a:t>
            </a:r>
            <a:r>
              <a:rPr lang="ja-JP" altLang="en-US" sz="3600" dirty="0">
                <a:latin typeface="HGP創英角ｺﾞｼｯｸUB" panose="020B0900000000000000" pitchFamily="50" charset="-128"/>
                <a:ea typeface="HGP創英角ｺﾞｼｯｸUB" panose="020B0900000000000000" pitchFamily="50" charset="-128"/>
              </a:rPr>
              <a:t>　</a:t>
            </a:r>
          </a:p>
        </p:txBody>
      </p:sp>
      <p:sp>
        <p:nvSpPr>
          <p:cNvPr id="4" name="テキスト ボックス 3">
            <a:extLst>
              <a:ext uri="{FF2B5EF4-FFF2-40B4-BE49-F238E27FC236}">
                <a16:creationId xmlns:a16="http://schemas.microsoft.com/office/drawing/2014/main" id="{404D6D51-4DBE-4594-BE2B-370467837621}"/>
              </a:ext>
            </a:extLst>
          </p:cNvPr>
          <p:cNvSpPr txBox="1"/>
          <p:nvPr/>
        </p:nvSpPr>
        <p:spPr>
          <a:xfrm>
            <a:off x="7796223" y="230832"/>
            <a:ext cx="1152128" cy="369332"/>
          </a:xfrm>
          <a:prstGeom prst="rect">
            <a:avLst/>
          </a:prstGeom>
          <a:no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解説ｐ２９</a:t>
            </a:r>
          </a:p>
        </p:txBody>
      </p:sp>
    </p:spTree>
    <p:extLst>
      <p:ext uri="{BB962C8B-B14F-4D97-AF65-F5344CB8AC3E}">
        <p14:creationId xmlns:p14="http://schemas.microsoft.com/office/powerpoint/2010/main" val="4225620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DA8CAA-87E0-4841-8273-A3FC7E85266E}"/>
              </a:ext>
            </a:extLst>
          </p:cNvPr>
          <p:cNvSpPr>
            <a:spLocks noGrp="1"/>
          </p:cNvSpPr>
          <p:nvPr>
            <p:ph type="ctrTitle"/>
          </p:nvPr>
        </p:nvSpPr>
        <p:spPr>
          <a:xfrm>
            <a:off x="0" y="0"/>
            <a:ext cx="9144000" cy="908720"/>
          </a:xfrm>
          <a:solidFill>
            <a:schemeClr val="tx2">
              <a:lumMod val="20000"/>
              <a:lumOff val="80000"/>
            </a:schemeClr>
          </a:solidFill>
        </p:spPr>
        <p:txBody>
          <a:bodyPr/>
          <a:lstStyle/>
          <a:p>
            <a:r>
              <a:rPr kumimoji="1" lang="ja-JP" altLang="en-US" dirty="0">
                <a:latin typeface="HGS創英角ｺﾞｼｯｸUB" panose="020B0900000000000000" pitchFamily="50" charset="-128"/>
                <a:ea typeface="HGS創英角ｺﾞｼｯｸUB" panose="020B0900000000000000" pitchFamily="50" charset="-128"/>
              </a:rPr>
              <a:t>第３学年の内容</a:t>
            </a:r>
          </a:p>
        </p:txBody>
      </p:sp>
      <p:sp>
        <p:nvSpPr>
          <p:cNvPr id="6" name="四角形: 角を丸くする 5">
            <a:extLst>
              <a:ext uri="{FF2B5EF4-FFF2-40B4-BE49-F238E27FC236}">
                <a16:creationId xmlns:a16="http://schemas.microsoft.com/office/drawing/2014/main" id="{F84EC95A-F928-45EE-A3FB-62A1FF4ED62A}"/>
              </a:ext>
            </a:extLst>
          </p:cNvPr>
          <p:cNvSpPr/>
          <p:nvPr/>
        </p:nvSpPr>
        <p:spPr>
          <a:xfrm>
            <a:off x="323528" y="1268760"/>
            <a:ext cx="8568952" cy="5112568"/>
          </a:xfrm>
          <a:prstGeom prst="roundRect">
            <a:avLst/>
          </a:prstGeom>
          <a:solidFill>
            <a:srgbClr val="CCFFCC"/>
          </a:solidFill>
        </p:spPr>
        <p:style>
          <a:lnRef idx="1">
            <a:schemeClr val="accent5"/>
          </a:lnRef>
          <a:fillRef idx="2">
            <a:schemeClr val="accent5"/>
          </a:fillRef>
          <a:effectRef idx="1">
            <a:schemeClr val="accent5"/>
          </a:effectRef>
          <a:fontRef idx="minor">
            <a:schemeClr val="dk1"/>
          </a:fontRef>
        </p:style>
        <p:txBody>
          <a:bodyPr rtlCol="0" anchor="ctr"/>
          <a:lstStyle/>
          <a:p>
            <a:r>
              <a:rPr kumimoji="1" lang="ja-JP" altLang="en-US"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rPr>
              <a:t>市を中心とする地域社会に関する内容</a:t>
            </a:r>
            <a:endParaRPr kumimoji="1" lang="en-US" altLang="ja-JP"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r>
              <a:rPr lang="ja-JP" altLang="en-US" sz="3600" dirty="0">
                <a:latin typeface="HGS創英角ｺﾞｼｯｸUB" panose="020B0900000000000000" pitchFamily="50" charset="-128"/>
                <a:ea typeface="HGS創英角ｺﾞｼｯｸUB" panose="020B0900000000000000" pitchFamily="50" charset="-128"/>
              </a:rPr>
              <a:t>「古くから残る暮らしにかかわる道具、それを使っていたころの暮らしの様子」に関する内容を「市の様子の移り変わり」に関する内容に改めた。</a:t>
            </a:r>
            <a:endParaRPr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pPr algn="ctr"/>
            <a:endParaRPr kumimoji="1" lang="ja-JP" altLang="en-US" dirty="0"/>
          </a:p>
        </p:txBody>
      </p:sp>
      <p:sp>
        <p:nvSpPr>
          <p:cNvPr id="10" name="テキスト ボックス 9">
            <a:extLst>
              <a:ext uri="{FF2B5EF4-FFF2-40B4-BE49-F238E27FC236}">
                <a16:creationId xmlns:a16="http://schemas.microsoft.com/office/drawing/2014/main" id="{D4B00532-05C4-4C00-93C3-AC09AE0ABADC}"/>
              </a:ext>
            </a:extLst>
          </p:cNvPr>
          <p:cNvSpPr txBox="1"/>
          <p:nvPr/>
        </p:nvSpPr>
        <p:spPr>
          <a:xfrm>
            <a:off x="611560" y="2852936"/>
            <a:ext cx="7992888" cy="369332"/>
          </a:xfrm>
          <a:prstGeom prst="rect">
            <a:avLst/>
          </a:prstGeom>
          <a:noFill/>
        </p:spPr>
        <p:txBody>
          <a:bodyPr wrap="square" rtlCol="0">
            <a:spAutoFit/>
          </a:bodyPr>
          <a:lstStyle/>
          <a:p>
            <a:r>
              <a:rPr kumimoji="1" lang="ja-JP" altLang="en-US" dirty="0"/>
              <a:t>　</a:t>
            </a:r>
            <a:endParaRPr kumimoji="1" lang="ja-JP" altLang="en-US" sz="3600" dirty="0">
              <a:latin typeface="HGS創英角ｺﾞｼｯｸUB" panose="020B0900000000000000" pitchFamily="50" charset="-128"/>
              <a:ea typeface="HGS創英角ｺﾞｼｯｸUB" panose="020B0900000000000000" pitchFamily="50" charset="-128"/>
            </a:endParaRPr>
          </a:p>
        </p:txBody>
      </p:sp>
      <p:sp>
        <p:nvSpPr>
          <p:cNvPr id="5" name="テキスト ボックス 4">
            <a:extLst>
              <a:ext uri="{FF2B5EF4-FFF2-40B4-BE49-F238E27FC236}">
                <a16:creationId xmlns:a16="http://schemas.microsoft.com/office/drawing/2014/main" id="{956B0E63-2F19-4A73-97CD-3EBF344760CC}"/>
              </a:ext>
            </a:extLst>
          </p:cNvPr>
          <p:cNvSpPr txBox="1"/>
          <p:nvPr/>
        </p:nvSpPr>
        <p:spPr>
          <a:xfrm>
            <a:off x="7719977" y="266528"/>
            <a:ext cx="1424023" cy="369332"/>
          </a:xfrm>
          <a:prstGeom prst="rect">
            <a:avLst/>
          </a:prstGeom>
          <a:no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解説ｐ３４～</a:t>
            </a:r>
          </a:p>
        </p:txBody>
      </p:sp>
    </p:spTree>
    <p:extLst>
      <p:ext uri="{BB962C8B-B14F-4D97-AF65-F5344CB8AC3E}">
        <p14:creationId xmlns:p14="http://schemas.microsoft.com/office/powerpoint/2010/main" val="21155910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DA8CAA-87E0-4841-8273-A3FC7E85266E}"/>
              </a:ext>
            </a:extLst>
          </p:cNvPr>
          <p:cNvSpPr>
            <a:spLocks noGrp="1"/>
          </p:cNvSpPr>
          <p:nvPr>
            <p:ph type="ctrTitle"/>
          </p:nvPr>
        </p:nvSpPr>
        <p:spPr>
          <a:xfrm>
            <a:off x="0" y="0"/>
            <a:ext cx="9144000" cy="908720"/>
          </a:xfrm>
          <a:solidFill>
            <a:schemeClr val="tx2">
              <a:lumMod val="20000"/>
              <a:lumOff val="80000"/>
            </a:schemeClr>
          </a:solidFill>
        </p:spPr>
        <p:txBody>
          <a:bodyPr/>
          <a:lstStyle/>
          <a:p>
            <a:r>
              <a:rPr kumimoji="1" lang="ja-JP" altLang="en-US" dirty="0">
                <a:latin typeface="HGS創英角ｺﾞｼｯｸUB" panose="020B0900000000000000" pitchFamily="50" charset="-128"/>
                <a:ea typeface="HGS創英角ｺﾞｼｯｸUB" panose="020B0900000000000000" pitchFamily="50" charset="-128"/>
              </a:rPr>
              <a:t>第３学年の内容</a:t>
            </a:r>
          </a:p>
        </p:txBody>
      </p:sp>
      <p:sp>
        <p:nvSpPr>
          <p:cNvPr id="6" name="四角形: 角を丸くする 5">
            <a:extLst>
              <a:ext uri="{FF2B5EF4-FFF2-40B4-BE49-F238E27FC236}">
                <a16:creationId xmlns:a16="http://schemas.microsoft.com/office/drawing/2014/main" id="{F84EC95A-F928-45EE-A3FB-62A1FF4ED62A}"/>
              </a:ext>
            </a:extLst>
          </p:cNvPr>
          <p:cNvSpPr/>
          <p:nvPr/>
        </p:nvSpPr>
        <p:spPr>
          <a:xfrm>
            <a:off x="323528" y="1268760"/>
            <a:ext cx="8568952" cy="5112568"/>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r>
              <a:rPr kumimoji="1" lang="ja-JP" altLang="en-US"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rPr>
              <a:t>市を中心とする地域社会に関する内容</a:t>
            </a:r>
            <a:endParaRPr kumimoji="1" lang="en-US" altLang="ja-JP"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pPr algn="ctr"/>
            <a:endParaRPr kumimoji="1" lang="ja-JP" altLang="en-US" dirty="0"/>
          </a:p>
        </p:txBody>
      </p:sp>
      <p:sp>
        <p:nvSpPr>
          <p:cNvPr id="10" name="テキスト ボックス 9">
            <a:extLst>
              <a:ext uri="{FF2B5EF4-FFF2-40B4-BE49-F238E27FC236}">
                <a16:creationId xmlns:a16="http://schemas.microsoft.com/office/drawing/2014/main" id="{D4B00532-05C4-4C00-93C3-AC09AE0ABADC}"/>
              </a:ext>
            </a:extLst>
          </p:cNvPr>
          <p:cNvSpPr txBox="1"/>
          <p:nvPr/>
        </p:nvSpPr>
        <p:spPr>
          <a:xfrm>
            <a:off x="611560" y="2852936"/>
            <a:ext cx="7992888" cy="369332"/>
          </a:xfrm>
          <a:prstGeom prst="rect">
            <a:avLst/>
          </a:prstGeom>
          <a:noFill/>
        </p:spPr>
        <p:txBody>
          <a:bodyPr wrap="square" rtlCol="0">
            <a:spAutoFit/>
          </a:bodyPr>
          <a:lstStyle/>
          <a:p>
            <a:r>
              <a:rPr kumimoji="1" lang="ja-JP" altLang="en-US" dirty="0"/>
              <a:t>　</a:t>
            </a:r>
            <a:endParaRPr kumimoji="1" lang="ja-JP" altLang="en-US" sz="3600" dirty="0">
              <a:latin typeface="HGS創英角ｺﾞｼｯｸUB" panose="020B0900000000000000" pitchFamily="50" charset="-128"/>
              <a:ea typeface="HGS創英角ｺﾞｼｯｸUB" panose="020B0900000000000000" pitchFamily="50" charset="-128"/>
            </a:endParaRPr>
          </a:p>
        </p:txBody>
      </p:sp>
      <p:sp>
        <p:nvSpPr>
          <p:cNvPr id="11" name="テキスト ボックス 10">
            <a:extLst>
              <a:ext uri="{FF2B5EF4-FFF2-40B4-BE49-F238E27FC236}">
                <a16:creationId xmlns:a16="http://schemas.microsoft.com/office/drawing/2014/main" id="{A98E4FD9-2BD5-4FF5-BD66-9D2E8AC6725A}"/>
              </a:ext>
            </a:extLst>
          </p:cNvPr>
          <p:cNvSpPr txBox="1"/>
          <p:nvPr/>
        </p:nvSpPr>
        <p:spPr>
          <a:xfrm>
            <a:off x="611560" y="2852936"/>
            <a:ext cx="7992888" cy="2308324"/>
          </a:xfrm>
          <a:prstGeom prst="rect">
            <a:avLst/>
          </a:prstGeom>
          <a:noFill/>
        </p:spPr>
        <p:txBody>
          <a:bodyPr wrap="square" rtlCol="0">
            <a:spAutoFit/>
          </a:bodyPr>
          <a:lstStyle/>
          <a:p>
            <a:pPr marL="742950" indent="-742950">
              <a:buAutoNum type="arabicParenBoth"/>
            </a:pPr>
            <a:r>
              <a:rPr lang="ja-JP" altLang="en-US" sz="3600" dirty="0">
                <a:latin typeface="HGS創英角ｺﾞｼｯｸUB" panose="020B0900000000000000" pitchFamily="50" charset="-128"/>
                <a:ea typeface="HGS創英角ｺﾞｼｯｸUB" panose="020B0900000000000000" pitchFamily="50" charset="-128"/>
              </a:rPr>
              <a:t>身近な地域や市区町村の様子</a:t>
            </a:r>
            <a:endParaRPr lang="en-US" altLang="ja-JP" sz="3600" dirty="0">
              <a:latin typeface="HGS創英角ｺﾞｼｯｸUB" panose="020B0900000000000000" pitchFamily="50" charset="-128"/>
              <a:ea typeface="HGS創英角ｺﾞｼｯｸUB" panose="020B0900000000000000" pitchFamily="50" charset="-128"/>
            </a:endParaRPr>
          </a:p>
          <a:p>
            <a:pPr marL="742950" indent="-742950">
              <a:buAutoNum type="arabicParenBoth"/>
            </a:pPr>
            <a:r>
              <a:rPr kumimoji="1" lang="ja-JP" altLang="en-US" sz="3600" dirty="0">
                <a:latin typeface="HGS創英角ｺﾞｼｯｸUB" panose="020B0900000000000000" pitchFamily="50" charset="-128"/>
                <a:ea typeface="HGS創英角ｺﾞｼｯｸUB" panose="020B0900000000000000" pitchFamily="50" charset="-128"/>
              </a:rPr>
              <a:t>地域に見られる生産や販売の仕事</a:t>
            </a:r>
            <a:endParaRPr kumimoji="1" lang="en-US" altLang="ja-JP" sz="3600" dirty="0">
              <a:latin typeface="HGS創英角ｺﾞｼｯｸUB" panose="020B0900000000000000" pitchFamily="50" charset="-128"/>
              <a:ea typeface="HGS創英角ｺﾞｼｯｸUB" panose="020B0900000000000000" pitchFamily="50" charset="-128"/>
            </a:endParaRPr>
          </a:p>
          <a:p>
            <a:pPr marL="742950" indent="-742950">
              <a:buAutoNum type="arabicParenBoth"/>
            </a:pPr>
            <a:r>
              <a:rPr kumimoji="1" lang="ja-JP" altLang="en-US" sz="3600" dirty="0">
                <a:latin typeface="HGS創英角ｺﾞｼｯｸUB" panose="020B0900000000000000" pitchFamily="50" charset="-128"/>
                <a:ea typeface="HGS創英角ｺﾞｼｯｸUB" panose="020B0900000000000000" pitchFamily="50" charset="-128"/>
              </a:rPr>
              <a:t>地域の安全を守る働き</a:t>
            </a:r>
            <a:endParaRPr kumimoji="1" lang="en-US" altLang="ja-JP" sz="3600" dirty="0">
              <a:latin typeface="HGS創英角ｺﾞｼｯｸUB" panose="020B0900000000000000" pitchFamily="50" charset="-128"/>
              <a:ea typeface="HGS創英角ｺﾞｼｯｸUB" panose="020B0900000000000000" pitchFamily="50" charset="-128"/>
            </a:endParaRPr>
          </a:p>
          <a:p>
            <a:pPr marL="742950" indent="-742950">
              <a:buAutoNum type="arabicParenBoth"/>
            </a:pPr>
            <a:r>
              <a:rPr kumimoji="1" lang="ja-JP" altLang="en-US" sz="3600" dirty="0">
                <a:latin typeface="HGS創英角ｺﾞｼｯｸUB" panose="020B0900000000000000" pitchFamily="50" charset="-128"/>
                <a:ea typeface="HGS創英角ｺﾞｼｯｸUB" panose="020B0900000000000000" pitchFamily="50" charset="-128"/>
              </a:rPr>
              <a:t>市の様子の移り変わり</a:t>
            </a:r>
          </a:p>
        </p:txBody>
      </p:sp>
      <p:sp>
        <p:nvSpPr>
          <p:cNvPr id="7" name="テキスト ボックス 6">
            <a:extLst>
              <a:ext uri="{FF2B5EF4-FFF2-40B4-BE49-F238E27FC236}">
                <a16:creationId xmlns:a16="http://schemas.microsoft.com/office/drawing/2014/main" id="{BDB8A290-0D9D-42EF-A1DD-8E2FD1D5703F}"/>
              </a:ext>
            </a:extLst>
          </p:cNvPr>
          <p:cNvSpPr txBox="1"/>
          <p:nvPr/>
        </p:nvSpPr>
        <p:spPr>
          <a:xfrm>
            <a:off x="7719977" y="266528"/>
            <a:ext cx="1424023" cy="369332"/>
          </a:xfrm>
          <a:prstGeom prst="rect">
            <a:avLst/>
          </a:prstGeom>
          <a:no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解説ｐ３４～</a:t>
            </a:r>
          </a:p>
        </p:txBody>
      </p:sp>
    </p:spTree>
    <p:extLst>
      <p:ext uri="{BB962C8B-B14F-4D97-AF65-F5344CB8AC3E}">
        <p14:creationId xmlns:p14="http://schemas.microsoft.com/office/powerpoint/2010/main" val="19847841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DA8CAA-87E0-4841-8273-A3FC7E85266E}"/>
              </a:ext>
            </a:extLst>
          </p:cNvPr>
          <p:cNvSpPr>
            <a:spLocks noGrp="1"/>
          </p:cNvSpPr>
          <p:nvPr>
            <p:ph type="ctrTitle"/>
          </p:nvPr>
        </p:nvSpPr>
        <p:spPr>
          <a:xfrm>
            <a:off x="0" y="0"/>
            <a:ext cx="9144000" cy="908720"/>
          </a:xfrm>
          <a:solidFill>
            <a:schemeClr val="tx2">
              <a:lumMod val="20000"/>
              <a:lumOff val="80000"/>
            </a:schemeClr>
          </a:solidFill>
        </p:spPr>
        <p:txBody>
          <a:bodyPr/>
          <a:lstStyle/>
          <a:p>
            <a:r>
              <a:rPr kumimoji="1" lang="ja-JP" altLang="en-US" dirty="0">
                <a:latin typeface="HGS創英角ｺﾞｼｯｸUB" panose="020B0900000000000000" pitchFamily="50" charset="-128"/>
                <a:ea typeface="HGS創英角ｺﾞｼｯｸUB" panose="020B0900000000000000" pitchFamily="50" charset="-128"/>
              </a:rPr>
              <a:t>第４学年の内容</a:t>
            </a:r>
          </a:p>
        </p:txBody>
      </p:sp>
      <p:sp>
        <p:nvSpPr>
          <p:cNvPr id="6" name="四角形: 角を丸くする 5">
            <a:extLst>
              <a:ext uri="{FF2B5EF4-FFF2-40B4-BE49-F238E27FC236}">
                <a16:creationId xmlns:a16="http://schemas.microsoft.com/office/drawing/2014/main" id="{F84EC95A-F928-45EE-A3FB-62A1FF4ED62A}"/>
              </a:ext>
            </a:extLst>
          </p:cNvPr>
          <p:cNvSpPr/>
          <p:nvPr/>
        </p:nvSpPr>
        <p:spPr>
          <a:xfrm>
            <a:off x="323528" y="1268760"/>
            <a:ext cx="8568952" cy="5112568"/>
          </a:xfrm>
          <a:prstGeom prst="roundRect">
            <a:avLst/>
          </a:prstGeom>
          <a:solidFill>
            <a:srgbClr val="CCFFCC"/>
          </a:solidFill>
        </p:spPr>
        <p:style>
          <a:lnRef idx="1">
            <a:schemeClr val="accent5"/>
          </a:lnRef>
          <a:fillRef idx="2">
            <a:schemeClr val="accent5"/>
          </a:fillRef>
          <a:effectRef idx="1">
            <a:schemeClr val="accent5"/>
          </a:effectRef>
          <a:fontRef idx="minor">
            <a:schemeClr val="dk1"/>
          </a:fontRef>
        </p:style>
        <p:txBody>
          <a:bodyPr rtlCol="0" anchor="ctr"/>
          <a:lstStyle/>
          <a:p>
            <a:r>
              <a:rPr kumimoji="1" lang="ja-JP" altLang="en-US"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rPr>
              <a:t>県を中心とする地域社会に関する内容</a:t>
            </a:r>
            <a:endParaRPr kumimoji="1" lang="en-US" altLang="ja-JP"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r>
              <a:rPr kumimoji="1" lang="ja-JP" altLang="en-US" sz="3600" dirty="0">
                <a:latin typeface="HGS創英角ｺﾞｼｯｸUB" panose="020B0900000000000000" pitchFamily="50" charset="-128"/>
                <a:ea typeface="HGS創英角ｺﾞｼｯｸUB" panose="020B0900000000000000" pitchFamily="50" charset="-128"/>
              </a:rPr>
              <a:t>「風水害、地震など」を独立させ「自然災害から人々を守る活動」として示し、自然災害の中から、過去に県内で発生したものを選択して取り上げるようにした。</a:t>
            </a:r>
            <a:endParaRPr kumimoji="1" lang="en-US" altLang="ja-JP" sz="3600" dirty="0">
              <a:latin typeface="HGS創英角ｺﾞｼｯｸUB" panose="020B0900000000000000" pitchFamily="50" charset="-128"/>
              <a:ea typeface="HGS創英角ｺﾞｼｯｸUB" panose="020B0900000000000000" pitchFamily="50" charset="-128"/>
            </a:endParaRPr>
          </a:p>
        </p:txBody>
      </p:sp>
      <p:sp>
        <p:nvSpPr>
          <p:cNvPr id="10" name="テキスト ボックス 9">
            <a:extLst>
              <a:ext uri="{FF2B5EF4-FFF2-40B4-BE49-F238E27FC236}">
                <a16:creationId xmlns:a16="http://schemas.microsoft.com/office/drawing/2014/main" id="{D4B00532-05C4-4C00-93C3-AC09AE0ABADC}"/>
              </a:ext>
            </a:extLst>
          </p:cNvPr>
          <p:cNvSpPr txBox="1"/>
          <p:nvPr/>
        </p:nvSpPr>
        <p:spPr>
          <a:xfrm>
            <a:off x="611560" y="2852936"/>
            <a:ext cx="7992888" cy="646331"/>
          </a:xfrm>
          <a:prstGeom prst="rect">
            <a:avLst/>
          </a:prstGeom>
          <a:noFill/>
        </p:spPr>
        <p:txBody>
          <a:bodyPr wrap="square" rtlCol="0">
            <a:spAutoFit/>
          </a:bodyPr>
          <a:lstStyle/>
          <a:p>
            <a:r>
              <a:rPr kumimoji="1" lang="ja-JP" altLang="en-US" dirty="0"/>
              <a:t>　</a:t>
            </a:r>
            <a:r>
              <a:rPr kumimoji="1" lang="ja-JP" altLang="en-US" sz="3600" dirty="0">
                <a:latin typeface="HGS創英角ｺﾞｼｯｸUB" panose="020B0900000000000000" pitchFamily="50" charset="-128"/>
                <a:ea typeface="HGS創英角ｺﾞｼｯｸUB" panose="020B0900000000000000" pitchFamily="50" charset="-128"/>
              </a:rPr>
              <a:t>　</a:t>
            </a:r>
          </a:p>
        </p:txBody>
      </p:sp>
      <p:sp>
        <p:nvSpPr>
          <p:cNvPr id="5" name="テキスト ボックス 4">
            <a:extLst>
              <a:ext uri="{FF2B5EF4-FFF2-40B4-BE49-F238E27FC236}">
                <a16:creationId xmlns:a16="http://schemas.microsoft.com/office/drawing/2014/main" id="{14594E35-488E-4B58-A162-716B3A5CF179}"/>
              </a:ext>
            </a:extLst>
          </p:cNvPr>
          <p:cNvSpPr txBox="1"/>
          <p:nvPr/>
        </p:nvSpPr>
        <p:spPr>
          <a:xfrm>
            <a:off x="7719977" y="266528"/>
            <a:ext cx="1424023" cy="369332"/>
          </a:xfrm>
          <a:prstGeom prst="rect">
            <a:avLst/>
          </a:prstGeom>
          <a:no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解説ｐ５１～</a:t>
            </a:r>
          </a:p>
        </p:txBody>
      </p:sp>
    </p:spTree>
    <p:extLst>
      <p:ext uri="{BB962C8B-B14F-4D97-AF65-F5344CB8AC3E}">
        <p14:creationId xmlns:p14="http://schemas.microsoft.com/office/powerpoint/2010/main" val="33710214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DA8CAA-87E0-4841-8273-A3FC7E85266E}"/>
              </a:ext>
            </a:extLst>
          </p:cNvPr>
          <p:cNvSpPr>
            <a:spLocks noGrp="1"/>
          </p:cNvSpPr>
          <p:nvPr>
            <p:ph type="ctrTitle"/>
          </p:nvPr>
        </p:nvSpPr>
        <p:spPr>
          <a:xfrm>
            <a:off x="0" y="0"/>
            <a:ext cx="9144000" cy="908720"/>
          </a:xfrm>
          <a:solidFill>
            <a:schemeClr val="tx2">
              <a:lumMod val="20000"/>
              <a:lumOff val="80000"/>
            </a:schemeClr>
          </a:solidFill>
        </p:spPr>
        <p:txBody>
          <a:bodyPr/>
          <a:lstStyle/>
          <a:p>
            <a:r>
              <a:rPr kumimoji="1" lang="ja-JP" altLang="en-US" dirty="0">
                <a:latin typeface="HGS創英角ｺﾞｼｯｸUB" panose="020B0900000000000000" pitchFamily="50" charset="-128"/>
                <a:ea typeface="HGS創英角ｺﾞｼｯｸUB" panose="020B0900000000000000" pitchFamily="50" charset="-128"/>
              </a:rPr>
              <a:t>第４学年の内容</a:t>
            </a:r>
          </a:p>
        </p:txBody>
      </p:sp>
      <p:sp>
        <p:nvSpPr>
          <p:cNvPr id="6" name="四角形: 角を丸くする 5">
            <a:extLst>
              <a:ext uri="{FF2B5EF4-FFF2-40B4-BE49-F238E27FC236}">
                <a16:creationId xmlns:a16="http://schemas.microsoft.com/office/drawing/2014/main" id="{F84EC95A-F928-45EE-A3FB-62A1FF4ED62A}"/>
              </a:ext>
            </a:extLst>
          </p:cNvPr>
          <p:cNvSpPr/>
          <p:nvPr/>
        </p:nvSpPr>
        <p:spPr>
          <a:xfrm>
            <a:off x="323528" y="1268760"/>
            <a:ext cx="8568952" cy="5112568"/>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r>
              <a:rPr kumimoji="1" lang="ja-JP" altLang="en-US"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rPr>
              <a:t>県を中心とする地域社会に関する内容</a:t>
            </a:r>
            <a:endParaRPr kumimoji="1" lang="en-US" altLang="ja-JP"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pPr algn="ctr"/>
            <a:endParaRPr kumimoji="1" lang="ja-JP" altLang="en-US" dirty="0"/>
          </a:p>
        </p:txBody>
      </p:sp>
      <p:sp>
        <p:nvSpPr>
          <p:cNvPr id="10" name="テキスト ボックス 9">
            <a:extLst>
              <a:ext uri="{FF2B5EF4-FFF2-40B4-BE49-F238E27FC236}">
                <a16:creationId xmlns:a16="http://schemas.microsoft.com/office/drawing/2014/main" id="{D4B00532-05C4-4C00-93C3-AC09AE0ABADC}"/>
              </a:ext>
            </a:extLst>
          </p:cNvPr>
          <p:cNvSpPr txBox="1"/>
          <p:nvPr/>
        </p:nvSpPr>
        <p:spPr>
          <a:xfrm>
            <a:off x="611560" y="2852936"/>
            <a:ext cx="7992888" cy="646331"/>
          </a:xfrm>
          <a:prstGeom prst="rect">
            <a:avLst/>
          </a:prstGeom>
          <a:noFill/>
        </p:spPr>
        <p:txBody>
          <a:bodyPr wrap="square" rtlCol="0">
            <a:spAutoFit/>
          </a:bodyPr>
          <a:lstStyle/>
          <a:p>
            <a:r>
              <a:rPr kumimoji="1" lang="ja-JP" altLang="en-US" dirty="0"/>
              <a:t>　</a:t>
            </a:r>
            <a:r>
              <a:rPr kumimoji="1" lang="ja-JP" altLang="en-US" sz="3600" dirty="0">
                <a:latin typeface="HGS創英角ｺﾞｼｯｸUB" panose="020B0900000000000000" pitchFamily="50" charset="-128"/>
                <a:ea typeface="HGS創英角ｺﾞｼｯｸUB" panose="020B0900000000000000" pitchFamily="50" charset="-128"/>
              </a:rPr>
              <a:t>　</a:t>
            </a:r>
          </a:p>
        </p:txBody>
      </p:sp>
      <p:sp>
        <p:nvSpPr>
          <p:cNvPr id="5" name="テキスト ボックス 4">
            <a:extLst>
              <a:ext uri="{FF2B5EF4-FFF2-40B4-BE49-F238E27FC236}">
                <a16:creationId xmlns:a16="http://schemas.microsoft.com/office/drawing/2014/main" id="{F9346959-5151-4D10-923D-37E1B29064FD}"/>
              </a:ext>
            </a:extLst>
          </p:cNvPr>
          <p:cNvSpPr txBox="1"/>
          <p:nvPr/>
        </p:nvSpPr>
        <p:spPr>
          <a:xfrm>
            <a:off x="539552" y="2852936"/>
            <a:ext cx="8280920" cy="2862322"/>
          </a:xfrm>
          <a:prstGeom prst="rect">
            <a:avLst/>
          </a:prstGeom>
          <a:noFill/>
        </p:spPr>
        <p:txBody>
          <a:bodyPr wrap="square" rtlCol="0">
            <a:spAutoFit/>
          </a:bodyPr>
          <a:lstStyle/>
          <a:p>
            <a:pPr marL="742950" indent="-742950">
              <a:buAutoNum type="arabicParenBoth"/>
            </a:pPr>
            <a:r>
              <a:rPr kumimoji="1" lang="ja-JP" altLang="en-US" sz="3600" dirty="0">
                <a:latin typeface="HGS創英角ｺﾞｼｯｸUB" panose="020B0900000000000000" pitchFamily="50" charset="-128"/>
                <a:ea typeface="HGS創英角ｺﾞｼｯｸUB" panose="020B0900000000000000" pitchFamily="50" charset="-128"/>
              </a:rPr>
              <a:t>都道府県の様子</a:t>
            </a:r>
            <a:endParaRPr kumimoji="1" lang="en-US" altLang="ja-JP" sz="3600" dirty="0">
              <a:latin typeface="HGS創英角ｺﾞｼｯｸUB" panose="020B0900000000000000" pitchFamily="50" charset="-128"/>
              <a:ea typeface="HGS創英角ｺﾞｼｯｸUB" panose="020B0900000000000000" pitchFamily="50" charset="-128"/>
            </a:endParaRPr>
          </a:p>
          <a:p>
            <a:pPr marL="742950" indent="-742950">
              <a:buAutoNum type="arabicParenBoth"/>
            </a:pPr>
            <a:r>
              <a:rPr kumimoji="1" lang="ja-JP" altLang="en-US" sz="3600" dirty="0">
                <a:latin typeface="HGS創英角ｺﾞｼｯｸUB" panose="020B0900000000000000" pitchFamily="50" charset="-128"/>
                <a:ea typeface="HGS創英角ｺﾞｼｯｸUB" panose="020B0900000000000000" pitchFamily="50" charset="-128"/>
              </a:rPr>
              <a:t>人々の健康や生活環境を支える事業</a:t>
            </a:r>
            <a:endParaRPr kumimoji="1" lang="en-US" altLang="ja-JP" sz="3600" dirty="0">
              <a:latin typeface="HGS創英角ｺﾞｼｯｸUB" panose="020B0900000000000000" pitchFamily="50" charset="-128"/>
              <a:ea typeface="HGS創英角ｺﾞｼｯｸUB" panose="020B0900000000000000" pitchFamily="50" charset="-128"/>
            </a:endParaRPr>
          </a:p>
          <a:p>
            <a:pPr marL="742950" indent="-742950">
              <a:buAutoNum type="arabicParenBoth"/>
            </a:pPr>
            <a:r>
              <a:rPr kumimoji="1" lang="ja-JP" altLang="en-US" sz="3600" dirty="0">
                <a:latin typeface="HGS創英角ｺﾞｼｯｸUB" panose="020B0900000000000000" pitchFamily="50" charset="-128"/>
                <a:ea typeface="HGS創英角ｺﾞｼｯｸUB" panose="020B0900000000000000" pitchFamily="50" charset="-128"/>
              </a:rPr>
              <a:t>自然災害から人々を守る活動</a:t>
            </a:r>
            <a:endParaRPr kumimoji="1" lang="en-US" altLang="ja-JP" sz="3600" dirty="0">
              <a:latin typeface="HGS創英角ｺﾞｼｯｸUB" panose="020B0900000000000000" pitchFamily="50" charset="-128"/>
              <a:ea typeface="HGS創英角ｺﾞｼｯｸUB" panose="020B0900000000000000" pitchFamily="50" charset="-128"/>
            </a:endParaRPr>
          </a:p>
          <a:p>
            <a:pPr marL="742950" indent="-742950">
              <a:buAutoNum type="arabicParenBoth"/>
            </a:pPr>
            <a:r>
              <a:rPr kumimoji="1" lang="ja-JP" altLang="en-US" sz="3600" dirty="0">
                <a:latin typeface="HGS創英角ｺﾞｼｯｸUB" panose="020B0900000000000000" pitchFamily="50" charset="-128"/>
                <a:ea typeface="HGS創英角ｺﾞｼｯｸUB" panose="020B0900000000000000" pitchFamily="50" charset="-128"/>
              </a:rPr>
              <a:t>県内の伝統や文化、先人の働き</a:t>
            </a:r>
            <a:endParaRPr kumimoji="1" lang="en-US" altLang="ja-JP" sz="3600" dirty="0">
              <a:latin typeface="HGS創英角ｺﾞｼｯｸUB" panose="020B0900000000000000" pitchFamily="50" charset="-128"/>
              <a:ea typeface="HGS創英角ｺﾞｼｯｸUB" panose="020B0900000000000000" pitchFamily="50" charset="-128"/>
            </a:endParaRPr>
          </a:p>
          <a:p>
            <a:pPr marL="742950" indent="-742950">
              <a:buAutoNum type="arabicParenBoth"/>
            </a:pPr>
            <a:r>
              <a:rPr kumimoji="1" lang="ja-JP" altLang="en-US" sz="3600" dirty="0">
                <a:latin typeface="HGS創英角ｺﾞｼｯｸUB" panose="020B0900000000000000" pitchFamily="50" charset="-128"/>
                <a:ea typeface="HGS創英角ｺﾞｼｯｸUB" panose="020B0900000000000000" pitchFamily="50" charset="-128"/>
              </a:rPr>
              <a:t>県内の特色ある地域の様子</a:t>
            </a:r>
          </a:p>
        </p:txBody>
      </p:sp>
      <p:sp>
        <p:nvSpPr>
          <p:cNvPr id="7" name="テキスト ボックス 6">
            <a:extLst>
              <a:ext uri="{FF2B5EF4-FFF2-40B4-BE49-F238E27FC236}">
                <a16:creationId xmlns:a16="http://schemas.microsoft.com/office/drawing/2014/main" id="{608A2D50-CF65-4370-B796-19D0241DB731}"/>
              </a:ext>
            </a:extLst>
          </p:cNvPr>
          <p:cNvSpPr txBox="1"/>
          <p:nvPr/>
        </p:nvSpPr>
        <p:spPr>
          <a:xfrm>
            <a:off x="7719977" y="266528"/>
            <a:ext cx="1424023" cy="369332"/>
          </a:xfrm>
          <a:prstGeom prst="rect">
            <a:avLst/>
          </a:prstGeom>
          <a:no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解説ｐ５１～</a:t>
            </a:r>
          </a:p>
        </p:txBody>
      </p:sp>
    </p:spTree>
    <p:extLst>
      <p:ext uri="{BB962C8B-B14F-4D97-AF65-F5344CB8AC3E}">
        <p14:creationId xmlns:p14="http://schemas.microsoft.com/office/powerpoint/2010/main" val="21089938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DA8CAA-87E0-4841-8273-A3FC7E85266E}"/>
              </a:ext>
            </a:extLst>
          </p:cNvPr>
          <p:cNvSpPr>
            <a:spLocks noGrp="1"/>
          </p:cNvSpPr>
          <p:nvPr>
            <p:ph type="ctrTitle"/>
          </p:nvPr>
        </p:nvSpPr>
        <p:spPr>
          <a:xfrm>
            <a:off x="0" y="0"/>
            <a:ext cx="9144000" cy="908720"/>
          </a:xfrm>
          <a:solidFill>
            <a:schemeClr val="tx2">
              <a:lumMod val="20000"/>
              <a:lumOff val="80000"/>
            </a:schemeClr>
          </a:solidFill>
        </p:spPr>
        <p:txBody>
          <a:bodyPr/>
          <a:lstStyle/>
          <a:p>
            <a:r>
              <a:rPr kumimoji="1" lang="ja-JP" altLang="en-US" dirty="0">
                <a:latin typeface="HGS創英角ｺﾞｼｯｸUB" panose="020B0900000000000000" pitchFamily="50" charset="-128"/>
                <a:ea typeface="HGS創英角ｺﾞｼｯｸUB" panose="020B0900000000000000" pitchFamily="50" charset="-128"/>
              </a:rPr>
              <a:t>第５学年の内容</a:t>
            </a:r>
          </a:p>
        </p:txBody>
      </p:sp>
      <p:sp>
        <p:nvSpPr>
          <p:cNvPr id="6" name="四角形: 角を丸くする 5">
            <a:extLst>
              <a:ext uri="{FF2B5EF4-FFF2-40B4-BE49-F238E27FC236}">
                <a16:creationId xmlns:a16="http://schemas.microsoft.com/office/drawing/2014/main" id="{F84EC95A-F928-45EE-A3FB-62A1FF4ED62A}"/>
              </a:ext>
            </a:extLst>
          </p:cNvPr>
          <p:cNvSpPr/>
          <p:nvPr/>
        </p:nvSpPr>
        <p:spPr>
          <a:xfrm>
            <a:off x="323528" y="1268760"/>
            <a:ext cx="8568952" cy="5256584"/>
          </a:xfrm>
          <a:prstGeom prst="roundRect">
            <a:avLst/>
          </a:prstGeom>
          <a:solidFill>
            <a:srgbClr val="CCFFCC"/>
          </a:solidFill>
        </p:spPr>
        <p:style>
          <a:lnRef idx="1">
            <a:schemeClr val="accent5"/>
          </a:lnRef>
          <a:fillRef idx="2">
            <a:schemeClr val="accent5"/>
          </a:fillRef>
          <a:effectRef idx="1">
            <a:schemeClr val="accent5"/>
          </a:effectRef>
          <a:fontRef idx="minor">
            <a:schemeClr val="dk1"/>
          </a:fontRef>
        </p:style>
        <p:txBody>
          <a:bodyPr rtlCol="0" anchor="ctr"/>
          <a:lstStyle/>
          <a:p>
            <a:r>
              <a:rPr kumimoji="1" lang="ja-JP" altLang="en-US"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rPr>
              <a:t>　我が国の国土と産業に関する内容</a:t>
            </a:r>
            <a:endParaRPr kumimoji="1" lang="en-US" altLang="ja-JP"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endParaRPr>
          </a:p>
          <a:p>
            <a:endParaRPr kumimoji="1" lang="en-US" altLang="ja-JP"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endParaRPr>
          </a:p>
          <a:p>
            <a:r>
              <a:rPr lang="ja-JP" altLang="en-US" sz="3600" dirty="0">
                <a:latin typeface="HGS創英角ｺﾞｼｯｸUB" panose="020B0900000000000000" pitchFamily="50" charset="-128"/>
                <a:ea typeface="HGS創英角ｺﾞｼｯｸUB" panose="020B0900000000000000" pitchFamily="50" charset="-128"/>
              </a:rPr>
              <a:t>　情報化に伴う生活や産業の変化を視野に入れて、「情報化した社会の様子と国民生活のかかわり」として示していた内容を「情報を生かして発展する産業」に改めた。</a:t>
            </a:r>
            <a:endParaRPr lang="en-US" altLang="ja-JP" sz="3600" dirty="0">
              <a:latin typeface="HGS創英角ｺﾞｼｯｸUB" panose="020B0900000000000000" pitchFamily="50" charset="-128"/>
              <a:ea typeface="HGS創英角ｺﾞｼｯｸUB" panose="020B0900000000000000" pitchFamily="50" charset="-128"/>
            </a:endParaRPr>
          </a:p>
          <a:p>
            <a:pPr algn="ctr"/>
            <a:endParaRPr kumimoji="1" lang="ja-JP" altLang="en-US" dirty="0"/>
          </a:p>
        </p:txBody>
      </p:sp>
      <p:sp>
        <p:nvSpPr>
          <p:cNvPr id="4" name="テキスト ボックス 3">
            <a:extLst>
              <a:ext uri="{FF2B5EF4-FFF2-40B4-BE49-F238E27FC236}">
                <a16:creationId xmlns:a16="http://schemas.microsoft.com/office/drawing/2014/main" id="{9C8CCC7B-2270-4B62-AA05-697146F02F86}"/>
              </a:ext>
            </a:extLst>
          </p:cNvPr>
          <p:cNvSpPr txBox="1"/>
          <p:nvPr/>
        </p:nvSpPr>
        <p:spPr>
          <a:xfrm>
            <a:off x="7719977" y="266528"/>
            <a:ext cx="1424023" cy="369332"/>
          </a:xfrm>
          <a:prstGeom prst="rect">
            <a:avLst/>
          </a:prstGeom>
          <a:no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解説ｐ７３～</a:t>
            </a:r>
          </a:p>
        </p:txBody>
      </p:sp>
    </p:spTree>
    <p:extLst>
      <p:ext uri="{BB962C8B-B14F-4D97-AF65-F5344CB8AC3E}">
        <p14:creationId xmlns:p14="http://schemas.microsoft.com/office/powerpoint/2010/main" val="21629640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DA8CAA-87E0-4841-8273-A3FC7E85266E}"/>
              </a:ext>
            </a:extLst>
          </p:cNvPr>
          <p:cNvSpPr>
            <a:spLocks noGrp="1"/>
          </p:cNvSpPr>
          <p:nvPr>
            <p:ph type="ctrTitle"/>
          </p:nvPr>
        </p:nvSpPr>
        <p:spPr>
          <a:xfrm>
            <a:off x="0" y="0"/>
            <a:ext cx="9144000" cy="908720"/>
          </a:xfrm>
          <a:solidFill>
            <a:schemeClr val="tx2">
              <a:lumMod val="20000"/>
              <a:lumOff val="80000"/>
            </a:schemeClr>
          </a:solidFill>
        </p:spPr>
        <p:txBody>
          <a:bodyPr/>
          <a:lstStyle/>
          <a:p>
            <a:r>
              <a:rPr kumimoji="1" lang="ja-JP" altLang="en-US" dirty="0">
                <a:latin typeface="HGS創英角ｺﾞｼｯｸUB" panose="020B0900000000000000" pitchFamily="50" charset="-128"/>
                <a:ea typeface="HGS創英角ｺﾞｼｯｸUB" panose="020B0900000000000000" pitchFamily="50" charset="-128"/>
              </a:rPr>
              <a:t>第５学年の内容</a:t>
            </a:r>
          </a:p>
        </p:txBody>
      </p:sp>
      <p:sp>
        <p:nvSpPr>
          <p:cNvPr id="6" name="四角形: 角を丸くする 5">
            <a:extLst>
              <a:ext uri="{FF2B5EF4-FFF2-40B4-BE49-F238E27FC236}">
                <a16:creationId xmlns:a16="http://schemas.microsoft.com/office/drawing/2014/main" id="{F84EC95A-F928-45EE-A3FB-62A1FF4ED62A}"/>
              </a:ext>
            </a:extLst>
          </p:cNvPr>
          <p:cNvSpPr/>
          <p:nvPr/>
        </p:nvSpPr>
        <p:spPr>
          <a:xfrm>
            <a:off x="323528" y="1268760"/>
            <a:ext cx="8568952" cy="525658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r>
              <a:rPr kumimoji="1" lang="ja-JP" altLang="en-US"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rPr>
              <a:t>　我が国の国土と産業に関する内容</a:t>
            </a:r>
            <a:endParaRPr kumimoji="1" lang="en-US" altLang="ja-JP"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endParaRPr>
          </a:p>
          <a:p>
            <a:endParaRPr kumimoji="1" lang="en-US" altLang="ja-JP"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pPr algn="ctr"/>
            <a:endParaRPr kumimoji="1" lang="ja-JP" altLang="en-US" dirty="0"/>
          </a:p>
        </p:txBody>
      </p:sp>
      <p:sp>
        <p:nvSpPr>
          <p:cNvPr id="10" name="テキスト ボックス 9">
            <a:extLst>
              <a:ext uri="{FF2B5EF4-FFF2-40B4-BE49-F238E27FC236}">
                <a16:creationId xmlns:a16="http://schemas.microsoft.com/office/drawing/2014/main" id="{D4B00532-05C4-4C00-93C3-AC09AE0ABADC}"/>
              </a:ext>
            </a:extLst>
          </p:cNvPr>
          <p:cNvSpPr txBox="1"/>
          <p:nvPr/>
        </p:nvSpPr>
        <p:spPr>
          <a:xfrm>
            <a:off x="611560" y="2376367"/>
            <a:ext cx="7992888" cy="3970318"/>
          </a:xfrm>
          <a:prstGeom prst="rect">
            <a:avLst/>
          </a:prstGeom>
          <a:noFill/>
        </p:spPr>
        <p:txBody>
          <a:bodyPr wrap="square" rtlCol="0">
            <a:spAutoFit/>
          </a:bodyPr>
          <a:lstStyle/>
          <a:p>
            <a:pPr marL="742950" indent="-742950">
              <a:buAutoNum type="arabicParenBoth"/>
            </a:pPr>
            <a:r>
              <a:rPr kumimoji="1" lang="ja-JP" altLang="en-US" sz="3600" dirty="0">
                <a:latin typeface="HGS創英角ｺﾞｼｯｸUB" panose="020B0900000000000000" pitchFamily="50" charset="-128"/>
                <a:ea typeface="HGS創英角ｺﾞｼｯｸUB" panose="020B0900000000000000" pitchFamily="50" charset="-128"/>
              </a:rPr>
              <a:t>我が国の国土の様子と国民生活</a:t>
            </a:r>
            <a:endParaRPr kumimoji="1" lang="en-US" altLang="ja-JP" sz="3600" dirty="0">
              <a:latin typeface="HGS創英角ｺﾞｼｯｸUB" panose="020B0900000000000000" pitchFamily="50" charset="-128"/>
              <a:ea typeface="HGS創英角ｺﾞｼｯｸUB" panose="020B0900000000000000" pitchFamily="50" charset="-128"/>
            </a:endParaRPr>
          </a:p>
          <a:p>
            <a:pPr marL="742950" indent="-742950">
              <a:buAutoNum type="arabicParenBoth"/>
            </a:pPr>
            <a:r>
              <a:rPr kumimoji="1" lang="ja-JP" altLang="en-US" sz="3600" dirty="0">
                <a:latin typeface="HGS創英角ｺﾞｼｯｸUB" panose="020B0900000000000000" pitchFamily="50" charset="-128"/>
                <a:ea typeface="HGS創英角ｺﾞｼｯｸUB" panose="020B0900000000000000" pitchFamily="50" charset="-128"/>
              </a:rPr>
              <a:t>我が国の農業や水産業における食料生産</a:t>
            </a:r>
            <a:endParaRPr kumimoji="1" lang="en-US" altLang="ja-JP" sz="3600" dirty="0">
              <a:latin typeface="HGS創英角ｺﾞｼｯｸUB" panose="020B0900000000000000" pitchFamily="50" charset="-128"/>
              <a:ea typeface="HGS創英角ｺﾞｼｯｸUB" panose="020B0900000000000000" pitchFamily="50" charset="-128"/>
            </a:endParaRPr>
          </a:p>
          <a:p>
            <a:pPr marL="742950" indent="-742950">
              <a:buAutoNum type="arabicParenBoth"/>
            </a:pPr>
            <a:r>
              <a:rPr kumimoji="1" lang="ja-JP" altLang="en-US" sz="3600" dirty="0">
                <a:latin typeface="HGS創英角ｺﾞｼｯｸUB" panose="020B0900000000000000" pitchFamily="50" charset="-128"/>
                <a:ea typeface="HGS創英角ｺﾞｼｯｸUB" panose="020B0900000000000000" pitchFamily="50" charset="-128"/>
              </a:rPr>
              <a:t>我が国の工業生産</a:t>
            </a:r>
            <a:endParaRPr kumimoji="1" lang="en-US" altLang="ja-JP" sz="3600" dirty="0">
              <a:latin typeface="HGS創英角ｺﾞｼｯｸUB" panose="020B0900000000000000" pitchFamily="50" charset="-128"/>
              <a:ea typeface="HGS創英角ｺﾞｼｯｸUB" panose="020B0900000000000000" pitchFamily="50" charset="-128"/>
            </a:endParaRPr>
          </a:p>
          <a:p>
            <a:pPr marL="742950" indent="-742950">
              <a:buAutoNum type="arabicParenBoth"/>
            </a:pPr>
            <a:r>
              <a:rPr kumimoji="1" lang="ja-JP" altLang="en-US" sz="3600" dirty="0">
                <a:latin typeface="HGS創英角ｺﾞｼｯｸUB" panose="020B0900000000000000" pitchFamily="50" charset="-128"/>
                <a:ea typeface="HGS創英角ｺﾞｼｯｸUB" panose="020B0900000000000000" pitchFamily="50" charset="-128"/>
              </a:rPr>
              <a:t>我が国の産業と情報との関わり</a:t>
            </a:r>
            <a:endParaRPr kumimoji="1" lang="en-US" altLang="ja-JP" sz="3600" dirty="0">
              <a:latin typeface="HGS創英角ｺﾞｼｯｸUB" panose="020B0900000000000000" pitchFamily="50" charset="-128"/>
              <a:ea typeface="HGS創英角ｺﾞｼｯｸUB" panose="020B0900000000000000" pitchFamily="50" charset="-128"/>
            </a:endParaRPr>
          </a:p>
          <a:p>
            <a:pPr marL="742950" indent="-742950">
              <a:buAutoNum type="arabicParenBoth"/>
            </a:pPr>
            <a:r>
              <a:rPr kumimoji="1" lang="ja-JP" altLang="en-US" sz="3600" dirty="0">
                <a:latin typeface="HGS創英角ｺﾞｼｯｸUB" panose="020B0900000000000000" pitchFamily="50" charset="-128"/>
                <a:ea typeface="HGS創英角ｺﾞｼｯｸUB" panose="020B0900000000000000" pitchFamily="50" charset="-128"/>
              </a:rPr>
              <a:t>我が国の国土の自然環境と国民生活の関わり</a:t>
            </a:r>
          </a:p>
        </p:txBody>
      </p:sp>
      <p:sp>
        <p:nvSpPr>
          <p:cNvPr id="5" name="テキスト ボックス 4">
            <a:extLst>
              <a:ext uri="{FF2B5EF4-FFF2-40B4-BE49-F238E27FC236}">
                <a16:creationId xmlns:a16="http://schemas.microsoft.com/office/drawing/2014/main" id="{ECE1D1B3-2CEB-4797-9469-C7FB73E446E6}"/>
              </a:ext>
            </a:extLst>
          </p:cNvPr>
          <p:cNvSpPr txBox="1"/>
          <p:nvPr/>
        </p:nvSpPr>
        <p:spPr>
          <a:xfrm>
            <a:off x="7719977" y="266528"/>
            <a:ext cx="1424023" cy="369332"/>
          </a:xfrm>
          <a:prstGeom prst="rect">
            <a:avLst/>
          </a:prstGeom>
          <a:no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解説ｐ７３～</a:t>
            </a:r>
          </a:p>
        </p:txBody>
      </p:sp>
    </p:spTree>
    <p:extLst>
      <p:ext uri="{BB962C8B-B14F-4D97-AF65-F5344CB8AC3E}">
        <p14:creationId xmlns:p14="http://schemas.microsoft.com/office/powerpoint/2010/main" val="655743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7308E8-3D97-4B27-98A4-9BDDA093BB04}"/>
              </a:ext>
            </a:extLst>
          </p:cNvPr>
          <p:cNvSpPr>
            <a:spLocks noGrp="1"/>
          </p:cNvSpPr>
          <p:nvPr>
            <p:ph type="title"/>
          </p:nvPr>
        </p:nvSpPr>
        <p:spPr>
          <a:xfrm>
            <a:off x="153256" y="770447"/>
            <a:ext cx="7659103" cy="706090"/>
          </a:xfrm>
        </p:spPr>
        <p:txBody>
          <a:bodyPr>
            <a:noAutofit/>
          </a:bodyPr>
          <a:lstStyle/>
          <a:p>
            <a:pPr algn="l"/>
            <a:r>
              <a:rPr kumimoji="1" lang="ja-JP" altLang="en-US" sz="3600" dirty="0">
                <a:latin typeface="HGP創英角ｺﾞｼｯｸUB" panose="020B0900000000000000" pitchFamily="50" charset="-128"/>
                <a:ea typeface="HGP創英角ｺﾞｼｯｸUB" panose="020B0900000000000000" pitchFamily="50" charset="-128"/>
              </a:rPr>
              <a:t>＜現行学習指導要領の成果と課題＞</a:t>
            </a:r>
          </a:p>
        </p:txBody>
      </p:sp>
      <p:sp>
        <p:nvSpPr>
          <p:cNvPr id="4" name="テキスト ボックス 3">
            <a:extLst>
              <a:ext uri="{FF2B5EF4-FFF2-40B4-BE49-F238E27FC236}">
                <a16:creationId xmlns:a16="http://schemas.microsoft.com/office/drawing/2014/main" id="{B3399FB5-11F9-48D8-87AC-F7123D1B7AD9}"/>
              </a:ext>
            </a:extLst>
          </p:cNvPr>
          <p:cNvSpPr txBox="1"/>
          <p:nvPr/>
        </p:nvSpPr>
        <p:spPr>
          <a:xfrm>
            <a:off x="153257" y="3284984"/>
            <a:ext cx="8784976" cy="34163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kumimoji="1" lang="en-US" altLang="ja-JP" sz="2400" dirty="0">
                <a:latin typeface="HGP創英角ｺﾞｼｯｸUB" panose="020B0900000000000000" pitchFamily="50" charset="-128"/>
                <a:ea typeface="HGP創英角ｺﾞｼｯｸUB" panose="020B0900000000000000" pitchFamily="50" charset="-128"/>
              </a:rPr>
              <a:t>【</a:t>
            </a:r>
            <a:r>
              <a:rPr kumimoji="1" lang="ja-JP" altLang="en-US" sz="2400" dirty="0">
                <a:latin typeface="HGP創英角ｺﾞｼｯｸUB" panose="020B0900000000000000" pitchFamily="50" charset="-128"/>
                <a:ea typeface="HGP創英角ｺﾞｼｯｸUB" panose="020B0900000000000000" pitchFamily="50" charset="-128"/>
              </a:rPr>
              <a:t>課題</a:t>
            </a:r>
            <a:r>
              <a:rPr kumimoji="1" lang="en-US" altLang="ja-JP" sz="2400" dirty="0">
                <a:latin typeface="HGP創英角ｺﾞｼｯｸUB" panose="020B0900000000000000" pitchFamily="50" charset="-128"/>
                <a:ea typeface="HGP創英角ｺﾞｼｯｸUB" panose="020B0900000000000000" pitchFamily="50" charset="-128"/>
              </a:rPr>
              <a:t>】</a:t>
            </a:r>
          </a:p>
          <a:p>
            <a:r>
              <a:rPr kumimoji="1" lang="ja-JP" altLang="en-US" sz="2400" dirty="0">
                <a:latin typeface="HGP創英角ｺﾞｼｯｸUB" panose="020B0900000000000000" pitchFamily="50" charset="-128"/>
                <a:ea typeface="HGP創英角ｺﾞｼｯｸUB" panose="020B0900000000000000" pitchFamily="50" charset="-128"/>
              </a:rPr>
              <a:t>●　主体的に社会の形成に参画しようとする態度の育成が不十分。</a:t>
            </a:r>
            <a:endParaRPr kumimoji="1" lang="en-US" altLang="ja-JP" sz="2400" dirty="0">
              <a:latin typeface="HGP創英角ｺﾞｼｯｸUB" panose="020B0900000000000000" pitchFamily="50" charset="-128"/>
              <a:ea typeface="HGP創英角ｺﾞｼｯｸUB" panose="020B0900000000000000" pitchFamily="50" charset="-128"/>
            </a:endParaRPr>
          </a:p>
          <a:p>
            <a:r>
              <a:rPr kumimoji="1" lang="ja-JP" altLang="en-US" sz="2400" dirty="0">
                <a:latin typeface="HGP創英角ｺﾞｼｯｸUB" panose="020B0900000000000000" pitchFamily="50" charset="-128"/>
                <a:ea typeface="HGP創英角ｺﾞｼｯｸUB" panose="020B0900000000000000" pitchFamily="50" charset="-128"/>
              </a:rPr>
              <a:t>●　資料から読み取った情報を基に社会的事象の特色や意味など　</a:t>
            </a:r>
            <a:endParaRPr kumimoji="1" lang="en-US" altLang="ja-JP" sz="2400" dirty="0">
              <a:latin typeface="HGP創英角ｺﾞｼｯｸUB" panose="020B0900000000000000" pitchFamily="50" charset="-128"/>
              <a:ea typeface="HGP創英角ｺﾞｼｯｸUB" panose="020B0900000000000000" pitchFamily="50" charset="-128"/>
            </a:endParaRPr>
          </a:p>
          <a:p>
            <a:r>
              <a:rPr kumimoji="1" lang="ja-JP" altLang="en-US" sz="2400" dirty="0">
                <a:latin typeface="HGP創英角ｺﾞｼｯｸUB" panose="020B0900000000000000" pitchFamily="50" charset="-128"/>
                <a:ea typeface="HGP創英角ｺﾞｼｯｸUB" panose="020B0900000000000000" pitchFamily="50" charset="-128"/>
              </a:rPr>
              <a:t>　について比較、関連付けたり多面的・多角的に考察したりして表現</a:t>
            </a:r>
            <a:endParaRPr kumimoji="1" lang="en-US" altLang="ja-JP" sz="2400" dirty="0">
              <a:latin typeface="HGP創英角ｺﾞｼｯｸUB" panose="020B0900000000000000" pitchFamily="50" charset="-128"/>
              <a:ea typeface="HGP創英角ｺﾞｼｯｸUB" panose="020B0900000000000000" pitchFamily="50" charset="-128"/>
            </a:endParaRPr>
          </a:p>
          <a:p>
            <a:r>
              <a:rPr kumimoji="1" lang="ja-JP" altLang="en-US" sz="2400" dirty="0">
                <a:latin typeface="HGP創英角ｺﾞｼｯｸUB" panose="020B0900000000000000" pitchFamily="50" charset="-128"/>
                <a:ea typeface="HGP創英角ｺﾞｼｯｸUB" panose="020B0900000000000000" pitchFamily="50" charset="-128"/>
              </a:rPr>
              <a:t>　する力の育成が不十分。</a:t>
            </a:r>
            <a:endParaRPr kumimoji="1" lang="en-US" altLang="ja-JP" sz="2400" dirty="0">
              <a:latin typeface="HGP創英角ｺﾞｼｯｸUB" panose="020B0900000000000000" pitchFamily="50" charset="-128"/>
              <a:ea typeface="HGP創英角ｺﾞｼｯｸUB" panose="020B0900000000000000" pitchFamily="50" charset="-128"/>
            </a:endParaRPr>
          </a:p>
          <a:p>
            <a:r>
              <a:rPr kumimoji="1" lang="ja-JP" altLang="en-US" sz="2400" dirty="0">
                <a:latin typeface="HGP創英角ｺﾞｼｯｸUB" panose="020B0900000000000000" pitchFamily="50" charset="-128"/>
                <a:ea typeface="HGP創英角ｺﾞｼｯｸUB" panose="020B0900000000000000" pitchFamily="50" charset="-128"/>
              </a:rPr>
              <a:t>●　社会的な見方や考え方の全体像が不明確で、それを養うための</a:t>
            </a:r>
            <a:endParaRPr kumimoji="1" lang="en-US" altLang="ja-JP" sz="2400" dirty="0">
              <a:latin typeface="HGP創英角ｺﾞｼｯｸUB" panose="020B0900000000000000" pitchFamily="50" charset="-128"/>
              <a:ea typeface="HGP創英角ｺﾞｼｯｸUB" panose="020B0900000000000000" pitchFamily="50" charset="-128"/>
            </a:endParaRPr>
          </a:p>
          <a:p>
            <a:r>
              <a:rPr kumimoji="1" lang="ja-JP" altLang="en-US" sz="2400" dirty="0">
                <a:latin typeface="HGP創英角ｺﾞｼｯｸUB" panose="020B0900000000000000" pitchFamily="50" charset="-128"/>
                <a:ea typeface="HGP創英角ｺﾞｼｯｸUB" panose="020B0900000000000000" pitchFamily="50" charset="-128"/>
              </a:rPr>
              <a:t>　具体策が定着されていない。</a:t>
            </a:r>
            <a:endParaRPr kumimoji="1" lang="en-US" altLang="ja-JP" sz="2400" dirty="0">
              <a:latin typeface="HGP創英角ｺﾞｼｯｸUB" panose="020B0900000000000000" pitchFamily="50" charset="-128"/>
              <a:ea typeface="HGP創英角ｺﾞｼｯｸUB" panose="020B0900000000000000" pitchFamily="50" charset="-128"/>
            </a:endParaRPr>
          </a:p>
          <a:p>
            <a:r>
              <a:rPr kumimoji="1" lang="ja-JP" altLang="en-US" sz="2400" dirty="0">
                <a:latin typeface="HGP創英角ｺﾞｼｯｸUB" panose="020B0900000000000000" pitchFamily="50" charset="-128"/>
                <a:ea typeface="HGP創英角ｺﾞｼｯｸUB" panose="020B0900000000000000" pitchFamily="50" charset="-128"/>
              </a:rPr>
              <a:t>●　課題を追究したり解決したりする活動を取り入れた授業が十分</a:t>
            </a:r>
            <a:endParaRPr kumimoji="1" lang="en-US" altLang="ja-JP" sz="2400" dirty="0">
              <a:latin typeface="HGP創英角ｺﾞｼｯｸUB" panose="020B0900000000000000" pitchFamily="50" charset="-128"/>
              <a:ea typeface="HGP創英角ｺﾞｼｯｸUB" panose="020B0900000000000000" pitchFamily="50" charset="-128"/>
            </a:endParaRPr>
          </a:p>
          <a:p>
            <a:r>
              <a:rPr kumimoji="1" lang="ja-JP" altLang="en-US" sz="2400" dirty="0">
                <a:latin typeface="HGP創英角ｺﾞｼｯｸUB" panose="020B0900000000000000" pitchFamily="50" charset="-128"/>
                <a:ea typeface="HGP創英角ｺﾞｼｯｸUB" panose="020B0900000000000000" pitchFamily="50" charset="-128"/>
              </a:rPr>
              <a:t>　に行われていない。　など</a:t>
            </a:r>
          </a:p>
        </p:txBody>
      </p:sp>
      <p:sp>
        <p:nvSpPr>
          <p:cNvPr id="5" name="テキスト ボックス 4">
            <a:extLst>
              <a:ext uri="{FF2B5EF4-FFF2-40B4-BE49-F238E27FC236}">
                <a16:creationId xmlns:a16="http://schemas.microsoft.com/office/drawing/2014/main" id="{40B2B8BC-CD3C-41E5-B8D4-B8E9389B0C8F}"/>
              </a:ext>
            </a:extLst>
          </p:cNvPr>
          <p:cNvSpPr txBox="1"/>
          <p:nvPr/>
        </p:nvSpPr>
        <p:spPr>
          <a:xfrm>
            <a:off x="153257" y="1528014"/>
            <a:ext cx="8784976" cy="156966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kumimoji="1" lang="en-US" altLang="ja-JP" sz="2400" dirty="0">
                <a:latin typeface="HGP創英角ｺﾞｼｯｸUB" panose="020B0900000000000000" pitchFamily="50" charset="-128"/>
                <a:ea typeface="HGP創英角ｺﾞｼｯｸUB" panose="020B0900000000000000" pitchFamily="50" charset="-128"/>
              </a:rPr>
              <a:t>【</a:t>
            </a:r>
            <a:r>
              <a:rPr kumimoji="1" lang="ja-JP" altLang="en-US" sz="2400" dirty="0">
                <a:latin typeface="HGP創英角ｺﾞｼｯｸUB" panose="020B0900000000000000" pitchFamily="50" charset="-128"/>
                <a:ea typeface="HGP創英角ｺﾞｼｯｸUB" panose="020B0900000000000000" pitchFamily="50" charset="-128"/>
              </a:rPr>
              <a:t>成果</a:t>
            </a:r>
            <a:r>
              <a:rPr kumimoji="1" lang="en-US" altLang="ja-JP" sz="2400" dirty="0">
                <a:latin typeface="HGP創英角ｺﾞｼｯｸUB" panose="020B0900000000000000" pitchFamily="50" charset="-128"/>
                <a:ea typeface="HGP創英角ｺﾞｼｯｸUB" panose="020B0900000000000000" pitchFamily="50" charset="-128"/>
              </a:rPr>
              <a:t>】</a:t>
            </a:r>
          </a:p>
          <a:p>
            <a:r>
              <a:rPr kumimoji="1" lang="ja-JP" altLang="en-US" sz="2400" dirty="0">
                <a:latin typeface="HGP創英角ｺﾞｼｯｸUB" panose="020B0900000000000000" pitchFamily="50" charset="-128"/>
                <a:ea typeface="HGP創英角ｺﾞｼｯｸUB" panose="020B0900000000000000" pitchFamily="50" charset="-128"/>
              </a:rPr>
              <a:t>〇　社会的事象に関心を持って多面的・多角的に考察し、公正に判　</a:t>
            </a:r>
            <a:endParaRPr kumimoji="1" lang="en-US" altLang="ja-JP" sz="2400" dirty="0">
              <a:latin typeface="HGP創英角ｺﾞｼｯｸUB" panose="020B0900000000000000" pitchFamily="50" charset="-128"/>
              <a:ea typeface="HGP創英角ｺﾞｼｯｸUB" panose="020B0900000000000000" pitchFamily="50" charset="-128"/>
            </a:endParaRPr>
          </a:p>
          <a:p>
            <a:r>
              <a:rPr kumimoji="1" lang="ja-JP" altLang="en-US" sz="2400" dirty="0">
                <a:latin typeface="HGP創英角ｺﾞｼｯｸUB" panose="020B0900000000000000" pitchFamily="50" charset="-128"/>
                <a:ea typeface="HGP創英角ｺﾞｼｯｸUB" panose="020B0900000000000000" pitchFamily="50" charset="-128"/>
              </a:rPr>
              <a:t>　</a:t>
            </a:r>
            <a:r>
              <a:rPr kumimoji="1" lang="ja-JP" altLang="en-US" sz="2400" dirty="0" err="1">
                <a:latin typeface="HGP創英角ｺﾞｼｯｸUB" panose="020B0900000000000000" pitchFamily="50" charset="-128"/>
                <a:ea typeface="HGP創英角ｺﾞｼｯｸUB" panose="020B0900000000000000" pitchFamily="50" charset="-128"/>
              </a:rPr>
              <a:t>断する</a:t>
            </a:r>
            <a:r>
              <a:rPr kumimoji="1" lang="ja-JP" altLang="en-US" sz="2400" dirty="0">
                <a:latin typeface="HGP創英角ｺﾞｼｯｸUB" panose="020B0900000000000000" pitchFamily="50" charset="-128"/>
                <a:ea typeface="HGP創英角ｺﾞｼｯｸUB" panose="020B0900000000000000" pitchFamily="50" charset="-128"/>
              </a:rPr>
              <a:t>能力と態度を養い、社会的な見方や考え方を成長させるこ</a:t>
            </a:r>
            <a:endParaRPr kumimoji="1" lang="en-US" altLang="ja-JP" sz="2400" dirty="0">
              <a:latin typeface="HGP創英角ｺﾞｼｯｸUB" panose="020B0900000000000000" pitchFamily="50" charset="-128"/>
              <a:ea typeface="HGP創英角ｺﾞｼｯｸUB" panose="020B0900000000000000" pitchFamily="50" charset="-128"/>
            </a:endParaRPr>
          </a:p>
          <a:p>
            <a:r>
              <a:rPr kumimoji="1" lang="ja-JP" altLang="en-US" sz="2400" dirty="0">
                <a:latin typeface="HGP創英角ｺﾞｼｯｸUB" panose="020B0900000000000000" pitchFamily="50" charset="-128"/>
                <a:ea typeface="HGP創英角ｺﾞｼｯｸUB" panose="020B0900000000000000" pitchFamily="50" charset="-128"/>
              </a:rPr>
              <a:t>　と等に重点を置いて、改善を目指してきた。</a:t>
            </a:r>
            <a:endParaRPr kumimoji="1" lang="en-US" altLang="ja-JP" sz="2400" dirty="0">
              <a:latin typeface="HGP創英角ｺﾞｼｯｸUB" panose="020B0900000000000000" pitchFamily="50" charset="-128"/>
              <a:ea typeface="HGP創英角ｺﾞｼｯｸUB" panose="020B0900000000000000" pitchFamily="50" charset="-128"/>
            </a:endParaRPr>
          </a:p>
        </p:txBody>
      </p:sp>
      <p:sp>
        <p:nvSpPr>
          <p:cNvPr id="6" name="テキスト ボックス 5">
            <a:extLst>
              <a:ext uri="{FF2B5EF4-FFF2-40B4-BE49-F238E27FC236}">
                <a16:creationId xmlns:a16="http://schemas.microsoft.com/office/drawing/2014/main" id="{8FB9C5DC-738E-4F4D-A300-02F15C41A29E}"/>
              </a:ext>
            </a:extLst>
          </p:cNvPr>
          <p:cNvSpPr txBox="1"/>
          <p:nvPr/>
        </p:nvSpPr>
        <p:spPr>
          <a:xfrm>
            <a:off x="0" y="0"/>
            <a:ext cx="9144000" cy="830997"/>
          </a:xfrm>
          <a:prstGeom prst="rect">
            <a:avLst/>
          </a:prstGeom>
          <a:gradFill flip="none" rotWithShape="1">
            <a:gsLst>
              <a:gs pos="0">
                <a:srgbClr val="66FFFF">
                  <a:tint val="66000"/>
                  <a:satMod val="160000"/>
                </a:srgbClr>
              </a:gs>
              <a:gs pos="50000">
                <a:srgbClr val="66FFFF">
                  <a:tint val="44500"/>
                  <a:satMod val="160000"/>
                </a:srgbClr>
              </a:gs>
              <a:gs pos="100000">
                <a:srgbClr val="66FFFF">
                  <a:tint val="23500"/>
                  <a:satMod val="160000"/>
                </a:srgbClr>
              </a:gs>
            </a:gsLst>
            <a:lin ang="13500000" scaled="1"/>
            <a:tileRect/>
          </a:gradFill>
        </p:spPr>
        <p:txBody>
          <a:bodyPr wrap="square" rtlCol="0">
            <a:spAutoFit/>
          </a:bodyPr>
          <a:lstStyle/>
          <a:p>
            <a:r>
              <a:rPr kumimoji="1" lang="ja-JP" altLang="en-US" sz="4800" dirty="0">
                <a:latin typeface="HGP創英角ｺﾞｼｯｸUB" panose="020B0900000000000000" pitchFamily="50" charset="-128"/>
                <a:ea typeface="HGP創英角ｺﾞｼｯｸUB" panose="020B0900000000000000" pitchFamily="50" charset="-128"/>
              </a:rPr>
              <a:t> １　社会科改訂のポイント</a:t>
            </a:r>
            <a:endParaRPr kumimoji="1" lang="ja-JP" altLang="en-US" sz="40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20766046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DA8CAA-87E0-4841-8273-A3FC7E85266E}"/>
              </a:ext>
            </a:extLst>
          </p:cNvPr>
          <p:cNvSpPr>
            <a:spLocks noGrp="1"/>
          </p:cNvSpPr>
          <p:nvPr>
            <p:ph type="ctrTitle"/>
          </p:nvPr>
        </p:nvSpPr>
        <p:spPr>
          <a:xfrm>
            <a:off x="0" y="0"/>
            <a:ext cx="9144000" cy="908720"/>
          </a:xfrm>
          <a:solidFill>
            <a:schemeClr val="tx2">
              <a:lumMod val="20000"/>
              <a:lumOff val="80000"/>
            </a:schemeClr>
          </a:solidFill>
        </p:spPr>
        <p:txBody>
          <a:bodyPr/>
          <a:lstStyle/>
          <a:p>
            <a:r>
              <a:rPr kumimoji="1" lang="ja-JP" altLang="en-US" dirty="0">
                <a:latin typeface="HGS創英角ｺﾞｼｯｸUB" panose="020B0900000000000000" pitchFamily="50" charset="-128"/>
                <a:ea typeface="HGS創英角ｺﾞｼｯｸUB" panose="020B0900000000000000" pitchFamily="50" charset="-128"/>
              </a:rPr>
              <a:t>第６学年の内容</a:t>
            </a:r>
          </a:p>
        </p:txBody>
      </p:sp>
      <p:sp>
        <p:nvSpPr>
          <p:cNvPr id="6" name="四角形: 角を丸くする 5">
            <a:extLst>
              <a:ext uri="{FF2B5EF4-FFF2-40B4-BE49-F238E27FC236}">
                <a16:creationId xmlns:a16="http://schemas.microsoft.com/office/drawing/2014/main" id="{F84EC95A-F928-45EE-A3FB-62A1FF4ED62A}"/>
              </a:ext>
            </a:extLst>
          </p:cNvPr>
          <p:cNvSpPr/>
          <p:nvPr/>
        </p:nvSpPr>
        <p:spPr>
          <a:xfrm>
            <a:off x="323528" y="1268760"/>
            <a:ext cx="8568952" cy="5112568"/>
          </a:xfrm>
          <a:prstGeom prst="roundRect">
            <a:avLst/>
          </a:prstGeom>
          <a:solidFill>
            <a:srgbClr val="CCFFCC"/>
          </a:solidFill>
        </p:spPr>
        <p:style>
          <a:lnRef idx="1">
            <a:schemeClr val="accent5"/>
          </a:lnRef>
          <a:fillRef idx="2">
            <a:schemeClr val="accent5"/>
          </a:fillRef>
          <a:effectRef idx="1">
            <a:schemeClr val="accent5"/>
          </a:effectRef>
          <a:fontRef idx="minor">
            <a:schemeClr val="dk1"/>
          </a:fontRef>
        </p:style>
        <p:txBody>
          <a:bodyPr rtlCol="0" anchor="ctr"/>
          <a:lstStyle/>
          <a:p>
            <a:r>
              <a:rPr kumimoji="1" lang="ja-JP" altLang="en-US"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rPr>
              <a:t>　</a:t>
            </a:r>
            <a:endParaRPr kumimoji="1" lang="en-US" altLang="ja-JP"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endParaRPr>
          </a:p>
          <a:p>
            <a:r>
              <a:rPr kumimoji="1" lang="ja-JP" altLang="en-US"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rPr>
              <a:t>　我が国の政治と歴史、</a:t>
            </a:r>
            <a:endParaRPr kumimoji="1" lang="en-US" altLang="ja-JP"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endParaRPr>
          </a:p>
          <a:p>
            <a:r>
              <a:rPr kumimoji="1" lang="ja-JP" altLang="en-US"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rPr>
              <a:t>　　　　　　国際理解に関する内容</a:t>
            </a:r>
            <a:endParaRPr kumimoji="1" lang="en-US" altLang="ja-JP"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pPr algn="ctr"/>
            <a:endParaRPr kumimoji="1" lang="ja-JP" altLang="en-US" dirty="0"/>
          </a:p>
        </p:txBody>
      </p:sp>
      <p:sp>
        <p:nvSpPr>
          <p:cNvPr id="10" name="テキスト ボックス 9">
            <a:extLst>
              <a:ext uri="{FF2B5EF4-FFF2-40B4-BE49-F238E27FC236}">
                <a16:creationId xmlns:a16="http://schemas.microsoft.com/office/drawing/2014/main" id="{D4B00532-05C4-4C00-93C3-AC09AE0ABADC}"/>
              </a:ext>
            </a:extLst>
          </p:cNvPr>
          <p:cNvSpPr txBox="1"/>
          <p:nvPr/>
        </p:nvSpPr>
        <p:spPr>
          <a:xfrm>
            <a:off x="686427" y="3178713"/>
            <a:ext cx="7992888" cy="646331"/>
          </a:xfrm>
          <a:prstGeom prst="rect">
            <a:avLst/>
          </a:prstGeom>
          <a:noFill/>
        </p:spPr>
        <p:txBody>
          <a:bodyPr wrap="square" rtlCol="0">
            <a:spAutoFit/>
          </a:bodyPr>
          <a:lstStyle/>
          <a:p>
            <a:r>
              <a:rPr lang="ja-JP" altLang="en-US" sz="3600" dirty="0">
                <a:latin typeface="HGS創英角ｺﾞｼｯｸUB" panose="020B0900000000000000" pitchFamily="50" charset="-128"/>
                <a:ea typeface="HGS創英角ｺﾞｼｯｸUB" panose="020B0900000000000000" pitchFamily="50" charset="-128"/>
              </a:rPr>
              <a:t>　</a:t>
            </a:r>
            <a:endParaRPr kumimoji="1" lang="ja-JP" altLang="en-US" sz="3600" dirty="0">
              <a:latin typeface="HGS創英角ｺﾞｼｯｸUB" panose="020B0900000000000000" pitchFamily="50" charset="-128"/>
              <a:ea typeface="HGS創英角ｺﾞｼｯｸUB" panose="020B0900000000000000" pitchFamily="50" charset="-128"/>
            </a:endParaRPr>
          </a:p>
        </p:txBody>
      </p:sp>
      <p:sp>
        <p:nvSpPr>
          <p:cNvPr id="5" name="テキスト ボックス 4">
            <a:extLst>
              <a:ext uri="{FF2B5EF4-FFF2-40B4-BE49-F238E27FC236}">
                <a16:creationId xmlns:a16="http://schemas.microsoft.com/office/drawing/2014/main" id="{12E8DAE4-7AF2-46F3-BE1E-ABCF3F6678E4}"/>
              </a:ext>
            </a:extLst>
          </p:cNvPr>
          <p:cNvSpPr txBox="1"/>
          <p:nvPr/>
        </p:nvSpPr>
        <p:spPr>
          <a:xfrm>
            <a:off x="467544" y="3429000"/>
            <a:ext cx="8280920" cy="2308324"/>
          </a:xfrm>
          <a:prstGeom prst="rect">
            <a:avLst/>
          </a:prstGeom>
          <a:noFill/>
        </p:spPr>
        <p:txBody>
          <a:bodyPr wrap="square" rtlCol="0">
            <a:spAutoFit/>
          </a:bodyPr>
          <a:lstStyle/>
          <a:p>
            <a:r>
              <a:rPr lang="ja-JP" altLang="en-US" sz="3600" dirty="0">
                <a:latin typeface="HGS創英角ｺﾞｼｯｸUB" panose="020B0900000000000000" pitchFamily="50" charset="-128"/>
                <a:ea typeface="HGS創英角ｺﾞｼｯｸUB" panose="020B0900000000000000" pitchFamily="50" charset="-128"/>
              </a:rPr>
              <a:t>　政治の働きへの関心を高めるようにすることを重視し、これまでの順序を改め、我が国の政治の働きに関する内容を最初に示した。</a:t>
            </a:r>
            <a:endParaRPr lang="en-US" altLang="ja-JP" sz="3600" dirty="0">
              <a:latin typeface="HGS創英角ｺﾞｼｯｸUB" panose="020B0900000000000000" pitchFamily="50" charset="-128"/>
              <a:ea typeface="HGS創英角ｺﾞｼｯｸUB" panose="020B0900000000000000" pitchFamily="50" charset="-128"/>
            </a:endParaRPr>
          </a:p>
        </p:txBody>
      </p:sp>
      <p:sp>
        <p:nvSpPr>
          <p:cNvPr id="7" name="テキスト ボックス 6">
            <a:extLst>
              <a:ext uri="{FF2B5EF4-FFF2-40B4-BE49-F238E27FC236}">
                <a16:creationId xmlns:a16="http://schemas.microsoft.com/office/drawing/2014/main" id="{784C04F3-74BA-4825-9BD1-EEF4A0575C5D}"/>
              </a:ext>
            </a:extLst>
          </p:cNvPr>
          <p:cNvSpPr txBox="1"/>
          <p:nvPr/>
        </p:nvSpPr>
        <p:spPr>
          <a:xfrm>
            <a:off x="7452320" y="269694"/>
            <a:ext cx="1542598" cy="369332"/>
          </a:xfrm>
          <a:prstGeom prst="rect">
            <a:avLst/>
          </a:prstGeom>
          <a:no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解説ｐ１００～</a:t>
            </a:r>
          </a:p>
        </p:txBody>
      </p:sp>
    </p:spTree>
    <p:extLst>
      <p:ext uri="{BB962C8B-B14F-4D97-AF65-F5344CB8AC3E}">
        <p14:creationId xmlns:p14="http://schemas.microsoft.com/office/powerpoint/2010/main" val="21907597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DA8CAA-87E0-4841-8273-A3FC7E85266E}"/>
              </a:ext>
            </a:extLst>
          </p:cNvPr>
          <p:cNvSpPr>
            <a:spLocks noGrp="1"/>
          </p:cNvSpPr>
          <p:nvPr>
            <p:ph type="ctrTitle"/>
          </p:nvPr>
        </p:nvSpPr>
        <p:spPr>
          <a:xfrm>
            <a:off x="0" y="0"/>
            <a:ext cx="9144000" cy="908720"/>
          </a:xfrm>
          <a:solidFill>
            <a:schemeClr val="tx2">
              <a:lumMod val="20000"/>
              <a:lumOff val="80000"/>
            </a:schemeClr>
          </a:solidFill>
        </p:spPr>
        <p:txBody>
          <a:bodyPr/>
          <a:lstStyle/>
          <a:p>
            <a:r>
              <a:rPr kumimoji="1" lang="ja-JP" altLang="en-US" dirty="0">
                <a:latin typeface="HGS創英角ｺﾞｼｯｸUB" panose="020B0900000000000000" pitchFamily="50" charset="-128"/>
                <a:ea typeface="HGS創英角ｺﾞｼｯｸUB" panose="020B0900000000000000" pitchFamily="50" charset="-128"/>
              </a:rPr>
              <a:t>第６学年の内容</a:t>
            </a:r>
          </a:p>
        </p:txBody>
      </p:sp>
      <p:sp>
        <p:nvSpPr>
          <p:cNvPr id="6" name="四角形: 角を丸くする 5">
            <a:extLst>
              <a:ext uri="{FF2B5EF4-FFF2-40B4-BE49-F238E27FC236}">
                <a16:creationId xmlns:a16="http://schemas.microsoft.com/office/drawing/2014/main" id="{F84EC95A-F928-45EE-A3FB-62A1FF4ED62A}"/>
              </a:ext>
            </a:extLst>
          </p:cNvPr>
          <p:cNvSpPr/>
          <p:nvPr/>
        </p:nvSpPr>
        <p:spPr>
          <a:xfrm>
            <a:off x="323528" y="1268760"/>
            <a:ext cx="8568952" cy="5112568"/>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r>
              <a:rPr kumimoji="1" lang="ja-JP" altLang="en-US"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rPr>
              <a:t>　</a:t>
            </a:r>
            <a:endParaRPr kumimoji="1" lang="en-US" altLang="ja-JP"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endParaRPr>
          </a:p>
          <a:p>
            <a:r>
              <a:rPr kumimoji="1" lang="ja-JP" altLang="en-US"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rPr>
              <a:t>　我が国の政治と歴史、</a:t>
            </a:r>
            <a:endParaRPr kumimoji="1" lang="en-US" altLang="ja-JP"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endParaRPr>
          </a:p>
          <a:p>
            <a:r>
              <a:rPr kumimoji="1" lang="ja-JP" altLang="en-US"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rPr>
              <a:t>　　　　　　国際理解に関する内容</a:t>
            </a:r>
            <a:endParaRPr kumimoji="1" lang="en-US" altLang="ja-JP" sz="36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endParaRPr kumimoji="1" lang="en-US" altLang="ja-JP" sz="3600" dirty="0">
              <a:latin typeface="HGS創英角ｺﾞｼｯｸUB" panose="020B0900000000000000" pitchFamily="50" charset="-128"/>
              <a:ea typeface="HGS創英角ｺﾞｼｯｸUB" panose="020B0900000000000000" pitchFamily="50" charset="-128"/>
            </a:endParaRPr>
          </a:p>
          <a:p>
            <a:pPr algn="ctr"/>
            <a:endParaRPr kumimoji="1" lang="ja-JP" altLang="en-US" dirty="0"/>
          </a:p>
        </p:txBody>
      </p:sp>
      <p:sp>
        <p:nvSpPr>
          <p:cNvPr id="10" name="テキスト ボックス 9">
            <a:extLst>
              <a:ext uri="{FF2B5EF4-FFF2-40B4-BE49-F238E27FC236}">
                <a16:creationId xmlns:a16="http://schemas.microsoft.com/office/drawing/2014/main" id="{D4B00532-05C4-4C00-93C3-AC09AE0ABADC}"/>
              </a:ext>
            </a:extLst>
          </p:cNvPr>
          <p:cNvSpPr txBox="1"/>
          <p:nvPr/>
        </p:nvSpPr>
        <p:spPr>
          <a:xfrm>
            <a:off x="611560" y="3280916"/>
            <a:ext cx="7992888" cy="646331"/>
          </a:xfrm>
          <a:prstGeom prst="rect">
            <a:avLst/>
          </a:prstGeom>
          <a:noFill/>
        </p:spPr>
        <p:txBody>
          <a:bodyPr wrap="square" rtlCol="0">
            <a:spAutoFit/>
          </a:bodyPr>
          <a:lstStyle/>
          <a:p>
            <a:r>
              <a:rPr lang="ja-JP" altLang="en-US" sz="3600" dirty="0">
                <a:latin typeface="HGS創英角ｺﾞｼｯｸUB" panose="020B0900000000000000" pitchFamily="50" charset="-128"/>
                <a:ea typeface="HGS創英角ｺﾞｼｯｸUB" panose="020B0900000000000000" pitchFamily="50" charset="-128"/>
              </a:rPr>
              <a:t>　</a:t>
            </a:r>
            <a:endParaRPr kumimoji="1" lang="ja-JP" altLang="en-US" sz="3600" dirty="0">
              <a:latin typeface="HGS創英角ｺﾞｼｯｸUB" panose="020B0900000000000000" pitchFamily="50" charset="-128"/>
              <a:ea typeface="HGS創英角ｺﾞｼｯｸUB" panose="020B0900000000000000" pitchFamily="50" charset="-128"/>
            </a:endParaRPr>
          </a:p>
        </p:txBody>
      </p:sp>
      <p:sp>
        <p:nvSpPr>
          <p:cNvPr id="5" name="テキスト ボックス 4">
            <a:extLst>
              <a:ext uri="{FF2B5EF4-FFF2-40B4-BE49-F238E27FC236}">
                <a16:creationId xmlns:a16="http://schemas.microsoft.com/office/drawing/2014/main" id="{12E8DAE4-7AF2-46F3-BE1E-ABCF3F6678E4}"/>
              </a:ext>
            </a:extLst>
          </p:cNvPr>
          <p:cNvSpPr txBox="1"/>
          <p:nvPr/>
        </p:nvSpPr>
        <p:spPr>
          <a:xfrm>
            <a:off x="467544" y="3429000"/>
            <a:ext cx="8280920" cy="1754326"/>
          </a:xfrm>
          <a:prstGeom prst="rect">
            <a:avLst/>
          </a:prstGeom>
          <a:noFill/>
        </p:spPr>
        <p:txBody>
          <a:bodyPr wrap="square" rtlCol="0">
            <a:spAutoFit/>
          </a:bodyPr>
          <a:lstStyle/>
          <a:p>
            <a:pPr marL="742950" indent="-742950">
              <a:buAutoNum type="arabicParenBoth"/>
            </a:pPr>
            <a:r>
              <a:rPr kumimoji="1" lang="ja-JP" altLang="en-US" sz="3600" dirty="0">
                <a:latin typeface="HGS創英角ｺﾞｼｯｸUB" panose="020B0900000000000000" pitchFamily="50" charset="-128"/>
                <a:ea typeface="HGS創英角ｺﾞｼｯｸUB" panose="020B0900000000000000" pitchFamily="50" charset="-128"/>
              </a:rPr>
              <a:t>我が国の政治の働き</a:t>
            </a:r>
            <a:endParaRPr kumimoji="1" lang="en-US" altLang="ja-JP" sz="3600" dirty="0">
              <a:latin typeface="HGS創英角ｺﾞｼｯｸUB" panose="020B0900000000000000" pitchFamily="50" charset="-128"/>
              <a:ea typeface="HGS創英角ｺﾞｼｯｸUB" panose="020B0900000000000000" pitchFamily="50" charset="-128"/>
            </a:endParaRPr>
          </a:p>
          <a:p>
            <a:pPr marL="742950" indent="-742950">
              <a:buAutoNum type="arabicParenBoth"/>
            </a:pPr>
            <a:r>
              <a:rPr kumimoji="1" lang="ja-JP" altLang="en-US" sz="3600" dirty="0">
                <a:latin typeface="HGS創英角ｺﾞｼｯｸUB" panose="020B0900000000000000" pitchFamily="50" charset="-128"/>
                <a:ea typeface="HGS創英角ｺﾞｼｯｸUB" panose="020B0900000000000000" pitchFamily="50" charset="-128"/>
              </a:rPr>
              <a:t>我が国の歴史上の主な事象</a:t>
            </a:r>
            <a:endParaRPr kumimoji="1" lang="en-US" altLang="ja-JP" sz="3600" dirty="0">
              <a:latin typeface="HGS創英角ｺﾞｼｯｸUB" panose="020B0900000000000000" pitchFamily="50" charset="-128"/>
              <a:ea typeface="HGS創英角ｺﾞｼｯｸUB" panose="020B0900000000000000" pitchFamily="50" charset="-128"/>
            </a:endParaRPr>
          </a:p>
          <a:p>
            <a:pPr marL="742950" indent="-742950">
              <a:buAutoNum type="arabicParenBoth"/>
            </a:pPr>
            <a:r>
              <a:rPr kumimoji="1" lang="ja-JP" altLang="en-US" sz="3600" dirty="0">
                <a:latin typeface="HGS創英角ｺﾞｼｯｸUB" panose="020B0900000000000000" pitchFamily="50" charset="-128"/>
                <a:ea typeface="HGS創英角ｺﾞｼｯｸUB" panose="020B0900000000000000" pitchFamily="50" charset="-128"/>
              </a:rPr>
              <a:t>グローバル化する世界と日本の役割</a:t>
            </a:r>
          </a:p>
        </p:txBody>
      </p:sp>
      <p:sp>
        <p:nvSpPr>
          <p:cNvPr id="7" name="テキスト ボックス 6">
            <a:extLst>
              <a:ext uri="{FF2B5EF4-FFF2-40B4-BE49-F238E27FC236}">
                <a16:creationId xmlns:a16="http://schemas.microsoft.com/office/drawing/2014/main" id="{7DC7BBF3-C29D-4ADA-9B59-22D2D2C85CB3}"/>
              </a:ext>
            </a:extLst>
          </p:cNvPr>
          <p:cNvSpPr txBox="1"/>
          <p:nvPr/>
        </p:nvSpPr>
        <p:spPr>
          <a:xfrm>
            <a:off x="7452320" y="269694"/>
            <a:ext cx="1542598" cy="369332"/>
          </a:xfrm>
          <a:prstGeom prst="rect">
            <a:avLst/>
          </a:prstGeom>
          <a:no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解説ｐ１００～</a:t>
            </a:r>
          </a:p>
        </p:txBody>
      </p:sp>
    </p:spTree>
    <p:extLst>
      <p:ext uri="{BB962C8B-B14F-4D97-AF65-F5344CB8AC3E}">
        <p14:creationId xmlns:p14="http://schemas.microsoft.com/office/powerpoint/2010/main" val="4304138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47D55643-FEDF-4744-B747-BBAE03AA51A6}"/>
              </a:ext>
            </a:extLst>
          </p:cNvPr>
          <p:cNvSpPr txBox="1"/>
          <p:nvPr/>
        </p:nvSpPr>
        <p:spPr>
          <a:xfrm>
            <a:off x="0" y="0"/>
            <a:ext cx="9144000" cy="830997"/>
          </a:xfrm>
          <a:prstGeom prst="rect">
            <a:avLst/>
          </a:prstGeom>
          <a:gradFill flip="none" rotWithShape="1">
            <a:gsLst>
              <a:gs pos="0">
                <a:srgbClr val="66FFFF">
                  <a:tint val="66000"/>
                  <a:satMod val="160000"/>
                </a:srgbClr>
              </a:gs>
              <a:gs pos="50000">
                <a:srgbClr val="66FFFF">
                  <a:tint val="44500"/>
                  <a:satMod val="160000"/>
                </a:srgbClr>
              </a:gs>
              <a:gs pos="100000">
                <a:srgbClr val="66FFFF">
                  <a:tint val="23500"/>
                  <a:satMod val="160000"/>
                </a:srgbClr>
              </a:gs>
            </a:gsLst>
            <a:lin ang="13500000" scaled="1"/>
            <a:tileRect/>
          </a:gradFill>
        </p:spPr>
        <p:txBody>
          <a:bodyPr wrap="square" rtlCol="0">
            <a:spAutoFit/>
          </a:bodyPr>
          <a:lstStyle/>
          <a:p>
            <a:r>
              <a:rPr kumimoji="1" lang="ja-JP" altLang="en-US" sz="4800" dirty="0">
                <a:latin typeface="HGP創英角ｺﾞｼｯｸUB" panose="020B0900000000000000" pitchFamily="50" charset="-128"/>
                <a:ea typeface="HGP創英角ｺﾞｼｯｸUB" panose="020B0900000000000000" pitchFamily="50" charset="-128"/>
              </a:rPr>
              <a:t> ４　内容の取扱いについて</a:t>
            </a:r>
            <a:endParaRPr kumimoji="1" lang="ja-JP" altLang="en-US" sz="4000" dirty="0">
              <a:latin typeface="HGP創英角ｺﾞｼｯｸUB" panose="020B0900000000000000" pitchFamily="50" charset="-128"/>
              <a:ea typeface="HGP創英角ｺﾞｼｯｸUB" panose="020B0900000000000000" pitchFamily="50" charset="-128"/>
            </a:endParaRPr>
          </a:p>
        </p:txBody>
      </p:sp>
      <p:sp>
        <p:nvSpPr>
          <p:cNvPr id="4" name="テキスト ボックス 3">
            <a:extLst>
              <a:ext uri="{FF2B5EF4-FFF2-40B4-BE49-F238E27FC236}">
                <a16:creationId xmlns:a16="http://schemas.microsoft.com/office/drawing/2014/main" id="{9F29FFE8-5615-4161-AE91-A78AEF973DCD}"/>
              </a:ext>
            </a:extLst>
          </p:cNvPr>
          <p:cNvSpPr txBox="1"/>
          <p:nvPr/>
        </p:nvSpPr>
        <p:spPr>
          <a:xfrm>
            <a:off x="179512" y="1268760"/>
            <a:ext cx="8784976" cy="4955203"/>
          </a:xfrm>
          <a:prstGeom prst="rect">
            <a:avLst/>
          </a:prstGeom>
          <a:noFill/>
        </p:spPr>
        <p:txBody>
          <a:bodyPr wrap="square" rtlCol="0">
            <a:spAutoFit/>
          </a:bodyPr>
          <a:lstStyle/>
          <a:p>
            <a:r>
              <a:rPr kumimoji="1" lang="ja-JP" altLang="en-US" sz="3200" u="sng" dirty="0">
                <a:latin typeface="HGP創英角ｺﾞｼｯｸUB" panose="020B0900000000000000" pitchFamily="50" charset="-128"/>
                <a:ea typeface="HGP創英角ｺﾞｼｯｸUB" panose="020B0900000000000000" pitchFamily="50" charset="-128"/>
              </a:rPr>
              <a:t>①地図帳の扱い</a:t>
            </a:r>
            <a:endParaRPr kumimoji="1" lang="en-US" altLang="ja-JP" sz="3200" u="sng" dirty="0">
              <a:latin typeface="HGP創英角ｺﾞｼｯｸUB" panose="020B0900000000000000" pitchFamily="50" charset="-128"/>
              <a:ea typeface="HGP創英角ｺﾞｼｯｸUB" panose="020B0900000000000000" pitchFamily="50" charset="-128"/>
            </a:endParaRPr>
          </a:p>
          <a:p>
            <a:r>
              <a:rPr kumimoji="1" lang="ja-JP" altLang="en-US" sz="2000" dirty="0">
                <a:latin typeface="HGP創英角ｺﾞｼｯｸUB" panose="020B0900000000000000" pitchFamily="50" charset="-128"/>
                <a:ea typeface="HGP創英角ｺﾞｼｯｸUB" panose="020B0900000000000000" pitchFamily="50" charset="-128"/>
              </a:rPr>
              <a:t>　例：第３学年の内容（１）「</a:t>
            </a:r>
            <a:r>
              <a:rPr kumimoji="1" lang="en-US" altLang="ja-JP" sz="2000" dirty="0">
                <a:latin typeface="HGP創英角ｺﾞｼｯｸUB" panose="020B0900000000000000" pitchFamily="50" charset="-128"/>
                <a:ea typeface="HGP創英角ｺﾞｼｯｸUB" panose="020B0900000000000000" pitchFamily="50" charset="-128"/>
              </a:rPr>
              <a:t>『</a:t>
            </a:r>
            <a:r>
              <a:rPr kumimoji="1" lang="ja-JP" altLang="en-US" sz="2000" dirty="0">
                <a:latin typeface="HGP創英角ｺﾞｼｯｸUB" panose="020B0900000000000000" pitchFamily="50" charset="-128"/>
                <a:ea typeface="HGP創英角ｺﾞｼｯｸUB" panose="020B0900000000000000" pitchFamily="50" charset="-128"/>
              </a:rPr>
              <a:t>白地図などにまとめる</a:t>
            </a:r>
            <a:r>
              <a:rPr kumimoji="1" lang="en-US" altLang="ja-JP" sz="2000" dirty="0">
                <a:latin typeface="HGP創英角ｺﾞｼｯｸUB" panose="020B0900000000000000" pitchFamily="50" charset="-128"/>
                <a:ea typeface="HGP創英角ｺﾞｼｯｸUB" panose="020B0900000000000000" pitchFamily="50" charset="-128"/>
              </a:rPr>
              <a:t>』</a:t>
            </a:r>
            <a:r>
              <a:rPr kumimoji="1" lang="ja-JP" altLang="en-US" sz="2000" dirty="0">
                <a:latin typeface="HGP創英角ｺﾞｼｯｸUB" panose="020B0900000000000000" pitchFamily="50" charset="-128"/>
                <a:ea typeface="HGP創英角ｺﾞｼｯｸUB" panose="020B0900000000000000" pitchFamily="50" charset="-128"/>
              </a:rPr>
              <a:t>際に、教科用図書</a:t>
            </a:r>
            <a:r>
              <a:rPr kumimoji="1" lang="en-US" altLang="ja-JP" sz="2000" dirty="0">
                <a:latin typeface="HGP創英角ｺﾞｼｯｸUB" panose="020B0900000000000000" pitchFamily="50" charset="-128"/>
                <a:ea typeface="HGP創英角ｺﾞｼｯｸUB" panose="020B0900000000000000" pitchFamily="50" charset="-128"/>
              </a:rPr>
              <a:t>『</a:t>
            </a:r>
            <a:r>
              <a:rPr kumimoji="1" lang="ja-JP" altLang="en-US" sz="2000" dirty="0">
                <a:latin typeface="HGP創英角ｺﾞｼｯｸUB" panose="020B0900000000000000" pitchFamily="50" charset="-128"/>
                <a:ea typeface="HGP創英角ｺﾞｼｯｸUB" panose="020B0900000000000000" pitchFamily="50" charset="-128"/>
              </a:rPr>
              <a:t>地図</a:t>
            </a:r>
            <a:r>
              <a:rPr kumimoji="1" lang="en-US" altLang="ja-JP" sz="2000" dirty="0">
                <a:latin typeface="HGP創英角ｺﾞｼｯｸUB" panose="020B0900000000000000" pitchFamily="50" charset="-128"/>
                <a:ea typeface="HGP創英角ｺﾞｼｯｸUB" panose="020B0900000000000000" pitchFamily="50" charset="-128"/>
              </a:rPr>
              <a:t>』</a:t>
            </a:r>
            <a:r>
              <a:rPr kumimoji="1" lang="ja-JP" altLang="en-US" sz="2000" dirty="0">
                <a:latin typeface="HGP創英角ｺﾞｼｯｸUB" panose="020B0900000000000000" pitchFamily="50" charset="-128"/>
                <a:ea typeface="HGP創英角ｺﾞｼｯｸUB" panose="020B0900000000000000" pitchFamily="50" charset="-128"/>
              </a:rPr>
              <a:t>（以</a:t>
            </a:r>
            <a:endParaRPr kumimoji="1" lang="en-US" altLang="ja-JP" sz="2000" dirty="0">
              <a:latin typeface="HGP創英角ｺﾞｼｯｸUB" panose="020B0900000000000000" pitchFamily="50" charset="-128"/>
              <a:ea typeface="HGP創英角ｺﾞｼｯｸUB" panose="020B0900000000000000" pitchFamily="50" charset="-128"/>
            </a:endParaRPr>
          </a:p>
          <a:p>
            <a:r>
              <a:rPr kumimoji="1" lang="ja-JP" altLang="en-US" sz="2000" dirty="0">
                <a:latin typeface="HGP創英角ｺﾞｼｯｸUB" panose="020B0900000000000000" pitchFamily="50" charset="-128"/>
                <a:ea typeface="HGP創英角ｺﾞｼｯｸUB" panose="020B0900000000000000" pitchFamily="50" charset="-128"/>
              </a:rPr>
              <a:t>　　　下地図帳という）を参照し、方位や主な地図記号について扱うこと。」</a:t>
            </a:r>
            <a:endParaRPr kumimoji="1" lang="en-US" altLang="ja-JP" sz="2000" dirty="0">
              <a:latin typeface="HGP創英角ｺﾞｼｯｸUB" panose="020B0900000000000000" pitchFamily="50" charset="-128"/>
              <a:ea typeface="HGP創英角ｺﾞｼｯｸUB" panose="020B0900000000000000" pitchFamily="50" charset="-128"/>
            </a:endParaRPr>
          </a:p>
          <a:p>
            <a:endParaRPr kumimoji="1" lang="en-US" altLang="ja-JP" sz="2000" dirty="0">
              <a:latin typeface="HGP創英角ｺﾞｼｯｸUB" panose="020B0900000000000000" pitchFamily="50" charset="-128"/>
              <a:ea typeface="HGP創英角ｺﾞｼｯｸUB" panose="020B0900000000000000" pitchFamily="50" charset="-128"/>
            </a:endParaRPr>
          </a:p>
          <a:p>
            <a:r>
              <a:rPr kumimoji="1" lang="ja-JP" altLang="en-US" sz="3200" u="sng" dirty="0">
                <a:latin typeface="HGP創英角ｺﾞｼｯｸUB" panose="020B0900000000000000" pitchFamily="50" charset="-128"/>
                <a:ea typeface="HGP創英角ｺﾞｼｯｸUB" panose="020B0900000000000000" pitchFamily="50" charset="-128"/>
              </a:rPr>
              <a:t>②選択・判断する、多角的に考える</a:t>
            </a:r>
            <a:endParaRPr kumimoji="1" lang="en-US" altLang="ja-JP" sz="3200" u="sng" dirty="0">
              <a:latin typeface="HGP創英角ｺﾞｼｯｸUB" panose="020B0900000000000000" pitchFamily="50" charset="-128"/>
              <a:ea typeface="HGP創英角ｺﾞｼｯｸUB" panose="020B0900000000000000" pitchFamily="50" charset="-128"/>
            </a:endParaRPr>
          </a:p>
          <a:p>
            <a:r>
              <a:rPr kumimoji="1" lang="ja-JP" altLang="en-US" sz="2000" dirty="0">
                <a:latin typeface="HGP創英角ｺﾞｼｯｸUB" panose="020B0900000000000000" pitchFamily="50" charset="-128"/>
                <a:ea typeface="HGP創英角ｺﾞｼｯｸUB" panose="020B0900000000000000" pitchFamily="50" charset="-128"/>
              </a:rPr>
              <a:t>　 例：第４学年の内容（２）「ごみの減量や水を汚さない工夫など、自分たちができ</a:t>
            </a:r>
            <a:endParaRPr kumimoji="1" lang="en-US" altLang="ja-JP" sz="2000" dirty="0">
              <a:latin typeface="HGP創英角ｺﾞｼｯｸUB" panose="020B0900000000000000" pitchFamily="50" charset="-128"/>
              <a:ea typeface="HGP創英角ｺﾞｼｯｸUB" panose="020B0900000000000000" pitchFamily="50" charset="-128"/>
            </a:endParaRPr>
          </a:p>
          <a:p>
            <a:r>
              <a:rPr kumimoji="1" lang="ja-JP" altLang="en-US" sz="2000" dirty="0">
                <a:latin typeface="HGP創英角ｺﾞｼｯｸUB" panose="020B0900000000000000" pitchFamily="50" charset="-128"/>
                <a:ea typeface="HGP創英角ｺﾞｼｯｸUB" panose="020B0900000000000000" pitchFamily="50" charset="-128"/>
              </a:rPr>
              <a:t>　　　</a:t>
            </a:r>
            <a:r>
              <a:rPr kumimoji="1" lang="ja-JP" altLang="en-US" sz="2000" dirty="0" err="1">
                <a:latin typeface="HGP創英角ｺﾞｼｯｸUB" panose="020B0900000000000000" pitchFamily="50" charset="-128"/>
                <a:ea typeface="HGP創英角ｺﾞｼｯｸUB" panose="020B0900000000000000" pitchFamily="50" charset="-128"/>
              </a:rPr>
              <a:t>る</a:t>
            </a:r>
            <a:r>
              <a:rPr kumimoji="1" lang="ja-JP" altLang="en-US" sz="2000" dirty="0">
                <a:latin typeface="HGP創英角ｺﾞｼｯｸUB" panose="020B0900000000000000" pitchFamily="50" charset="-128"/>
                <a:ea typeface="HGP創英角ｺﾞｼｯｸUB" panose="020B0900000000000000" pitchFamily="50" charset="-128"/>
              </a:rPr>
              <a:t>ことを考えたり選択・判断したりできるよう配慮すること。」</a:t>
            </a:r>
            <a:endParaRPr kumimoji="1" lang="en-US" altLang="ja-JP" sz="2000" dirty="0">
              <a:latin typeface="HGP創英角ｺﾞｼｯｸUB" panose="020B0900000000000000" pitchFamily="50" charset="-128"/>
              <a:ea typeface="HGP創英角ｺﾞｼｯｸUB" panose="020B0900000000000000" pitchFamily="50" charset="-128"/>
            </a:endParaRPr>
          </a:p>
          <a:p>
            <a:r>
              <a:rPr kumimoji="1" lang="ja-JP" altLang="en-US" sz="2000" dirty="0">
                <a:latin typeface="HGP創英角ｺﾞｼｯｸUB" panose="020B0900000000000000" pitchFamily="50" charset="-128"/>
                <a:ea typeface="HGP創英角ｺﾞｼｯｸUB" panose="020B0900000000000000" pitchFamily="50" charset="-128"/>
              </a:rPr>
              <a:t>　 例：第５学年の内容（２）「消費者や生産者の立場などから多角的に考えて、こ　</a:t>
            </a:r>
            <a:endParaRPr kumimoji="1" lang="en-US" altLang="ja-JP" sz="2000" dirty="0">
              <a:latin typeface="HGP創英角ｺﾞｼｯｸUB" panose="020B0900000000000000" pitchFamily="50" charset="-128"/>
              <a:ea typeface="HGP創英角ｺﾞｼｯｸUB" panose="020B0900000000000000" pitchFamily="50" charset="-128"/>
            </a:endParaRPr>
          </a:p>
          <a:p>
            <a:r>
              <a:rPr kumimoji="1" lang="ja-JP" altLang="en-US" sz="2000" dirty="0">
                <a:latin typeface="HGP創英角ｺﾞｼｯｸUB" panose="020B0900000000000000" pitchFamily="50" charset="-128"/>
                <a:ea typeface="HGP創英角ｺﾞｼｯｸUB" panose="020B0900000000000000" pitchFamily="50" charset="-128"/>
              </a:rPr>
              <a:t>　　　</a:t>
            </a:r>
            <a:r>
              <a:rPr kumimoji="1" lang="ja-JP" altLang="en-US" sz="2000" dirty="0" err="1">
                <a:latin typeface="HGP創英角ｺﾞｼｯｸUB" panose="020B0900000000000000" pitchFamily="50" charset="-128"/>
                <a:ea typeface="HGP創英角ｺﾞｼｯｸUB" panose="020B0900000000000000" pitchFamily="50" charset="-128"/>
              </a:rPr>
              <a:t>れ</a:t>
            </a:r>
            <a:r>
              <a:rPr kumimoji="1" lang="ja-JP" altLang="en-US" sz="2000" dirty="0">
                <a:latin typeface="HGP創英角ｺﾞｼｯｸUB" panose="020B0900000000000000" pitchFamily="50" charset="-128"/>
                <a:ea typeface="HGP創英角ｺﾞｼｯｸUB" panose="020B0900000000000000" pitchFamily="50" charset="-128"/>
              </a:rPr>
              <a:t>からの農業などの発展について、自分の考えをまとめることができるよう</a:t>
            </a:r>
            <a:endParaRPr kumimoji="1" lang="en-US" altLang="ja-JP" sz="2000" dirty="0">
              <a:latin typeface="HGP創英角ｺﾞｼｯｸUB" panose="020B0900000000000000" pitchFamily="50" charset="-128"/>
              <a:ea typeface="HGP創英角ｺﾞｼｯｸUB" panose="020B0900000000000000" pitchFamily="50" charset="-128"/>
            </a:endParaRPr>
          </a:p>
          <a:p>
            <a:r>
              <a:rPr kumimoji="1" lang="ja-JP" altLang="en-US" sz="2000" dirty="0">
                <a:latin typeface="HGP創英角ｺﾞｼｯｸUB" panose="020B0900000000000000" pitchFamily="50" charset="-128"/>
                <a:ea typeface="HGP創英角ｺﾞｼｯｸUB" panose="020B0900000000000000" pitchFamily="50" charset="-128"/>
              </a:rPr>
              <a:t>　　　に配慮すること。」</a:t>
            </a:r>
            <a:endParaRPr kumimoji="1" lang="en-US" altLang="ja-JP" sz="2000" dirty="0">
              <a:latin typeface="HGP創英角ｺﾞｼｯｸUB" panose="020B0900000000000000" pitchFamily="50" charset="-128"/>
              <a:ea typeface="HGP創英角ｺﾞｼｯｸUB" panose="020B0900000000000000" pitchFamily="50" charset="-128"/>
            </a:endParaRPr>
          </a:p>
          <a:p>
            <a:endParaRPr kumimoji="1" lang="en-US" altLang="ja-JP" sz="2000" dirty="0">
              <a:latin typeface="HGP創英角ｺﾞｼｯｸUB" panose="020B0900000000000000" pitchFamily="50" charset="-128"/>
              <a:ea typeface="HGP創英角ｺﾞｼｯｸUB" panose="020B0900000000000000" pitchFamily="50" charset="-128"/>
            </a:endParaRPr>
          </a:p>
          <a:p>
            <a:r>
              <a:rPr kumimoji="1" lang="ja-JP" altLang="en-US" sz="3200" u="sng" dirty="0">
                <a:latin typeface="HGP創英角ｺﾞｼｯｸUB" panose="020B0900000000000000" pitchFamily="50" charset="-128"/>
                <a:ea typeface="HGP創英角ｺﾞｼｯｸUB" panose="020B0900000000000000" pitchFamily="50" charset="-128"/>
              </a:rPr>
              <a:t>③カリキュラム・マネジメント</a:t>
            </a:r>
            <a:endParaRPr kumimoji="1" lang="en-US" altLang="ja-JP" sz="3200" u="sng" dirty="0">
              <a:latin typeface="HGP創英角ｺﾞｼｯｸUB" panose="020B0900000000000000" pitchFamily="50" charset="-128"/>
              <a:ea typeface="HGP創英角ｺﾞｼｯｸUB" panose="020B0900000000000000" pitchFamily="50" charset="-128"/>
            </a:endParaRPr>
          </a:p>
          <a:p>
            <a:r>
              <a:rPr kumimoji="1" lang="ja-JP" altLang="en-US" sz="2000" dirty="0">
                <a:latin typeface="HGP創英角ｺﾞｼｯｸUB" panose="020B0900000000000000" pitchFamily="50" charset="-128"/>
                <a:ea typeface="HGP創英角ｺﾞｼｯｸUB" panose="020B0900000000000000" pitchFamily="50" charset="-128"/>
              </a:rPr>
              <a:t>　 例：第３学年の内容（１）「アの（ア）については、学年の導入で扱うこととし、「自　</a:t>
            </a:r>
            <a:endParaRPr kumimoji="1" lang="en-US" altLang="ja-JP" sz="2000" dirty="0">
              <a:latin typeface="HGP創英角ｺﾞｼｯｸUB" panose="020B0900000000000000" pitchFamily="50" charset="-128"/>
              <a:ea typeface="HGP創英角ｺﾞｼｯｸUB" panose="020B0900000000000000" pitchFamily="50" charset="-128"/>
            </a:endParaRPr>
          </a:p>
          <a:p>
            <a:r>
              <a:rPr kumimoji="1" lang="ja-JP" altLang="en-US" sz="2000" dirty="0">
                <a:latin typeface="HGP創英角ｺﾞｼｯｸUB" panose="020B0900000000000000" pitchFamily="50" charset="-128"/>
                <a:ea typeface="HGP創英角ｺﾞｼｯｸUB" panose="020B0900000000000000" pitchFamily="50" charset="-128"/>
              </a:rPr>
              <a:t>　　　分たちの市」に重点を置くよう配慮すること。</a:t>
            </a:r>
            <a:endParaRPr kumimoji="1" lang="en-US" altLang="ja-JP" sz="20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25935383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47D55643-FEDF-4744-B747-BBAE03AA51A6}"/>
              </a:ext>
            </a:extLst>
          </p:cNvPr>
          <p:cNvSpPr txBox="1"/>
          <p:nvPr/>
        </p:nvSpPr>
        <p:spPr>
          <a:xfrm>
            <a:off x="0" y="0"/>
            <a:ext cx="9144000" cy="830997"/>
          </a:xfrm>
          <a:prstGeom prst="rect">
            <a:avLst/>
          </a:prstGeom>
          <a:gradFill flip="none" rotWithShape="1">
            <a:gsLst>
              <a:gs pos="0">
                <a:srgbClr val="66FFFF">
                  <a:tint val="66000"/>
                  <a:satMod val="160000"/>
                </a:srgbClr>
              </a:gs>
              <a:gs pos="50000">
                <a:srgbClr val="66FFFF">
                  <a:tint val="44500"/>
                  <a:satMod val="160000"/>
                </a:srgbClr>
              </a:gs>
              <a:gs pos="100000">
                <a:srgbClr val="66FFFF">
                  <a:tint val="23500"/>
                  <a:satMod val="160000"/>
                </a:srgbClr>
              </a:gs>
            </a:gsLst>
            <a:lin ang="13500000" scaled="1"/>
            <a:tileRect/>
          </a:gradFill>
        </p:spPr>
        <p:txBody>
          <a:bodyPr wrap="square" rtlCol="0">
            <a:spAutoFit/>
          </a:bodyPr>
          <a:lstStyle/>
          <a:p>
            <a:r>
              <a:rPr kumimoji="1" lang="ja-JP" altLang="en-US" sz="4800" dirty="0">
                <a:latin typeface="HGP創英角ｺﾞｼｯｸUB" panose="020B0900000000000000" pitchFamily="50" charset="-128"/>
                <a:ea typeface="HGP創英角ｺﾞｼｯｸUB" panose="020B0900000000000000" pitchFamily="50" charset="-128"/>
              </a:rPr>
              <a:t> ５　授業改善について</a:t>
            </a:r>
            <a:endParaRPr kumimoji="1" lang="ja-JP" altLang="en-US" sz="4000" dirty="0">
              <a:latin typeface="HGP創英角ｺﾞｼｯｸUB" panose="020B0900000000000000" pitchFamily="50" charset="-128"/>
              <a:ea typeface="HGP創英角ｺﾞｼｯｸUB" panose="020B0900000000000000" pitchFamily="50" charset="-128"/>
            </a:endParaRPr>
          </a:p>
        </p:txBody>
      </p:sp>
      <p:sp>
        <p:nvSpPr>
          <p:cNvPr id="4" name="テキスト ボックス 3">
            <a:extLst>
              <a:ext uri="{FF2B5EF4-FFF2-40B4-BE49-F238E27FC236}">
                <a16:creationId xmlns:a16="http://schemas.microsoft.com/office/drawing/2014/main" id="{9F29FFE8-5615-4161-AE91-A78AEF973DCD}"/>
              </a:ext>
            </a:extLst>
          </p:cNvPr>
          <p:cNvSpPr txBox="1"/>
          <p:nvPr/>
        </p:nvSpPr>
        <p:spPr>
          <a:xfrm>
            <a:off x="179512" y="1556792"/>
            <a:ext cx="8784976" cy="4524315"/>
          </a:xfrm>
          <a:prstGeom prst="rect">
            <a:avLst/>
          </a:prstGeom>
          <a:noFill/>
        </p:spPr>
        <p:txBody>
          <a:bodyPr wrap="square" rtlCol="0">
            <a:spAutoFit/>
          </a:bodyPr>
          <a:lstStyle/>
          <a:p>
            <a:r>
              <a:rPr kumimoji="1" lang="ja-JP" altLang="en-US" sz="3200" dirty="0">
                <a:latin typeface="HGP創英角ｺﾞｼｯｸUB" panose="020B0900000000000000" pitchFamily="50" charset="-128"/>
                <a:ea typeface="HGP創英角ｺﾞｼｯｸUB" panose="020B0900000000000000" pitchFamily="50" charset="-128"/>
              </a:rPr>
              <a:t>①　単元などの内容や時間のまとまりを見通して、</a:t>
            </a:r>
            <a:endParaRPr kumimoji="1" lang="en-US" altLang="ja-JP" sz="3200" dirty="0">
              <a:latin typeface="HGP創英角ｺﾞｼｯｸUB" panose="020B0900000000000000" pitchFamily="50" charset="-128"/>
              <a:ea typeface="HGP創英角ｺﾞｼｯｸUB" panose="020B0900000000000000" pitchFamily="50" charset="-128"/>
            </a:endParaRPr>
          </a:p>
          <a:p>
            <a:r>
              <a:rPr kumimoji="1" lang="ja-JP" altLang="en-US" sz="3200" dirty="0">
                <a:latin typeface="HGP創英角ｺﾞｼｯｸUB" panose="020B0900000000000000" pitchFamily="50" charset="-128"/>
                <a:ea typeface="HGP創英角ｺﾞｼｯｸUB" panose="020B0900000000000000" pitchFamily="50" charset="-128"/>
              </a:rPr>
              <a:t>　主体的・対話的で深い学びの授業改善を</a:t>
            </a:r>
            <a:endParaRPr kumimoji="1" lang="en-US" altLang="ja-JP" sz="3200" dirty="0">
              <a:latin typeface="HGP創英角ｺﾞｼｯｸUB" panose="020B0900000000000000" pitchFamily="50" charset="-128"/>
              <a:ea typeface="HGP創英角ｺﾞｼｯｸUB" panose="020B0900000000000000" pitchFamily="50" charset="-128"/>
            </a:endParaRPr>
          </a:p>
          <a:p>
            <a:endParaRPr kumimoji="1" lang="en-US" altLang="ja-JP" sz="3200" dirty="0">
              <a:latin typeface="HGP創英角ｺﾞｼｯｸUB" panose="020B0900000000000000" pitchFamily="50" charset="-128"/>
              <a:ea typeface="HGP創英角ｺﾞｼｯｸUB" panose="020B0900000000000000" pitchFamily="50" charset="-128"/>
            </a:endParaRPr>
          </a:p>
          <a:p>
            <a:r>
              <a:rPr kumimoji="1" lang="ja-JP" altLang="en-US" sz="3200" dirty="0">
                <a:latin typeface="HGP創英角ｺﾞｼｯｸUB" panose="020B0900000000000000" pitchFamily="50" charset="-128"/>
                <a:ea typeface="HGP創英角ｺﾞｼｯｸUB" panose="020B0900000000000000" pitchFamily="50" charset="-128"/>
              </a:rPr>
              <a:t>②　多角的に考えたことや選択・判断したことを論</a:t>
            </a:r>
            <a:endParaRPr kumimoji="1" lang="en-US" altLang="ja-JP" sz="3200" dirty="0">
              <a:latin typeface="HGP創英角ｺﾞｼｯｸUB" panose="020B0900000000000000" pitchFamily="50" charset="-128"/>
              <a:ea typeface="HGP創英角ｺﾞｼｯｸUB" panose="020B0900000000000000" pitchFamily="50" charset="-128"/>
            </a:endParaRPr>
          </a:p>
          <a:p>
            <a:r>
              <a:rPr kumimoji="1" lang="ja-JP" altLang="en-US" sz="3200" dirty="0">
                <a:latin typeface="HGP創英角ｺﾞｼｯｸUB" panose="020B0900000000000000" pitchFamily="50" charset="-128"/>
                <a:ea typeface="HGP創英角ｺﾞｼｯｸUB" panose="020B0900000000000000" pitchFamily="50" charset="-128"/>
              </a:rPr>
              <a:t>　理的に説明したり、立場や根拠を明確にして議</a:t>
            </a:r>
            <a:endParaRPr kumimoji="1" lang="en-US" altLang="ja-JP" sz="3200" dirty="0">
              <a:latin typeface="HGP創英角ｺﾞｼｯｸUB" panose="020B0900000000000000" pitchFamily="50" charset="-128"/>
              <a:ea typeface="HGP創英角ｺﾞｼｯｸUB" panose="020B0900000000000000" pitchFamily="50" charset="-128"/>
            </a:endParaRPr>
          </a:p>
          <a:p>
            <a:r>
              <a:rPr kumimoji="1" lang="ja-JP" altLang="en-US" sz="3200" dirty="0">
                <a:latin typeface="HGP創英角ｺﾞｼｯｸUB" panose="020B0900000000000000" pitchFamily="50" charset="-128"/>
                <a:ea typeface="HGP創英角ｺﾞｼｯｸUB" panose="020B0900000000000000" pitchFamily="50" charset="-128"/>
              </a:rPr>
              <a:t>　</a:t>
            </a:r>
            <a:r>
              <a:rPr kumimoji="1" lang="ja-JP" altLang="en-US" sz="3200" dirty="0" err="1">
                <a:latin typeface="HGP創英角ｺﾞｼｯｸUB" panose="020B0900000000000000" pitchFamily="50" charset="-128"/>
                <a:ea typeface="HGP創英角ｺﾞｼｯｸUB" panose="020B0900000000000000" pitchFamily="50" charset="-128"/>
              </a:rPr>
              <a:t>論したり</a:t>
            </a:r>
            <a:r>
              <a:rPr kumimoji="1" lang="ja-JP" altLang="en-US" sz="3200" dirty="0">
                <a:latin typeface="HGP創英角ｺﾞｼｯｸUB" panose="020B0900000000000000" pitchFamily="50" charset="-128"/>
                <a:ea typeface="HGP創英角ｺﾞｼｯｸUB" panose="020B0900000000000000" pitchFamily="50" charset="-128"/>
              </a:rPr>
              <a:t>するなど、言語活動の一層の充実を</a:t>
            </a:r>
            <a:endParaRPr kumimoji="1" lang="en-US" altLang="ja-JP" sz="3200" dirty="0">
              <a:latin typeface="HGP創英角ｺﾞｼｯｸUB" panose="020B0900000000000000" pitchFamily="50" charset="-128"/>
              <a:ea typeface="HGP創英角ｺﾞｼｯｸUB" panose="020B0900000000000000" pitchFamily="50" charset="-128"/>
            </a:endParaRPr>
          </a:p>
          <a:p>
            <a:endParaRPr kumimoji="1" lang="en-US" altLang="ja-JP" sz="3200" dirty="0">
              <a:latin typeface="HGP創英角ｺﾞｼｯｸUB" panose="020B0900000000000000" pitchFamily="50" charset="-128"/>
              <a:ea typeface="HGP創英角ｺﾞｼｯｸUB" panose="020B0900000000000000" pitchFamily="50" charset="-128"/>
            </a:endParaRPr>
          </a:p>
          <a:p>
            <a:r>
              <a:rPr kumimoji="1" lang="ja-JP" altLang="en-US" sz="3200" dirty="0">
                <a:latin typeface="HGP創英角ｺﾞｼｯｸUB" panose="020B0900000000000000" pitchFamily="50" charset="-128"/>
                <a:ea typeface="HGP創英角ｺﾞｼｯｸUB" panose="020B0900000000000000" pitchFamily="50" charset="-128"/>
              </a:rPr>
              <a:t>③　博物館や資料館の活用とともに、専門家や関</a:t>
            </a:r>
            <a:endParaRPr kumimoji="1" lang="en-US" altLang="ja-JP" sz="3200" dirty="0">
              <a:latin typeface="HGP創英角ｺﾞｼｯｸUB" panose="020B0900000000000000" pitchFamily="50" charset="-128"/>
              <a:ea typeface="HGP創英角ｺﾞｼｯｸUB" panose="020B0900000000000000" pitchFamily="50" charset="-128"/>
            </a:endParaRPr>
          </a:p>
          <a:p>
            <a:r>
              <a:rPr kumimoji="1" lang="ja-JP" altLang="en-US" sz="3200" dirty="0">
                <a:latin typeface="HGP創英角ｺﾞｼｯｸUB" panose="020B0900000000000000" pitchFamily="50" charset="-128"/>
                <a:ea typeface="HGP創英角ｺﾞｼｯｸUB" panose="020B0900000000000000" pitchFamily="50" charset="-128"/>
              </a:rPr>
              <a:t>　係者、関係の諸機関との連携を</a:t>
            </a:r>
            <a:endParaRPr kumimoji="1" lang="en-US" altLang="ja-JP" sz="36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488330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47D55643-FEDF-4744-B747-BBAE03AA51A6}"/>
              </a:ext>
            </a:extLst>
          </p:cNvPr>
          <p:cNvSpPr txBox="1"/>
          <p:nvPr/>
        </p:nvSpPr>
        <p:spPr>
          <a:xfrm>
            <a:off x="0" y="0"/>
            <a:ext cx="9144000" cy="830997"/>
          </a:xfrm>
          <a:prstGeom prst="rect">
            <a:avLst/>
          </a:prstGeom>
          <a:gradFill flip="none" rotWithShape="1">
            <a:gsLst>
              <a:gs pos="0">
                <a:srgbClr val="66FFFF">
                  <a:tint val="66000"/>
                  <a:satMod val="160000"/>
                </a:srgbClr>
              </a:gs>
              <a:gs pos="50000">
                <a:srgbClr val="66FFFF">
                  <a:tint val="44500"/>
                  <a:satMod val="160000"/>
                </a:srgbClr>
              </a:gs>
              <a:gs pos="100000">
                <a:srgbClr val="66FFFF">
                  <a:tint val="23500"/>
                  <a:satMod val="160000"/>
                </a:srgbClr>
              </a:gs>
            </a:gsLst>
            <a:lin ang="13500000" scaled="1"/>
            <a:tileRect/>
          </a:gradFill>
        </p:spPr>
        <p:txBody>
          <a:bodyPr wrap="square" rtlCol="0">
            <a:spAutoFit/>
          </a:bodyPr>
          <a:lstStyle/>
          <a:p>
            <a:r>
              <a:rPr kumimoji="1" lang="ja-JP" altLang="en-US" sz="4800" dirty="0">
                <a:latin typeface="HGP創英角ｺﾞｼｯｸUB" panose="020B0900000000000000" pitchFamily="50" charset="-128"/>
                <a:ea typeface="HGP創英角ｺﾞｼｯｸUB" panose="020B0900000000000000" pitchFamily="50" charset="-128"/>
              </a:rPr>
              <a:t> </a:t>
            </a:r>
            <a:r>
              <a:rPr kumimoji="1" lang="ja-JP" altLang="en-US" sz="4000" dirty="0">
                <a:latin typeface="HGP創英角ｺﾞｼｯｸUB" panose="020B0900000000000000" pitchFamily="50" charset="-128"/>
                <a:ea typeface="HGP創英角ｺﾞｼｯｸUB" panose="020B0900000000000000" pitchFamily="50" charset="-128"/>
              </a:rPr>
              <a:t>６　移行措置期間の準備について</a:t>
            </a:r>
          </a:p>
        </p:txBody>
      </p:sp>
      <p:sp>
        <p:nvSpPr>
          <p:cNvPr id="4" name="テキスト ボックス 3">
            <a:extLst>
              <a:ext uri="{FF2B5EF4-FFF2-40B4-BE49-F238E27FC236}">
                <a16:creationId xmlns:a16="http://schemas.microsoft.com/office/drawing/2014/main" id="{9F29FFE8-5615-4161-AE91-A78AEF973DCD}"/>
              </a:ext>
            </a:extLst>
          </p:cNvPr>
          <p:cNvSpPr txBox="1"/>
          <p:nvPr/>
        </p:nvSpPr>
        <p:spPr>
          <a:xfrm>
            <a:off x="179512" y="1556792"/>
            <a:ext cx="8784976" cy="4401205"/>
          </a:xfrm>
          <a:prstGeom prst="rect">
            <a:avLst/>
          </a:prstGeom>
          <a:noFill/>
        </p:spPr>
        <p:txBody>
          <a:bodyPr wrap="square" rtlCol="0">
            <a:spAutoFit/>
          </a:bodyPr>
          <a:lstStyle/>
          <a:p>
            <a:r>
              <a:rPr kumimoji="1" lang="ja-JP" altLang="en-US" sz="2800" dirty="0">
                <a:latin typeface="HGP創英角ｺﾞｼｯｸUB" panose="020B0900000000000000" pitchFamily="50" charset="-128"/>
                <a:ea typeface="HGP創英角ｺﾞｼｯｸUB" panose="020B0900000000000000" pitchFamily="50" charset="-128"/>
              </a:rPr>
              <a:t>①　全部又は一部を実施することができる。（学校判断）</a:t>
            </a:r>
            <a:endParaRPr kumimoji="1" lang="en-US" altLang="ja-JP" sz="2800" dirty="0">
              <a:latin typeface="HGP創英角ｺﾞｼｯｸUB" panose="020B0900000000000000" pitchFamily="50" charset="-128"/>
              <a:ea typeface="HGP創英角ｺﾞｼｯｸUB" panose="020B0900000000000000" pitchFamily="50" charset="-128"/>
            </a:endParaRPr>
          </a:p>
          <a:p>
            <a:endParaRPr kumimoji="1" lang="en-US" altLang="ja-JP" sz="2800" dirty="0">
              <a:latin typeface="HGP創英角ｺﾞｼｯｸUB" panose="020B0900000000000000" pitchFamily="50" charset="-128"/>
              <a:ea typeface="HGP創英角ｺﾞｼｯｸUB" panose="020B0900000000000000" pitchFamily="50" charset="-128"/>
            </a:endParaRPr>
          </a:p>
          <a:p>
            <a:r>
              <a:rPr kumimoji="1" lang="ja-JP" altLang="en-US" sz="2800" dirty="0">
                <a:latin typeface="HGP創英角ｺﾞｼｯｸUB" panose="020B0900000000000000" pitchFamily="50" charset="-128"/>
                <a:ea typeface="HGP創英角ｺﾞｼｯｸUB" panose="020B0900000000000000" pitchFamily="50" charset="-128"/>
              </a:rPr>
              <a:t>②　第５学年の内容（１）のアの（ア）に関わる内容は、「内</a:t>
            </a:r>
            <a:endParaRPr kumimoji="1" lang="en-US" altLang="ja-JP" sz="2800" dirty="0">
              <a:latin typeface="HGP創英角ｺﾞｼｯｸUB" panose="020B0900000000000000" pitchFamily="50" charset="-128"/>
              <a:ea typeface="HGP創英角ｺﾞｼｯｸUB" panose="020B0900000000000000" pitchFamily="50" charset="-128"/>
            </a:endParaRPr>
          </a:p>
          <a:p>
            <a:r>
              <a:rPr kumimoji="1" lang="ja-JP" altLang="en-US" sz="2800" dirty="0">
                <a:latin typeface="HGP創英角ｺﾞｼｯｸUB" panose="020B0900000000000000" pitchFamily="50" charset="-128"/>
                <a:ea typeface="HGP創英角ｺﾞｼｯｸUB" panose="020B0900000000000000" pitchFamily="50" charset="-128"/>
              </a:rPr>
              <a:t>　容の取扱い」に示されている事項を含めて必ず実施する。</a:t>
            </a:r>
            <a:endParaRPr kumimoji="1" lang="en-US" altLang="ja-JP" sz="2800" dirty="0">
              <a:latin typeface="HGP創英角ｺﾞｼｯｸUB" panose="020B0900000000000000" pitchFamily="50" charset="-128"/>
              <a:ea typeface="HGP創英角ｺﾞｼｯｸUB" panose="020B0900000000000000" pitchFamily="50" charset="-128"/>
            </a:endParaRPr>
          </a:p>
          <a:p>
            <a:endParaRPr kumimoji="1" lang="en-US" altLang="ja-JP" sz="2800" dirty="0">
              <a:latin typeface="HGP創英角ｺﾞｼｯｸUB" panose="020B0900000000000000" pitchFamily="50" charset="-128"/>
              <a:ea typeface="HGP創英角ｺﾞｼｯｸUB" panose="020B0900000000000000" pitchFamily="50" charset="-128"/>
            </a:endParaRPr>
          </a:p>
          <a:p>
            <a:r>
              <a:rPr kumimoji="1" lang="ja-JP" altLang="en-US" sz="2800" dirty="0">
                <a:latin typeface="HGP創英角ｺﾞｼｯｸUB" panose="020B0900000000000000" pitchFamily="50" charset="-128"/>
                <a:ea typeface="HGP創英角ｺﾞｼｯｸUB" panose="020B0900000000000000" pitchFamily="50" charset="-128"/>
              </a:rPr>
              <a:t>③　平成３１年度の第３学年の指導に当たっては、移行措</a:t>
            </a:r>
            <a:endParaRPr kumimoji="1" lang="en-US" altLang="ja-JP" sz="2800" dirty="0">
              <a:latin typeface="HGP創英角ｺﾞｼｯｸUB" panose="020B0900000000000000" pitchFamily="50" charset="-128"/>
              <a:ea typeface="HGP創英角ｺﾞｼｯｸUB" panose="020B0900000000000000" pitchFamily="50" charset="-128"/>
            </a:endParaRPr>
          </a:p>
          <a:p>
            <a:r>
              <a:rPr kumimoji="1" lang="ja-JP" altLang="en-US" sz="2800" dirty="0">
                <a:latin typeface="HGP創英角ｺﾞｼｯｸUB" panose="020B0900000000000000" pitchFamily="50" charset="-128"/>
                <a:ea typeface="HGP創英角ｺﾞｼｯｸUB" panose="020B0900000000000000" pitchFamily="50" charset="-128"/>
              </a:rPr>
              <a:t>　置の規定を確認して実施する。</a:t>
            </a:r>
            <a:endParaRPr kumimoji="1" lang="en-US" altLang="ja-JP" sz="2800" dirty="0">
              <a:latin typeface="HGP創英角ｺﾞｼｯｸUB" panose="020B0900000000000000" pitchFamily="50" charset="-128"/>
              <a:ea typeface="HGP創英角ｺﾞｼｯｸUB" panose="020B0900000000000000" pitchFamily="50" charset="-128"/>
            </a:endParaRPr>
          </a:p>
          <a:p>
            <a:endParaRPr kumimoji="1" lang="en-US" altLang="ja-JP" sz="2800" dirty="0">
              <a:latin typeface="HGP創英角ｺﾞｼｯｸUB" panose="020B0900000000000000" pitchFamily="50" charset="-128"/>
              <a:ea typeface="HGP創英角ｺﾞｼｯｸUB" panose="020B0900000000000000" pitchFamily="50" charset="-128"/>
            </a:endParaRPr>
          </a:p>
          <a:p>
            <a:r>
              <a:rPr kumimoji="1" lang="ja-JP" altLang="en-US" sz="2800" dirty="0">
                <a:latin typeface="HGP創英角ｺﾞｼｯｸUB" panose="020B0900000000000000" pitchFamily="50" charset="-128"/>
                <a:ea typeface="HGP創英角ｺﾞｼｯｸUB" panose="020B0900000000000000" pitchFamily="50" charset="-128"/>
              </a:rPr>
              <a:t>④　新学習指導要領の全面実施に向けて、指導計画等の　</a:t>
            </a:r>
            <a:endParaRPr kumimoji="1" lang="en-US" altLang="ja-JP" sz="2800" dirty="0">
              <a:latin typeface="HGP創英角ｺﾞｼｯｸUB" panose="020B0900000000000000" pitchFamily="50" charset="-128"/>
              <a:ea typeface="HGP創英角ｺﾞｼｯｸUB" panose="020B0900000000000000" pitchFamily="50" charset="-128"/>
            </a:endParaRPr>
          </a:p>
          <a:p>
            <a:r>
              <a:rPr kumimoji="1" lang="ja-JP" altLang="en-US" sz="2800" dirty="0">
                <a:latin typeface="HGP創英角ｺﾞｼｯｸUB" panose="020B0900000000000000" pitchFamily="50" charset="-128"/>
                <a:ea typeface="HGP創英角ｺﾞｼｯｸUB" panose="020B0900000000000000" pitchFamily="50" charset="-128"/>
              </a:rPr>
              <a:t>　作成を準備する。　</a:t>
            </a:r>
            <a:endParaRPr kumimoji="1" lang="en-US" altLang="ja-JP" sz="28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564292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7308E8-3D97-4B27-98A4-9BDDA093BB04}"/>
              </a:ext>
            </a:extLst>
          </p:cNvPr>
          <p:cNvSpPr>
            <a:spLocks noGrp="1"/>
          </p:cNvSpPr>
          <p:nvPr>
            <p:ph type="title"/>
          </p:nvPr>
        </p:nvSpPr>
        <p:spPr>
          <a:xfrm>
            <a:off x="467544" y="980728"/>
            <a:ext cx="8280920" cy="706090"/>
          </a:xfrm>
        </p:spPr>
        <p:txBody>
          <a:bodyPr>
            <a:noAutofit/>
          </a:bodyPr>
          <a:lstStyle/>
          <a:p>
            <a:pPr algn="l"/>
            <a:r>
              <a:rPr lang="ja-JP" altLang="en-US" sz="4000" dirty="0">
                <a:latin typeface="HGP創英角ｺﾞｼｯｸUB" panose="020B0900000000000000" pitchFamily="50" charset="-128"/>
                <a:ea typeface="HGP創英角ｺﾞｼｯｸUB" panose="020B0900000000000000" pitchFamily="50" charset="-128"/>
              </a:rPr>
              <a:t>＜現行学習指導要領の成果と課題＞</a:t>
            </a:r>
            <a:endParaRPr kumimoji="1" lang="ja-JP" altLang="en-US" sz="4000" dirty="0">
              <a:latin typeface="HGP創英角ｺﾞｼｯｸUB" panose="020B0900000000000000" pitchFamily="50" charset="-128"/>
              <a:ea typeface="HGP創英角ｺﾞｼｯｸUB" panose="020B0900000000000000" pitchFamily="50" charset="-128"/>
            </a:endParaRPr>
          </a:p>
        </p:txBody>
      </p:sp>
      <p:sp>
        <p:nvSpPr>
          <p:cNvPr id="4" name="テキスト ボックス 3">
            <a:extLst>
              <a:ext uri="{FF2B5EF4-FFF2-40B4-BE49-F238E27FC236}">
                <a16:creationId xmlns:a16="http://schemas.microsoft.com/office/drawing/2014/main" id="{B3399FB5-11F9-48D8-87AC-F7123D1B7AD9}"/>
              </a:ext>
            </a:extLst>
          </p:cNvPr>
          <p:cNvSpPr txBox="1"/>
          <p:nvPr/>
        </p:nvSpPr>
        <p:spPr>
          <a:xfrm>
            <a:off x="467544" y="1844824"/>
            <a:ext cx="8208912" cy="463396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nSpc>
                <a:spcPts val="4500"/>
              </a:lnSpc>
            </a:pPr>
            <a:r>
              <a:rPr kumimoji="1" lang="en-US" altLang="ja-JP" sz="3200" dirty="0">
                <a:latin typeface="HGP創英角ｺﾞｼｯｸUB" panose="020B0900000000000000" pitchFamily="50" charset="-128"/>
                <a:ea typeface="HGP創英角ｺﾞｼｯｸUB" panose="020B0900000000000000" pitchFamily="50" charset="-128"/>
              </a:rPr>
              <a:t>【</a:t>
            </a:r>
            <a:r>
              <a:rPr kumimoji="1" lang="ja-JP" altLang="en-US" sz="3200" dirty="0">
                <a:latin typeface="HGP創英角ｺﾞｼｯｸUB" panose="020B0900000000000000" pitchFamily="50" charset="-128"/>
                <a:ea typeface="HGP創英角ｺﾞｼｯｸUB" panose="020B0900000000000000" pitchFamily="50" charset="-128"/>
              </a:rPr>
              <a:t>社会科の役割として求められたもの</a:t>
            </a:r>
            <a:r>
              <a:rPr kumimoji="1" lang="en-US" altLang="ja-JP" sz="3200" dirty="0">
                <a:latin typeface="HGP創英角ｺﾞｼｯｸUB" panose="020B0900000000000000" pitchFamily="50" charset="-128"/>
                <a:ea typeface="HGP創英角ｺﾞｼｯｸUB" panose="020B0900000000000000" pitchFamily="50" charset="-128"/>
              </a:rPr>
              <a:t>】</a:t>
            </a:r>
          </a:p>
          <a:p>
            <a:pPr>
              <a:lnSpc>
                <a:spcPts val="4500"/>
              </a:lnSpc>
            </a:pPr>
            <a:r>
              <a:rPr kumimoji="1" lang="en-US" altLang="ja-JP" sz="3200" dirty="0">
                <a:latin typeface="HGP創英角ｺﾞｼｯｸUB" panose="020B0900000000000000" pitchFamily="50" charset="-128"/>
                <a:ea typeface="HGP創英角ｺﾞｼｯｸUB" panose="020B0900000000000000" pitchFamily="50" charset="-128"/>
              </a:rPr>
              <a:t>☆</a:t>
            </a:r>
            <a:r>
              <a:rPr kumimoji="1" lang="ja-JP" altLang="en-US" sz="3200" dirty="0">
                <a:latin typeface="HGP創英角ｺﾞｼｯｸUB" panose="020B0900000000000000" pitchFamily="50" charset="-128"/>
                <a:ea typeface="HGP創英角ｺﾞｼｯｸUB" panose="020B0900000000000000" pitchFamily="50" charset="-128"/>
              </a:rPr>
              <a:t>　社会の在り方や人間としての生き方につい　</a:t>
            </a:r>
            <a:endParaRPr kumimoji="1" lang="en-US" altLang="ja-JP" sz="3200" dirty="0">
              <a:latin typeface="HGP創英角ｺﾞｼｯｸUB" panose="020B0900000000000000" pitchFamily="50" charset="-128"/>
              <a:ea typeface="HGP創英角ｺﾞｼｯｸUB" panose="020B0900000000000000" pitchFamily="50" charset="-128"/>
            </a:endParaRPr>
          </a:p>
          <a:p>
            <a:pPr>
              <a:lnSpc>
                <a:spcPts val="4500"/>
              </a:lnSpc>
            </a:pPr>
            <a:r>
              <a:rPr kumimoji="1" lang="ja-JP" altLang="en-US" sz="3200" dirty="0">
                <a:latin typeface="HGP創英角ｺﾞｼｯｸUB" panose="020B0900000000000000" pitchFamily="50" charset="-128"/>
                <a:ea typeface="HGP創英角ｺﾞｼｯｸUB" panose="020B0900000000000000" pitchFamily="50" charset="-128"/>
              </a:rPr>
              <a:t>　</a:t>
            </a:r>
            <a:r>
              <a:rPr kumimoji="1" lang="ja-JP" altLang="en-US" sz="3200" dirty="0" err="1">
                <a:latin typeface="HGP創英角ｺﾞｼｯｸUB" panose="020B0900000000000000" pitchFamily="50" charset="-128"/>
                <a:ea typeface="HGP創英角ｺﾞｼｯｸUB" panose="020B0900000000000000" pitchFamily="50" charset="-128"/>
              </a:rPr>
              <a:t>て</a:t>
            </a:r>
            <a:r>
              <a:rPr kumimoji="1" lang="ja-JP" altLang="en-US" sz="3200" dirty="0">
                <a:latin typeface="HGP創英角ｺﾞｼｯｸUB" panose="020B0900000000000000" pitchFamily="50" charset="-128"/>
                <a:ea typeface="HGP創英角ｺﾞｼｯｸUB" panose="020B0900000000000000" pitchFamily="50" charset="-128"/>
              </a:rPr>
              <a:t>選択・判断する力</a:t>
            </a:r>
            <a:endParaRPr kumimoji="1" lang="en-US" altLang="ja-JP" sz="3200" dirty="0">
              <a:latin typeface="HGP創英角ｺﾞｼｯｸUB" panose="020B0900000000000000" pitchFamily="50" charset="-128"/>
              <a:ea typeface="HGP創英角ｺﾞｼｯｸUB" panose="020B0900000000000000" pitchFamily="50" charset="-128"/>
            </a:endParaRPr>
          </a:p>
          <a:p>
            <a:pPr>
              <a:lnSpc>
                <a:spcPts val="4500"/>
              </a:lnSpc>
            </a:pPr>
            <a:r>
              <a:rPr kumimoji="1" lang="ja-JP" altLang="en-US" sz="3200" dirty="0">
                <a:latin typeface="HGP創英角ｺﾞｼｯｸUB" panose="020B0900000000000000" pitchFamily="50" charset="-128"/>
                <a:ea typeface="HGP創英角ｺﾞｼｯｸUB" panose="020B0900000000000000" pitchFamily="50" charset="-128"/>
              </a:rPr>
              <a:t>☆　自国の動向とグローバルな動向を横断的・</a:t>
            </a:r>
            <a:endParaRPr kumimoji="1" lang="en-US" altLang="ja-JP" sz="3200" dirty="0">
              <a:latin typeface="HGP創英角ｺﾞｼｯｸUB" panose="020B0900000000000000" pitchFamily="50" charset="-128"/>
              <a:ea typeface="HGP創英角ｺﾞｼｯｸUB" panose="020B0900000000000000" pitchFamily="50" charset="-128"/>
            </a:endParaRPr>
          </a:p>
          <a:p>
            <a:pPr>
              <a:lnSpc>
                <a:spcPts val="4500"/>
              </a:lnSpc>
            </a:pPr>
            <a:r>
              <a:rPr kumimoji="1" lang="ja-JP" altLang="en-US" sz="3200" dirty="0">
                <a:latin typeface="HGP創英角ｺﾞｼｯｸUB" panose="020B0900000000000000" pitchFamily="50" charset="-128"/>
                <a:ea typeface="HGP創英角ｺﾞｼｯｸUB" panose="020B0900000000000000" pitchFamily="50" charset="-128"/>
              </a:rPr>
              <a:t>　相互的に捉え、現代的な諸課題を歴史的に</a:t>
            </a:r>
            <a:endParaRPr kumimoji="1" lang="en-US" altLang="ja-JP" sz="3200" dirty="0">
              <a:latin typeface="HGP創英角ｺﾞｼｯｸUB" panose="020B0900000000000000" pitchFamily="50" charset="-128"/>
              <a:ea typeface="HGP創英角ｺﾞｼｯｸUB" panose="020B0900000000000000" pitchFamily="50" charset="-128"/>
            </a:endParaRPr>
          </a:p>
          <a:p>
            <a:pPr>
              <a:lnSpc>
                <a:spcPts val="4500"/>
              </a:lnSpc>
            </a:pPr>
            <a:r>
              <a:rPr kumimoji="1" lang="ja-JP" altLang="en-US" sz="3200" dirty="0">
                <a:latin typeface="HGP創英角ｺﾞｼｯｸUB" panose="020B0900000000000000" pitchFamily="50" charset="-128"/>
                <a:ea typeface="HGP創英角ｺﾞｼｯｸUB" panose="020B0900000000000000" pitchFamily="50" charset="-128"/>
              </a:rPr>
              <a:t>　考察する力</a:t>
            </a:r>
            <a:endParaRPr kumimoji="1" lang="en-US" altLang="ja-JP" sz="3200" dirty="0">
              <a:latin typeface="HGP創英角ｺﾞｼｯｸUB" panose="020B0900000000000000" pitchFamily="50" charset="-128"/>
              <a:ea typeface="HGP創英角ｺﾞｼｯｸUB" panose="020B0900000000000000" pitchFamily="50" charset="-128"/>
            </a:endParaRPr>
          </a:p>
          <a:p>
            <a:pPr>
              <a:lnSpc>
                <a:spcPts val="4500"/>
              </a:lnSpc>
            </a:pPr>
            <a:r>
              <a:rPr kumimoji="1" lang="ja-JP" altLang="en-US" sz="3200" dirty="0">
                <a:latin typeface="HGP創英角ｺﾞｼｯｸUB" panose="020B0900000000000000" pitchFamily="50" charset="-128"/>
                <a:ea typeface="HGP創英角ｺﾞｼｯｸUB" panose="020B0900000000000000" pitchFamily="50" charset="-128"/>
              </a:rPr>
              <a:t>☆　持続可能な社会を創る観点から地球規模</a:t>
            </a:r>
            <a:endParaRPr kumimoji="1" lang="en-US" altLang="ja-JP" sz="3200" dirty="0">
              <a:latin typeface="HGP創英角ｺﾞｼｯｸUB" panose="020B0900000000000000" pitchFamily="50" charset="-128"/>
              <a:ea typeface="HGP創英角ｺﾞｼｯｸUB" panose="020B0900000000000000" pitchFamily="50" charset="-128"/>
            </a:endParaRPr>
          </a:p>
          <a:p>
            <a:pPr>
              <a:lnSpc>
                <a:spcPts val="4500"/>
              </a:lnSpc>
            </a:pPr>
            <a:r>
              <a:rPr kumimoji="1" lang="ja-JP" altLang="en-US" sz="3200" dirty="0">
                <a:latin typeface="HGP創英角ｺﾞｼｯｸUB" panose="020B0900000000000000" pitchFamily="50" charset="-128"/>
                <a:ea typeface="HGP創英角ｺﾞｼｯｸUB" panose="020B0900000000000000" pitchFamily="50" charset="-128"/>
              </a:rPr>
              <a:t>　の諸課題や地域課題を解決しようとする態度　</a:t>
            </a:r>
          </a:p>
        </p:txBody>
      </p:sp>
      <p:sp>
        <p:nvSpPr>
          <p:cNvPr id="5" name="テキスト ボックス 4">
            <a:extLst>
              <a:ext uri="{FF2B5EF4-FFF2-40B4-BE49-F238E27FC236}">
                <a16:creationId xmlns:a16="http://schemas.microsoft.com/office/drawing/2014/main" id="{8FB9C5DC-738E-4F4D-A300-02F15C41A29E}"/>
              </a:ext>
            </a:extLst>
          </p:cNvPr>
          <p:cNvSpPr txBox="1"/>
          <p:nvPr/>
        </p:nvSpPr>
        <p:spPr>
          <a:xfrm>
            <a:off x="0" y="0"/>
            <a:ext cx="9144000" cy="830997"/>
          </a:xfrm>
          <a:prstGeom prst="rect">
            <a:avLst/>
          </a:prstGeom>
          <a:gradFill flip="none" rotWithShape="1">
            <a:gsLst>
              <a:gs pos="0">
                <a:srgbClr val="66FFFF">
                  <a:tint val="66000"/>
                  <a:satMod val="160000"/>
                </a:srgbClr>
              </a:gs>
              <a:gs pos="50000">
                <a:srgbClr val="66FFFF">
                  <a:tint val="44500"/>
                  <a:satMod val="160000"/>
                </a:srgbClr>
              </a:gs>
              <a:gs pos="100000">
                <a:srgbClr val="66FFFF">
                  <a:tint val="23500"/>
                  <a:satMod val="160000"/>
                </a:srgbClr>
              </a:gs>
            </a:gsLst>
            <a:lin ang="13500000" scaled="1"/>
            <a:tileRect/>
          </a:gradFill>
        </p:spPr>
        <p:txBody>
          <a:bodyPr wrap="square" rtlCol="0">
            <a:spAutoFit/>
          </a:bodyPr>
          <a:lstStyle/>
          <a:p>
            <a:r>
              <a:rPr kumimoji="1" lang="ja-JP" altLang="en-US" sz="4800" dirty="0">
                <a:latin typeface="HGP創英角ｺﾞｼｯｸUB" panose="020B0900000000000000" pitchFamily="50" charset="-128"/>
                <a:ea typeface="HGP創英角ｺﾞｼｯｸUB" panose="020B0900000000000000" pitchFamily="50" charset="-128"/>
              </a:rPr>
              <a:t> １　社会科改訂のポイント</a:t>
            </a:r>
            <a:endParaRPr kumimoji="1" lang="ja-JP" altLang="en-US" sz="40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904168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1AAB41F-2AED-46B6-949A-0C77FD0AB46F}"/>
              </a:ext>
            </a:extLst>
          </p:cNvPr>
          <p:cNvSpPr>
            <a:spLocks noGrp="1"/>
          </p:cNvSpPr>
          <p:nvPr>
            <p:ph idx="1"/>
          </p:nvPr>
        </p:nvSpPr>
        <p:spPr>
          <a:xfrm>
            <a:off x="179512" y="1412776"/>
            <a:ext cx="8784976" cy="5040560"/>
          </a:xfrm>
        </p:spPr>
        <p:txBody>
          <a:bodyPr>
            <a:noAutofit/>
          </a:bodyPr>
          <a:lstStyle/>
          <a:p>
            <a:pPr marL="0" indent="0">
              <a:buNone/>
            </a:pPr>
            <a:r>
              <a:rPr kumimoji="1" lang="ja-JP" altLang="en-US" sz="3800" dirty="0">
                <a:latin typeface="HGP創英角ｺﾞｼｯｸUB" panose="020B0900000000000000" pitchFamily="50" charset="-128"/>
                <a:ea typeface="HGP創英角ｺﾞｼｯｸUB" panose="020B0900000000000000" pitchFamily="50" charset="-128"/>
              </a:rPr>
              <a:t>（１）　目標を資質・能力の三つの柱で整理</a:t>
            </a:r>
            <a:endParaRPr kumimoji="1" lang="en-US" altLang="ja-JP" sz="3800" dirty="0">
              <a:latin typeface="HGP創英角ｺﾞｼｯｸUB" panose="020B0900000000000000" pitchFamily="50" charset="-128"/>
              <a:ea typeface="HGP創英角ｺﾞｼｯｸUB" panose="020B0900000000000000" pitchFamily="50" charset="-128"/>
            </a:endParaRPr>
          </a:p>
          <a:p>
            <a:pPr marL="0" indent="0">
              <a:buNone/>
            </a:pPr>
            <a:r>
              <a:rPr lang="ja-JP" altLang="en-US" sz="3800" dirty="0">
                <a:latin typeface="HGP創英角ｺﾞｼｯｸUB" panose="020B0900000000000000" pitchFamily="50" charset="-128"/>
                <a:ea typeface="HGP創英角ｺﾞｼｯｸUB" panose="020B0900000000000000" pitchFamily="50" charset="-128"/>
              </a:rPr>
              <a:t>（２）　①地理的環境、②歴史、③現代社会</a:t>
            </a:r>
            <a:endParaRPr lang="en-US" altLang="ja-JP" sz="3800" dirty="0">
              <a:latin typeface="HGP創英角ｺﾞｼｯｸUB" panose="020B0900000000000000" pitchFamily="50" charset="-128"/>
              <a:ea typeface="HGP創英角ｺﾞｼｯｸUB" panose="020B0900000000000000" pitchFamily="50" charset="-128"/>
            </a:endParaRPr>
          </a:p>
          <a:p>
            <a:pPr marL="0" indent="0">
              <a:buNone/>
            </a:pPr>
            <a:r>
              <a:rPr lang="ja-JP" altLang="en-US" sz="3800" dirty="0">
                <a:latin typeface="HGP創英角ｺﾞｼｯｸUB" panose="020B0900000000000000" pitchFamily="50" charset="-128"/>
                <a:ea typeface="HGP創英角ｺﾞｼｯｸUB" panose="020B0900000000000000" pitchFamily="50" charset="-128"/>
              </a:rPr>
              <a:t>　　の仕組みや働きに内容を区分　</a:t>
            </a:r>
            <a:endParaRPr lang="en-US" altLang="ja-JP" sz="3800" dirty="0">
              <a:latin typeface="HGP創英角ｺﾞｼｯｸUB" panose="020B0900000000000000" pitchFamily="50" charset="-128"/>
              <a:ea typeface="HGP創英角ｺﾞｼｯｸUB" panose="020B0900000000000000" pitchFamily="50" charset="-128"/>
            </a:endParaRPr>
          </a:p>
          <a:p>
            <a:pPr marL="0" indent="0">
              <a:buNone/>
            </a:pPr>
            <a:r>
              <a:rPr lang="ja-JP" altLang="en-US" sz="3800" dirty="0">
                <a:latin typeface="HGP創英角ｺﾞｼｯｸUB" panose="020B0900000000000000" pitchFamily="50" charset="-128"/>
                <a:ea typeface="HGP創英角ｺﾞｼｯｸUB" panose="020B0900000000000000" pitchFamily="50" charset="-128"/>
              </a:rPr>
              <a:t>（３）　新たな事項を内容の取扱いに規定</a:t>
            </a:r>
            <a:endParaRPr lang="en-US" altLang="ja-JP" sz="3800" dirty="0">
              <a:latin typeface="HGP創英角ｺﾞｼｯｸUB" panose="020B0900000000000000" pitchFamily="50" charset="-128"/>
              <a:ea typeface="HGP創英角ｺﾞｼｯｸUB" panose="020B0900000000000000" pitchFamily="50" charset="-128"/>
            </a:endParaRPr>
          </a:p>
          <a:p>
            <a:pPr marL="0" indent="0">
              <a:buNone/>
            </a:pPr>
            <a:r>
              <a:rPr lang="ja-JP" altLang="en-US" sz="3800" dirty="0">
                <a:latin typeface="HGP創英角ｺﾞｼｯｸUB" panose="020B0900000000000000" pitchFamily="50" charset="-128"/>
                <a:ea typeface="HGP創英角ｺﾞｼｯｸUB" panose="020B0900000000000000" pitchFamily="50" charset="-128"/>
              </a:rPr>
              <a:t>　　</a:t>
            </a:r>
            <a:r>
              <a:rPr lang="ja-JP" altLang="en-US" sz="2800" dirty="0">
                <a:latin typeface="HGP創英角ｺﾞｼｯｸUB" panose="020B0900000000000000" pitchFamily="50" charset="-128"/>
                <a:ea typeface="HGP創英角ｺﾞｼｯｸUB" panose="020B0900000000000000" pitchFamily="50" charset="-128"/>
              </a:rPr>
              <a:t>・地図帳の活用　　・選択・判断する、多角的に考える</a:t>
            </a:r>
            <a:endParaRPr lang="en-US" altLang="ja-JP" sz="2800" dirty="0">
              <a:latin typeface="HGP創英角ｺﾞｼｯｸUB" panose="020B0900000000000000" pitchFamily="50" charset="-128"/>
              <a:ea typeface="HGP創英角ｺﾞｼｯｸUB" panose="020B0900000000000000" pitchFamily="50" charset="-128"/>
            </a:endParaRPr>
          </a:p>
          <a:p>
            <a:pPr marL="0" indent="0">
              <a:buNone/>
            </a:pPr>
            <a:r>
              <a:rPr lang="ja-JP" altLang="en-US" sz="3800" dirty="0">
                <a:latin typeface="HGP創英角ｺﾞｼｯｸUB" panose="020B0900000000000000" pitchFamily="50" charset="-128"/>
                <a:ea typeface="HGP創英角ｺﾞｼｯｸUB" panose="020B0900000000000000" pitchFamily="50" charset="-128"/>
              </a:rPr>
              <a:t>（４）　授業改善について</a:t>
            </a:r>
            <a:endParaRPr lang="en-US" altLang="ja-JP" sz="3800" dirty="0">
              <a:latin typeface="HGP創英角ｺﾞｼｯｸUB" panose="020B0900000000000000" pitchFamily="50" charset="-128"/>
              <a:ea typeface="HGP創英角ｺﾞｼｯｸUB" panose="020B0900000000000000" pitchFamily="50" charset="-128"/>
            </a:endParaRPr>
          </a:p>
          <a:p>
            <a:pPr marL="0" indent="0">
              <a:buNone/>
            </a:pPr>
            <a:r>
              <a:rPr lang="ja-JP" altLang="en-US" sz="3800" dirty="0">
                <a:latin typeface="HGP創英角ｺﾞｼｯｸUB" panose="020B0900000000000000" pitchFamily="50" charset="-128"/>
                <a:ea typeface="HGP創英角ｺﾞｼｯｸUB" panose="020B0900000000000000" pitchFamily="50" charset="-128"/>
              </a:rPr>
              <a:t>　　</a:t>
            </a:r>
            <a:r>
              <a:rPr lang="ja-JP" altLang="en-US" sz="2800" dirty="0">
                <a:latin typeface="HGP創英角ｺﾞｼｯｸUB" panose="020B0900000000000000" pitchFamily="50" charset="-128"/>
                <a:ea typeface="HGP創英角ｺﾞｼｯｸUB" panose="020B0900000000000000" pitchFamily="50" charset="-128"/>
              </a:rPr>
              <a:t>・言語活動の一層の充実</a:t>
            </a:r>
            <a:r>
              <a:rPr lang="ja-JP" altLang="en-US" sz="4000" dirty="0">
                <a:latin typeface="HGP創英角ｺﾞｼｯｸUB" panose="020B0900000000000000" pitchFamily="50" charset="-128"/>
                <a:ea typeface="HGP創英角ｺﾞｼｯｸUB" panose="020B0900000000000000" pitchFamily="50" charset="-128"/>
              </a:rPr>
              <a:t>　</a:t>
            </a:r>
            <a:r>
              <a:rPr lang="ja-JP" altLang="en-US" sz="3800" dirty="0">
                <a:latin typeface="HGP創英角ｺﾞｼｯｸUB" panose="020B0900000000000000" pitchFamily="50" charset="-128"/>
                <a:ea typeface="HGP創英角ｺﾞｼｯｸUB" panose="020B0900000000000000" pitchFamily="50" charset="-128"/>
              </a:rPr>
              <a:t>　　　　</a:t>
            </a:r>
            <a:endParaRPr lang="en-US" altLang="ja-JP" sz="3800" dirty="0">
              <a:latin typeface="HGP創英角ｺﾞｼｯｸUB" panose="020B0900000000000000" pitchFamily="50" charset="-128"/>
              <a:ea typeface="HGP創英角ｺﾞｼｯｸUB" panose="020B0900000000000000" pitchFamily="50" charset="-128"/>
            </a:endParaRPr>
          </a:p>
          <a:p>
            <a:pPr marL="0" indent="0">
              <a:buNone/>
            </a:pPr>
            <a:endParaRPr kumimoji="1" lang="en-US" altLang="ja-JP" sz="4000" dirty="0">
              <a:latin typeface="HGP創英角ｺﾞｼｯｸUB" panose="020B0900000000000000" pitchFamily="50" charset="-128"/>
              <a:ea typeface="HGP創英角ｺﾞｼｯｸUB" panose="020B0900000000000000" pitchFamily="50" charset="-128"/>
            </a:endParaRPr>
          </a:p>
          <a:p>
            <a:pPr marL="0" indent="0">
              <a:buNone/>
            </a:pPr>
            <a:endParaRPr kumimoji="1" lang="en-US" altLang="ja-JP" sz="3200" dirty="0">
              <a:latin typeface="HGP創英角ｺﾞｼｯｸUB" panose="020B0900000000000000" pitchFamily="50" charset="-128"/>
              <a:ea typeface="HGP創英角ｺﾞｼｯｸUB" panose="020B0900000000000000" pitchFamily="50" charset="-128"/>
            </a:endParaRPr>
          </a:p>
          <a:p>
            <a:pPr marL="0" indent="0">
              <a:buNone/>
            </a:pPr>
            <a:endParaRPr kumimoji="1" lang="ja-JP" altLang="en-US" sz="3200" dirty="0">
              <a:latin typeface="HGP創英角ｺﾞｼｯｸUB" panose="020B0900000000000000" pitchFamily="50" charset="-128"/>
              <a:ea typeface="HGP創英角ｺﾞｼｯｸUB" panose="020B0900000000000000" pitchFamily="50" charset="-128"/>
            </a:endParaRPr>
          </a:p>
        </p:txBody>
      </p:sp>
      <p:sp>
        <p:nvSpPr>
          <p:cNvPr id="4" name="テキスト ボックス 3">
            <a:extLst>
              <a:ext uri="{FF2B5EF4-FFF2-40B4-BE49-F238E27FC236}">
                <a16:creationId xmlns:a16="http://schemas.microsoft.com/office/drawing/2014/main" id="{8FB9C5DC-738E-4F4D-A300-02F15C41A29E}"/>
              </a:ext>
            </a:extLst>
          </p:cNvPr>
          <p:cNvSpPr txBox="1"/>
          <p:nvPr/>
        </p:nvSpPr>
        <p:spPr>
          <a:xfrm>
            <a:off x="0" y="0"/>
            <a:ext cx="9144000" cy="830997"/>
          </a:xfrm>
          <a:prstGeom prst="rect">
            <a:avLst/>
          </a:prstGeom>
          <a:gradFill flip="none" rotWithShape="1">
            <a:gsLst>
              <a:gs pos="0">
                <a:srgbClr val="66FFFF">
                  <a:tint val="66000"/>
                  <a:satMod val="160000"/>
                </a:srgbClr>
              </a:gs>
              <a:gs pos="50000">
                <a:srgbClr val="66FFFF">
                  <a:tint val="44500"/>
                  <a:satMod val="160000"/>
                </a:srgbClr>
              </a:gs>
              <a:gs pos="100000">
                <a:srgbClr val="66FFFF">
                  <a:tint val="23500"/>
                  <a:satMod val="160000"/>
                </a:srgbClr>
              </a:gs>
            </a:gsLst>
            <a:lin ang="13500000" scaled="1"/>
            <a:tileRect/>
          </a:gradFill>
        </p:spPr>
        <p:txBody>
          <a:bodyPr wrap="square" rtlCol="0">
            <a:spAutoFit/>
          </a:bodyPr>
          <a:lstStyle/>
          <a:p>
            <a:r>
              <a:rPr kumimoji="1" lang="ja-JP" altLang="en-US" sz="4800" dirty="0">
                <a:latin typeface="HGP創英角ｺﾞｼｯｸUB" panose="020B0900000000000000" pitchFamily="50" charset="-128"/>
                <a:ea typeface="HGP創英角ｺﾞｼｯｸUB" panose="020B0900000000000000" pitchFamily="50" charset="-128"/>
              </a:rPr>
              <a:t> １　社会科改訂のポイント</a:t>
            </a:r>
            <a:endParaRPr kumimoji="1" lang="ja-JP" altLang="en-US" sz="40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3298848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57312" y="166556"/>
            <a:ext cx="8640960" cy="6552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ctr"/>
          <a:lstStyle/>
          <a:p>
            <a:r>
              <a:rPr lang="ja-JP" altLang="en-US" sz="2400" dirty="0">
                <a:solidFill>
                  <a:schemeClr val="tx1"/>
                </a:solidFill>
                <a:latin typeface="ＭＳ 明朝" panose="02020609040205080304" pitchFamily="17" charset="-128"/>
                <a:ea typeface="ＭＳ 明朝" panose="02020609040205080304" pitchFamily="17" charset="-128"/>
              </a:rPr>
              <a:t>　</a:t>
            </a:r>
            <a:endParaRPr lang="en-US" altLang="ja-JP" sz="2400" dirty="0">
              <a:solidFill>
                <a:schemeClr val="tx1"/>
              </a:solidFill>
              <a:latin typeface="ＭＳ 明朝" panose="02020609040205080304" pitchFamily="17" charset="-128"/>
              <a:ea typeface="ＭＳ 明朝" panose="02020609040205080304" pitchFamily="17" charset="-128"/>
            </a:endParaRPr>
          </a:p>
          <a:p>
            <a:endParaRPr lang="en-US" altLang="ja-JP" sz="2000" b="1" dirty="0">
              <a:solidFill>
                <a:schemeClr val="tx1"/>
              </a:solidFill>
              <a:latin typeface="+mn-ea"/>
            </a:endParaRPr>
          </a:p>
          <a:p>
            <a:endParaRPr lang="en-US" altLang="ja-JP" sz="2000" b="1" dirty="0">
              <a:solidFill>
                <a:schemeClr val="tx1"/>
              </a:solidFill>
              <a:latin typeface="+mn-ea"/>
            </a:endParaRPr>
          </a:p>
          <a:p>
            <a:r>
              <a:rPr lang="ja-JP" altLang="en-US" sz="3200" b="1" dirty="0">
                <a:solidFill>
                  <a:schemeClr val="tx1"/>
                </a:solidFill>
                <a:latin typeface="+mn-ea"/>
              </a:rPr>
              <a:t>　</a:t>
            </a:r>
            <a:endParaRPr lang="en-US" altLang="ja-JP" sz="3200" b="1" dirty="0">
              <a:solidFill>
                <a:schemeClr val="tx1"/>
              </a:solidFill>
              <a:latin typeface="+mn-ea"/>
            </a:endParaRPr>
          </a:p>
          <a:p>
            <a:endParaRPr lang="en-US" altLang="ja-JP" sz="3200" b="1" dirty="0">
              <a:solidFill>
                <a:schemeClr val="tx1"/>
              </a:solidFill>
              <a:latin typeface="+mn-ea"/>
            </a:endParaRPr>
          </a:p>
          <a:p>
            <a:r>
              <a:rPr lang="ja-JP" altLang="en-US" sz="3200" b="1" dirty="0">
                <a:solidFill>
                  <a:schemeClr val="tx1"/>
                </a:solidFill>
                <a:latin typeface="+mn-ea"/>
              </a:rPr>
              <a:t>　社会的な見方・考え方を働かせ、課題を追究したり解決したりする活動を通して、グローバル化する国際社会に主体的に生きる平和で民主的な国家及び社会の形成者に必要な公民としての資質・能力の基礎を次のとおり育成することを目指す。</a:t>
            </a:r>
            <a:endParaRPr lang="en-US" altLang="ja-JP" sz="3200" b="1" dirty="0">
              <a:solidFill>
                <a:schemeClr val="tx1"/>
              </a:solidFill>
              <a:latin typeface="+mn-ea"/>
            </a:endParaRPr>
          </a:p>
          <a:p>
            <a:endParaRPr lang="en-US" altLang="ja-JP" sz="2000" b="1" dirty="0">
              <a:solidFill>
                <a:schemeClr val="tx1"/>
              </a:solidFill>
              <a:latin typeface="+mn-ea"/>
            </a:endParaRPr>
          </a:p>
          <a:p>
            <a:endParaRPr lang="en-US" altLang="ja-JP" sz="2000" b="1" dirty="0">
              <a:solidFill>
                <a:schemeClr val="tx1"/>
              </a:solidFill>
              <a:latin typeface="+mn-ea"/>
            </a:endParaRPr>
          </a:p>
          <a:p>
            <a:endParaRPr lang="en-US" altLang="ja-JP" sz="2000" b="1" dirty="0">
              <a:solidFill>
                <a:schemeClr val="tx1"/>
              </a:solidFill>
              <a:latin typeface="+mn-ea"/>
            </a:endParaRPr>
          </a:p>
        </p:txBody>
      </p:sp>
      <p:sp>
        <p:nvSpPr>
          <p:cNvPr id="8" name="角丸四角形 2">
            <a:extLst>
              <a:ext uri="{FF2B5EF4-FFF2-40B4-BE49-F238E27FC236}">
                <a16:creationId xmlns:a16="http://schemas.microsoft.com/office/drawing/2014/main" id="{6FA9E5AA-04FB-4721-8947-42662C4A9E1B}"/>
              </a:ext>
            </a:extLst>
          </p:cNvPr>
          <p:cNvSpPr/>
          <p:nvPr/>
        </p:nvSpPr>
        <p:spPr>
          <a:xfrm>
            <a:off x="257312" y="2132856"/>
            <a:ext cx="8640960" cy="3816424"/>
          </a:xfrm>
          <a:prstGeom prst="roundRect">
            <a:avLst>
              <a:gd name="adj" fmla="val 11771"/>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角丸四角形 4">
            <a:extLst>
              <a:ext uri="{FF2B5EF4-FFF2-40B4-BE49-F238E27FC236}">
                <a16:creationId xmlns:a16="http://schemas.microsoft.com/office/drawing/2014/main" id="{225EDC30-3F34-4185-952E-DDF8DEB64F30}"/>
              </a:ext>
            </a:extLst>
          </p:cNvPr>
          <p:cNvSpPr/>
          <p:nvPr/>
        </p:nvSpPr>
        <p:spPr>
          <a:xfrm>
            <a:off x="971600" y="1556792"/>
            <a:ext cx="7200800" cy="792088"/>
          </a:xfrm>
          <a:prstGeom prst="roundRect">
            <a:avLst>
              <a:gd name="adj" fmla="val 31919"/>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kumimoji="1" lang="ja-JP" altLang="en-US" sz="2400" b="1" dirty="0"/>
              <a:t>柱書（学びのプロセス）</a:t>
            </a:r>
            <a:endParaRPr kumimoji="1" lang="en-US" altLang="ja-JP" sz="2400" b="1" dirty="0"/>
          </a:p>
          <a:p>
            <a:pPr algn="ctr"/>
            <a:r>
              <a:rPr lang="ja-JP" altLang="en-US" sz="2000" b="1" dirty="0"/>
              <a:t>どのような学習の過程を通して資質・能力を育成するのか</a:t>
            </a:r>
            <a:endParaRPr kumimoji="1" lang="ja-JP" altLang="en-US" sz="2000" b="1" dirty="0"/>
          </a:p>
        </p:txBody>
      </p:sp>
      <p:sp>
        <p:nvSpPr>
          <p:cNvPr id="5" name="テキスト ボックス 4">
            <a:extLst>
              <a:ext uri="{FF2B5EF4-FFF2-40B4-BE49-F238E27FC236}">
                <a16:creationId xmlns:a16="http://schemas.microsoft.com/office/drawing/2014/main" id="{B6899928-F295-42A4-99B4-84B28FAA5B61}"/>
              </a:ext>
            </a:extLst>
          </p:cNvPr>
          <p:cNvSpPr txBox="1"/>
          <p:nvPr/>
        </p:nvSpPr>
        <p:spPr>
          <a:xfrm>
            <a:off x="0" y="0"/>
            <a:ext cx="9144000" cy="830997"/>
          </a:xfrm>
          <a:prstGeom prst="rect">
            <a:avLst/>
          </a:prstGeom>
          <a:gradFill flip="none" rotWithShape="1">
            <a:gsLst>
              <a:gs pos="0">
                <a:srgbClr val="66FFFF">
                  <a:tint val="66000"/>
                  <a:satMod val="160000"/>
                </a:srgbClr>
              </a:gs>
              <a:gs pos="50000">
                <a:srgbClr val="66FFFF">
                  <a:tint val="44500"/>
                  <a:satMod val="160000"/>
                </a:srgbClr>
              </a:gs>
              <a:gs pos="100000">
                <a:srgbClr val="66FFFF">
                  <a:tint val="23500"/>
                  <a:satMod val="160000"/>
                </a:srgbClr>
              </a:gs>
            </a:gsLst>
            <a:lin ang="13500000" scaled="1"/>
            <a:tileRect/>
          </a:gradFill>
        </p:spPr>
        <p:txBody>
          <a:bodyPr wrap="square" rtlCol="0">
            <a:spAutoFit/>
          </a:bodyPr>
          <a:lstStyle/>
          <a:p>
            <a:r>
              <a:rPr kumimoji="1" lang="ja-JP" altLang="en-US" sz="4800" dirty="0">
                <a:latin typeface="HGP創英角ｺﾞｼｯｸUB" panose="020B0900000000000000" pitchFamily="50" charset="-128"/>
                <a:ea typeface="HGP創英角ｺﾞｼｯｸUB" panose="020B0900000000000000" pitchFamily="50" charset="-128"/>
              </a:rPr>
              <a:t> ２　目標の改善について</a:t>
            </a:r>
            <a:endParaRPr kumimoji="1" lang="ja-JP" altLang="en-US" sz="4000" dirty="0">
              <a:latin typeface="HGP創英角ｺﾞｼｯｸUB" panose="020B0900000000000000" pitchFamily="50" charset="-128"/>
              <a:ea typeface="HGP創英角ｺﾞｼｯｸUB" panose="020B0900000000000000" pitchFamily="50" charset="-128"/>
            </a:endParaRPr>
          </a:p>
        </p:txBody>
      </p:sp>
      <p:sp>
        <p:nvSpPr>
          <p:cNvPr id="6" name="テキスト ボックス 5">
            <a:extLst>
              <a:ext uri="{FF2B5EF4-FFF2-40B4-BE49-F238E27FC236}">
                <a16:creationId xmlns:a16="http://schemas.microsoft.com/office/drawing/2014/main" id="{9C0BBD38-A830-4890-B021-39B9F1FE9FD9}"/>
              </a:ext>
            </a:extLst>
          </p:cNvPr>
          <p:cNvSpPr txBox="1"/>
          <p:nvPr/>
        </p:nvSpPr>
        <p:spPr>
          <a:xfrm>
            <a:off x="7796223" y="230832"/>
            <a:ext cx="1152128" cy="369332"/>
          </a:xfrm>
          <a:prstGeom prst="rect">
            <a:avLst/>
          </a:prstGeom>
          <a:no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解説ｐ１７</a:t>
            </a:r>
          </a:p>
        </p:txBody>
      </p:sp>
    </p:spTree>
    <p:extLst>
      <p:ext uri="{BB962C8B-B14F-4D97-AF65-F5344CB8AC3E}">
        <p14:creationId xmlns:p14="http://schemas.microsoft.com/office/powerpoint/2010/main" val="3819001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51520" y="188640"/>
            <a:ext cx="8640960" cy="655272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ctr"/>
          <a:lstStyle/>
          <a:p>
            <a:pPr marL="457200" indent="-457200">
              <a:buAutoNum type="arabicParenBoth"/>
            </a:pPr>
            <a:endParaRPr lang="en-US" altLang="ja-JP" sz="2000" b="1" dirty="0">
              <a:solidFill>
                <a:schemeClr val="tx1"/>
              </a:solidFill>
              <a:latin typeface="+mn-ea"/>
            </a:endParaRPr>
          </a:p>
          <a:p>
            <a:pPr marL="457200" indent="-457200">
              <a:buAutoNum type="arabicParenBoth"/>
            </a:pPr>
            <a:endParaRPr lang="en-US" altLang="ja-JP" sz="2000" b="1" dirty="0">
              <a:solidFill>
                <a:schemeClr val="tx1"/>
              </a:solidFill>
              <a:latin typeface="+mn-ea"/>
            </a:endParaRPr>
          </a:p>
          <a:p>
            <a:pPr marL="457200" indent="-457200">
              <a:buAutoNum type="arabicParenBoth"/>
            </a:pPr>
            <a:endParaRPr lang="en-US" altLang="ja-JP" sz="2000" b="1" dirty="0">
              <a:solidFill>
                <a:schemeClr val="tx1"/>
              </a:solidFill>
              <a:latin typeface="+mn-ea"/>
            </a:endParaRPr>
          </a:p>
          <a:p>
            <a:pPr marL="457200" indent="-457200">
              <a:buAutoNum type="arabicParenBoth"/>
            </a:pPr>
            <a:endParaRPr lang="en-US" altLang="ja-JP" sz="2000" b="1" dirty="0">
              <a:solidFill>
                <a:schemeClr val="tx1"/>
              </a:solidFill>
              <a:latin typeface="+mn-ea"/>
            </a:endParaRPr>
          </a:p>
          <a:p>
            <a:pPr marL="457200" indent="-457200">
              <a:buAutoNum type="arabicParenBoth"/>
            </a:pPr>
            <a:r>
              <a:rPr lang="ja-JP" altLang="en-US" sz="2000" b="1" dirty="0">
                <a:solidFill>
                  <a:schemeClr val="tx1"/>
                </a:solidFill>
                <a:latin typeface="+mn-ea"/>
              </a:rPr>
              <a:t>地域や我が国の国土の地理的環境、現代社会の仕組みや働き、地域や</a:t>
            </a:r>
            <a:endParaRPr lang="en-US" altLang="ja-JP" sz="2000" b="1" dirty="0">
              <a:solidFill>
                <a:schemeClr val="tx1"/>
              </a:solidFill>
              <a:latin typeface="+mn-ea"/>
            </a:endParaRPr>
          </a:p>
          <a:p>
            <a:r>
              <a:rPr lang="ja-JP" altLang="en-US" sz="2000" b="1" dirty="0">
                <a:solidFill>
                  <a:schemeClr val="tx1"/>
                </a:solidFill>
                <a:latin typeface="+mn-ea"/>
              </a:rPr>
              <a:t>　我が国の歴史や伝統と文化を通して社会生活について理解するとともに、</a:t>
            </a:r>
            <a:endParaRPr lang="en-US" altLang="ja-JP" sz="2000" b="1" dirty="0">
              <a:solidFill>
                <a:schemeClr val="tx1"/>
              </a:solidFill>
              <a:latin typeface="+mn-ea"/>
            </a:endParaRPr>
          </a:p>
          <a:p>
            <a:r>
              <a:rPr lang="ja-JP" altLang="en-US" sz="2000" b="1" dirty="0">
                <a:solidFill>
                  <a:schemeClr val="tx1"/>
                </a:solidFill>
                <a:latin typeface="+mn-ea"/>
              </a:rPr>
              <a:t>　様々な資料や調査活動を通して情報を適切に調べまとめる技能を身に付け</a:t>
            </a:r>
            <a:endParaRPr lang="en-US" altLang="ja-JP" sz="2000" b="1" dirty="0">
              <a:solidFill>
                <a:schemeClr val="tx1"/>
              </a:solidFill>
              <a:latin typeface="+mn-ea"/>
            </a:endParaRPr>
          </a:p>
          <a:p>
            <a:r>
              <a:rPr lang="ja-JP" altLang="en-US" sz="2000" b="1" dirty="0">
                <a:solidFill>
                  <a:schemeClr val="tx1"/>
                </a:solidFill>
                <a:latin typeface="+mn-ea"/>
              </a:rPr>
              <a:t>　</a:t>
            </a:r>
            <a:r>
              <a:rPr lang="ja-JP" altLang="en-US" sz="2000" b="1" dirty="0" err="1">
                <a:solidFill>
                  <a:schemeClr val="tx1"/>
                </a:solidFill>
                <a:latin typeface="+mn-ea"/>
              </a:rPr>
              <a:t>るように</a:t>
            </a:r>
            <a:r>
              <a:rPr lang="ja-JP" altLang="en-US" sz="2000" b="1" dirty="0">
                <a:solidFill>
                  <a:schemeClr val="tx1"/>
                </a:solidFill>
                <a:latin typeface="+mn-ea"/>
              </a:rPr>
              <a:t>する。</a:t>
            </a:r>
            <a:endParaRPr lang="en-US" altLang="ja-JP" sz="2000" b="1" dirty="0">
              <a:solidFill>
                <a:schemeClr val="tx1"/>
              </a:solidFill>
              <a:latin typeface="+mn-ea"/>
            </a:endParaRPr>
          </a:p>
          <a:p>
            <a:endParaRPr lang="en-US" altLang="ja-JP" sz="2000" b="1" dirty="0">
              <a:solidFill>
                <a:schemeClr val="tx1"/>
              </a:solidFill>
              <a:latin typeface="+mn-ea"/>
            </a:endParaRPr>
          </a:p>
          <a:p>
            <a:endParaRPr lang="en-US" altLang="ja-JP" sz="2000" b="1" dirty="0">
              <a:solidFill>
                <a:schemeClr val="tx1"/>
              </a:solidFill>
              <a:latin typeface="+mn-ea"/>
            </a:endParaRPr>
          </a:p>
          <a:p>
            <a:r>
              <a:rPr lang="en-US" altLang="ja-JP" sz="2000" b="1" dirty="0">
                <a:solidFill>
                  <a:schemeClr val="tx1"/>
                </a:solidFill>
                <a:latin typeface="+mn-ea"/>
              </a:rPr>
              <a:t>(2)</a:t>
            </a:r>
            <a:r>
              <a:rPr lang="ja-JP" altLang="en-US" sz="2000" b="1" dirty="0">
                <a:solidFill>
                  <a:schemeClr val="tx1"/>
                </a:solidFill>
                <a:latin typeface="+mn-ea"/>
              </a:rPr>
              <a:t>　社会的事象の特色や相互の関連、意味を多角的に考えたり、社会に見ら</a:t>
            </a:r>
            <a:endParaRPr lang="en-US" altLang="ja-JP" sz="2000" b="1" dirty="0">
              <a:solidFill>
                <a:schemeClr val="tx1"/>
              </a:solidFill>
              <a:latin typeface="+mn-ea"/>
            </a:endParaRPr>
          </a:p>
          <a:p>
            <a:r>
              <a:rPr lang="ja-JP" altLang="en-US" sz="2000" b="1" dirty="0">
                <a:solidFill>
                  <a:schemeClr val="tx1"/>
                </a:solidFill>
                <a:latin typeface="+mn-ea"/>
              </a:rPr>
              <a:t>　</a:t>
            </a:r>
            <a:r>
              <a:rPr lang="ja-JP" altLang="en-US" sz="2000" b="1" dirty="0" err="1">
                <a:solidFill>
                  <a:schemeClr val="tx1"/>
                </a:solidFill>
                <a:latin typeface="+mn-ea"/>
              </a:rPr>
              <a:t>れる</a:t>
            </a:r>
            <a:r>
              <a:rPr lang="ja-JP" altLang="en-US" sz="2000" b="1" dirty="0">
                <a:solidFill>
                  <a:schemeClr val="tx1"/>
                </a:solidFill>
                <a:latin typeface="+mn-ea"/>
              </a:rPr>
              <a:t>課題を把握して、その解決に向けて社会への関わり方を選択・判断した</a:t>
            </a:r>
            <a:endParaRPr lang="en-US" altLang="ja-JP" sz="2000" b="1" dirty="0">
              <a:solidFill>
                <a:schemeClr val="tx1"/>
              </a:solidFill>
              <a:latin typeface="+mn-ea"/>
            </a:endParaRPr>
          </a:p>
          <a:p>
            <a:r>
              <a:rPr lang="ja-JP" altLang="en-US" sz="2000" b="1" dirty="0">
                <a:solidFill>
                  <a:schemeClr val="tx1"/>
                </a:solidFill>
                <a:latin typeface="+mn-ea"/>
              </a:rPr>
              <a:t>　</a:t>
            </a:r>
            <a:r>
              <a:rPr lang="ja-JP" altLang="en-US" sz="2000" b="1" dirty="0" err="1">
                <a:solidFill>
                  <a:schemeClr val="tx1"/>
                </a:solidFill>
                <a:latin typeface="+mn-ea"/>
              </a:rPr>
              <a:t>り</a:t>
            </a:r>
            <a:r>
              <a:rPr lang="ja-JP" altLang="en-US" sz="2000" b="1" dirty="0">
                <a:solidFill>
                  <a:schemeClr val="tx1"/>
                </a:solidFill>
                <a:latin typeface="+mn-ea"/>
              </a:rPr>
              <a:t>する力、考えたことや選択・判断したことを適切に表現する力を養う。</a:t>
            </a:r>
            <a:endParaRPr lang="en-US" altLang="ja-JP" sz="2000" b="1" dirty="0">
              <a:solidFill>
                <a:schemeClr val="tx1"/>
              </a:solidFill>
              <a:latin typeface="+mn-ea"/>
            </a:endParaRPr>
          </a:p>
          <a:p>
            <a:endParaRPr lang="en-US" altLang="ja-JP" sz="2000" b="1" dirty="0">
              <a:solidFill>
                <a:schemeClr val="tx1"/>
              </a:solidFill>
              <a:latin typeface="+mn-ea"/>
            </a:endParaRPr>
          </a:p>
          <a:p>
            <a:endParaRPr lang="en-US" altLang="ja-JP" sz="2000" b="1" dirty="0">
              <a:solidFill>
                <a:schemeClr val="tx1"/>
              </a:solidFill>
              <a:latin typeface="+mn-ea"/>
            </a:endParaRPr>
          </a:p>
          <a:p>
            <a:r>
              <a:rPr lang="en-US" altLang="ja-JP" sz="2000" b="1" dirty="0">
                <a:solidFill>
                  <a:schemeClr val="tx1"/>
                </a:solidFill>
                <a:latin typeface="+mn-ea"/>
              </a:rPr>
              <a:t>(3)</a:t>
            </a:r>
            <a:r>
              <a:rPr lang="ja-JP" altLang="en-US" sz="2000" b="1" dirty="0">
                <a:solidFill>
                  <a:schemeClr val="tx1"/>
                </a:solidFill>
                <a:latin typeface="+mn-ea"/>
              </a:rPr>
              <a:t> 社会的事象について、よりよい社会を考え主体的に問題解決しようとする</a:t>
            </a:r>
            <a:endParaRPr lang="en-US" altLang="ja-JP" sz="2000" b="1" dirty="0">
              <a:solidFill>
                <a:schemeClr val="tx1"/>
              </a:solidFill>
              <a:latin typeface="+mn-ea"/>
            </a:endParaRPr>
          </a:p>
          <a:p>
            <a:r>
              <a:rPr lang="ja-JP" altLang="en-US" sz="2000" b="1" dirty="0">
                <a:solidFill>
                  <a:schemeClr val="tx1"/>
                </a:solidFill>
                <a:latin typeface="+mn-ea"/>
              </a:rPr>
              <a:t>　態度を養うとともに、多角的な思考や理解を通して、地域社会に対する誇り</a:t>
            </a:r>
            <a:endParaRPr lang="en-US" altLang="ja-JP" sz="2000" b="1" dirty="0">
              <a:solidFill>
                <a:schemeClr val="tx1"/>
              </a:solidFill>
              <a:latin typeface="+mn-ea"/>
            </a:endParaRPr>
          </a:p>
          <a:p>
            <a:r>
              <a:rPr lang="ja-JP" altLang="en-US" sz="2000" b="1" dirty="0">
                <a:solidFill>
                  <a:schemeClr val="tx1"/>
                </a:solidFill>
                <a:latin typeface="+mn-ea"/>
              </a:rPr>
              <a:t>　と愛情、地域社会の一員としての自覚、我が国の国土と歴史に対する愛情、</a:t>
            </a:r>
            <a:endParaRPr lang="en-US" altLang="ja-JP" sz="2000" b="1" dirty="0">
              <a:solidFill>
                <a:schemeClr val="tx1"/>
              </a:solidFill>
              <a:latin typeface="+mn-ea"/>
            </a:endParaRPr>
          </a:p>
          <a:p>
            <a:r>
              <a:rPr lang="ja-JP" altLang="en-US" sz="2000" b="1" dirty="0">
                <a:solidFill>
                  <a:schemeClr val="tx1"/>
                </a:solidFill>
                <a:latin typeface="+mn-ea"/>
              </a:rPr>
              <a:t>　我が国の将来を担う国民としての自覚、世界の国々の人々と共に生きていく　</a:t>
            </a:r>
            <a:endParaRPr lang="en-US" altLang="ja-JP" sz="2000" b="1" dirty="0">
              <a:solidFill>
                <a:schemeClr val="tx1"/>
              </a:solidFill>
              <a:latin typeface="+mn-ea"/>
            </a:endParaRPr>
          </a:p>
          <a:p>
            <a:r>
              <a:rPr lang="ja-JP" altLang="en-US" sz="2000" b="1" dirty="0">
                <a:solidFill>
                  <a:schemeClr val="tx1"/>
                </a:solidFill>
                <a:latin typeface="+mn-ea"/>
              </a:rPr>
              <a:t>　ことの大切さについての自覚などを養う。 </a:t>
            </a:r>
            <a:endParaRPr kumimoji="1" lang="ja-JP" altLang="en-US" sz="2000" b="1" dirty="0">
              <a:solidFill>
                <a:schemeClr val="tx1"/>
              </a:solidFill>
              <a:latin typeface="+mn-ea"/>
            </a:endParaRPr>
          </a:p>
        </p:txBody>
      </p:sp>
      <p:sp>
        <p:nvSpPr>
          <p:cNvPr id="9" name="角丸四角形 7">
            <a:extLst>
              <a:ext uri="{FF2B5EF4-FFF2-40B4-BE49-F238E27FC236}">
                <a16:creationId xmlns:a16="http://schemas.microsoft.com/office/drawing/2014/main" id="{6F34C5F9-4FAA-4D47-892F-3A7E9DF9AA5A}"/>
              </a:ext>
            </a:extLst>
          </p:cNvPr>
          <p:cNvSpPr/>
          <p:nvPr/>
        </p:nvSpPr>
        <p:spPr>
          <a:xfrm>
            <a:off x="977392" y="404664"/>
            <a:ext cx="7200800" cy="576064"/>
          </a:xfrm>
          <a:prstGeom prst="roundRect">
            <a:avLst>
              <a:gd name="adj" fmla="val 31919"/>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kumimoji="1" lang="ja-JP" altLang="en-US" sz="2400" b="1" dirty="0"/>
              <a:t>育成を目指す資質能力</a:t>
            </a:r>
            <a:endParaRPr kumimoji="1" lang="ja-JP" altLang="en-US" sz="2000" b="1" dirty="0"/>
          </a:p>
        </p:txBody>
      </p:sp>
      <p:sp>
        <p:nvSpPr>
          <p:cNvPr id="10" name="角丸四角形 13">
            <a:extLst>
              <a:ext uri="{FF2B5EF4-FFF2-40B4-BE49-F238E27FC236}">
                <a16:creationId xmlns:a16="http://schemas.microsoft.com/office/drawing/2014/main" id="{CF28FC5E-FF6C-4198-AE51-89339AEE7D74}"/>
              </a:ext>
            </a:extLst>
          </p:cNvPr>
          <p:cNvSpPr/>
          <p:nvPr/>
        </p:nvSpPr>
        <p:spPr>
          <a:xfrm>
            <a:off x="323528" y="1457972"/>
            <a:ext cx="8496944" cy="1437615"/>
          </a:xfrm>
          <a:prstGeom prst="roundRect">
            <a:avLst>
              <a:gd name="adj" fmla="val 1488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角丸四角形 9">
            <a:extLst>
              <a:ext uri="{FF2B5EF4-FFF2-40B4-BE49-F238E27FC236}">
                <a16:creationId xmlns:a16="http://schemas.microsoft.com/office/drawing/2014/main" id="{9CBDB6C7-CB6C-4C5F-8D41-AF7E2A7FF857}"/>
              </a:ext>
            </a:extLst>
          </p:cNvPr>
          <p:cNvSpPr/>
          <p:nvPr/>
        </p:nvSpPr>
        <p:spPr>
          <a:xfrm>
            <a:off x="467544" y="1222360"/>
            <a:ext cx="1872208" cy="382074"/>
          </a:xfrm>
          <a:prstGeom prst="roundRect">
            <a:avLst>
              <a:gd name="adj" fmla="val 4961"/>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2000" b="1" dirty="0"/>
              <a:t>知識及び技能</a:t>
            </a:r>
            <a:endParaRPr kumimoji="1" lang="ja-JP" altLang="en-US" sz="2000" b="1" dirty="0"/>
          </a:p>
        </p:txBody>
      </p:sp>
      <p:sp>
        <p:nvSpPr>
          <p:cNvPr id="11" name="角丸四角形 14">
            <a:extLst>
              <a:ext uri="{FF2B5EF4-FFF2-40B4-BE49-F238E27FC236}">
                <a16:creationId xmlns:a16="http://schemas.microsoft.com/office/drawing/2014/main" id="{820C300D-8DDF-4B3C-ACC9-AD52F5126154}"/>
              </a:ext>
            </a:extLst>
          </p:cNvPr>
          <p:cNvSpPr/>
          <p:nvPr/>
        </p:nvSpPr>
        <p:spPr>
          <a:xfrm>
            <a:off x="373588" y="3271906"/>
            <a:ext cx="8330808" cy="1165206"/>
          </a:xfrm>
          <a:prstGeom prst="roundRect">
            <a:avLst>
              <a:gd name="adj" fmla="val 20375"/>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角丸四角形 11">
            <a:extLst>
              <a:ext uri="{FF2B5EF4-FFF2-40B4-BE49-F238E27FC236}">
                <a16:creationId xmlns:a16="http://schemas.microsoft.com/office/drawing/2014/main" id="{B7BBF445-9D32-4E32-853D-1B73D6ADCD87}"/>
              </a:ext>
            </a:extLst>
          </p:cNvPr>
          <p:cNvSpPr/>
          <p:nvPr/>
        </p:nvSpPr>
        <p:spPr>
          <a:xfrm>
            <a:off x="467544" y="3030183"/>
            <a:ext cx="3456384" cy="382074"/>
          </a:xfrm>
          <a:prstGeom prst="roundRect">
            <a:avLst>
              <a:gd name="adj" fmla="val 4961"/>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2000" b="1" dirty="0"/>
              <a:t>思考力，判断力，表現力等</a:t>
            </a:r>
            <a:endParaRPr kumimoji="1" lang="ja-JP" altLang="en-US" sz="2000" b="1" dirty="0"/>
          </a:p>
        </p:txBody>
      </p:sp>
      <p:sp>
        <p:nvSpPr>
          <p:cNvPr id="15" name="角丸四角形 14">
            <a:extLst>
              <a:ext uri="{FF2B5EF4-FFF2-40B4-BE49-F238E27FC236}">
                <a16:creationId xmlns:a16="http://schemas.microsoft.com/office/drawing/2014/main" id="{D7789BF9-0733-4848-BF9B-DAE03B438FFC}"/>
              </a:ext>
            </a:extLst>
          </p:cNvPr>
          <p:cNvSpPr/>
          <p:nvPr/>
        </p:nvSpPr>
        <p:spPr>
          <a:xfrm>
            <a:off x="373588" y="4842310"/>
            <a:ext cx="8446884" cy="1755042"/>
          </a:xfrm>
          <a:prstGeom prst="roundRect">
            <a:avLst>
              <a:gd name="adj" fmla="val 20375"/>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 12">
            <a:extLst>
              <a:ext uri="{FF2B5EF4-FFF2-40B4-BE49-F238E27FC236}">
                <a16:creationId xmlns:a16="http://schemas.microsoft.com/office/drawing/2014/main" id="{76647F38-4C7F-4F86-9B24-577E3F3CD25E}"/>
              </a:ext>
            </a:extLst>
          </p:cNvPr>
          <p:cNvSpPr/>
          <p:nvPr/>
        </p:nvSpPr>
        <p:spPr>
          <a:xfrm>
            <a:off x="467544" y="4622394"/>
            <a:ext cx="3456384" cy="382074"/>
          </a:xfrm>
          <a:prstGeom prst="roundRect">
            <a:avLst>
              <a:gd name="adj" fmla="val 4961"/>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2000" b="1" dirty="0"/>
              <a:t>学びに向かう力，人間性等</a:t>
            </a:r>
            <a:endParaRPr kumimoji="1" lang="ja-JP" altLang="en-US" sz="2000" b="1" dirty="0"/>
          </a:p>
        </p:txBody>
      </p:sp>
      <p:sp>
        <p:nvSpPr>
          <p:cNvPr id="13" name="テキスト ボックス 12">
            <a:extLst>
              <a:ext uri="{FF2B5EF4-FFF2-40B4-BE49-F238E27FC236}">
                <a16:creationId xmlns:a16="http://schemas.microsoft.com/office/drawing/2014/main" id="{A0738C32-172B-42E8-A139-41871CFF2BF3}"/>
              </a:ext>
            </a:extLst>
          </p:cNvPr>
          <p:cNvSpPr txBox="1"/>
          <p:nvPr/>
        </p:nvSpPr>
        <p:spPr>
          <a:xfrm>
            <a:off x="6983385" y="508030"/>
            <a:ext cx="1152128" cy="369332"/>
          </a:xfrm>
          <a:prstGeom prst="rect">
            <a:avLst/>
          </a:prstGeom>
          <a:no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解説ｐ１７</a:t>
            </a:r>
          </a:p>
        </p:txBody>
      </p:sp>
    </p:spTree>
    <p:extLst>
      <p:ext uri="{BB962C8B-B14F-4D97-AF65-F5344CB8AC3E}">
        <p14:creationId xmlns:p14="http://schemas.microsoft.com/office/powerpoint/2010/main" val="352677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500"/>
                                        <p:tgtEl>
                                          <p:spTgt spid="14"/>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fade">
                                      <p:cBhvr>
                                        <p:cTn id="3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6" grpId="0" animBg="1"/>
      <p:bldP spid="11" grpId="0" animBg="1"/>
      <p:bldP spid="12" grpId="0" animBg="1"/>
      <p:bldP spid="15"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8C12E359-5BFE-4E02-AE7E-FCBD911B0991}"/>
              </a:ext>
            </a:extLst>
          </p:cNvPr>
          <p:cNvSpPr txBox="1"/>
          <p:nvPr/>
        </p:nvSpPr>
        <p:spPr>
          <a:xfrm>
            <a:off x="0" y="0"/>
            <a:ext cx="9144000" cy="830997"/>
          </a:xfrm>
          <a:prstGeom prst="rect">
            <a:avLst/>
          </a:prstGeom>
          <a:gradFill flip="none" rotWithShape="1">
            <a:gsLst>
              <a:gs pos="0">
                <a:srgbClr val="66FFFF">
                  <a:tint val="66000"/>
                  <a:satMod val="160000"/>
                </a:srgbClr>
              </a:gs>
              <a:gs pos="50000">
                <a:srgbClr val="66FFFF">
                  <a:tint val="44500"/>
                  <a:satMod val="160000"/>
                </a:srgbClr>
              </a:gs>
              <a:gs pos="100000">
                <a:srgbClr val="66FFFF">
                  <a:tint val="23500"/>
                  <a:satMod val="160000"/>
                </a:srgbClr>
              </a:gs>
            </a:gsLst>
            <a:lin ang="13500000" scaled="1"/>
            <a:tileRect/>
          </a:gradFill>
        </p:spPr>
        <p:txBody>
          <a:bodyPr wrap="square" rtlCol="0">
            <a:spAutoFit/>
          </a:bodyPr>
          <a:lstStyle/>
          <a:p>
            <a:r>
              <a:rPr kumimoji="1" lang="ja-JP" altLang="en-US" sz="4800" dirty="0">
                <a:latin typeface="HGP創英角ｺﾞｼｯｸUB" panose="020B0900000000000000" pitchFamily="50" charset="-128"/>
                <a:ea typeface="HGP創英角ｺﾞｼｯｸUB" panose="020B0900000000000000" pitchFamily="50" charset="-128"/>
              </a:rPr>
              <a:t> ２　目標の改善について</a:t>
            </a:r>
            <a:endParaRPr kumimoji="1" lang="ja-JP" altLang="en-US" sz="4000" dirty="0">
              <a:latin typeface="HGP創英角ｺﾞｼｯｸUB" panose="020B0900000000000000" pitchFamily="50" charset="-128"/>
              <a:ea typeface="HGP創英角ｺﾞｼｯｸUB" panose="020B0900000000000000" pitchFamily="50" charset="-128"/>
            </a:endParaRPr>
          </a:p>
        </p:txBody>
      </p:sp>
      <p:sp>
        <p:nvSpPr>
          <p:cNvPr id="2" name="四角形: 角を丸くする 1">
            <a:extLst>
              <a:ext uri="{FF2B5EF4-FFF2-40B4-BE49-F238E27FC236}">
                <a16:creationId xmlns:a16="http://schemas.microsoft.com/office/drawing/2014/main" id="{F7B96785-5525-4102-9D2F-FFFF43077F76}"/>
              </a:ext>
            </a:extLst>
          </p:cNvPr>
          <p:cNvSpPr/>
          <p:nvPr/>
        </p:nvSpPr>
        <p:spPr>
          <a:xfrm>
            <a:off x="251520" y="1196752"/>
            <a:ext cx="8208912" cy="5328592"/>
          </a:xfrm>
          <a:prstGeom prst="round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四角形: 角を丸くする 2">
            <a:extLst>
              <a:ext uri="{FF2B5EF4-FFF2-40B4-BE49-F238E27FC236}">
                <a16:creationId xmlns:a16="http://schemas.microsoft.com/office/drawing/2014/main" id="{18B77717-472B-4C64-86FD-67A3817F79B3}"/>
              </a:ext>
            </a:extLst>
          </p:cNvPr>
          <p:cNvSpPr/>
          <p:nvPr/>
        </p:nvSpPr>
        <p:spPr>
          <a:xfrm>
            <a:off x="1928242" y="5528058"/>
            <a:ext cx="5164038" cy="864096"/>
          </a:xfrm>
          <a:prstGeom prst="roundRect">
            <a:avLst/>
          </a:prstGeom>
          <a:solidFill>
            <a:srgbClr val="FFFFCC">
              <a:alpha val="56863"/>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4500"/>
              </a:lnSpc>
            </a:pPr>
            <a:r>
              <a:rPr kumimoji="1" lang="ja-JP" altLang="en-US" sz="2800" u="sng" dirty="0">
                <a:solidFill>
                  <a:srgbClr val="FF0000"/>
                </a:solidFill>
                <a:latin typeface="HGP創英角ｺﾞｼｯｸUB" panose="020B0900000000000000" pitchFamily="50" charset="-128"/>
                <a:ea typeface="HGP創英角ｺﾞｼｯｸUB" panose="020B0900000000000000" pitchFamily="50" charset="-128"/>
              </a:rPr>
              <a:t>社会的事象の見方・考え方</a:t>
            </a:r>
          </a:p>
        </p:txBody>
      </p:sp>
      <p:sp>
        <p:nvSpPr>
          <p:cNvPr id="6" name="四角形: 角を丸くする 5">
            <a:extLst>
              <a:ext uri="{FF2B5EF4-FFF2-40B4-BE49-F238E27FC236}">
                <a16:creationId xmlns:a16="http://schemas.microsoft.com/office/drawing/2014/main" id="{9934392D-D11C-42CA-BAF9-2F765C8982C1}"/>
              </a:ext>
            </a:extLst>
          </p:cNvPr>
          <p:cNvSpPr/>
          <p:nvPr/>
        </p:nvSpPr>
        <p:spPr>
          <a:xfrm>
            <a:off x="395536" y="3068960"/>
            <a:ext cx="4032448" cy="2010509"/>
          </a:xfrm>
          <a:prstGeom prst="roundRect">
            <a:avLst/>
          </a:prstGeom>
          <a:solidFill>
            <a:srgbClr val="FFFFCC">
              <a:alpha val="56863"/>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4500"/>
              </a:lnSpc>
            </a:pPr>
            <a:r>
              <a:rPr kumimoji="1" lang="ja-JP" altLang="en-US" sz="3200" dirty="0">
                <a:solidFill>
                  <a:schemeClr val="tx1"/>
                </a:solidFill>
                <a:latin typeface="HGP創英角ｺﾞｼｯｸUB" panose="020B0900000000000000" pitchFamily="50" charset="-128"/>
                <a:ea typeface="HGP創英角ｺﾞｼｯｸUB" panose="020B0900000000000000" pitchFamily="50" charset="-128"/>
              </a:rPr>
              <a:t>地理的分野</a:t>
            </a:r>
            <a:endParaRPr kumimoji="1" lang="en-US" altLang="ja-JP" sz="3200" dirty="0">
              <a:solidFill>
                <a:schemeClr val="tx1"/>
              </a:solidFill>
              <a:latin typeface="HGP創英角ｺﾞｼｯｸUB" panose="020B0900000000000000" pitchFamily="50" charset="-128"/>
              <a:ea typeface="HGP創英角ｺﾞｼｯｸUB" panose="020B0900000000000000" pitchFamily="50" charset="-128"/>
            </a:endParaRPr>
          </a:p>
          <a:p>
            <a:pPr algn="ctr">
              <a:lnSpc>
                <a:spcPts val="4500"/>
              </a:lnSpc>
            </a:pPr>
            <a:r>
              <a:rPr kumimoji="1" lang="ja-JP" altLang="en-US" sz="2800" u="sng" dirty="0">
                <a:solidFill>
                  <a:srgbClr val="FF0000"/>
                </a:solidFill>
                <a:latin typeface="HGP創英角ｺﾞｼｯｸUB" panose="020B0900000000000000" pitchFamily="50" charset="-128"/>
                <a:ea typeface="HGP創英角ｺﾞｼｯｸUB" panose="020B0900000000000000" pitchFamily="50" charset="-128"/>
              </a:rPr>
              <a:t>社会的事象の</a:t>
            </a:r>
            <a:endParaRPr kumimoji="1" lang="en-US" altLang="ja-JP" sz="2800" u="sng" dirty="0">
              <a:solidFill>
                <a:srgbClr val="FF0000"/>
              </a:solidFill>
              <a:latin typeface="HGP創英角ｺﾞｼｯｸUB" panose="020B0900000000000000" pitchFamily="50" charset="-128"/>
              <a:ea typeface="HGP創英角ｺﾞｼｯｸUB" panose="020B0900000000000000" pitchFamily="50" charset="-128"/>
            </a:endParaRPr>
          </a:p>
          <a:p>
            <a:pPr algn="ctr">
              <a:lnSpc>
                <a:spcPts val="4500"/>
              </a:lnSpc>
            </a:pPr>
            <a:r>
              <a:rPr kumimoji="1" lang="ja-JP" altLang="en-US" sz="2800" u="sng" dirty="0">
                <a:solidFill>
                  <a:srgbClr val="FF0000"/>
                </a:solidFill>
                <a:latin typeface="HGP創英角ｺﾞｼｯｸUB" panose="020B0900000000000000" pitchFamily="50" charset="-128"/>
                <a:ea typeface="HGP創英角ｺﾞｼｯｸUB" panose="020B0900000000000000" pitchFamily="50" charset="-128"/>
              </a:rPr>
              <a:t>地理的な見方・考え方</a:t>
            </a:r>
          </a:p>
        </p:txBody>
      </p:sp>
      <p:sp>
        <p:nvSpPr>
          <p:cNvPr id="7" name="四角形: 角を丸くする 6">
            <a:extLst>
              <a:ext uri="{FF2B5EF4-FFF2-40B4-BE49-F238E27FC236}">
                <a16:creationId xmlns:a16="http://schemas.microsoft.com/office/drawing/2014/main" id="{61AFEAF7-5B69-4D84-A690-7EF4DB76EB0E}"/>
              </a:ext>
            </a:extLst>
          </p:cNvPr>
          <p:cNvSpPr/>
          <p:nvPr/>
        </p:nvSpPr>
        <p:spPr>
          <a:xfrm>
            <a:off x="4283968" y="3045568"/>
            <a:ext cx="4032448" cy="2010509"/>
          </a:xfrm>
          <a:prstGeom prst="roundRect">
            <a:avLst/>
          </a:prstGeom>
          <a:solidFill>
            <a:srgbClr val="FFFFCC">
              <a:alpha val="56863"/>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4500"/>
              </a:lnSpc>
            </a:pPr>
            <a:r>
              <a:rPr kumimoji="1" lang="ja-JP" altLang="en-US" sz="3200" dirty="0">
                <a:solidFill>
                  <a:schemeClr val="tx1"/>
                </a:solidFill>
                <a:latin typeface="HGP創英角ｺﾞｼｯｸUB" panose="020B0900000000000000" pitchFamily="50" charset="-128"/>
                <a:ea typeface="HGP創英角ｺﾞｼｯｸUB" panose="020B0900000000000000" pitchFamily="50" charset="-128"/>
              </a:rPr>
              <a:t>歴史的分野</a:t>
            </a:r>
            <a:endParaRPr kumimoji="1" lang="en-US" altLang="ja-JP" sz="3200" dirty="0">
              <a:solidFill>
                <a:schemeClr val="tx1"/>
              </a:solidFill>
              <a:latin typeface="HGP創英角ｺﾞｼｯｸUB" panose="020B0900000000000000" pitchFamily="50" charset="-128"/>
              <a:ea typeface="HGP創英角ｺﾞｼｯｸUB" panose="020B0900000000000000" pitchFamily="50" charset="-128"/>
            </a:endParaRPr>
          </a:p>
          <a:p>
            <a:pPr algn="ctr">
              <a:lnSpc>
                <a:spcPts val="4500"/>
              </a:lnSpc>
            </a:pPr>
            <a:r>
              <a:rPr kumimoji="1" lang="ja-JP" altLang="en-US" sz="2800" u="sng" dirty="0">
                <a:solidFill>
                  <a:srgbClr val="FF0000"/>
                </a:solidFill>
                <a:latin typeface="HGP創英角ｺﾞｼｯｸUB" panose="020B0900000000000000" pitchFamily="50" charset="-128"/>
                <a:ea typeface="HGP創英角ｺﾞｼｯｸUB" panose="020B0900000000000000" pitchFamily="50" charset="-128"/>
              </a:rPr>
              <a:t>社会的事象の</a:t>
            </a:r>
            <a:endParaRPr kumimoji="1" lang="en-US" altLang="ja-JP" sz="2800" u="sng" dirty="0">
              <a:solidFill>
                <a:srgbClr val="FF0000"/>
              </a:solidFill>
              <a:latin typeface="HGP創英角ｺﾞｼｯｸUB" panose="020B0900000000000000" pitchFamily="50" charset="-128"/>
              <a:ea typeface="HGP創英角ｺﾞｼｯｸUB" panose="020B0900000000000000" pitchFamily="50" charset="-128"/>
            </a:endParaRPr>
          </a:p>
          <a:p>
            <a:pPr algn="ctr">
              <a:lnSpc>
                <a:spcPts val="4500"/>
              </a:lnSpc>
            </a:pPr>
            <a:r>
              <a:rPr kumimoji="1" lang="ja-JP" altLang="en-US" sz="2800" u="sng" dirty="0">
                <a:solidFill>
                  <a:srgbClr val="FF0000"/>
                </a:solidFill>
                <a:latin typeface="HGP創英角ｺﾞｼｯｸUB" panose="020B0900000000000000" pitchFamily="50" charset="-128"/>
                <a:ea typeface="HGP創英角ｺﾞｼｯｸUB" panose="020B0900000000000000" pitchFamily="50" charset="-128"/>
              </a:rPr>
              <a:t>歴史的な見方・考え方</a:t>
            </a:r>
          </a:p>
        </p:txBody>
      </p:sp>
      <p:sp>
        <p:nvSpPr>
          <p:cNvPr id="8" name="四角形: 角を丸くする 7">
            <a:extLst>
              <a:ext uri="{FF2B5EF4-FFF2-40B4-BE49-F238E27FC236}">
                <a16:creationId xmlns:a16="http://schemas.microsoft.com/office/drawing/2014/main" id="{8737BAC6-9239-4D3B-9484-12C799341015}"/>
              </a:ext>
            </a:extLst>
          </p:cNvPr>
          <p:cNvSpPr/>
          <p:nvPr/>
        </p:nvSpPr>
        <p:spPr>
          <a:xfrm>
            <a:off x="2051720" y="1321133"/>
            <a:ext cx="4608512" cy="1891843"/>
          </a:xfrm>
          <a:prstGeom prst="roundRect">
            <a:avLst/>
          </a:prstGeom>
          <a:solidFill>
            <a:srgbClr val="FFFFCC">
              <a:alpha val="56863"/>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4500"/>
              </a:lnSpc>
            </a:pPr>
            <a:r>
              <a:rPr kumimoji="1" lang="ja-JP" altLang="en-US" sz="3200" dirty="0">
                <a:solidFill>
                  <a:schemeClr val="tx1"/>
                </a:solidFill>
                <a:latin typeface="HGP創英角ｺﾞｼｯｸUB" panose="020B0900000000000000" pitchFamily="50" charset="-128"/>
                <a:ea typeface="HGP創英角ｺﾞｼｯｸUB" panose="020B0900000000000000" pitchFamily="50" charset="-128"/>
              </a:rPr>
              <a:t>公民的分野</a:t>
            </a:r>
            <a:endParaRPr kumimoji="1" lang="en-US" altLang="ja-JP" sz="3200" dirty="0">
              <a:solidFill>
                <a:schemeClr val="tx1"/>
              </a:solidFill>
              <a:latin typeface="HGP創英角ｺﾞｼｯｸUB" panose="020B0900000000000000" pitchFamily="50" charset="-128"/>
              <a:ea typeface="HGP創英角ｺﾞｼｯｸUB" panose="020B0900000000000000" pitchFamily="50" charset="-128"/>
            </a:endParaRPr>
          </a:p>
          <a:p>
            <a:pPr algn="ctr">
              <a:lnSpc>
                <a:spcPts val="4500"/>
              </a:lnSpc>
            </a:pPr>
            <a:r>
              <a:rPr kumimoji="1" lang="ja-JP" altLang="en-US" sz="3000" u="sng" dirty="0">
                <a:solidFill>
                  <a:srgbClr val="FF0000"/>
                </a:solidFill>
                <a:latin typeface="HGP創英角ｺﾞｼｯｸUB" panose="020B0900000000000000" pitchFamily="50" charset="-128"/>
                <a:ea typeface="HGP創英角ｺﾞｼｯｸUB" panose="020B0900000000000000" pitchFamily="50" charset="-128"/>
              </a:rPr>
              <a:t>現代社会の見方・考え方</a:t>
            </a:r>
          </a:p>
        </p:txBody>
      </p:sp>
      <p:sp>
        <p:nvSpPr>
          <p:cNvPr id="9" name="楕円 8">
            <a:extLst>
              <a:ext uri="{FF2B5EF4-FFF2-40B4-BE49-F238E27FC236}">
                <a16:creationId xmlns:a16="http://schemas.microsoft.com/office/drawing/2014/main" id="{2E2892DC-1B15-4590-88A5-F3B4E10F21E6}"/>
              </a:ext>
            </a:extLst>
          </p:cNvPr>
          <p:cNvSpPr/>
          <p:nvPr/>
        </p:nvSpPr>
        <p:spPr>
          <a:xfrm>
            <a:off x="6702474" y="840342"/>
            <a:ext cx="2304256" cy="961582"/>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latin typeface="HGP創英角ｺﾞｼｯｸUB" panose="020B0900000000000000" pitchFamily="50" charset="-128"/>
                <a:ea typeface="HGP創英角ｺﾞｼｯｸUB" panose="020B0900000000000000" pitchFamily="50" charset="-128"/>
              </a:rPr>
              <a:t>社会的な</a:t>
            </a:r>
            <a:endParaRPr kumimoji="1" lang="en-US" altLang="ja-JP" sz="2000" dirty="0">
              <a:latin typeface="HGP創英角ｺﾞｼｯｸUB" panose="020B0900000000000000" pitchFamily="50" charset="-128"/>
              <a:ea typeface="HGP創英角ｺﾞｼｯｸUB" panose="020B0900000000000000" pitchFamily="50" charset="-128"/>
            </a:endParaRPr>
          </a:p>
          <a:p>
            <a:pPr algn="ctr"/>
            <a:r>
              <a:rPr kumimoji="1" lang="ja-JP" altLang="en-US" sz="2000" dirty="0">
                <a:latin typeface="HGP創英角ｺﾞｼｯｸUB" panose="020B0900000000000000" pitchFamily="50" charset="-128"/>
                <a:ea typeface="HGP創英角ｺﾞｼｯｸUB" panose="020B0900000000000000" pitchFamily="50" charset="-128"/>
              </a:rPr>
              <a:t>見方・考え方</a:t>
            </a:r>
          </a:p>
        </p:txBody>
      </p:sp>
      <p:sp>
        <p:nvSpPr>
          <p:cNvPr id="10" name="正方形/長方形 9">
            <a:extLst>
              <a:ext uri="{FF2B5EF4-FFF2-40B4-BE49-F238E27FC236}">
                <a16:creationId xmlns:a16="http://schemas.microsoft.com/office/drawing/2014/main" id="{A6468FF2-00A2-43CA-985B-6A0E90F72D8A}"/>
              </a:ext>
            </a:extLst>
          </p:cNvPr>
          <p:cNvSpPr/>
          <p:nvPr/>
        </p:nvSpPr>
        <p:spPr>
          <a:xfrm>
            <a:off x="683568" y="5634284"/>
            <a:ext cx="1584176" cy="651643"/>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1"/>
                </a:solidFill>
                <a:latin typeface="HGP創英角ｺﾞｼｯｸUB" panose="020B0900000000000000" pitchFamily="50" charset="-128"/>
                <a:ea typeface="HGP創英角ｺﾞｼｯｸUB" panose="020B0900000000000000" pitchFamily="50" charset="-128"/>
              </a:rPr>
              <a:t>小学校</a:t>
            </a:r>
          </a:p>
        </p:txBody>
      </p:sp>
      <p:sp>
        <p:nvSpPr>
          <p:cNvPr id="12" name="矢印: 上 11">
            <a:extLst>
              <a:ext uri="{FF2B5EF4-FFF2-40B4-BE49-F238E27FC236}">
                <a16:creationId xmlns:a16="http://schemas.microsoft.com/office/drawing/2014/main" id="{07DCB6B4-3457-4464-A6E0-E18ABF273BF8}"/>
              </a:ext>
            </a:extLst>
          </p:cNvPr>
          <p:cNvSpPr/>
          <p:nvPr/>
        </p:nvSpPr>
        <p:spPr>
          <a:xfrm>
            <a:off x="3923928" y="2924944"/>
            <a:ext cx="720698" cy="2709340"/>
          </a:xfrm>
          <a:prstGeom prst="upArrow">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正方形/長方形 10">
            <a:extLst>
              <a:ext uri="{FF2B5EF4-FFF2-40B4-BE49-F238E27FC236}">
                <a16:creationId xmlns:a16="http://schemas.microsoft.com/office/drawing/2014/main" id="{A69B38F7-2F41-4E67-8243-556906EAE45E}"/>
              </a:ext>
            </a:extLst>
          </p:cNvPr>
          <p:cNvSpPr/>
          <p:nvPr/>
        </p:nvSpPr>
        <p:spPr>
          <a:xfrm>
            <a:off x="612178" y="2596979"/>
            <a:ext cx="1584176" cy="61556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1"/>
                </a:solidFill>
                <a:latin typeface="HGP創英角ｺﾞｼｯｸUB" panose="020B0900000000000000" pitchFamily="50" charset="-128"/>
                <a:ea typeface="HGP創英角ｺﾞｼｯｸUB" panose="020B0900000000000000" pitchFamily="50" charset="-128"/>
              </a:rPr>
              <a:t>中学校</a:t>
            </a:r>
          </a:p>
        </p:txBody>
      </p:sp>
      <p:sp>
        <p:nvSpPr>
          <p:cNvPr id="13" name="矢印: 上 12">
            <a:extLst>
              <a:ext uri="{FF2B5EF4-FFF2-40B4-BE49-F238E27FC236}">
                <a16:creationId xmlns:a16="http://schemas.microsoft.com/office/drawing/2014/main" id="{69DBDCD6-EF89-4F33-81E0-B53D34DA51E7}"/>
              </a:ext>
            </a:extLst>
          </p:cNvPr>
          <p:cNvSpPr/>
          <p:nvPr/>
        </p:nvSpPr>
        <p:spPr>
          <a:xfrm>
            <a:off x="6063321" y="4937410"/>
            <a:ext cx="720698" cy="723837"/>
          </a:xfrm>
          <a:prstGeom prst="upArrow">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矢印: 上 13">
            <a:extLst>
              <a:ext uri="{FF2B5EF4-FFF2-40B4-BE49-F238E27FC236}">
                <a16:creationId xmlns:a16="http://schemas.microsoft.com/office/drawing/2014/main" id="{D039E716-B1CC-48E0-9F2B-945766DC948A}"/>
              </a:ext>
            </a:extLst>
          </p:cNvPr>
          <p:cNvSpPr/>
          <p:nvPr/>
        </p:nvSpPr>
        <p:spPr>
          <a:xfrm>
            <a:off x="2061526" y="4910447"/>
            <a:ext cx="720698" cy="723837"/>
          </a:xfrm>
          <a:prstGeom prst="upArrow">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a:extLst>
              <a:ext uri="{FF2B5EF4-FFF2-40B4-BE49-F238E27FC236}">
                <a16:creationId xmlns:a16="http://schemas.microsoft.com/office/drawing/2014/main" id="{87866FB7-684C-4F32-A438-016AA9EF621A}"/>
              </a:ext>
            </a:extLst>
          </p:cNvPr>
          <p:cNvSpPr txBox="1"/>
          <p:nvPr/>
        </p:nvSpPr>
        <p:spPr>
          <a:xfrm>
            <a:off x="7796223" y="230832"/>
            <a:ext cx="1152128" cy="369332"/>
          </a:xfrm>
          <a:prstGeom prst="rect">
            <a:avLst/>
          </a:prstGeom>
          <a:no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解説ｐ１９</a:t>
            </a:r>
          </a:p>
        </p:txBody>
      </p:sp>
    </p:spTree>
    <p:extLst>
      <p:ext uri="{BB962C8B-B14F-4D97-AF65-F5344CB8AC3E}">
        <p14:creationId xmlns:p14="http://schemas.microsoft.com/office/powerpoint/2010/main" val="710560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4D6A8C-D93C-43CD-9C08-8FC186ACB9E4}"/>
              </a:ext>
            </a:extLst>
          </p:cNvPr>
          <p:cNvSpPr>
            <a:spLocks noGrp="1"/>
          </p:cNvSpPr>
          <p:nvPr>
            <p:ph type="title"/>
          </p:nvPr>
        </p:nvSpPr>
        <p:spPr>
          <a:xfrm>
            <a:off x="467544" y="548680"/>
            <a:ext cx="8229600" cy="1143000"/>
          </a:xfrm>
        </p:spPr>
        <p:txBody>
          <a:bodyPr>
            <a:normAutofit/>
          </a:bodyPr>
          <a:lstStyle/>
          <a:p>
            <a:r>
              <a:rPr kumimoji="1" lang="ja-JP" altLang="en-US" sz="5400" dirty="0">
                <a:latin typeface="HGP創英角ｺﾞｼｯｸUB" panose="020B0900000000000000" pitchFamily="50" charset="-128"/>
                <a:ea typeface="HGP創英角ｺﾞｼｯｸUB" panose="020B0900000000000000" pitchFamily="50" charset="-128"/>
              </a:rPr>
              <a:t>社会的な見方・考え方</a:t>
            </a:r>
          </a:p>
        </p:txBody>
      </p:sp>
      <p:sp>
        <p:nvSpPr>
          <p:cNvPr id="3" name="コンテンツ プレースホルダー 2">
            <a:extLst>
              <a:ext uri="{FF2B5EF4-FFF2-40B4-BE49-F238E27FC236}">
                <a16:creationId xmlns:a16="http://schemas.microsoft.com/office/drawing/2014/main" id="{DEF089C4-9D7C-46A0-B0D7-D82594AABBAE}"/>
              </a:ext>
            </a:extLst>
          </p:cNvPr>
          <p:cNvSpPr>
            <a:spLocks noGrp="1"/>
          </p:cNvSpPr>
          <p:nvPr>
            <p:ph idx="1"/>
          </p:nvPr>
        </p:nvSpPr>
        <p:spPr>
          <a:xfrm>
            <a:off x="395536" y="2276872"/>
            <a:ext cx="8229600" cy="3412970"/>
          </a:xfrm>
          <a:ln w="12700">
            <a:solidFill>
              <a:schemeClr val="tx1"/>
            </a:solidFill>
          </a:ln>
        </p:spPr>
        <p:txBody>
          <a:bodyPr>
            <a:normAutofit/>
          </a:bodyPr>
          <a:lstStyle/>
          <a:p>
            <a:pPr marL="0" indent="0">
              <a:buNone/>
            </a:pPr>
            <a:r>
              <a:rPr kumimoji="1" lang="ja-JP" altLang="en-US" sz="4000" dirty="0"/>
              <a:t>　</a:t>
            </a:r>
            <a:r>
              <a:rPr kumimoji="1" lang="ja-JP" altLang="en-US" sz="4000" b="1" dirty="0"/>
              <a:t>社会的事象の意味や意義、特色や相互の関連を考察したり、社会に見られる課題を把握して、その解決に向けて構想したりする際の「視点や方法（考え方）」</a:t>
            </a:r>
          </a:p>
        </p:txBody>
      </p:sp>
      <p:sp>
        <p:nvSpPr>
          <p:cNvPr id="4" name="テキスト ボックス 3">
            <a:extLst>
              <a:ext uri="{FF2B5EF4-FFF2-40B4-BE49-F238E27FC236}">
                <a16:creationId xmlns:a16="http://schemas.microsoft.com/office/drawing/2014/main" id="{3740390E-9261-4351-83B4-290F67374BC7}"/>
              </a:ext>
            </a:extLst>
          </p:cNvPr>
          <p:cNvSpPr txBox="1"/>
          <p:nvPr/>
        </p:nvSpPr>
        <p:spPr>
          <a:xfrm>
            <a:off x="7796223" y="230832"/>
            <a:ext cx="1152128" cy="369332"/>
          </a:xfrm>
          <a:prstGeom prst="rect">
            <a:avLst/>
          </a:prstGeom>
          <a:no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解説ｐ１８</a:t>
            </a:r>
          </a:p>
        </p:txBody>
      </p:sp>
    </p:spTree>
    <p:extLst>
      <p:ext uri="{BB962C8B-B14F-4D97-AF65-F5344CB8AC3E}">
        <p14:creationId xmlns:p14="http://schemas.microsoft.com/office/powerpoint/2010/main" val="1768881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D5D949-04D0-4891-ABA2-54E2DBCF7097}"/>
              </a:ext>
            </a:extLst>
          </p:cNvPr>
          <p:cNvSpPr>
            <a:spLocks noGrp="1"/>
          </p:cNvSpPr>
          <p:nvPr>
            <p:ph type="title"/>
          </p:nvPr>
        </p:nvSpPr>
        <p:spPr>
          <a:xfrm>
            <a:off x="467544" y="1065751"/>
            <a:ext cx="6044851" cy="661019"/>
          </a:xfrm>
          <a:solidFill>
            <a:srgbClr val="FF9999"/>
          </a:solidFill>
        </p:spPr>
        <p:txBody>
          <a:bodyPr>
            <a:normAutofit fontScale="90000"/>
          </a:bodyPr>
          <a:lstStyle/>
          <a:p>
            <a:pPr algn="ctr"/>
            <a:r>
              <a:rPr kumimoji="1" lang="ja-JP" altLang="en-US" sz="4000" dirty="0">
                <a:solidFill>
                  <a:schemeClr val="tx1"/>
                </a:solidFill>
                <a:latin typeface="+mj-ea"/>
              </a:rPr>
              <a:t>社会的事象の見方・考え方</a:t>
            </a:r>
          </a:p>
        </p:txBody>
      </p:sp>
      <p:sp>
        <p:nvSpPr>
          <p:cNvPr id="7" name="テキスト ボックス 6">
            <a:extLst>
              <a:ext uri="{FF2B5EF4-FFF2-40B4-BE49-F238E27FC236}">
                <a16:creationId xmlns:a16="http://schemas.microsoft.com/office/drawing/2014/main" id="{B5DCDEC1-AD35-43CB-907E-22186346E647}"/>
              </a:ext>
            </a:extLst>
          </p:cNvPr>
          <p:cNvSpPr txBox="1"/>
          <p:nvPr/>
        </p:nvSpPr>
        <p:spPr>
          <a:xfrm>
            <a:off x="0" y="0"/>
            <a:ext cx="9144000" cy="830997"/>
          </a:xfrm>
          <a:prstGeom prst="rect">
            <a:avLst/>
          </a:prstGeom>
          <a:gradFill flip="none" rotWithShape="1">
            <a:gsLst>
              <a:gs pos="0">
                <a:srgbClr val="66FFFF">
                  <a:tint val="66000"/>
                  <a:satMod val="160000"/>
                </a:srgbClr>
              </a:gs>
              <a:gs pos="50000">
                <a:srgbClr val="66FFFF">
                  <a:tint val="44500"/>
                  <a:satMod val="160000"/>
                </a:srgbClr>
              </a:gs>
              <a:gs pos="100000">
                <a:srgbClr val="66FFFF">
                  <a:tint val="23500"/>
                  <a:satMod val="160000"/>
                </a:srgbClr>
              </a:gs>
            </a:gsLst>
            <a:lin ang="13500000" scaled="1"/>
            <a:tileRect/>
          </a:gradFill>
        </p:spPr>
        <p:txBody>
          <a:bodyPr wrap="square" rtlCol="0">
            <a:spAutoFit/>
          </a:bodyPr>
          <a:lstStyle/>
          <a:p>
            <a:r>
              <a:rPr kumimoji="1" lang="ja-JP" altLang="en-US" sz="4800" dirty="0">
                <a:latin typeface="HGP創英角ｺﾞｼｯｸUB" panose="020B0900000000000000" pitchFamily="50" charset="-128"/>
                <a:ea typeface="HGP創英角ｺﾞｼｯｸUB" panose="020B0900000000000000" pitchFamily="50" charset="-128"/>
              </a:rPr>
              <a:t> ２　目標の改善について</a:t>
            </a:r>
            <a:endParaRPr kumimoji="1" lang="ja-JP" altLang="en-US" sz="4000" dirty="0">
              <a:latin typeface="HGP創英角ｺﾞｼｯｸUB" panose="020B0900000000000000" pitchFamily="50" charset="-128"/>
              <a:ea typeface="HGP創英角ｺﾞｼｯｸUB" panose="020B0900000000000000" pitchFamily="50" charset="-128"/>
            </a:endParaRPr>
          </a:p>
        </p:txBody>
      </p:sp>
      <p:sp>
        <p:nvSpPr>
          <p:cNvPr id="4" name="四角形: 角を丸くする 3">
            <a:extLst>
              <a:ext uri="{FF2B5EF4-FFF2-40B4-BE49-F238E27FC236}">
                <a16:creationId xmlns:a16="http://schemas.microsoft.com/office/drawing/2014/main" id="{68ABA076-2D18-4C0F-BE95-504E00E08325}"/>
              </a:ext>
            </a:extLst>
          </p:cNvPr>
          <p:cNvSpPr/>
          <p:nvPr/>
        </p:nvSpPr>
        <p:spPr>
          <a:xfrm>
            <a:off x="323528" y="1961524"/>
            <a:ext cx="8496944" cy="2475588"/>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700"/>
              </a:lnSpc>
            </a:pPr>
            <a:r>
              <a:rPr kumimoji="1" lang="ja-JP" altLang="en-US" sz="2800" dirty="0">
                <a:solidFill>
                  <a:schemeClr val="tx1"/>
                </a:solidFill>
                <a:latin typeface="+mj-ea"/>
                <a:ea typeface="+mj-ea"/>
              </a:rPr>
              <a:t>社会的事象を</a:t>
            </a:r>
            <a:endParaRPr kumimoji="1" lang="en-US" altLang="ja-JP" sz="2800" dirty="0">
              <a:solidFill>
                <a:schemeClr val="tx1"/>
              </a:solidFill>
              <a:latin typeface="+mj-ea"/>
              <a:ea typeface="+mj-ea"/>
            </a:endParaRPr>
          </a:p>
          <a:p>
            <a:pPr>
              <a:lnSpc>
                <a:spcPts val="2700"/>
              </a:lnSpc>
            </a:pPr>
            <a:r>
              <a:rPr kumimoji="1" lang="ja-JP" altLang="en-US" sz="2800" dirty="0">
                <a:solidFill>
                  <a:schemeClr val="tx1"/>
                </a:solidFill>
                <a:latin typeface="+mj-ea"/>
                <a:ea typeface="+mj-ea"/>
              </a:rPr>
              <a:t>　　位置や空間的な広がり</a:t>
            </a:r>
            <a:endParaRPr kumimoji="1" lang="en-US" altLang="ja-JP" sz="2800" dirty="0">
              <a:solidFill>
                <a:schemeClr val="tx1"/>
              </a:solidFill>
              <a:latin typeface="+mj-ea"/>
              <a:ea typeface="+mj-ea"/>
            </a:endParaRPr>
          </a:p>
          <a:p>
            <a:pPr>
              <a:lnSpc>
                <a:spcPts val="2700"/>
              </a:lnSpc>
            </a:pPr>
            <a:r>
              <a:rPr kumimoji="1" lang="ja-JP" altLang="en-US" sz="2800" dirty="0">
                <a:solidFill>
                  <a:schemeClr val="tx1"/>
                </a:solidFill>
                <a:latin typeface="+mj-ea"/>
                <a:ea typeface="+mj-ea"/>
              </a:rPr>
              <a:t>　　時期や時間の経過</a:t>
            </a:r>
            <a:endParaRPr kumimoji="1" lang="en-US" altLang="ja-JP" sz="2800" dirty="0">
              <a:solidFill>
                <a:schemeClr val="tx1"/>
              </a:solidFill>
              <a:latin typeface="+mj-ea"/>
              <a:ea typeface="+mj-ea"/>
            </a:endParaRPr>
          </a:p>
          <a:p>
            <a:pPr>
              <a:lnSpc>
                <a:spcPts val="2700"/>
              </a:lnSpc>
            </a:pPr>
            <a:r>
              <a:rPr kumimoji="1" lang="ja-JP" altLang="en-US" sz="2800" dirty="0">
                <a:solidFill>
                  <a:schemeClr val="tx1"/>
                </a:solidFill>
                <a:latin typeface="+mj-ea"/>
                <a:ea typeface="+mj-ea"/>
              </a:rPr>
              <a:t>　　事象や人々の相互関係などに着目して捉え、</a:t>
            </a:r>
            <a:endParaRPr kumimoji="1" lang="en-US" altLang="ja-JP" sz="2800" dirty="0">
              <a:solidFill>
                <a:schemeClr val="tx1"/>
              </a:solidFill>
              <a:latin typeface="+mj-ea"/>
              <a:ea typeface="+mj-ea"/>
            </a:endParaRPr>
          </a:p>
          <a:p>
            <a:pPr>
              <a:lnSpc>
                <a:spcPts val="2700"/>
              </a:lnSpc>
            </a:pPr>
            <a:r>
              <a:rPr kumimoji="1" lang="ja-JP" altLang="en-US" sz="2800" dirty="0">
                <a:solidFill>
                  <a:schemeClr val="tx1"/>
                </a:solidFill>
                <a:latin typeface="+mj-ea"/>
                <a:ea typeface="+mj-ea"/>
              </a:rPr>
              <a:t>　　比較・分類したり、総合したり、</a:t>
            </a:r>
            <a:endParaRPr kumimoji="1" lang="en-US" altLang="ja-JP" sz="2800" dirty="0">
              <a:solidFill>
                <a:schemeClr val="tx1"/>
              </a:solidFill>
              <a:latin typeface="+mj-ea"/>
              <a:ea typeface="+mj-ea"/>
            </a:endParaRPr>
          </a:p>
          <a:p>
            <a:pPr>
              <a:lnSpc>
                <a:spcPts val="2700"/>
              </a:lnSpc>
            </a:pPr>
            <a:r>
              <a:rPr kumimoji="1" lang="ja-JP" altLang="en-US" sz="2800" dirty="0">
                <a:solidFill>
                  <a:schemeClr val="tx1"/>
                </a:solidFill>
                <a:latin typeface="+mj-ea"/>
                <a:ea typeface="+mj-ea"/>
              </a:rPr>
              <a:t>　　地域の人々や国民の生活と関連付けたりすること。</a:t>
            </a:r>
            <a:endParaRPr kumimoji="1" lang="en-US" altLang="ja-JP" sz="2800" dirty="0">
              <a:solidFill>
                <a:schemeClr val="tx1"/>
              </a:solidFill>
              <a:latin typeface="+mj-ea"/>
              <a:ea typeface="+mj-ea"/>
            </a:endParaRPr>
          </a:p>
        </p:txBody>
      </p:sp>
      <p:sp>
        <p:nvSpPr>
          <p:cNvPr id="10" name="矢印: 下 9">
            <a:extLst>
              <a:ext uri="{FF2B5EF4-FFF2-40B4-BE49-F238E27FC236}">
                <a16:creationId xmlns:a16="http://schemas.microsoft.com/office/drawing/2014/main" id="{8ED2EC71-78FF-433B-8CE5-908E7817EB20}"/>
              </a:ext>
            </a:extLst>
          </p:cNvPr>
          <p:cNvSpPr/>
          <p:nvPr/>
        </p:nvSpPr>
        <p:spPr>
          <a:xfrm>
            <a:off x="3851920" y="4581128"/>
            <a:ext cx="100811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4D2F5ED0-8277-4D80-9D3F-74CCB77AE7C8}"/>
              </a:ext>
            </a:extLst>
          </p:cNvPr>
          <p:cNvSpPr txBox="1"/>
          <p:nvPr/>
        </p:nvSpPr>
        <p:spPr>
          <a:xfrm>
            <a:off x="683568" y="5200600"/>
            <a:ext cx="7848872" cy="1384995"/>
          </a:xfrm>
          <a:prstGeom prst="rect">
            <a:avLst/>
          </a:prstGeom>
          <a:noFill/>
        </p:spPr>
        <p:txBody>
          <a:bodyPr wrap="square" rtlCol="0">
            <a:spAutoFit/>
          </a:bodyPr>
          <a:lstStyle/>
          <a:p>
            <a:r>
              <a:rPr kumimoji="1" lang="ja-JP" altLang="en-US" sz="2800" dirty="0"/>
              <a:t>こうした見方・考え方を働かせて</a:t>
            </a:r>
            <a:endParaRPr kumimoji="1" lang="en-US" altLang="ja-JP" sz="2800" dirty="0"/>
          </a:p>
          <a:p>
            <a:r>
              <a:rPr kumimoji="1" lang="ja-JP" altLang="en-US" sz="2800" dirty="0"/>
              <a:t>　　社会的事象の特色や意味などを考えたり</a:t>
            </a:r>
            <a:endParaRPr kumimoji="1" lang="en-US" altLang="ja-JP" sz="2800" dirty="0"/>
          </a:p>
          <a:p>
            <a:r>
              <a:rPr kumimoji="1" lang="ja-JP" altLang="en-US" sz="2800" dirty="0"/>
              <a:t>　　社会への関わり方を選択・判断したりする。</a:t>
            </a:r>
          </a:p>
        </p:txBody>
      </p:sp>
      <p:sp>
        <p:nvSpPr>
          <p:cNvPr id="8" name="テキスト ボックス 7">
            <a:extLst>
              <a:ext uri="{FF2B5EF4-FFF2-40B4-BE49-F238E27FC236}">
                <a16:creationId xmlns:a16="http://schemas.microsoft.com/office/drawing/2014/main" id="{5F5C3F1A-8D5A-4E58-82D9-5D01D2715103}"/>
              </a:ext>
            </a:extLst>
          </p:cNvPr>
          <p:cNvSpPr txBox="1"/>
          <p:nvPr/>
        </p:nvSpPr>
        <p:spPr>
          <a:xfrm>
            <a:off x="7796223" y="230832"/>
            <a:ext cx="1152128" cy="369332"/>
          </a:xfrm>
          <a:prstGeom prst="rect">
            <a:avLst/>
          </a:prstGeom>
          <a:no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解説ｐ１８</a:t>
            </a:r>
          </a:p>
        </p:txBody>
      </p:sp>
    </p:spTree>
    <p:extLst>
      <p:ext uri="{BB962C8B-B14F-4D97-AF65-F5344CB8AC3E}">
        <p14:creationId xmlns:p14="http://schemas.microsoft.com/office/powerpoint/2010/main" val="53938613"/>
      </p:ext>
    </p:extLst>
  </p:cSld>
  <p:clrMapOvr>
    <a:masterClrMapping/>
  </p:clrMapOvr>
</p:sld>
</file>

<file path=ppt/theme/theme1.xml><?xml version="1.0" encoding="utf-8"?>
<a:theme xmlns:a="http://schemas.openxmlformats.org/drawingml/2006/main" name="20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TM03457491[[fn=メトロポリタン]]</Template>
  <TotalTime>3922</TotalTime>
  <Words>648</Words>
  <Application>Microsoft Office PowerPoint</Application>
  <PresentationFormat>画面に合わせる (4:3)</PresentationFormat>
  <Paragraphs>300</Paragraphs>
  <Slides>24</Slides>
  <Notes>24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24</vt:i4>
      </vt:variant>
    </vt:vector>
  </HeadingPairs>
  <TitlesOfParts>
    <vt:vector size="31" baseType="lpstr">
      <vt:lpstr>HGP創英角ｺﾞｼｯｸUB</vt:lpstr>
      <vt:lpstr>HGS創英角ｺﾞｼｯｸUB</vt:lpstr>
      <vt:lpstr>ＭＳ Ｐゴシック</vt:lpstr>
      <vt:lpstr>ＭＳ 明朝</vt:lpstr>
      <vt:lpstr>Arial</vt:lpstr>
      <vt:lpstr>Calibri</vt:lpstr>
      <vt:lpstr>20_blank</vt:lpstr>
      <vt:lpstr>学習指導要領改訂のポイント 【小学校　社会科】</vt:lpstr>
      <vt:lpstr>＜現行学習指導要領の成果と課題＞</vt:lpstr>
      <vt:lpstr>＜現行学習指導要領の成果と課題＞</vt:lpstr>
      <vt:lpstr>PowerPoint プレゼンテーション</vt:lpstr>
      <vt:lpstr>PowerPoint プレゼンテーション</vt:lpstr>
      <vt:lpstr>PowerPoint プレゼンテーション</vt:lpstr>
      <vt:lpstr>PowerPoint プレゼンテーション</vt:lpstr>
      <vt:lpstr>社会的な見方・考え方</vt:lpstr>
      <vt:lpstr>社会的事象の見方・考え方</vt:lpstr>
      <vt:lpstr>社会的な見方・考え方とは</vt:lpstr>
      <vt:lpstr>学習過程の例</vt:lpstr>
      <vt:lpstr>PowerPoint プレゼンテーション</vt:lpstr>
      <vt:lpstr>PowerPoint プレゼンテーション</vt:lpstr>
      <vt:lpstr>第３学年の内容</vt:lpstr>
      <vt:lpstr>第３学年の内容</vt:lpstr>
      <vt:lpstr>第４学年の内容</vt:lpstr>
      <vt:lpstr>第４学年の内容</vt:lpstr>
      <vt:lpstr>第５学年の内容</vt:lpstr>
      <vt:lpstr>第５学年の内容</vt:lpstr>
      <vt:lpstr>第６学年の内容</vt:lpstr>
      <vt:lpstr>第６学年の内容</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指導主事等研究協議会</dc:title>
  <dc:creator>川越 政紀</dc:creator>
  <cp:lastModifiedBy>田村 智宣</cp:lastModifiedBy>
  <cp:revision>338</cp:revision>
  <cp:lastPrinted>2018-07-12T10:03:43Z</cp:lastPrinted>
  <dcterms:created xsi:type="dcterms:W3CDTF">2016-07-07T00:20:36Z</dcterms:created>
  <dcterms:modified xsi:type="dcterms:W3CDTF">2018-07-12T10:15:12Z</dcterms:modified>
</cp:coreProperties>
</file>