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notesMasterIdLst>
    <p:notesMasterId r:id="rId24"/>
  </p:notesMasterIdLst>
  <p:handoutMasterIdLst>
    <p:handoutMasterId r:id="rId25"/>
  </p:handoutMasterIdLst>
  <p:sldIdLst>
    <p:sldId id="563" r:id="rId2"/>
    <p:sldId id="2357" r:id="rId3"/>
    <p:sldId id="2358" r:id="rId4"/>
    <p:sldId id="2359" r:id="rId5"/>
    <p:sldId id="2329" r:id="rId6"/>
    <p:sldId id="2331" r:id="rId7"/>
    <p:sldId id="2332" r:id="rId8"/>
    <p:sldId id="2333" r:id="rId9"/>
    <p:sldId id="2330" r:id="rId10"/>
    <p:sldId id="2342" r:id="rId11"/>
    <p:sldId id="2348" r:id="rId12"/>
    <p:sldId id="2349" r:id="rId13"/>
    <p:sldId id="2350" r:id="rId14"/>
    <p:sldId id="2343" r:id="rId15"/>
    <p:sldId id="2360" r:id="rId16"/>
    <p:sldId id="2361" r:id="rId17"/>
    <p:sldId id="2352" r:id="rId18"/>
    <p:sldId id="2317" r:id="rId19"/>
    <p:sldId id="2346" r:id="rId20"/>
    <p:sldId id="2351" r:id="rId21"/>
    <p:sldId id="2345" r:id="rId22"/>
    <p:sldId id="2323" r:id="rId23"/>
  </p:sldIdLst>
  <p:sldSz cx="9144000" cy="6858000" type="screen4x3"/>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CCFF"/>
    <a:srgbClr val="0066FF"/>
    <a:srgbClr val="66FFFF"/>
    <a:srgbClr val="FFCCCC"/>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83" autoAdjust="0"/>
    <p:restoredTop sz="90292" autoAdjust="0"/>
  </p:normalViewPr>
  <p:slideViewPr>
    <p:cSldViewPr>
      <p:cViewPr varScale="1">
        <p:scale>
          <a:sx n="60" d="100"/>
          <a:sy n="60" d="100"/>
        </p:scale>
        <p:origin x="720" y="4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275403" cy="336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588629" y="0"/>
            <a:ext cx="4275403" cy="336788"/>
          </a:xfrm>
          <a:prstGeom prst="rect">
            <a:avLst/>
          </a:prstGeom>
        </p:spPr>
        <p:txBody>
          <a:bodyPr vert="horz" lIns="91440" tIns="45720" rIns="91440" bIns="45720" rtlCol="0"/>
          <a:lstStyle>
            <a:lvl1pPr algn="r">
              <a:defRPr sz="1200"/>
            </a:lvl1pPr>
          </a:lstStyle>
          <a:p>
            <a:fld id="{6AB86C01-F236-40D8-8EBC-F2FC9C437C5E}" type="datetimeFigureOut">
              <a:rPr kumimoji="1" lang="ja-JP" altLang="en-US" smtClean="0"/>
              <a:t>2018/7/19</a:t>
            </a:fld>
            <a:endParaRPr kumimoji="1" lang="ja-JP" altLang="en-US"/>
          </a:p>
        </p:txBody>
      </p:sp>
      <p:sp>
        <p:nvSpPr>
          <p:cNvPr id="4" name="フッター プレースホルダー 3"/>
          <p:cNvSpPr>
            <a:spLocks noGrp="1"/>
          </p:cNvSpPr>
          <p:nvPr>
            <p:ph type="ftr" sz="quarter" idx="2"/>
          </p:nvPr>
        </p:nvSpPr>
        <p:spPr>
          <a:xfrm>
            <a:off x="2" y="6397806"/>
            <a:ext cx="4275403" cy="3367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588629" y="6397806"/>
            <a:ext cx="4275403" cy="336788"/>
          </a:xfrm>
          <a:prstGeom prst="rect">
            <a:avLst/>
          </a:prstGeom>
        </p:spPr>
        <p:txBody>
          <a:bodyPr vert="horz" lIns="91440" tIns="45720" rIns="91440" bIns="45720" rtlCol="0" anchor="b"/>
          <a:lstStyle>
            <a:lvl1pPr algn="r">
              <a:defRPr sz="1200"/>
            </a:lvl1pPr>
          </a:lstStyle>
          <a:p>
            <a:fld id="{4B29D721-F402-4461-B3E3-B9AD52EB3205}" type="slidenum">
              <a:rPr kumimoji="1" lang="ja-JP" altLang="en-US" smtClean="0"/>
              <a:t>‹#›</a:t>
            </a:fld>
            <a:endParaRPr kumimoji="1" lang="ja-JP" altLang="en-US"/>
          </a:p>
        </p:txBody>
      </p:sp>
    </p:spTree>
    <p:extLst>
      <p:ext uri="{BB962C8B-B14F-4D97-AF65-F5344CB8AC3E}">
        <p14:creationId xmlns:p14="http://schemas.microsoft.com/office/powerpoint/2010/main" val="1884954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276255" cy="33705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7733" y="1"/>
            <a:ext cx="4276254" cy="337059"/>
          </a:xfrm>
          <a:prstGeom prst="rect">
            <a:avLst/>
          </a:prstGeom>
        </p:spPr>
        <p:txBody>
          <a:bodyPr vert="horz" lIns="91440" tIns="45720" rIns="91440" bIns="45720" rtlCol="0"/>
          <a:lstStyle>
            <a:lvl1pPr algn="r">
              <a:defRPr sz="1200"/>
            </a:lvl1pPr>
          </a:lstStyle>
          <a:p>
            <a:fld id="{CFE16408-0DAD-482F-AE6C-EE7F6A2350F0}" type="datetimeFigureOut">
              <a:rPr kumimoji="1" lang="ja-JP" altLang="en-US" smtClean="0"/>
              <a:t>2018/7/19</a:t>
            </a:fld>
            <a:endParaRPr kumimoji="1" lang="ja-JP" altLang="en-US"/>
          </a:p>
        </p:txBody>
      </p:sp>
      <p:sp>
        <p:nvSpPr>
          <p:cNvPr id="4" name="スライド イメージ プレースホルダー 3"/>
          <p:cNvSpPr>
            <a:spLocks noGrp="1" noRot="1" noChangeAspect="1"/>
          </p:cNvSpPr>
          <p:nvPr>
            <p:ph type="sldImg" idx="2"/>
          </p:nvPr>
        </p:nvSpPr>
        <p:spPr>
          <a:xfrm>
            <a:off x="3248025" y="504825"/>
            <a:ext cx="3370263" cy="2527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5934" y="3199352"/>
            <a:ext cx="7894446" cy="303136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397621"/>
            <a:ext cx="4276255" cy="337059"/>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7733" y="6397621"/>
            <a:ext cx="4276254" cy="337059"/>
          </a:xfrm>
          <a:prstGeom prst="rect">
            <a:avLst/>
          </a:prstGeom>
        </p:spPr>
        <p:txBody>
          <a:bodyPr vert="horz" lIns="91440" tIns="45720" rIns="91440" bIns="45720" rtlCol="0" anchor="b"/>
          <a:lstStyle>
            <a:lvl1pPr algn="r">
              <a:defRPr sz="1200"/>
            </a:lvl1pPr>
          </a:lstStyle>
          <a:p>
            <a:fld id="{7AD5B1B5-B900-467A-9C75-FFEAD251DA1D}" type="slidenum">
              <a:rPr kumimoji="1" lang="ja-JP" altLang="en-US" smtClean="0"/>
              <a:t>‹#›</a:t>
            </a:fld>
            <a:endParaRPr kumimoji="1" lang="ja-JP" altLang="en-US"/>
          </a:p>
        </p:txBody>
      </p:sp>
    </p:spTree>
    <p:extLst>
      <p:ext uri="{BB962C8B-B14F-4D97-AF65-F5344CB8AC3E}">
        <p14:creationId xmlns:p14="http://schemas.microsoft.com/office/powerpoint/2010/main" val="25125210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10"/>
          </p:nvPr>
        </p:nvSpPr>
        <p:spPr/>
        <p:txBody>
          <a:bodyPr/>
          <a:lstStyle/>
          <a:p>
            <a:fld id="{1C74C8D0-0FE7-4B2E-8147-D851D2EE0C55}" type="slidenum">
              <a:rPr kumimoji="1" lang="ja-JP" altLang="en-US" smtClean="0"/>
              <a:t>1</a:t>
            </a:fld>
            <a:endParaRPr kumimoji="1" lang="ja-JP" altLang="en-US"/>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3154855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10</a:t>
            </a:fld>
            <a:endParaRPr kumimoji="1" lang="ja-JP" altLang="en-US" dirty="0"/>
          </a:p>
        </p:txBody>
      </p:sp>
    </p:spTree>
    <p:extLst>
      <p:ext uri="{BB962C8B-B14F-4D97-AF65-F5344CB8AC3E}">
        <p14:creationId xmlns:p14="http://schemas.microsoft.com/office/powerpoint/2010/main" val="2841288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11</a:t>
            </a:fld>
            <a:endParaRPr kumimoji="1" lang="ja-JP" altLang="en-US" dirty="0"/>
          </a:p>
        </p:txBody>
      </p:sp>
    </p:spTree>
    <p:extLst>
      <p:ext uri="{BB962C8B-B14F-4D97-AF65-F5344CB8AC3E}">
        <p14:creationId xmlns:p14="http://schemas.microsoft.com/office/powerpoint/2010/main" val="1983675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12</a:t>
            </a:fld>
            <a:endParaRPr kumimoji="1" lang="ja-JP" altLang="en-US" dirty="0"/>
          </a:p>
        </p:txBody>
      </p:sp>
    </p:spTree>
    <p:extLst>
      <p:ext uri="{BB962C8B-B14F-4D97-AF65-F5344CB8AC3E}">
        <p14:creationId xmlns:p14="http://schemas.microsoft.com/office/powerpoint/2010/main" val="1178138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13</a:t>
            </a:fld>
            <a:endParaRPr kumimoji="1" lang="ja-JP" altLang="en-US" dirty="0"/>
          </a:p>
        </p:txBody>
      </p:sp>
    </p:spTree>
    <p:extLst>
      <p:ext uri="{BB962C8B-B14F-4D97-AF65-F5344CB8AC3E}">
        <p14:creationId xmlns:p14="http://schemas.microsoft.com/office/powerpoint/2010/main" val="2878932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14</a:t>
            </a:fld>
            <a:endParaRPr kumimoji="1" lang="ja-JP" altLang="en-US" dirty="0"/>
          </a:p>
        </p:txBody>
      </p:sp>
    </p:spTree>
    <p:extLst>
      <p:ext uri="{BB962C8B-B14F-4D97-AF65-F5344CB8AC3E}">
        <p14:creationId xmlns:p14="http://schemas.microsoft.com/office/powerpoint/2010/main" val="2780052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8C4979BD-FA12-4017-B430-77CFDD9F1AD2}" type="slidenum">
              <a:rPr lang="ja-JP" altLang="en-US" smtClean="0">
                <a:solidFill>
                  <a:prstClr val="black"/>
                </a:solidFill>
              </a:rPr>
              <a:pPr/>
              <a:t>15</a:t>
            </a:fld>
            <a:endParaRPr lang="ja-JP" altLang="en-US">
              <a:solidFill>
                <a:prstClr val="black"/>
              </a:solidFill>
            </a:endParaRPr>
          </a:p>
        </p:txBody>
      </p:sp>
    </p:spTree>
    <p:extLst>
      <p:ext uri="{BB962C8B-B14F-4D97-AF65-F5344CB8AC3E}">
        <p14:creationId xmlns:p14="http://schemas.microsoft.com/office/powerpoint/2010/main" val="229540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4979BD-FA12-4017-B430-77CFDD9F1AD2}" type="slidenum">
              <a:rPr lang="ja-JP" altLang="en-US" smtClean="0">
                <a:solidFill>
                  <a:prstClr val="black"/>
                </a:solidFill>
              </a:rPr>
              <a:pPr/>
              <a:t>16</a:t>
            </a:fld>
            <a:endParaRPr lang="ja-JP" altLang="en-US">
              <a:solidFill>
                <a:prstClr val="black"/>
              </a:solidFill>
            </a:endParaRPr>
          </a:p>
        </p:txBody>
      </p:sp>
    </p:spTree>
    <p:extLst>
      <p:ext uri="{BB962C8B-B14F-4D97-AF65-F5344CB8AC3E}">
        <p14:creationId xmlns:p14="http://schemas.microsoft.com/office/powerpoint/2010/main" val="4143478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17</a:t>
            </a:fld>
            <a:endParaRPr kumimoji="1" lang="ja-JP" altLang="en-US" dirty="0"/>
          </a:p>
        </p:txBody>
      </p:sp>
    </p:spTree>
    <p:extLst>
      <p:ext uri="{BB962C8B-B14F-4D97-AF65-F5344CB8AC3E}">
        <p14:creationId xmlns:p14="http://schemas.microsoft.com/office/powerpoint/2010/main" val="37387688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18</a:t>
            </a:fld>
            <a:endParaRPr kumimoji="1" lang="ja-JP" altLang="en-US" dirty="0"/>
          </a:p>
        </p:txBody>
      </p:sp>
    </p:spTree>
    <p:extLst>
      <p:ext uri="{BB962C8B-B14F-4D97-AF65-F5344CB8AC3E}">
        <p14:creationId xmlns:p14="http://schemas.microsoft.com/office/powerpoint/2010/main" val="40250810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19</a:t>
            </a:fld>
            <a:endParaRPr kumimoji="1" lang="ja-JP" altLang="en-US" dirty="0"/>
          </a:p>
        </p:txBody>
      </p:sp>
    </p:spTree>
    <p:extLst>
      <p:ext uri="{BB962C8B-B14F-4D97-AF65-F5344CB8AC3E}">
        <p14:creationId xmlns:p14="http://schemas.microsoft.com/office/powerpoint/2010/main" val="4030289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a:t>
            </a:fld>
            <a:endParaRPr kumimoji="1" lang="ja-JP" altLang="en-US" dirty="0"/>
          </a:p>
        </p:txBody>
      </p:sp>
    </p:spTree>
    <p:extLst>
      <p:ext uri="{BB962C8B-B14F-4D97-AF65-F5344CB8AC3E}">
        <p14:creationId xmlns:p14="http://schemas.microsoft.com/office/powerpoint/2010/main" val="30810249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20</a:t>
            </a:fld>
            <a:endParaRPr kumimoji="1" lang="ja-JP" altLang="en-US" dirty="0"/>
          </a:p>
        </p:txBody>
      </p:sp>
    </p:spTree>
    <p:extLst>
      <p:ext uri="{BB962C8B-B14F-4D97-AF65-F5344CB8AC3E}">
        <p14:creationId xmlns:p14="http://schemas.microsoft.com/office/powerpoint/2010/main" val="33225222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21</a:t>
            </a:fld>
            <a:endParaRPr kumimoji="1" lang="ja-JP" altLang="en-US" dirty="0"/>
          </a:p>
        </p:txBody>
      </p:sp>
    </p:spTree>
    <p:extLst>
      <p:ext uri="{BB962C8B-B14F-4D97-AF65-F5344CB8AC3E}">
        <p14:creationId xmlns:p14="http://schemas.microsoft.com/office/powerpoint/2010/main" val="18271912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22</a:t>
            </a:fld>
            <a:endParaRPr kumimoji="1" lang="ja-JP" altLang="en-US" dirty="0"/>
          </a:p>
        </p:txBody>
      </p:sp>
    </p:spTree>
    <p:extLst>
      <p:ext uri="{BB962C8B-B14F-4D97-AF65-F5344CB8AC3E}">
        <p14:creationId xmlns:p14="http://schemas.microsoft.com/office/powerpoint/2010/main" val="719204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3</a:t>
            </a:fld>
            <a:endParaRPr kumimoji="1" lang="ja-JP" altLang="en-US" dirty="0"/>
          </a:p>
        </p:txBody>
      </p:sp>
    </p:spTree>
    <p:extLst>
      <p:ext uri="{BB962C8B-B14F-4D97-AF65-F5344CB8AC3E}">
        <p14:creationId xmlns:p14="http://schemas.microsoft.com/office/powerpoint/2010/main" val="1466574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4</a:t>
            </a:fld>
            <a:endParaRPr kumimoji="1" lang="ja-JP" altLang="en-US" dirty="0"/>
          </a:p>
        </p:txBody>
      </p:sp>
    </p:spTree>
    <p:extLst>
      <p:ext uri="{BB962C8B-B14F-4D97-AF65-F5344CB8AC3E}">
        <p14:creationId xmlns:p14="http://schemas.microsoft.com/office/powerpoint/2010/main" val="2990455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5</a:t>
            </a:fld>
            <a:endParaRPr kumimoji="1" lang="ja-JP" altLang="en-US" dirty="0"/>
          </a:p>
        </p:txBody>
      </p:sp>
    </p:spTree>
    <p:extLst>
      <p:ext uri="{BB962C8B-B14F-4D97-AF65-F5344CB8AC3E}">
        <p14:creationId xmlns:p14="http://schemas.microsoft.com/office/powerpoint/2010/main" val="463404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6</a:t>
            </a:fld>
            <a:endParaRPr kumimoji="1" lang="ja-JP" altLang="en-US" dirty="0"/>
          </a:p>
        </p:txBody>
      </p:sp>
    </p:spTree>
    <p:extLst>
      <p:ext uri="{BB962C8B-B14F-4D97-AF65-F5344CB8AC3E}">
        <p14:creationId xmlns:p14="http://schemas.microsoft.com/office/powerpoint/2010/main" val="1171581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7</a:t>
            </a:fld>
            <a:endParaRPr kumimoji="1" lang="ja-JP" altLang="en-US" dirty="0"/>
          </a:p>
        </p:txBody>
      </p:sp>
    </p:spTree>
    <p:extLst>
      <p:ext uri="{BB962C8B-B14F-4D97-AF65-F5344CB8AC3E}">
        <p14:creationId xmlns:p14="http://schemas.microsoft.com/office/powerpoint/2010/main" val="1685203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8</a:t>
            </a:fld>
            <a:endParaRPr kumimoji="1" lang="ja-JP" altLang="en-US" dirty="0"/>
          </a:p>
        </p:txBody>
      </p:sp>
    </p:spTree>
    <p:extLst>
      <p:ext uri="{BB962C8B-B14F-4D97-AF65-F5344CB8AC3E}">
        <p14:creationId xmlns:p14="http://schemas.microsoft.com/office/powerpoint/2010/main" val="2140211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AD5B1B5-B900-467A-9C75-FFEAD251DA1D}" type="slidenum">
              <a:rPr kumimoji="1" lang="ja-JP" altLang="en-US" smtClean="0"/>
              <a:t>9</a:t>
            </a:fld>
            <a:endParaRPr kumimoji="1" lang="ja-JP" altLang="en-US" dirty="0"/>
          </a:p>
        </p:txBody>
      </p:sp>
    </p:spTree>
    <p:extLst>
      <p:ext uri="{BB962C8B-B14F-4D97-AF65-F5344CB8AC3E}">
        <p14:creationId xmlns:p14="http://schemas.microsoft.com/office/powerpoint/2010/main" val="29298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1141"/>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02488" indent="0" algn="ctr">
              <a:buNone/>
              <a:defRPr>
                <a:solidFill>
                  <a:schemeClr val="tx1">
                    <a:tint val="75000"/>
                  </a:schemeClr>
                </a:solidFill>
              </a:defRPr>
            </a:lvl2pPr>
            <a:lvl3pPr marL="804978" indent="0" algn="ctr">
              <a:buNone/>
              <a:defRPr>
                <a:solidFill>
                  <a:schemeClr val="tx1">
                    <a:tint val="75000"/>
                  </a:schemeClr>
                </a:solidFill>
              </a:defRPr>
            </a:lvl3pPr>
            <a:lvl4pPr marL="1207469" indent="0" algn="ctr">
              <a:buNone/>
              <a:defRPr>
                <a:solidFill>
                  <a:schemeClr val="tx1">
                    <a:tint val="75000"/>
                  </a:schemeClr>
                </a:solidFill>
              </a:defRPr>
            </a:lvl4pPr>
            <a:lvl5pPr marL="1609963" indent="0" algn="ctr">
              <a:buNone/>
              <a:defRPr>
                <a:solidFill>
                  <a:schemeClr val="tx1">
                    <a:tint val="75000"/>
                  </a:schemeClr>
                </a:solidFill>
              </a:defRPr>
            </a:lvl5pPr>
            <a:lvl6pPr marL="2012454" indent="0" algn="ctr">
              <a:buNone/>
              <a:defRPr>
                <a:solidFill>
                  <a:schemeClr val="tx1">
                    <a:tint val="75000"/>
                  </a:schemeClr>
                </a:solidFill>
              </a:defRPr>
            </a:lvl6pPr>
            <a:lvl7pPr marL="2414945" indent="0" algn="ctr">
              <a:buNone/>
              <a:defRPr>
                <a:solidFill>
                  <a:schemeClr val="tx1">
                    <a:tint val="75000"/>
                  </a:schemeClr>
                </a:solidFill>
              </a:defRPr>
            </a:lvl7pPr>
            <a:lvl8pPr marL="2817425" indent="0" algn="ctr">
              <a:buNone/>
              <a:defRPr>
                <a:solidFill>
                  <a:schemeClr val="tx1">
                    <a:tint val="75000"/>
                  </a:schemeClr>
                </a:solidFill>
              </a:defRPr>
            </a:lvl8pPr>
            <a:lvl9pPr marL="321991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18620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52936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871"/>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871"/>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74934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41500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591"/>
            <a:ext cx="7772400" cy="1362075"/>
          </a:xfrm>
        </p:spPr>
        <p:txBody>
          <a:bodyPr anchor="t"/>
          <a:lstStyle>
            <a:lvl1pPr algn="l">
              <a:defRPr sz="3692"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32"/>
            <a:ext cx="7772400" cy="1500187"/>
          </a:xfrm>
        </p:spPr>
        <p:txBody>
          <a:bodyPr anchor="b"/>
          <a:lstStyle>
            <a:lvl1pPr marL="0" indent="0">
              <a:buNone/>
              <a:defRPr sz="1846">
                <a:solidFill>
                  <a:schemeClr val="tx1">
                    <a:tint val="75000"/>
                  </a:schemeClr>
                </a:solidFill>
              </a:defRPr>
            </a:lvl1pPr>
            <a:lvl2pPr marL="402488" indent="0">
              <a:buNone/>
              <a:defRPr sz="1662">
                <a:solidFill>
                  <a:schemeClr val="tx1">
                    <a:tint val="75000"/>
                  </a:schemeClr>
                </a:solidFill>
              </a:defRPr>
            </a:lvl2pPr>
            <a:lvl3pPr marL="804978" indent="0">
              <a:buNone/>
              <a:defRPr sz="1477">
                <a:solidFill>
                  <a:schemeClr val="tx1">
                    <a:tint val="75000"/>
                  </a:schemeClr>
                </a:solidFill>
              </a:defRPr>
            </a:lvl3pPr>
            <a:lvl4pPr marL="1207469" indent="0">
              <a:buNone/>
              <a:defRPr sz="1292">
                <a:solidFill>
                  <a:schemeClr val="tx1">
                    <a:tint val="75000"/>
                  </a:schemeClr>
                </a:solidFill>
              </a:defRPr>
            </a:lvl4pPr>
            <a:lvl5pPr marL="1609963" indent="0">
              <a:buNone/>
              <a:defRPr sz="1292">
                <a:solidFill>
                  <a:schemeClr val="tx1">
                    <a:tint val="75000"/>
                  </a:schemeClr>
                </a:solidFill>
              </a:defRPr>
            </a:lvl5pPr>
            <a:lvl6pPr marL="2012454" indent="0">
              <a:buNone/>
              <a:defRPr sz="1292">
                <a:solidFill>
                  <a:schemeClr val="tx1">
                    <a:tint val="75000"/>
                  </a:schemeClr>
                </a:solidFill>
              </a:defRPr>
            </a:lvl6pPr>
            <a:lvl7pPr marL="2414945" indent="0">
              <a:buNone/>
              <a:defRPr sz="1292">
                <a:solidFill>
                  <a:schemeClr val="tx1">
                    <a:tint val="75000"/>
                  </a:schemeClr>
                </a:solidFill>
              </a:defRPr>
            </a:lvl7pPr>
            <a:lvl8pPr marL="2817425" indent="0">
              <a:buNone/>
              <a:defRPr sz="1292">
                <a:solidFill>
                  <a:schemeClr val="tx1">
                    <a:tint val="75000"/>
                  </a:schemeClr>
                </a:solidFill>
              </a:defRPr>
            </a:lvl8pPr>
            <a:lvl9pPr marL="3219919" indent="0">
              <a:buNone/>
              <a:defRPr sz="12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21586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6"/>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1583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215" b="1"/>
            </a:lvl1pPr>
            <a:lvl2pPr marL="402488" indent="0">
              <a:buNone/>
              <a:defRPr sz="1846" b="1"/>
            </a:lvl2pPr>
            <a:lvl3pPr marL="804978" indent="0">
              <a:buNone/>
              <a:defRPr sz="1662" b="1"/>
            </a:lvl3pPr>
            <a:lvl4pPr marL="1207469" indent="0">
              <a:buNone/>
              <a:defRPr sz="1477" b="1"/>
            </a:lvl4pPr>
            <a:lvl5pPr marL="1609963" indent="0">
              <a:buNone/>
              <a:defRPr sz="1477" b="1"/>
            </a:lvl5pPr>
            <a:lvl6pPr marL="2012454" indent="0">
              <a:buNone/>
              <a:defRPr sz="1477" b="1"/>
            </a:lvl6pPr>
            <a:lvl7pPr marL="2414945" indent="0">
              <a:buNone/>
              <a:defRPr sz="1477" b="1"/>
            </a:lvl7pPr>
            <a:lvl8pPr marL="2817425" indent="0">
              <a:buNone/>
              <a:defRPr sz="1477" b="1"/>
            </a:lvl8pPr>
            <a:lvl9pPr marL="3219919" indent="0">
              <a:buNone/>
              <a:defRPr sz="1477"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46" y="1535113"/>
            <a:ext cx="4041776" cy="639762"/>
          </a:xfrm>
        </p:spPr>
        <p:txBody>
          <a:bodyPr anchor="b"/>
          <a:lstStyle>
            <a:lvl1pPr marL="0" indent="0">
              <a:buNone/>
              <a:defRPr sz="2215" b="1"/>
            </a:lvl1pPr>
            <a:lvl2pPr marL="402488" indent="0">
              <a:buNone/>
              <a:defRPr sz="1846" b="1"/>
            </a:lvl2pPr>
            <a:lvl3pPr marL="804978" indent="0">
              <a:buNone/>
              <a:defRPr sz="1662" b="1"/>
            </a:lvl3pPr>
            <a:lvl4pPr marL="1207469" indent="0">
              <a:buNone/>
              <a:defRPr sz="1477" b="1"/>
            </a:lvl4pPr>
            <a:lvl5pPr marL="1609963" indent="0">
              <a:buNone/>
              <a:defRPr sz="1477" b="1"/>
            </a:lvl5pPr>
            <a:lvl6pPr marL="2012454" indent="0">
              <a:buNone/>
              <a:defRPr sz="1477" b="1"/>
            </a:lvl6pPr>
            <a:lvl7pPr marL="2414945" indent="0">
              <a:buNone/>
              <a:defRPr sz="1477" b="1"/>
            </a:lvl7pPr>
            <a:lvl8pPr marL="2817425" indent="0">
              <a:buNone/>
              <a:defRPr sz="1477" b="1"/>
            </a:lvl8pPr>
            <a:lvl9pPr marL="3219919" indent="0">
              <a:buNone/>
              <a:defRPr sz="1477"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46" y="2174875"/>
            <a:ext cx="404177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191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21054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4444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nchor="b"/>
          <a:lstStyle>
            <a:lvl1pPr algn="l">
              <a:defRPr sz="184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8" y="273212"/>
            <a:ext cx="5111749"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8" y="1435103"/>
            <a:ext cx="3008313" cy="4691063"/>
          </a:xfrm>
        </p:spPr>
        <p:txBody>
          <a:bodyPr/>
          <a:lstStyle>
            <a:lvl1pPr marL="0" indent="0">
              <a:buNone/>
              <a:defRPr sz="1292"/>
            </a:lvl1pPr>
            <a:lvl2pPr marL="402488" indent="0">
              <a:buNone/>
              <a:defRPr sz="1108"/>
            </a:lvl2pPr>
            <a:lvl3pPr marL="804978" indent="0">
              <a:buNone/>
              <a:defRPr sz="923"/>
            </a:lvl3pPr>
            <a:lvl4pPr marL="1207469" indent="0">
              <a:buNone/>
              <a:defRPr sz="831"/>
            </a:lvl4pPr>
            <a:lvl5pPr marL="1609963" indent="0">
              <a:buNone/>
              <a:defRPr sz="831"/>
            </a:lvl5pPr>
            <a:lvl6pPr marL="2012454" indent="0">
              <a:buNone/>
              <a:defRPr sz="831"/>
            </a:lvl6pPr>
            <a:lvl7pPr marL="2414945" indent="0">
              <a:buNone/>
              <a:defRPr sz="831"/>
            </a:lvl7pPr>
            <a:lvl8pPr marL="2817425" indent="0">
              <a:buNone/>
              <a:defRPr sz="831"/>
            </a:lvl8pPr>
            <a:lvl9pPr marL="3219919"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8478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954"/>
            </a:lvl1pPr>
            <a:lvl2pPr marL="402488" indent="0">
              <a:buNone/>
              <a:defRPr sz="2585"/>
            </a:lvl2pPr>
            <a:lvl3pPr marL="804978" indent="0">
              <a:buNone/>
              <a:defRPr sz="2215"/>
            </a:lvl3pPr>
            <a:lvl4pPr marL="1207469" indent="0">
              <a:buNone/>
              <a:defRPr sz="1846"/>
            </a:lvl4pPr>
            <a:lvl5pPr marL="1609963" indent="0">
              <a:buNone/>
              <a:defRPr sz="1846"/>
            </a:lvl5pPr>
            <a:lvl6pPr marL="2012454" indent="0">
              <a:buNone/>
              <a:defRPr sz="1846"/>
            </a:lvl6pPr>
            <a:lvl7pPr marL="2414945" indent="0">
              <a:buNone/>
              <a:defRPr sz="1846"/>
            </a:lvl7pPr>
            <a:lvl8pPr marL="2817425" indent="0">
              <a:buNone/>
              <a:defRPr sz="1846"/>
            </a:lvl8pPr>
            <a:lvl9pPr marL="3219919" indent="0">
              <a:buNone/>
              <a:defRPr sz="1846"/>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292"/>
            </a:lvl1pPr>
            <a:lvl2pPr marL="402488" indent="0">
              <a:buNone/>
              <a:defRPr sz="1108"/>
            </a:lvl2pPr>
            <a:lvl3pPr marL="804978" indent="0">
              <a:buNone/>
              <a:defRPr sz="923"/>
            </a:lvl3pPr>
            <a:lvl4pPr marL="1207469" indent="0">
              <a:buNone/>
              <a:defRPr sz="831"/>
            </a:lvl4pPr>
            <a:lvl5pPr marL="1609963" indent="0">
              <a:buNone/>
              <a:defRPr sz="831"/>
            </a:lvl5pPr>
            <a:lvl6pPr marL="2012454" indent="0">
              <a:buNone/>
              <a:defRPr sz="831"/>
            </a:lvl6pPr>
            <a:lvl7pPr marL="2414945" indent="0">
              <a:buNone/>
              <a:defRPr sz="831"/>
            </a:lvl7pPr>
            <a:lvl8pPr marL="2817425" indent="0">
              <a:buNone/>
              <a:defRPr sz="831"/>
            </a:lvl8pPr>
            <a:lvl9pPr marL="3219919"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973FA57C-AB59-4833-AF31-95C44D5249F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3989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87204" tIns="43603" rIns="87204" bIns="4360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6"/>
            <a:ext cx="8229600" cy="4525963"/>
          </a:xfrm>
          <a:prstGeom prst="rect">
            <a:avLst/>
          </a:prstGeom>
        </p:spPr>
        <p:txBody>
          <a:bodyPr vert="horz" lIns="87204" tIns="43603" rIns="87204" bIns="4360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7066"/>
            <a:ext cx="2133600" cy="365125"/>
          </a:xfrm>
          <a:prstGeom prst="rect">
            <a:avLst/>
          </a:prstGeom>
        </p:spPr>
        <p:txBody>
          <a:bodyPr vert="horz" lIns="87204" tIns="43603" rIns="87204" bIns="43603" rtlCol="0" anchor="ctr"/>
          <a:lstStyle>
            <a:lvl1pPr algn="l">
              <a:defRPr sz="1108">
                <a:solidFill>
                  <a:schemeClr val="tx1">
                    <a:tint val="75000"/>
                  </a:schemeClr>
                </a:solidFill>
              </a:defRPr>
            </a:lvl1pPr>
          </a:lstStyle>
          <a:p>
            <a:pPr defTabSz="804978"/>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7066"/>
            <a:ext cx="2895600" cy="365125"/>
          </a:xfrm>
          <a:prstGeom prst="rect">
            <a:avLst/>
          </a:prstGeom>
        </p:spPr>
        <p:txBody>
          <a:bodyPr vert="horz" lIns="87204" tIns="43603" rIns="87204" bIns="43603" rtlCol="0" anchor="ctr"/>
          <a:lstStyle>
            <a:lvl1pPr algn="ctr">
              <a:defRPr sz="1108">
                <a:solidFill>
                  <a:schemeClr val="tx1">
                    <a:tint val="75000"/>
                  </a:schemeClr>
                </a:solidFill>
              </a:defRPr>
            </a:lvl1pPr>
          </a:lstStyle>
          <a:p>
            <a:pPr defTabSz="804978"/>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7066"/>
            <a:ext cx="2133600" cy="365125"/>
          </a:xfrm>
          <a:prstGeom prst="rect">
            <a:avLst/>
          </a:prstGeom>
        </p:spPr>
        <p:txBody>
          <a:bodyPr vert="horz" lIns="87204" tIns="43603" rIns="87204" bIns="43603" rtlCol="0" anchor="ctr"/>
          <a:lstStyle>
            <a:lvl1pPr algn="r">
              <a:defRPr sz="1108">
                <a:solidFill>
                  <a:schemeClr val="tx1">
                    <a:tint val="75000"/>
                  </a:schemeClr>
                </a:solidFill>
              </a:defRPr>
            </a:lvl1pPr>
          </a:lstStyle>
          <a:p>
            <a:pPr defTabSz="804978"/>
            <a:fld id="{973FA57C-AB59-4833-AF31-95C44D5249F2}" type="slidenum">
              <a:rPr lang="ja-JP" altLang="en-US" smtClean="0">
                <a:solidFill>
                  <a:prstClr val="black">
                    <a:tint val="75000"/>
                  </a:prstClr>
                </a:solidFill>
              </a:rPr>
              <a:pPr defTabSz="804978"/>
              <a:t>‹#›</a:t>
            </a:fld>
            <a:endParaRPr lang="ja-JP" altLang="en-US">
              <a:solidFill>
                <a:prstClr val="black">
                  <a:tint val="75000"/>
                </a:prstClr>
              </a:solidFill>
            </a:endParaRPr>
          </a:p>
        </p:txBody>
      </p:sp>
    </p:spTree>
    <p:extLst>
      <p:ext uri="{BB962C8B-B14F-4D97-AF65-F5344CB8AC3E}">
        <p14:creationId xmlns:p14="http://schemas.microsoft.com/office/powerpoint/2010/main" val="1359992374"/>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hf sldNum="0" hdr="0" ftr="0" dt="0"/>
  <p:txStyles>
    <p:titleStyle>
      <a:lvl1pPr algn="ctr" defTabSz="804978" rtl="0" eaLnBrk="1" latinLnBrk="0" hangingPunct="1">
        <a:spcBef>
          <a:spcPct val="0"/>
        </a:spcBef>
        <a:buNone/>
        <a:defRPr kumimoji="1" sz="4062" kern="1200">
          <a:solidFill>
            <a:schemeClr val="tx1"/>
          </a:solidFill>
          <a:latin typeface="+mj-lt"/>
          <a:ea typeface="+mj-ea"/>
          <a:cs typeface="+mj-cs"/>
        </a:defRPr>
      </a:lvl1pPr>
    </p:titleStyle>
    <p:body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04978" rtl="0" eaLnBrk="1" latinLnBrk="0" hangingPunct="1">
        <a:defRPr kumimoji="1" sz="1662" kern="1200">
          <a:solidFill>
            <a:schemeClr val="tx1"/>
          </a:solidFill>
          <a:latin typeface="+mn-lt"/>
          <a:ea typeface="+mn-ea"/>
          <a:cs typeface="+mn-cs"/>
        </a:defRPr>
      </a:lvl1pPr>
      <a:lvl2pPr marL="402488" algn="l" defTabSz="804978" rtl="0" eaLnBrk="1" latinLnBrk="0" hangingPunct="1">
        <a:defRPr kumimoji="1" sz="1662" kern="1200">
          <a:solidFill>
            <a:schemeClr val="tx1"/>
          </a:solidFill>
          <a:latin typeface="+mn-lt"/>
          <a:ea typeface="+mn-ea"/>
          <a:cs typeface="+mn-cs"/>
        </a:defRPr>
      </a:lvl2pPr>
      <a:lvl3pPr marL="804978" algn="l" defTabSz="804978" rtl="0" eaLnBrk="1" latinLnBrk="0" hangingPunct="1">
        <a:defRPr kumimoji="1" sz="1662" kern="1200">
          <a:solidFill>
            <a:schemeClr val="tx1"/>
          </a:solidFill>
          <a:latin typeface="+mn-lt"/>
          <a:ea typeface="+mn-ea"/>
          <a:cs typeface="+mn-cs"/>
        </a:defRPr>
      </a:lvl3pPr>
      <a:lvl4pPr marL="1207469" algn="l" defTabSz="804978" rtl="0" eaLnBrk="1" latinLnBrk="0" hangingPunct="1">
        <a:defRPr kumimoji="1" sz="1662" kern="1200">
          <a:solidFill>
            <a:schemeClr val="tx1"/>
          </a:solidFill>
          <a:latin typeface="+mn-lt"/>
          <a:ea typeface="+mn-ea"/>
          <a:cs typeface="+mn-cs"/>
        </a:defRPr>
      </a:lvl4pPr>
      <a:lvl5pPr marL="1609963" algn="l" defTabSz="804978" rtl="0" eaLnBrk="1" latinLnBrk="0" hangingPunct="1">
        <a:defRPr kumimoji="1" sz="1662" kern="1200">
          <a:solidFill>
            <a:schemeClr val="tx1"/>
          </a:solidFill>
          <a:latin typeface="+mn-lt"/>
          <a:ea typeface="+mn-ea"/>
          <a:cs typeface="+mn-cs"/>
        </a:defRPr>
      </a:lvl5pPr>
      <a:lvl6pPr marL="2012454" algn="l" defTabSz="804978" rtl="0" eaLnBrk="1" latinLnBrk="0" hangingPunct="1">
        <a:defRPr kumimoji="1" sz="1662" kern="1200">
          <a:solidFill>
            <a:schemeClr val="tx1"/>
          </a:solidFill>
          <a:latin typeface="+mn-lt"/>
          <a:ea typeface="+mn-ea"/>
          <a:cs typeface="+mn-cs"/>
        </a:defRPr>
      </a:lvl6pPr>
      <a:lvl7pPr marL="2414945" algn="l" defTabSz="804978" rtl="0" eaLnBrk="1" latinLnBrk="0" hangingPunct="1">
        <a:defRPr kumimoji="1" sz="1662" kern="1200">
          <a:solidFill>
            <a:schemeClr val="tx1"/>
          </a:solidFill>
          <a:latin typeface="+mn-lt"/>
          <a:ea typeface="+mn-ea"/>
          <a:cs typeface="+mn-cs"/>
        </a:defRPr>
      </a:lvl7pPr>
      <a:lvl8pPr marL="2817425" algn="l" defTabSz="804978" rtl="0" eaLnBrk="1" latinLnBrk="0" hangingPunct="1">
        <a:defRPr kumimoji="1" sz="1662" kern="1200">
          <a:solidFill>
            <a:schemeClr val="tx1"/>
          </a:solidFill>
          <a:latin typeface="+mn-lt"/>
          <a:ea typeface="+mn-ea"/>
          <a:cs typeface="+mn-cs"/>
        </a:defRPr>
      </a:lvl8pPr>
      <a:lvl9pPr marL="3219919" algn="l" defTabSz="804978"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506613FB-2AF0-4A1B-96F5-818D35AA91E8}"/>
              </a:ext>
            </a:extLst>
          </p:cNvPr>
          <p:cNvGrpSpPr/>
          <p:nvPr/>
        </p:nvGrpSpPr>
        <p:grpSpPr>
          <a:xfrm>
            <a:off x="302840" y="-57388"/>
            <a:ext cx="8229600" cy="6790487"/>
            <a:chOff x="302840" y="-57388"/>
            <a:chExt cx="8229600" cy="6790487"/>
          </a:xfrm>
        </p:grpSpPr>
        <p:grpSp>
          <p:nvGrpSpPr>
            <p:cNvPr id="5" name="グループ化 4">
              <a:extLst>
                <a:ext uri="{FF2B5EF4-FFF2-40B4-BE49-F238E27FC236}">
                  <a16:creationId xmlns:a16="http://schemas.microsoft.com/office/drawing/2014/main" id="{5FD8E01F-A6E5-4069-A6D1-9AF0CC65B626}"/>
                </a:ext>
              </a:extLst>
            </p:cNvPr>
            <p:cNvGrpSpPr/>
            <p:nvPr/>
          </p:nvGrpSpPr>
          <p:grpSpPr>
            <a:xfrm>
              <a:off x="714554" y="400003"/>
              <a:ext cx="7817886" cy="5963013"/>
              <a:chOff x="714554" y="400003"/>
              <a:chExt cx="7817886" cy="5963013"/>
            </a:xfrm>
          </p:grpSpPr>
          <p:sp>
            <p:nvSpPr>
              <p:cNvPr id="8" name="円/楕円 62">
                <a:extLst>
                  <a:ext uri="{FF2B5EF4-FFF2-40B4-BE49-F238E27FC236}">
                    <a16:creationId xmlns:a16="http://schemas.microsoft.com/office/drawing/2014/main" id="{C8B85576-5C0A-48B3-9E9F-E500580AC978}"/>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grpSp>
            <p:nvGrpSpPr>
              <p:cNvPr id="2" name="グループ化 1">
                <a:extLst>
                  <a:ext uri="{FF2B5EF4-FFF2-40B4-BE49-F238E27FC236}">
                    <a16:creationId xmlns:a16="http://schemas.microsoft.com/office/drawing/2014/main" id="{FD3D5838-8E6F-435A-B498-D2176D1196EB}"/>
                  </a:ext>
                </a:extLst>
              </p:cNvPr>
              <p:cNvGrpSpPr/>
              <p:nvPr/>
            </p:nvGrpSpPr>
            <p:grpSpPr>
              <a:xfrm>
                <a:off x="714554" y="400003"/>
                <a:ext cx="7817886" cy="1775890"/>
                <a:chOff x="714554" y="400003"/>
                <a:chExt cx="7817886" cy="1775890"/>
              </a:xfrm>
            </p:grpSpPr>
            <p:sp>
              <p:nvSpPr>
                <p:cNvPr id="9" name="円/楕円 57">
                  <a:extLst>
                    <a:ext uri="{FF2B5EF4-FFF2-40B4-BE49-F238E27FC236}">
                      <a16:creationId xmlns:a16="http://schemas.microsoft.com/office/drawing/2014/main" id="{FC928D82-9BF5-44F5-B0EC-A6AEF294C3F5}"/>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0" name="円/楕円 60">
                  <a:extLst>
                    <a:ext uri="{FF2B5EF4-FFF2-40B4-BE49-F238E27FC236}">
                      <a16:creationId xmlns:a16="http://schemas.microsoft.com/office/drawing/2014/main" id="{4966AF48-0771-45C1-A364-1A3B2DB36ADD}"/>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1">
                  <a:extLst>
                    <a:ext uri="{FF2B5EF4-FFF2-40B4-BE49-F238E27FC236}">
                      <a16:creationId xmlns:a16="http://schemas.microsoft.com/office/drawing/2014/main" id="{2B25EC04-8ADC-4FE5-91DD-AF4EEF3433CF}"/>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2" name="円/楕円 59">
                <a:extLst>
                  <a:ext uri="{FF2B5EF4-FFF2-40B4-BE49-F238E27FC236}">
                    <a16:creationId xmlns:a16="http://schemas.microsoft.com/office/drawing/2014/main" id="{8A40F4BC-814E-4B20-A639-45823E36F970}"/>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3" name="サブタイトル 2">
              <a:extLst>
                <a:ext uri="{FF2B5EF4-FFF2-40B4-BE49-F238E27FC236}">
                  <a16:creationId xmlns:a16="http://schemas.microsoft.com/office/drawing/2014/main" id="{CEBD92E5-1E3D-457D-B45C-ACE8904BA87E}"/>
                </a:ext>
              </a:extLst>
            </p:cNvPr>
            <p:cNvSpPr txBox="1">
              <a:spLocks/>
            </p:cNvSpPr>
            <p:nvPr/>
          </p:nvSpPr>
          <p:spPr>
            <a:xfrm>
              <a:off x="827584" y="6269708"/>
              <a:ext cx="7380820" cy="463391"/>
            </a:xfrm>
            <a:prstGeom prst="rect">
              <a:avLst/>
            </a:prstGeom>
            <a:solidFill>
              <a:srgbClr val="FFFFCC"/>
            </a:solid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2400" dirty="0">
                  <a:solidFill>
                    <a:prstClr val="black"/>
                  </a:solidFill>
                </a:rPr>
                <a:t>特別活動は、</a:t>
              </a:r>
              <a:r>
                <a:rPr lang="ja-JP" altLang="en-US" sz="2400" dirty="0">
                  <a:solidFill>
                    <a:srgbClr val="FF0000"/>
                  </a:solidFill>
                </a:rPr>
                <a:t>平成</a:t>
              </a:r>
              <a:r>
                <a:rPr lang="en-US" altLang="ja-JP" sz="2400" dirty="0">
                  <a:solidFill>
                    <a:srgbClr val="FF0000"/>
                  </a:solidFill>
                </a:rPr>
                <a:t>30</a:t>
              </a:r>
              <a:r>
                <a:rPr lang="ja-JP" altLang="en-US" sz="2400" dirty="0">
                  <a:solidFill>
                    <a:srgbClr val="FF0000"/>
                  </a:solidFill>
                </a:rPr>
                <a:t>年度から</a:t>
              </a:r>
              <a:r>
                <a:rPr lang="ja-JP" altLang="en-US" sz="2400" dirty="0">
                  <a:solidFill>
                    <a:prstClr val="black"/>
                  </a:solidFill>
                </a:rPr>
                <a:t>新学習指導要領による。</a:t>
              </a:r>
              <a:endParaRPr lang="en-US" altLang="ja-JP" sz="2400" dirty="0">
                <a:solidFill>
                  <a:prstClr val="black"/>
                </a:solidFill>
              </a:endParaRPr>
            </a:p>
          </p:txBody>
        </p:sp>
        <p:grpSp>
          <p:nvGrpSpPr>
            <p:cNvPr id="4" name="グループ化 3">
              <a:extLst>
                <a:ext uri="{FF2B5EF4-FFF2-40B4-BE49-F238E27FC236}">
                  <a16:creationId xmlns:a16="http://schemas.microsoft.com/office/drawing/2014/main" id="{1C534DCD-23A6-4CFE-9551-0DB36D121635}"/>
                </a:ext>
              </a:extLst>
            </p:cNvPr>
            <p:cNvGrpSpPr/>
            <p:nvPr/>
          </p:nvGrpSpPr>
          <p:grpSpPr>
            <a:xfrm>
              <a:off x="809297" y="1458137"/>
              <a:ext cx="7435110" cy="4716769"/>
              <a:chOff x="809297" y="1458137"/>
              <a:chExt cx="7435110" cy="4716769"/>
            </a:xfrm>
          </p:grpSpPr>
          <p:sp>
            <p:nvSpPr>
              <p:cNvPr id="7" name="角丸四角形 6">
                <a:extLst>
                  <a:ext uri="{FF2B5EF4-FFF2-40B4-BE49-F238E27FC236}">
                    <a16:creationId xmlns:a16="http://schemas.microsoft.com/office/drawing/2014/main" id="{F25552F0-4644-428D-ACEB-3B5BCBB74D32}"/>
                  </a:ext>
                </a:extLst>
              </p:cNvPr>
              <p:cNvSpPr/>
              <p:nvPr/>
            </p:nvSpPr>
            <p:spPr>
              <a:xfrm>
                <a:off x="863587" y="1458137"/>
                <a:ext cx="7380820" cy="4716769"/>
              </a:xfrm>
              <a:prstGeom prst="roundRect">
                <a:avLst>
                  <a:gd name="adj" fmla="val 3589"/>
                </a:avLst>
              </a:prstGeom>
              <a:solidFill>
                <a:schemeClr val="accent1">
                  <a:lumMod val="40000"/>
                  <a:lumOff val="60000"/>
                </a:schemeClr>
              </a:solidFill>
              <a:effectLst/>
            </p:spPr>
            <p:style>
              <a:lnRef idx="3">
                <a:schemeClr val="lt1"/>
              </a:lnRef>
              <a:fillRef idx="1">
                <a:schemeClr val="accent1"/>
              </a:fillRef>
              <a:effectRef idx="1">
                <a:schemeClr val="accent1"/>
              </a:effectRef>
              <a:fontRef idx="minor">
                <a:schemeClr val="lt1"/>
              </a:fontRef>
            </p:style>
            <p:txBody>
              <a:bodyPr rtlCol="0" anchor="ctr"/>
              <a:lstStyle/>
              <a:p>
                <a:r>
                  <a:rPr lang="ja-JP" altLang="en-US" sz="3200" b="1" dirty="0">
                    <a:solidFill>
                      <a:schemeClr val="tx1"/>
                    </a:solidFill>
                    <a:latin typeface="+mj-ea"/>
                    <a:ea typeface="+mj-ea"/>
                  </a:rPr>
                  <a:t>　</a:t>
                </a:r>
                <a:r>
                  <a:rPr lang="ja-JP" altLang="en-US" sz="2800" b="1" dirty="0">
                    <a:solidFill>
                      <a:schemeClr val="tx1"/>
                    </a:solidFill>
                    <a:latin typeface="+mj-ea"/>
                    <a:ea typeface="+mj-ea"/>
                  </a:rPr>
                  <a:t>１</a:t>
                </a:r>
                <a:r>
                  <a:rPr lang="ja-JP" altLang="en-US" sz="2800" dirty="0">
                    <a:solidFill>
                      <a:schemeClr val="tx1"/>
                    </a:solidFill>
                    <a:latin typeface="+mj-ea"/>
                    <a:ea typeface="+mj-ea"/>
                  </a:rPr>
                  <a:t>　特別活動の目標について　</a:t>
                </a:r>
                <a:r>
                  <a:rPr lang="ja-JP" altLang="en-US" sz="3200" dirty="0">
                    <a:solidFill>
                      <a:schemeClr val="tx1"/>
                    </a:solidFill>
                    <a:latin typeface="+mj-ea"/>
                    <a:ea typeface="+mj-ea"/>
                  </a:rPr>
                  <a:t>　　　　　　</a:t>
                </a:r>
                <a:endParaRPr lang="en-US" altLang="ja-JP" sz="3200" dirty="0">
                  <a:solidFill>
                    <a:schemeClr val="tx1"/>
                  </a:solidFill>
                  <a:latin typeface="+mj-ea"/>
                  <a:ea typeface="+mj-ea"/>
                </a:endParaRPr>
              </a:p>
              <a:p>
                <a:r>
                  <a:rPr lang="ja-JP" altLang="en-US" sz="2400" dirty="0">
                    <a:solidFill>
                      <a:schemeClr val="tx1"/>
                    </a:solidFill>
                    <a:latin typeface="+mj-ea"/>
                    <a:ea typeface="+mj-ea"/>
                  </a:rPr>
                  <a:t>　　　（１）現行学習指導要領の成果と課題</a:t>
                </a:r>
                <a:r>
                  <a:rPr lang="en-US" altLang="ja-JP" sz="2400" dirty="0">
                    <a:solidFill>
                      <a:schemeClr val="tx1"/>
                    </a:solidFill>
                    <a:latin typeface="+mj-ea"/>
                    <a:ea typeface="+mj-ea"/>
                  </a:rPr>
                  <a:t>                    </a:t>
                </a:r>
              </a:p>
              <a:p>
                <a:r>
                  <a:rPr lang="ja-JP" altLang="en-US" sz="2400" dirty="0">
                    <a:solidFill>
                      <a:schemeClr val="tx1"/>
                    </a:solidFill>
                    <a:latin typeface="+mj-ea"/>
                    <a:ea typeface="+mj-ea"/>
                  </a:rPr>
                  <a:t>　　　（２）課題を踏まえた特別活動の目標の在り方</a:t>
                </a:r>
                <a:endParaRPr lang="en-US" altLang="ja-JP" sz="2400" dirty="0">
                  <a:solidFill>
                    <a:schemeClr val="tx1"/>
                  </a:solidFill>
                  <a:latin typeface="+mj-ea"/>
                  <a:ea typeface="+mj-ea"/>
                </a:endParaRPr>
              </a:p>
              <a:p>
                <a:r>
                  <a:rPr lang="ja-JP" altLang="en-US" sz="2400" dirty="0">
                    <a:solidFill>
                      <a:schemeClr val="tx1"/>
                    </a:solidFill>
                    <a:latin typeface="+mj-ea"/>
                    <a:ea typeface="+mj-ea"/>
                  </a:rPr>
                  <a:t>　　　（３）特別活動における「見方・考え方」</a:t>
                </a:r>
                <a:endParaRPr lang="en-US" altLang="ja-JP" sz="2400" dirty="0">
                  <a:solidFill>
                    <a:schemeClr val="tx1"/>
                  </a:solidFill>
                  <a:latin typeface="+mj-ea"/>
                  <a:ea typeface="+mj-ea"/>
                </a:endParaRPr>
              </a:p>
              <a:p>
                <a:r>
                  <a:rPr lang="ja-JP" altLang="en-US" sz="3200" dirty="0">
                    <a:solidFill>
                      <a:schemeClr val="tx1"/>
                    </a:solidFill>
                    <a:latin typeface="+mj-ea"/>
                    <a:ea typeface="+mj-ea"/>
                  </a:rPr>
                  <a:t>　</a:t>
                </a:r>
                <a:r>
                  <a:rPr lang="ja-JP" altLang="en-US" sz="2800" dirty="0">
                    <a:solidFill>
                      <a:schemeClr val="tx1"/>
                    </a:solidFill>
                    <a:latin typeface="+mj-ea"/>
                    <a:ea typeface="+mj-ea"/>
                  </a:rPr>
                  <a:t>２　具体的な改善事項</a:t>
                </a:r>
                <a:endParaRPr lang="en-US" altLang="ja-JP" sz="3200" dirty="0">
                  <a:solidFill>
                    <a:schemeClr val="tx1"/>
                  </a:solidFill>
                  <a:latin typeface="+mj-ea"/>
                  <a:ea typeface="+mj-ea"/>
                </a:endParaRPr>
              </a:p>
              <a:p>
                <a:r>
                  <a:rPr lang="ja-JP" altLang="en-US" sz="2400" dirty="0">
                    <a:solidFill>
                      <a:schemeClr val="tx1"/>
                    </a:solidFill>
                    <a:latin typeface="+mj-ea"/>
                  </a:rPr>
                  <a:t>　　　（１）内容構成の考え方</a:t>
                </a:r>
                <a:r>
                  <a:rPr lang="en-US" altLang="ja-JP" sz="2400" dirty="0">
                    <a:solidFill>
                      <a:schemeClr val="tx1"/>
                    </a:solidFill>
                    <a:latin typeface="+mj-ea"/>
                  </a:rPr>
                  <a:t>                    </a:t>
                </a:r>
              </a:p>
              <a:p>
                <a:r>
                  <a:rPr lang="ja-JP" altLang="en-US" sz="2400" dirty="0">
                    <a:solidFill>
                      <a:schemeClr val="tx1"/>
                    </a:solidFill>
                    <a:latin typeface="+mj-ea"/>
                  </a:rPr>
                  <a:t>　　　（２）内容の改善・充実</a:t>
                </a:r>
                <a:endParaRPr lang="en-US" altLang="ja-JP" sz="2400" dirty="0">
                  <a:solidFill>
                    <a:schemeClr val="tx1"/>
                  </a:solidFill>
                  <a:latin typeface="+mj-ea"/>
                  <a:ea typeface="+mj-ea"/>
                </a:endParaRPr>
              </a:p>
              <a:p>
                <a:r>
                  <a:rPr lang="ja-JP" altLang="en-US" sz="3200" dirty="0">
                    <a:solidFill>
                      <a:schemeClr val="tx1"/>
                    </a:solidFill>
                    <a:latin typeface="+mj-ea"/>
                    <a:ea typeface="+mj-ea"/>
                  </a:rPr>
                  <a:t>　</a:t>
                </a:r>
                <a:r>
                  <a:rPr lang="ja-JP" altLang="en-US" sz="2800" dirty="0">
                    <a:solidFill>
                      <a:schemeClr val="tx1"/>
                    </a:solidFill>
                    <a:latin typeface="+mj-ea"/>
                    <a:ea typeface="+mj-ea"/>
                  </a:rPr>
                  <a:t>３　指導計画の作成と内容の取扱い</a:t>
                </a:r>
                <a:endParaRPr lang="en-US" altLang="ja-JP" sz="3200" dirty="0">
                  <a:solidFill>
                    <a:schemeClr val="tx1"/>
                  </a:solidFill>
                  <a:latin typeface="+mj-ea"/>
                  <a:ea typeface="+mj-ea"/>
                </a:endParaRPr>
              </a:p>
              <a:p>
                <a:r>
                  <a:rPr lang="ja-JP" altLang="en-US" sz="2400" dirty="0">
                    <a:solidFill>
                      <a:schemeClr val="tx1"/>
                    </a:solidFill>
                    <a:latin typeface="+mj-ea"/>
                  </a:rPr>
                  <a:t>　　　（１）指導計画作成上の配慮事項</a:t>
                </a:r>
                <a:r>
                  <a:rPr lang="en-US" altLang="ja-JP" sz="2400" dirty="0">
                    <a:solidFill>
                      <a:schemeClr val="tx1"/>
                    </a:solidFill>
                    <a:latin typeface="+mj-ea"/>
                  </a:rPr>
                  <a:t>                    </a:t>
                </a:r>
              </a:p>
              <a:p>
                <a:r>
                  <a:rPr lang="ja-JP" altLang="en-US" sz="2400" dirty="0">
                    <a:solidFill>
                      <a:schemeClr val="tx1"/>
                    </a:solidFill>
                    <a:latin typeface="+mj-ea"/>
                  </a:rPr>
                  <a:t>　　　（２）内容の取扱いについての配慮事項</a:t>
                </a:r>
                <a:endParaRPr lang="en-US" altLang="ja-JP" sz="2400" dirty="0">
                  <a:solidFill>
                    <a:schemeClr val="tx1"/>
                  </a:solidFill>
                  <a:latin typeface="+mj-ea"/>
                  <a:ea typeface="+mj-ea"/>
                </a:endParaRPr>
              </a:p>
              <a:p>
                <a:r>
                  <a:rPr lang="ja-JP" altLang="en-US" sz="3200" dirty="0">
                    <a:solidFill>
                      <a:schemeClr val="tx1"/>
                    </a:solidFill>
                    <a:latin typeface="+mj-ea"/>
                    <a:ea typeface="+mj-ea"/>
                  </a:rPr>
                  <a:t>　</a:t>
                </a:r>
                <a:r>
                  <a:rPr lang="ja-JP" altLang="en-US" sz="2800" dirty="0">
                    <a:solidFill>
                      <a:schemeClr val="tx1"/>
                    </a:solidFill>
                    <a:latin typeface="+mj-ea"/>
                    <a:ea typeface="+mj-ea"/>
                  </a:rPr>
                  <a:t>４　移行措置</a:t>
                </a:r>
                <a:endParaRPr lang="en-US" altLang="ja-JP" sz="3200" dirty="0">
                  <a:solidFill>
                    <a:schemeClr val="tx1"/>
                  </a:solidFill>
                  <a:latin typeface="+mj-ea"/>
                  <a:ea typeface="+mj-ea"/>
                </a:endParaRPr>
              </a:p>
            </p:txBody>
          </p:sp>
          <p:sp>
            <p:nvSpPr>
              <p:cNvPr id="14" name="正方形/長方形 13">
                <a:extLst>
                  <a:ext uri="{FF2B5EF4-FFF2-40B4-BE49-F238E27FC236}">
                    <a16:creationId xmlns:a16="http://schemas.microsoft.com/office/drawing/2014/main" id="{388CF374-82B1-4461-B135-A9680149596B}"/>
                  </a:ext>
                </a:extLst>
              </p:cNvPr>
              <p:cNvSpPr/>
              <p:nvPr/>
            </p:nvSpPr>
            <p:spPr>
              <a:xfrm>
                <a:off x="809297" y="1475729"/>
                <a:ext cx="215926" cy="4683333"/>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p>
            </p:txBody>
          </p:sp>
        </p:grpSp>
        <p:sp>
          <p:nvSpPr>
            <p:cNvPr id="15" name="タイトル 3">
              <a:extLst>
                <a:ext uri="{FF2B5EF4-FFF2-40B4-BE49-F238E27FC236}">
                  <a16:creationId xmlns:a16="http://schemas.microsoft.com/office/drawing/2014/main" id="{B574D1D4-512A-45B8-8788-06BD4F541016}"/>
                </a:ext>
              </a:extLst>
            </p:cNvPr>
            <p:cNvSpPr txBox="1">
              <a:spLocks/>
            </p:cNvSpPr>
            <p:nvPr/>
          </p:nvSpPr>
          <p:spPr>
            <a:xfrm>
              <a:off x="302840" y="-57388"/>
              <a:ext cx="8229600" cy="1872208"/>
            </a:xfrm>
            <a:prstGeom prst="rect">
              <a:avLst/>
            </a:prstGeom>
          </p:spPr>
          <p:txBody>
            <a:bodyPr vert="horz" lIns="87204" tIns="43603" rIns="87204" bIns="43603" rtlCol="0" anchor="ctr">
              <a:normAutofit/>
            </a:bodyPr>
            <a:lstStyle>
              <a:lvl1pPr algn="ctr" defTabSz="804978" rtl="0" eaLnBrk="1" latinLnBrk="0" hangingPunct="1">
                <a:spcBef>
                  <a:spcPct val="0"/>
                </a:spcBef>
                <a:buNone/>
                <a:defRPr kumimoji="1" sz="4062" kern="1200">
                  <a:solidFill>
                    <a:schemeClr val="tx1"/>
                  </a:solidFill>
                  <a:latin typeface="+mj-lt"/>
                  <a:ea typeface="+mj-ea"/>
                  <a:cs typeface="+mj-cs"/>
                </a:defRPr>
              </a:lvl1pPr>
            </a:lstStyle>
            <a:p>
              <a:r>
                <a:rPr lang="ja-JP" altLang="en-US" sz="3200" dirty="0">
                  <a:latin typeface="+mj-ea"/>
                </a:rPr>
                <a:t>学習指導要領改訂のポイント</a:t>
              </a:r>
              <a:br>
                <a:rPr lang="en-US" altLang="ja-JP" sz="3600" dirty="0">
                  <a:latin typeface="+mj-ea"/>
                </a:rPr>
              </a:br>
              <a:r>
                <a:rPr lang="en-US" altLang="ja-JP" sz="3600" dirty="0">
                  <a:latin typeface="+mj-ea"/>
                </a:rPr>
                <a:t>【</a:t>
              </a:r>
              <a:r>
                <a:rPr lang="ja-JP" altLang="en-US" sz="3600" dirty="0">
                  <a:latin typeface="+mj-ea"/>
                </a:rPr>
                <a:t>小学校　特別活動</a:t>
              </a:r>
              <a:r>
                <a:rPr lang="en-US" altLang="ja-JP" sz="3600" dirty="0">
                  <a:latin typeface="+mj-ea"/>
                </a:rPr>
                <a:t>】</a:t>
              </a:r>
              <a:endParaRPr lang="ja-JP" altLang="en-US" sz="3600" dirty="0">
                <a:latin typeface="+mj-ea"/>
              </a:endParaRPr>
            </a:p>
          </p:txBody>
        </p:sp>
      </p:grpSp>
    </p:spTree>
    <p:extLst>
      <p:ext uri="{BB962C8B-B14F-4D97-AF65-F5344CB8AC3E}">
        <p14:creationId xmlns:p14="http://schemas.microsoft.com/office/powerpoint/2010/main" val="1003145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1AAB41F-2AED-46B6-949A-0C77FD0AB46F}"/>
              </a:ext>
            </a:extLst>
          </p:cNvPr>
          <p:cNvSpPr>
            <a:spLocks noGrp="1"/>
          </p:cNvSpPr>
          <p:nvPr>
            <p:ph idx="1"/>
          </p:nvPr>
        </p:nvSpPr>
        <p:spPr>
          <a:xfrm>
            <a:off x="503647" y="1526785"/>
            <a:ext cx="2916226" cy="557994"/>
          </a:xfrm>
          <a:solidFill>
            <a:srgbClr val="FFFFCC"/>
          </a:solidFill>
          <a:ln>
            <a:solidFill>
              <a:schemeClr val="accent1">
                <a:shade val="50000"/>
              </a:schemeClr>
            </a:solidFill>
          </a:ln>
        </p:spPr>
        <p:txBody>
          <a:bodyPr>
            <a:noAutofit/>
          </a:bodyPr>
          <a:lstStyle/>
          <a:p>
            <a:pPr marL="0" indent="0" algn="ctr">
              <a:lnSpc>
                <a:spcPct val="100000"/>
              </a:lnSpc>
              <a:buNone/>
            </a:pPr>
            <a:r>
              <a:rPr kumimoji="1" lang="ja-JP" altLang="en-US" sz="3000" dirty="0">
                <a:latin typeface="+mj-ea"/>
                <a:ea typeface="+mj-ea"/>
              </a:rPr>
              <a:t>学級活動の内容</a:t>
            </a:r>
            <a:endParaRPr kumimoji="1" lang="en-US" altLang="ja-JP" sz="3000" dirty="0">
              <a:latin typeface="+mj-ea"/>
              <a:ea typeface="+mj-ea"/>
            </a:endParaRPr>
          </a:p>
          <a:p>
            <a:pPr marL="0" indent="0">
              <a:lnSpc>
                <a:spcPct val="100000"/>
              </a:lnSpc>
              <a:buNone/>
            </a:pPr>
            <a:endParaRPr kumimoji="1" lang="ja-JP" altLang="en-US" sz="3200" dirty="0">
              <a:latin typeface="HGP創英角ｺﾞｼｯｸUB" panose="020B0900000000000000" pitchFamily="50" charset="-128"/>
              <a:ea typeface="HGP創英角ｺﾞｼｯｸUB" panose="020B0900000000000000" pitchFamily="50" charset="-128"/>
            </a:endParaRPr>
          </a:p>
        </p:txBody>
      </p:sp>
      <p:grpSp>
        <p:nvGrpSpPr>
          <p:cNvPr id="5" name="グループ化 4">
            <a:extLst>
              <a:ext uri="{FF2B5EF4-FFF2-40B4-BE49-F238E27FC236}">
                <a16:creationId xmlns:a16="http://schemas.microsoft.com/office/drawing/2014/main" id="{FD33BA5A-D2D8-4278-A054-C8BAC63B3E0E}"/>
              </a:ext>
            </a:extLst>
          </p:cNvPr>
          <p:cNvGrpSpPr/>
          <p:nvPr/>
        </p:nvGrpSpPr>
        <p:grpSpPr>
          <a:xfrm>
            <a:off x="251619" y="188639"/>
            <a:ext cx="8640762" cy="6480721"/>
            <a:chOff x="251619" y="188639"/>
            <a:chExt cx="8640762" cy="6480721"/>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20" name="サブタイトル 2">
              <a:extLst>
                <a:ext uri="{FF2B5EF4-FFF2-40B4-BE49-F238E27FC236}">
                  <a16:creationId xmlns:a16="http://schemas.microsoft.com/office/drawing/2014/main" id="{F0DD9364-C36E-4C39-8014-EA9EE5E38609}"/>
                </a:ext>
              </a:extLst>
            </p:cNvPr>
            <p:cNvSpPr txBox="1">
              <a:spLocks/>
            </p:cNvSpPr>
            <p:nvPr/>
          </p:nvSpPr>
          <p:spPr>
            <a:xfrm>
              <a:off x="503647" y="2247106"/>
              <a:ext cx="3552283" cy="4278238"/>
            </a:xfrm>
            <a:prstGeom prst="rect">
              <a:avLst/>
            </a:prstGeom>
            <a:solidFill>
              <a:schemeClr val="bg1"/>
            </a:solidFill>
            <a:ln>
              <a:no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現行学習指導要領</a:t>
              </a:r>
              <a:endParaRPr lang="en-US" altLang="ja-JP" sz="2400" u="sng" dirty="0">
                <a:solidFill>
                  <a:prstClr val="black"/>
                </a:solidFill>
                <a:latin typeface="+mj-ea"/>
                <a:ea typeface="+mj-ea"/>
              </a:endParaRPr>
            </a:p>
            <a:p>
              <a:pPr marL="0" indent="0">
                <a:lnSpc>
                  <a:spcPct val="110000"/>
                </a:lnSpc>
                <a:buNone/>
              </a:pPr>
              <a:r>
                <a:rPr lang="ja-JP" altLang="en-US" sz="2400" dirty="0">
                  <a:latin typeface="+mj-ea"/>
                  <a:ea typeface="+mj-ea"/>
                </a:rPr>
                <a:t>（１）学級や学校の生活</a:t>
              </a:r>
              <a:endParaRPr lang="en-US" altLang="ja-JP" sz="2400" dirty="0">
                <a:latin typeface="+mj-ea"/>
                <a:ea typeface="+mj-ea"/>
              </a:endParaRPr>
            </a:p>
            <a:p>
              <a:pPr marL="0" indent="0">
                <a:lnSpc>
                  <a:spcPct val="110000"/>
                </a:lnSpc>
                <a:buNone/>
              </a:pPr>
              <a:r>
                <a:rPr lang="ja-JP" altLang="en-US" sz="2400" dirty="0">
                  <a:latin typeface="+mj-ea"/>
                  <a:ea typeface="+mj-ea"/>
                </a:rPr>
                <a:t>　　 </a:t>
              </a:r>
              <a:r>
                <a:rPr lang="ja-JP" altLang="en-US" sz="2400" dirty="0" err="1">
                  <a:latin typeface="+mj-ea"/>
                  <a:ea typeface="+mj-ea"/>
                </a:rPr>
                <a:t>づ</a:t>
              </a:r>
              <a:r>
                <a:rPr lang="ja-JP" altLang="en-US" sz="2400" dirty="0">
                  <a:latin typeface="+mj-ea"/>
                  <a:ea typeface="+mj-ea"/>
                </a:rPr>
                <a:t>くり</a:t>
              </a:r>
              <a:endParaRPr lang="en-US" altLang="ja-JP" sz="2400" dirty="0">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ea typeface="+mj-ea"/>
                </a:rPr>
                <a:t>（２）日常の生活や学習へ</a:t>
              </a:r>
              <a:endParaRPr lang="en-US" altLang="ja-JP" sz="2400" dirty="0">
                <a:latin typeface="+mj-ea"/>
                <a:ea typeface="+mj-ea"/>
              </a:endParaRPr>
            </a:p>
            <a:p>
              <a:pPr marL="0" indent="0">
                <a:lnSpc>
                  <a:spcPct val="110000"/>
                </a:lnSpc>
                <a:buNone/>
              </a:pPr>
              <a:r>
                <a:rPr lang="en-US" altLang="ja-JP" sz="2400" dirty="0">
                  <a:latin typeface="+mj-ea"/>
                  <a:ea typeface="+mj-ea"/>
                </a:rPr>
                <a:t>     </a:t>
              </a:r>
              <a:r>
                <a:rPr lang="ja-JP" altLang="en-US" sz="2400" dirty="0">
                  <a:latin typeface="+mj-ea"/>
                  <a:ea typeface="+mj-ea"/>
                </a:rPr>
                <a:t>の適応及び健康安全</a:t>
              </a:r>
              <a:endParaRPr lang="en-US" altLang="ja-JP" sz="2400" dirty="0">
                <a:solidFill>
                  <a:srgbClr val="0066FF"/>
                </a:solidFill>
                <a:highlight>
                  <a:srgbClr val="FFFF00"/>
                </a:highlight>
                <a:latin typeface="+mj-ea"/>
                <a:ea typeface="+mj-ea"/>
              </a:endParaRPr>
            </a:p>
            <a:p>
              <a:pPr marL="0" indent="0">
                <a:lnSpc>
                  <a:spcPct val="110000"/>
                </a:lnSpc>
                <a:buNone/>
              </a:pPr>
              <a:endParaRPr lang="en-US" altLang="ja-JP" sz="1600" dirty="0">
                <a:solidFill>
                  <a:srgbClr val="0066FF"/>
                </a:solidFill>
                <a:highlight>
                  <a:srgbClr val="FFFF00"/>
                </a:highlight>
                <a:latin typeface="+mj-ea"/>
                <a:ea typeface="+mj-ea"/>
              </a:endParaRPr>
            </a:p>
          </p:txBody>
        </p:sp>
        <p:sp>
          <p:nvSpPr>
            <p:cNvPr id="14" name="サブタイトル 2">
              <a:extLst>
                <a:ext uri="{FF2B5EF4-FFF2-40B4-BE49-F238E27FC236}">
                  <a16:creationId xmlns:a16="http://schemas.microsoft.com/office/drawing/2014/main" id="{791D60A7-795D-41A8-90D1-23DF4448BD1D}"/>
                </a:ext>
              </a:extLst>
            </p:cNvPr>
            <p:cNvSpPr txBox="1">
              <a:spLocks/>
            </p:cNvSpPr>
            <p:nvPr/>
          </p:nvSpPr>
          <p:spPr>
            <a:xfrm>
              <a:off x="4913396" y="2223176"/>
              <a:ext cx="3752710" cy="4446184"/>
            </a:xfrm>
            <a:prstGeom prst="rect">
              <a:avLst/>
            </a:prstGeom>
            <a:solidFill>
              <a:schemeClr val="bg1">
                <a:lumMod val="85000"/>
              </a:schemeClr>
            </a:solidFill>
            <a:ln>
              <a:solidFill>
                <a:schemeClr val="accent1">
                  <a:shade val="50000"/>
                </a:schemeClr>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新学習指導要領</a:t>
              </a:r>
              <a:endParaRPr lang="en-US" altLang="ja-JP" sz="2400" u="sng" dirty="0">
                <a:solidFill>
                  <a:prstClr val="black"/>
                </a:solidFill>
                <a:latin typeface="+mj-ea"/>
                <a:ea typeface="+mj-ea"/>
              </a:endParaRPr>
            </a:p>
            <a:p>
              <a:pPr marL="0" indent="0">
                <a:lnSpc>
                  <a:spcPts val="2800"/>
                </a:lnSpc>
                <a:buNone/>
              </a:pPr>
              <a:r>
                <a:rPr lang="ja-JP" altLang="en-US" sz="2400" dirty="0">
                  <a:latin typeface="+mj-ea"/>
                  <a:ea typeface="+mj-ea"/>
                </a:rPr>
                <a:t>（１）学級や学校における</a:t>
              </a:r>
              <a:endParaRPr lang="en-US" altLang="ja-JP" sz="2400" dirty="0">
                <a:latin typeface="+mj-ea"/>
                <a:ea typeface="+mj-ea"/>
              </a:endParaRPr>
            </a:p>
            <a:p>
              <a:pPr marL="0" indent="0">
                <a:lnSpc>
                  <a:spcPts val="2800"/>
                </a:lnSpc>
                <a:buNone/>
              </a:pPr>
              <a:r>
                <a:rPr lang="ja-JP" altLang="en-US" sz="2400" dirty="0">
                  <a:latin typeface="+mj-ea"/>
                  <a:ea typeface="+mj-ea"/>
                </a:rPr>
                <a:t>　　 生活づくりへの</a:t>
              </a:r>
              <a:r>
                <a:rPr lang="ja-JP" altLang="en-US" sz="2400" dirty="0">
                  <a:solidFill>
                    <a:srgbClr val="FF0000"/>
                  </a:solidFill>
                  <a:latin typeface="+mj-ea"/>
                  <a:ea typeface="+mj-ea"/>
                </a:rPr>
                <a:t>参画</a:t>
              </a:r>
              <a:endParaRPr lang="en-US" altLang="ja-JP" sz="2400" dirty="0">
                <a:solidFill>
                  <a:srgbClr val="FF0000"/>
                </a:solidFill>
                <a:latin typeface="+mj-ea"/>
                <a:ea typeface="+mj-ea"/>
              </a:endParaRPr>
            </a:p>
            <a:p>
              <a:pPr marL="0" indent="0">
                <a:lnSpc>
                  <a:spcPts val="2800"/>
                </a:lnSpc>
                <a:buNone/>
              </a:pPr>
              <a:endParaRPr lang="en-US" altLang="ja-JP" sz="2400" dirty="0">
                <a:latin typeface="+mj-ea"/>
                <a:ea typeface="+mj-ea"/>
              </a:endParaRPr>
            </a:p>
            <a:p>
              <a:pPr marL="0" indent="0">
                <a:lnSpc>
                  <a:spcPts val="2800"/>
                </a:lnSpc>
                <a:buNone/>
              </a:pPr>
              <a:r>
                <a:rPr lang="ja-JP" altLang="en-US" sz="2400" dirty="0">
                  <a:latin typeface="+mj-ea"/>
                  <a:ea typeface="+mj-ea"/>
                </a:rPr>
                <a:t>（２）日常の生活や学習へ</a:t>
              </a:r>
              <a:endParaRPr lang="en-US" altLang="ja-JP" sz="2400" dirty="0">
                <a:latin typeface="+mj-ea"/>
                <a:ea typeface="+mj-ea"/>
              </a:endParaRPr>
            </a:p>
            <a:p>
              <a:pPr marL="0" indent="0">
                <a:lnSpc>
                  <a:spcPts val="2800"/>
                </a:lnSpc>
                <a:buNone/>
              </a:pPr>
              <a:r>
                <a:rPr lang="en-US" altLang="ja-JP" sz="2400" dirty="0">
                  <a:latin typeface="+mj-ea"/>
                  <a:ea typeface="+mj-ea"/>
                </a:rPr>
                <a:t>     </a:t>
              </a:r>
              <a:r>
                <a:rPr lang="ja-JP" altLang="en-US" sz="2400" dirty="0">
                  <a:latin typeface="+mj-ea"/>
                  <a:ea typeface="+mj-ea"/>
                </a:rPr>
                <a:t>の適応と</a:t>
              </a:r>
              <a:r>
                <a:rPr lang="ja-JP" altLang="en-US" sz="2400" dirty="0">
                  <a:solidFill>
                    <a:srgbClr val="FF0000"/>
                  </a:solidFill>
                  <a:latin typeface="+mj-ea"/>
                  <a:ea typeface="+mj-ea"/>
                </a:rPr>
                <a:t>自己の成長</a:t>
              </a:r>
              <a:endParaRPr lang="en-US" altLang="ja-JP" sz="2400" dirty="0">
                <a:solidFill>
                  <a:srgbClr val="FF0000"/>
                </a:solidFill>
                <a:latin typeface="+mj-ea"/>
                <a:ea typeface="+mj-ea"/>
              </a:endParaRPr>
            </a:p>
            <a:p>
              <a:pPr marL="0" indent="0">
                <a:lnSpc>
                  <a:spcPts val="2800"/>
                </a:lnSpc>
                <a:buNone/>
              </a:pPr>
              <a:r>
                <a:rPr lang="ja-JP" altLang="en-US" sz="2400" dirty="0">
                  <a:latin typeface="+mj-ea"/>
                  <a:ea typeface="+mj-ea"/>
                </a:rPr>
                <a:t>　　 及び健康安全</a:t>
              </a:r>
              <a:endParaRPr lang="en-US" altLang="ja-JP" sz="2400" dirty="0">
                <a:latin typeface="+mj-ea"/>
                <a:ea typeface="+mj-ea"/>
              </a:endParaRPr>
            </a:p>
            <a:p>
              <a:pPr marL="0" indent="0">
                <a:lnSpc>
                  <a:spcPts val="2800"/>
                </a:lnSpc>
                <a:buNone/>
              </a:pPr>
              <a:endParaRPr lang="en-US" altLang="ja-JP" sz="2400" dirty="0">
                <a:latin typeface="+mj-ea"/>
                <a:ea typeface="+mj-ea"/>
              </a:endParaRPr>
            </a:p>
            <a:p>
              <a:pPr marL="0" indent="0">
                <a:lnSpc>
                  <a:spcPts val="2800"/>
                </a:lnSpc>
                <a:buNone/>
              </a:pPr>
              <a:r>
                <a:rPr lang="ja-JP" altLang="en-US" sz="2400" dirty="0">
                  <a:solidFill>
                    <a:srgbClr val="FF0000"/>
                  </a:solidFill>
                  <a:latin typeface="+mj-ea"/>
                </a:rPr>
                <a:t>（３）一人一人のキャリア</a:t>
              </a:r>
              <a:endParaRPr lang="en-US" altLang="ja-JP" sz="2400" dirty="0">
                <a:solidFill>
                  <a:srgbClr val="FF0000"/>
                </a:solidFill>
                <a:latin typeface="+mj-ea"/>
              </a:endParaRPr>
            </a:p>
            <a:p>
              <a:pPr marL="0" indent="0">
                <a:lnSpc>
                  <a:spcPts val="2800"/>
                </a:lnSpc>
                <a:buNone/>
              </a:pPr>
              <a:r>
                <a:rPr lang="ja-JP" altLang="en-US" sz="2400" dirty="0">
                  <a:solidFill>
                    <a:srgbClr val="FF0000"/>
                  </a:solidFill>
                  <a:latin typeface="+mj-ea"/>
                </a:rPr>
                <a:t>　　 形成と自己実現</a:t>
              </a:r>
              <a:endParaRPr lang="en-US" altLang="ja-JP" sz="2400" dirty="0">
                <a:solidFill>
                  <a:srgbClr val="FF0000"/>
                </a:solidFill>
                <a:highlight>
                  <a:srgbClr val="FFFF00"/>
                </a:highlight>
                <a:latin typeface="+mj-ea"/>
                <a:ea typeface="+mj-ea"/>
              </a:endParaRPr>
            </a:p>
          </p:txBody>
        </p:sp>
        <p:sp>
          <p:nvSpPr>
            <p:cNvPr id="2" name="矢印: ストライプ 1">
              <a:extLst>
                <a:ext uri="{FF2B5EF4-FFF2-40B4-BE49-F238E27FC236}">
                  <a16:creationId xmlns:a16="http://schemas.microsoft.com/office/drawing/2014/main" id="{A5D16C0A-AD0A-4F9B-89AE-071F17427625}"/>
                </a:ext>
              </a:extLst>
            </p:cNvPr>
            <p:cNvSpPr/>
            <p:nvPr/>
          </p:nvSpPr>
          <p:spPr>
            <a:xfrm>
              <a:off x="4082456" y="3182972"/>
              <a:ext cx="804102" cy="2046228"/>
            </a:xfrm>
            <a:prstGeom prst="stripedRightArrow">
              <a:avLst>
                <a:gd name="adj1" fmla="val 2737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3">
              <a:extLst>
                <a:ext uri="{FF2B5EF4-FFF2-40B4-BE49-F238E27FC236}">
                  <a16:creationId xmlns:a16="http://schemas.microsoft.com/office/drawing/2014/main" id="{FB87A67B-4CDA-4606-BE35-DE443E09727D}"/>
                </a:ext>
              </a:extLst>
            </p:cNvPr>
            <p:cNvGrpSpPr/>
            <p:nvPr/>
          </p:nvGrpSpPr>
          <p:grpSpPr>
            <a:xfrm>
              <a:off x="251619" y="188639"/>
              <a:ext cx="8640762" cy="1216251"/>
              <a:chOff x="251619" y="188639"/>
              <a:chExt cx="8640762" cy="1216251"/>
            </a:xfrm>
          </p:grpSpPr>
          <p:sp>
            <p:nvSpPr>
              <p:cNvPr id="15" name="正方形/長方形 14">
                <a:extLst>
                  <a:ext uri="{FF2B5EF4-FFF2-40B4-BE49-F238E27FC236}">
                    <a16:creationId xmlns:a16="http://schemas.microsoft.com/office/drawing/2014/main" id="{7FCF8609-86BE-4834-9671-FA3748228715}"/>
                  </a:ext>
                </a:extLst>
              </p:cNvPr>
              <p:cNvSpPr/>
              <p:nvPr/>
            </p:nvSpPr>
            <p:spPr>
              <a:xfrm>
                <a:off x="251619" y="188639"/>
                <a:ext cx="8640762" cy="1216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4000" dirty="0">
                    <a:solidFill>
                      <a:schemeClr val="tx1"/>
                    </a:solidFill>
                    <a:latin typeface="+mj-ea"/>
                  </a:rPr>
                  <a:t>２　具体的な改善事項</a:t>
                </a:r>
                <a:endParaRPr lang="en-US" altLang="ja-JP" sz="3200" dirty="0">
                  <a:solidFill>
                    <a:schemeClr val="tx1"/>
                  </a:solidFill>
                  <a:latin typeface="+mj-ea"/>
                </a:endParaRPr>
              </a:p>
              <a:p>
                <a:pPr>
                  <a:defRPr/>
                </a:pPr>
                <a:r>
                  <a:rPr lang="ja-JP" altLang="en-US" sz="2400" dirty="0">
                    <a:solidFill>
                      <a:schemeClr val="tx1"/>
                    </a:solidFill>
                  </a:rPr>
                  <a:t>　　　</a:t>
                </a:r>
                <a:r>
                  <a:rPr lang="ja-JP" altLang="en-US" sz="3600" dirty="0">
                    <a:solidFill>
                      <a:schemeClr val="tx1"/>
                    </a:solidFill>
                  </a:rPr>
                  <a:t>（１）内容構成の考え方</a:t>
                </a:r>
                <a:endParaRPr lang="ja-JP" altLang="en-US" sz="2400" dirty="0">
                  <a:solidFill>
                    <a:schemeClr val="tx1"/>
                  </a:solidFill>
                </a:endParaRPr>
              </a:p>
            </p:txBody>
          </p:sp>
          <p:sp>
            <p:nvSpPr>
              <p:cNvPr id="16" name="正方形/長方形 15">
                <a:extLst>
                  <a:ext uri="{FF2B5EF4-FFF2-40B4-BE49-F238E27FC236}">
                    <a16:creationId xmlns:a16="http://schemas.microsoft.com/office/drawing/2014/main" id="{6A5366E4-3D41-4F0B-BC48-3AAF049A3B2F}"/>
                  </a:ext>
                </a:extLst>
              </p:cNvPr>
              <p:cNvSpPr/>
              <p:nvPr/>
            </p:nvSpPr>
            <p:spPr>
              <a:xfrm>
                <a:off x="251619" y="188640"/>
                <a:ext cx="215926" cy="121625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grpSp>
      <p:sp>
        <p:nvSpPr>
          <p:cNvPr id="17" name="テキスト ボックス 16">
            <a:extLst>
              <a:ext uri="{FF2B5EF4-FFF2-40B4-BE49-F238E27FC236}">
                <a16:creationId xmlns:a16="http://schemas.microsoft.com/office/drawing/2014/main" id="{0B75C81B-C2E0-40B3-9915-80BD0566FBA0}"/>
              </a:ext>
            </a:extLst>
          </p:cNvPr>
          <p:cNvSpPr txBox="1"/>
          <p:nvPr/>
        </p:nvSpPr>
        <p:spPr>
          <a:xfrm>
            <a:off x="7728703" y="1035558"/>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 ８</a:t>
            </a:r>
          </a:p>
        </p:txBody>
      </p:sp>
    </p:spTree>
    <p:extLst>
      <p:ext uri="{BB962C8B-B14F-4D97-AF65-F5344CB8AC3E}">
        <p14:creationId xmlns:p14="http://schemas.microsoft.com/office/powerpoint/2010/main" val="679977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グループ化 15">
            <a:extLst>
              <a:ext uri="{FF2B5EF4-FFF2-40B4-BE49-F238E27FC236}">
                <a16:creationId xmlns:a16="http://schemas.microsoft.com/office/drawing/2014/main" id="{C089A207-87AC-4AFC-882A-B88789EB3287}"/>
              </a:ext>
            </a:extLst>
          </p:cNvPr>
          <p:cNvGrpSpPr/>
          <p:nvPr/>
        </p:nvGrpSpPr>
        <p:grpSpPr>
          <a:xfrm>
            <a:off x="503647" y="400003"/>
            <a:ext cx="8028793" cy="5963013"/>
            <a:chOff x="503647" y="400003"/>
            <a:chExt cx="8028793" cy="5963013"/>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20" name="サブタイトル 2">
              <a:extLst>
                <a:ext uri="{FF2B5EF4-FFF2-40B4-BE49-F238E27FC236}">
                  <a16:creationId xmlns:a16="http://schemas.microsoft.com/office/drawing/2014/main" id="{F0DD9364-C36E-4C39-8014-EA9EE5E38609}"/>
                </a:ext>
              </a:extLst>
            </p:cNvPr>
            <p:cNvSpPr txBox="1">
              <a:spLocks/>
            </p:cNvSpPr>
            <p:nvPr/>
          </p:nvSpPr>
          <p:spPr>
            <a:xfrm>
              <a:off x="539552" y="1556792"/>
              <a:ext cx="3576411" cy="4806224"/>
            </a:xfrm>
            <a:prstGeom prst="rect">
              <a:avLst/>
            </a:prstGeom>
            <a:solidFill>
              <a:schemeClr val="bg1"/>
            </a:solidFill>
            <a:ln>
              <a:no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現行学習指導要領</a:t>
              </a:r>
              <a:endParaRPr lang="en-US" altLang="ja-JP" sz="2400" u="sng" dirty="0">
                <a:solidFill>
                  <a:prstClr val="black"/>
                </a:solidFill>
                <a:latin typeface="+mj-ea"/>
                <a:ea typeface="+mj-ea"/>
              </a:endParaRPr>
            </a:p>
            <a:p>
              <a:pPr marL="0" indent="0">
                <a:lnSpc>
                  <a:spcPct val="110000"/>
                </a:lnSpc>
                <a:buNone/>
              </a:pPr>
              <a:r>
                <a:rPr lang="ja-JP" altLang="en-US" sz="2400" dirty="0">
                  <a:latin typeface="+mj-ea"/>
                  <a:ea typeface="+mj-ea"/>
                </a:rPr>
                <a:t>（１）児童会の計画や</a:t>
              </a:r>
              <a:endParaRPr lang="en-US" altLang="ja-JP" sz="2400" dirty="0">
                <a:latin typeface="+mj-ea"/>
                <a:ea typeface="+mj-ea"/>
              </a:endParaRPr>
            </a:p>
            <a:p>
              <a:pPr marL="0" indent="0">
                <a:lnSpc>
                  <a:spcPct val="110000"/>
                </a:lnSpc>
                <a:buNone/>
              </a:pPr>
              <a:r>
                <a:rPr lang="ja-JP" altLang="en-US" sz="2400" dirty="0">
                  <a:latin typeface="+mj-ea"/>
                  <a:ea typeface="+mj-ea"/>
                </a:rPr>
                <a:t>　　 運営</a:t>
              </a:r>
              <a:endParaRPr lang="en-US" altLang="ja-JP" sz="2400" dirty="0">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ea typeface="+mj-ea"/>
                </a:rPr>
                <a:t>（２）異年齢集団による</a:t>
              </a:r>
              <a:endParaRPr lang="en-US" altLang="ja-JP" sz="2400" dirty="0">
                <a:latin typeface="+mj-ea"/>
                <a:ea typeface="+mj-ea"/>
              </a:endParaRPr>
            </a:p>
            <a:p>
              <a:pPr marL="0" indent="0">
                <a:lnSpc>
                  <a:spcPct val="110000"/>
                </a:lnSpc>
                <a:buNone/>
              </a:pPr>
              <a:r>
                <a:rPr lang="en-US" altLang="ja-JP" sz="2400" dirty="0">
                  <a:latin typeface="+mj-ea"/>
                  <a:ea typeface="+mj-ea"/>
                </a:rPr>
                <a:t>     </a:t>
              </a:r>
              <a:r>
                <a:rPr lang="ja-JP" altLang="en-US" sz="2400" dirty="0">
                  <a:latin typeface="+mj-ea"/>
                  <a:ea typeface="+mj-ea"/>
                </a:rPr>
                <a:t>交流</a:t>
              </a:r>
              <a:endParaRPr lang="en-US" altLang="ja-JP" sz="2400" dirty="0">
                <a:latin typeface="+mj-ea"/>
                <a:ea typeface="+mj-ea"/>
              </a:endParaRPr>
            </a:p>
            <a:p>
              <a:pPr marL="0" indent="0">
                <a:lnSpc>
                  <a:spcPct val="110000"/>
                </a:lnSpc>
                <a:buNone/>
              </a:pPr>
              <a:endParaRPr lang="en-US" altLang="ja-JP" sz="2400" dirty="0">
                <a:latin typeface="+mj-ea"/>
              </a:endParaRPr>
            </a:p>
            <a:p>
              <a:pPr marL="0" indent="0">
                <a:lnSpc>
                  <a:spcPct val="110000"/>
                </a:lnSpc>
                <a:buNone/>
              </a:pPr>
              <a:r>
                <a:rPr lang="ja-JP" altLang="en-US" sz="2400" dirty="0">
                  <a:latin typeface="+mj-ea"/>
                </a:rPr>
                <a:t>（３）学校行事への協力</a:t>
              </a:r>
              <a:endParaRPr lang="en-US" altLang="ja-JP" sz="2400" dirty="0">
                <a:solidFill>
                  <a:srgbClr val="0066FF"/>
                </a:solidFill>
                <a:highlight>
                  <a:srgbClr val="FFFF00"/>
                </a:highlight>
                <a:latin typeface="+mj-ea"/>
                <a:ea typeface="+mj-ea"/>
              </a:endParaRPr>
            </a:p>
            <a:p>
              <a:pPr marL="0" indent="0">
                <a:lnSpc>
                  <a:spcPct val="110000"/>
                </a:lnSpc>
                <a:buNone/>
              </a:pPr>
              <a:endParaRPr lang="en-US" altLang="ja-JP" sz="1600" dirty="0">
                <a:solidFill>
                  <a:srgbClr val="0066FF"/>
                </a:solidFill>
                <a:highlight>
                  <a:srgbClr val="FFFF00"/>
                </a:highlight>
                <a:latin typeface="+mj-ea"/>
                <a:ea typeface="+mj-ea"/>
              </a:endParaRPr>
            </a:p>
          </p:txBody>
        </p:sp>
        <p:sp>
          <p:nvSpPr>
            <p:cNvPr id="14" name="サブタイトル 2">
              <a:extLst>
                <a:ext uri="{FF2B5EF4-FFF2-40B4-BE49-F238E27FC236}">
                  <a16:creationId xmlns:a16="http://schemas.microsoft.com/office/drawing/2014/main" id="{791D60A7-795D-41A8-90D1-23DF4448BD1D}"/>
                </a:ext>
              </a:extLst>
            </p:cNvPr>
            <p:cNvSpPr txBox="1">
              <a:spLocks/>
            </p:cNvSpPr>
            <p:nvPr/>
          </p:nvSpPr>
          <p:spPr>
            <a:xfrm>
              <a:off x="4601375" y="1576550"/>
              <a:ext cx="3752710" cy="4679123"/>
            </a:xfrm>
            <a:prstGeom prst="rect">
              <a:avLst/>
            </a:prstGeom>
            <a:solidFill>
              <a:schemeClr val="bg1">
                <a:lumMod val="85000"/>
              </a:schemeClr>
            </a:solidFill>
            <a:ln>
              <a:solidFill>
                <a:schemeClr val="accent1">
                  <a:shade val="50000"/>
                </a:schemeClr>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新学習指導要領</a:t>
              </a:r>
              <a:endParaRPr lang="en-US" altLang="ja-JP" sz="2400" u="sng" dirty="0">
                <a:solidFill>
                  <a:prstClr val="black"/>
                </a:solidFill>
                <a:latin typeface="+mj-ea"/>
                <a:ea typeface="+mj-ea"/>
              </a:endParaRPr>
            </a:p>
            <a:p>
              <a:pPr marL="0" indent="0">
                <a:lnSpc>
                  <a:spcPct val="110000"/>
                </a:lnSpc>
                <a:buNone/>
              </a:pPr>
              <a:r>
                <a:rPr lang="ja-JP" altLang="en-US" sz="2400" dirty="0">
                  <a:latin typeface="+mj-ea"/>
                  <a:ea typeface="+mj-ea"/>
                </a:rPr>
                <a:t>（１）</a:t>
              </a:r>
              <a:r>
                <a:rPr lang="ja-JP" altLang="en-US" sz="2400" dirty="0">
                  <a:solidFill>
                    <a:srgbClr val="FF0000"/>
                  </a:solidFill>
                  <a:latin typeface="+mj-ea"/>
                  <a:ea typeface="+mj-ea"/>
                </a:rPr>
                <a:t>児童会の組織づくりと</a:t>
              </a:r>
              <a:endParaRPr lang="en-US" altLang="ja-JP" sz="2400" dirty="0">
                <a:solidFill>
                  <a:srgbClr val="FF0000"/>
                </a:solidFill>
                <a:latin typeface="+mj-ea"/>
                <a:ea typeface="+mj-ea"/>
              </a:endParaRPr>
            </a:p>
            <a:p>
              <a:pPr marL="0" indent="0">
                <a:lnSpc>
                  <a:spcPct val="110000"/>
                </a:lnSpc>
                <a:buNone/>
              </a:pPr>
              <a:r>
                <a:rPr lang="ja-JP" altLang="en-US" sz="2400" dirty="0">
                  <a:latin typeface="+mj-ea"/>
                  <a:ea typeface="+mj-ea"/>
                </a:rPr>
                <a:t>　　 児童会の計画や運営</a:t>
              </a:r>
              <a:endParaRPr lang="en-US" altLang="ja-JP" sz="2400" dirty="0">
                <a:solidFill>
                  <a:srgbClr val="FF0000"/>
                </a:solidFill>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ea typeface="+mj-ea"/>
                </a:rPr>
                <a:t>（２）異年齢集団による</a:t>
              </a:r>
              <a:endParaRPr lang="en-US" altLang="ja-JP" sz="2400" dirty="0">
                <a:latin typeface="+mj-ea"/>
                <a:ea typeface="+mj-ea"/>
              </a:endParaRPr>
            </a:p>
            <a:p>
              <a:pPr marL="0" indent="0">
                <a:lnSpc>
                  <a:spcPct val="110000"/>
                </a:lnSpc>
                <a:buNone/>
              </a:pPr>
              <a:r>
                <a:rPr lang="ja-JP" altLang="en-US" sz="2400" dirty="0">
                  <a:latin typeface="+mj-ea"/>
                  <a:ea typeface="+mj-ea"/>
                </a:rPr>
                <a:t>　　 交流</a:t>
              </a:r>
              <a:endParaRPr lang="en-US" altLang="ja-JP" sz="2400" dirty="0">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rPr>
                <a:t>（３）学校行事への協力</a:t>
              </a:r>
              <a:endParaRPr lang="en-US" altLang="ja-JP" sz="2400" dirty="0">
                <a:solidFill>
                  <a:srgbClr val="0066FF"/>
                </a:solidFill>
                <a:highlight>
                  <a:srgbClr val="FFFF00"/>
                </a:highlight>
                <a:latin typeface="+mj-ea"/>
                <a:ea typeface="+mj-ea"/>
              </a:endParaRPr>
            </a:p>
          </p:txBody>
        </p:sp>
        <p:sp>
          <p:nvSpPr>
            <p:cNvPr id="2" name="矢印: ストライプ 1">
              <a:extLst>
                <a:ext uri="{FF2B5EF4-FFF2-40B4-BE49-F238E27FC236}">
                  <a16:creationId xmlns:a16="http://schemas.microsoft.com/office/drawing/2014/main" id="{A5D16C0A-AD0A-4F9B-89AE-071F17427625}"/>
                </a:ext>
              </a:extLst>
            </p:cNvPr>
            <p:cNvSpPr/>
            <p:nvPr/>
          </p:nvSpPr>
          <p:spPr>
            <a:xfrm>
              <a:off x="3767898" y="2636912"/>
              <a:ext cx="804102" cy="2046228"/>
            </a:xfrm>
            <a:prstGeom prst="stripedRightArrow">
              <a:avLst>
                <a:gd name="adj1" fmla="val 2737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コンテンツ プレースホルダー 2">
              <a:extLst>
                <a:ext uri="{FF2B5EF4-FFF2-40B4-BE49-F238E27FC236}">
                  <a16:creationId xmlns:a16="http://schemas.microsoft.com/office/drawing/2014/main" id="{6E1A01A7-6287-49A5-8E91-C343A1699BE0}"/>
                </a:ext>
              </a:extLst>
            </p:cNvPr>
            <p:cNvSpPr txBox="1">
              <a:spLocks/>
            </p:cNvSpPr>
            <p:nvPr/>
          </p:nvSpPr>
          <p:spPr>
            <a:xfrm>
              <a:off x="503647" y="764704"/>
              <a:ext cx="3430972" cy="557994"/>
            </a:xfrm>
            <a:prstGeom prst="rect">
              <a:avLst/>
            </a:prstGeom>
            <a:solidFill>
              <a:srgbClr val="FFFFCC"/>
            </a:solidFill>
            <a:ln>
              <a:solidFill>
                <a:schemeClr val="accent1">
                  <a:shade val="50000"/>
                </a:schemeClr>
              </a:solidFill>
            </a:ln>
          </p:spPr>
          <p:txBody>
            <a:bodyPr vert="horz" lIns="87204" tIns="43603" rIns="87204" bIns="43603"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lgn="ctr">
                <a:buFont typeface="Arial" pitchFamily="34" charset="0"/>
                <a:buNone/>
              </a:pPr>
              <a:r>
                <a:rPr lang="ja-JP" altLang="en-US" sz="3000" dirty="0">
                  <a:latin typeface="+mj-ea"/>
                  <a:ea typeface="+mj-ea"/>
                </a:rPr>
                <a:t>児童会活動の内容</a:t>
              </a:r>
              <a:endParaRPr lang="en-US" altLang="ja-JP" sz="3000" dirty="0">
                <a:latin typeface="+mj-ea"/>
                <a:ea typeface="+mj-ea"/>
              </a:endParaRPr>
            </a:p>
            <a:p>
              <a:pPr marL="0" indent="0">
                <a:buFont typeface="Arial" pitchFamily="34" charset="0"/>
                <a:buNone/>
              </a:pPr>
              <a:endParaRPr lang="ja-JP" altLang="en-US" sz="3200" dirty="0">
                <a:latin typeface="HGP創英角ｺﾞｼｯｸUB" panose="020B0900000000000000" pitchFamily="50" charset="-128"/>
                <a:ea typeface="HGP創英角ｺﾞｼｯｸUB" panose="020B0900000000000000" pitchFamily="50" charset="-128"/>
              </a:endParaRPr>
            </a:p>
          </p:txBody>
        </p:sp>
      </p:grpSp>
      <p:sp>
        <p:nvSpPr>
          <p:cNvPr id="17" name="テキスト ボックス 16">
            <a:extLst>
              <a:ext uri="{FF2B5EF4-FFF2-40B4-BE49-F238E27FC236}">
                <a16:creationId xmlns:a16="http://schemas.microsoft.com/office/drawing/2014/main" id="{7CBCB340-29C7-4665-B340-34212C6DD33C}"/>
              </a:ext>
            </a:extLst>
          </p:cNvPr>
          <p:cNvSpPr txBox="1"/>
          <p:nvPr/>
        </p:nvSpPr>
        <p:spPr>
          <a:xfrm>
            <a:off x="7728703" y="1035558"/>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 ９</a:t>
            </a:r>
          </a:p>
        </p:txBody>
      </p:sp>
    </p:spTree>
    <p:extLst>
      <p:ext uri="{BB962C8B-B14F-4D97-AF65-F5344CB8AC3E}">
        <p14:creationId xmlns:p14="http://schemas.microsoft.com/office/powerpoint/2010/main" val="263150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グループ化 15">
            <a:extLst>
              <a:ext uri="{FF2B5EF4-FFF2-40B4-BE49-F238E27FC236}">
                <a16:creationId xmlns:a16="http://schemas.microsoft.com/office/drawing/2014/main" id="{6BCADA9D-A93A-4920-B403-49A64D1B8677}"/>
              </a:ext>
            </a:extLst>
          </p:cNvPr>
          <p:cNvGrpSpPr/>
          <p:nvPr/>
        </p:nvGrpSpPr>
        <p:grpSpPr>
          <a:xfrm>
            <a:off x="503647" y="400003"/>
            <a:ext cx="8028793" cy="6053333"/>
            <a:chOff x="503647" y="400003"/>
            <a:chExt cx="8028793" cy="6053333"/>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20" name="サブタイトル 2">
              <a:extLst>
                <a:ext uri="{FF2B5EF4-FFF2-40B4-BE49-F238E27FC236}">
                  <a16:creationId xmlns:a16="http://schemas.microsoft.com/office/drawing/2014/main" id="{F0DD9364-C36E-4C39-8014-EA9EE5E38609}"/>
                </a:ext>
              </a:extLst>
            </p:cNvPr>
            <p:cNvSpPr txBox="1">
              <a:spLocks/>
            </p:cNvSpPr>
            <p:nvPr/>
          </p:nvSpPr>
          <p:spPr>
            <a:xfrm>
              <a:off x="539552" y="1628800"/>
              <a:ext cx="3576411" cy="4824536"/>
            </a:xfrm>
            <a:prstGeom prst="rect">
              <a:avLst/>
            </a:prstGeom>
            <a:solidFill>
              <a:schemeClr val="bg1"/>
            </a:solidFill>
            <a:ln>
              <a:no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現行学習指導要領</a:t>
              </a:r>
              <a:endParaRPr lang="en-US" altLang="ja-JP" sz="2400" u="sng" dirty="0">
                <a:solidFill>
                  <a:prstClr val="black"/>
                </a:solidFill>
                <a:latin typeface="+mj-ea"/>
                <a:ea typeface="+mj-ea"/>
              </a:endParaRPr>
            </a:p>
            <a:p>
              <a:pPr marL="0" indent="0">
                <a:lnSpc>
                  <a:spcPct val="110000"/>
                </a:lnSpc>
                <a:buNone/>
              </a:pPr>
              <a:r>
                <a:rPr lang="ja-JP" altLang="en-US" sz="2400" dirty="0">
                  <a:latin typeface="+mj-ea"/>
                  <a:ea typeface="+mj-ea"/>
                </a:rPr>
                <a:t>（１）クラブ活動の計画や</a:t>
              </a:r>
              <a:endParaRPr lang="en-US" altLang="ja-JP" sz="2400" dirty="0">
                <a:latin typeface="+mj-ea"/>
                <a:ea typeface="+mj-ea"/>
              </a:endParaRPr>
            </a:p>
            <a:p>
              <a:pPr marL="0" indent="0">
                <a:lnSpc>
                  <a:spcPct val="110000"/>
                </a:lnSpc>
                <a:buNone/>
              </a:pPr>
              <a:r>
                <a:rPr lang="ja-JP" altLang="en-US" sz="2400" dirty="0">
                  <a:latin typeface="+mj-ea"/>
                  <a:ea typeface="+mj-ea"/>
                </a:rPr>
                <a:t>　　 運営</a:t>
              </a:r>
              <a:endParaRPr lang="en-US" altLang="ja-JP" sz="2400" dirty="0">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ea typeface="+mj-ea"/>
                </a:rPr>
                <a:t>（２）クラブ活動を楽しむ</a:t>
              </a:r>
              <a:endParaRPr lang="en-US" altLang="ja-JP" sz="2400" dirty="0">
                <a:latin typeface="+mj-ea"/>
                <a:ea typeface="+mj-ea"/>
              </a:endParaRPr>
            </a:p>
            <a:p>
              <a:pPr marL="0" indent="0">
                <a:lnSpc>
                  <a:spcPct val="110000"/>
                </a:lnSpc>
                <a:buNone/>
              </a:pPr>
              <a:r>
                <a:rPr lang="ja-JP" altLang="en-US" sz="2400" dirty="0">
                  <a:latin typeface="+mj-ea"/>
                  <a:ea typeface="+mj-ea"/>
                </a:rPr>
                <a:t>　　 活動</a:t>
              </a:r>
              <a:endParaRPr lang="en-US" altLang="ja-JP" sz="2400" dirty="0">
                <a:latin typeface="+mj-ea"/>
                <a:ea typeface="+mj-ea"/>
              </a:endParaRPr>
            </a:p>
            <a:p>
              <a:pPr marL="0" indent="0">
                <a:lnSpc>
                  <a:spcPct val="110000"/>
                </a:lnSpc>
                <a:buNone/>
              </a:pPr>
              <a:r>
                <a:rPr lang="en-US" altLang="ja-JP" sz="2400" dirty="0">
                  <a:latin typeface="+mj-ea"/>
                  <a:ea typeface="+mj-ea"/>
                </a:rPr>
                <a:t>     </a:t>
              </a:r>
              <a:endParaRPr lang="en-US" altLang="ja-JP" sz="2400" dirty="0">
                <a:latin typeface="+mj-ea"/>
              </a:endParaRPr>
            </a:p>
            <a:p>
              <a:pPr marL="0" indent="0">
                <a:lnSpc>
                  <a:spcPct val="110000"/>
                </a:lnSpc>
                <a:buNone/>
              </a:pPr>
              <a:r>
                <a:rPr lang="ja-JP" altLang="en-US" sz="2400" dirty="0">
                  <a:latin typeface="+mj-ea"/>
                </a:rPr>
                <a:t>（３）クラブの成果の発表</a:t>
              </a:r>
              <a:endParaRPr lang="en-US" altLang="ja-JP" sz="2400" dirty="0">
                <a:solidFill>
                  <a:srgbClr val="0066FF"/>
                </a:solidFill>
                <a:highlight>
                  <a:srgbClr val="FFFF00"/>
                </a:highlight>
                <a:latin typeface="+mj-ea"/>
                <a:ea typeface="+mj-ea"/>
              </a:endParaRPr>
            </a:p>
            <a:p>
              <a:pPr marL="0" indent="0">
                <a:lnSpc>
                  <a:spcPct val="110000"/>
                </a:lnSpc>
                <a:buNone/>
              </a:pPr>
              <a:endParaRPr lang="en-US" altLang="ja-JP" sz="1600" dirty="0">
                <a:solidFill>
                  <a:srgbClr val="0066FF"/>
                </a:solidFill>
                <a:highlight>
                  <a:srgbClr val="FFFF00"/>
                </a:highlight>
                <a:latin typeface="+mj-ea"/>
                <a:ea typeface="+mj-ea"/>
              </a:endParaRPr>
            </a:p>
          </p:txBody>
        </p:sp>
        <p:sp>
          <p:nvSpPr>
            <p:cNvPr id="14" name="サブタイトル 2">
              <a:extLst>
                <a:ext uri="{FF2B5EF4-FFF2-40B4-BE49-F238E27FC236}">
                  <a16:creationId xmlns:a16="http://schemas.microsoft.com/office/drawing/2014/main" id="{791D60A7-795D-41A8-90D1-23DF4448BD1D}"/>
                </a:ext>
              </a:extLst>
            </p:cNvPr>
            <p:cNvSpPr txBox="1">
              <a:spLocks/>
            </p:cNvSpPr>
            <p:nvPr/>
          </p:nvSpPr>
          <p:spPr>
            <a:xfrm>
              <a:off x="4601375" y="1648558"/>
              <a:ext cx="3752710" cy="4679123"/>
            </a:xfrm>
            <a:prstGeom prst="rect">
              <a:avLst/>
            </a:prstGeom>
            <a:solidFill>
              <a:schemeClr val="bg1">
                <a:lumMod val="85000"/>
              </a:schemeClr>
            </a:solidFill>
            <a:ln>
              <a:solidFill>
                <a:schemeClr val="accent1">
                  <a:shade val="50000"/>
                </a:schemeClr>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新学習指導要領</a:t>
              </a:r>
              <a:endParaRPr lang="en-US" altLang="ja-JP" sz="2400" u="sng" dirty="0">
                <a:solidFill>
                  <a:prstClr val="black"/>
                </a:solidFill>
                <a:latin typeface="+mj-ea"/>
                <a:ea typeface="+mj-ea"/>
              </a:endParaRPr>
            </a:p>
            <a:p>
              <a:pPr marL="0" indent="0">
                <a:lnSpc>
                  <a:spcPct val="110000"/>
                </a:lnSpc>
                <a:buNone/>
              </a:pPr>
              <a:r>
                <a:rPr lang="ja-JP" altLang="en-US" sz="2400" dirty="0">
                  <a:latin typeface="+mj-ea"/>
                  <a:ea typeface="+mj-ea"/>
                </a:rPr>
                <a:t>（１）</a:t>
              </a:r>
              <a:r>
                <a:rPr lang="ja-JP" altLang="en-US" sz="2400" dirty="0">
                  <a:solidFill>
                    <a:srgbClr val="FF0000"/>
                  </a:solidFill>
                  <a:latin typeface="+mj-ea"/>
                  <a:ea typeface="+mj-ea"/>
                </a:rPr>
                <a:t>クラブの組織づくりと</a:t>
              </a:r>
              <a:endParaRPr lang="en-US" altLang="ja-JP" sz="2400" dirty="0">
                <a:solidFill>
                  <a:srgbClr val="FF0000"/>
                </a:solidFill>
                <a:latin typeface="+mj-ea"/>
                <a:ea typeface="+mj-ea"/>
              </a:endParaRPr>
            </a:p>
            <a:p>
              <a:pPr marL="0" indent="0">
                <a:lnSpc>
                  <a:spcPct val="110000"/>
                </a:lnSpc>
                <a:buNone/>
              </a:pPr>
              <a:r>
                <a:rPr lang="ja-JP" altLang="en-US" sz="2400" dirty="0">
                  <a:latin typeface="+mj-ea"/>
                  <a:ea typeface="+mj-ea"/>
                </a:rPr>
                <a:t>　　 クラブ活動の計画や</a:t>
              </a:r>
              <a:endParaRPr lang="en-US" altLang="ja-JP" sz="2400" dirty="0">
                <a:latin typeface="+mj-ea"/>
                <a:ea typeface="+mj-ea"/>
              </a:endParaRPr>
            </a:p>
            <a:p>
              <a:pPr marL="0" indent="0">
                <a:lnSpc>
                  <a:spcPct val="110000"/>
                </a:lnSpc>
                <a:buNone/>
              </a:pPr>
              <a:r>
                <a:rPr lang="ja-JP" altLang="en-US" sz="2400" dirty="0">
                  <a:latin typeface="+mj-ea"/>
                  <a:ea typeface="+mj-ea"/>
                </a:rPr>
                <a:t>　　 運営</a:t>
              </a:r>
              <a:endParaRPr lang="en-US" altLang="ja-JP" sz="2400" dirty="0">
                <a:solidFill>
                  <a:srgbClr val="FF0000"/>
                </a:solidFill>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ea typeface="+mj-ea"/>
                </a:rPr>
                <a:t>（２）</a:t>
              </a:r>
              <a:r>
                <a:rPr lang="ja-JP" altLang="en-US" sz="2400" dirty="0">
                  <a:latin typeface="+mj-ea"/>
                </a:rPr>
                <a:t>クラブ活動を楽しむ</a:t>
              </a:r>
              <a:endParaRPr lang="en-US" altLang="ja-JP" sz="2400" dirty="0">
                <a:latin typeface="+mj-ea"/>
              </a:endParaRPr>
            </a:p>
            <a:p>
              <a:pPr marL="0" indent="0">
                <a:lnSpc>
                  <a:spcPct val="110000"/>
                </a:lnSpc>
                <a:buNone/>
              </a:pPr>
              <a:r>
                <a:rPr lang="ja-JP" altLang="en-US" sz="2400" dirty="0">
                  <a:latin typeface="+mj-ea"/>
                </a:rPr>
                <a:t>　　 活動</a:t>
              </a:r>
              <a:endParaRPr lang="en-US" altLang="ja-JP" sz="2400" dirty="0">
                <a:latin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rPr>
                <a:t>（３）クラブの成果の発表</a:t>
              </a:r>
              <a:endParaRPr lang="en-US" altLang="ja-JP" sz="2400" dirty="0">
                <a:solidFill>
                  <a:srgbClr val="0066FF"/>
                </a:solidFill>
                <a:highlight>
                  <a:srgbClr val="FFFF00"/>
                </a:highlight>
                <a:latin typeface="+mj-ea"/>
                <a:ea typeface="+mj-ea"/>
              </a:endParaRPr>
            </a:p>
          </p:txBody>
        </p:sp>
        <p:sp>
          <p:nvSpPr>
            <p:cNvPr id="2" name="矢印: ストライプ 1">
              <a:extLst>
                <a:ext uri="{FF2B5EF4-FFF2-40B4-BE49-F238E27FC236}">
                  <a16:creationId xmlns:a16="http://schemas.microsoft.com/office/drawing/2014/main" id="{A5D16C0A-AD0A-4F9B-89AE-071F17427625}"/>
                </a:ext>
              </a:extLst>
            </p:cNvPr>
            <p:cNvSpPr/>
            <p:nvPr/>
          </p:nvSpPr>
          <p:spPr>
            <a:xfrm>
              <a:off x="3767898" y="3182972"/>
              <a:ext cx="804102" cy="2046228"/>
            </a:xfrm>
            <a:prstGeom prst="stripedRightArrow">
              <a:avLst>
                <a:gd name="adj1" fmla="val 2737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コンテンツ プレースホルダー 2">
              <a:extLst>
                <a:ext uri="{FF2B5EF4-FFF2-40B4-BE49-F238E27FC236}">
                  <a16:creationId xmlns:a16="http://schemas.microsoft.com/office/drawing/2014/main" id="{DDE8B8EC-44FD-4A17-8FBC-37A09A0D2631}"/>
                </a:ext>
              </a:extLst>
            </p:cNvPr>
            <p:cNvSpPr txBox="1">
              <a:spLocks/>
            </p:cNvSpPr>
            <p:nvPr/>
          </p:nvSpPr>
          <p:spPr>
            <a:xfrm>
              <a:off x="503647" y="764704"/>
              <a:ext cx="3430972" cy="557994"/>
            </a:xfrm>
            <a:prstGeom prst="rect">
              <a:avLst/>
            </a:prstGeom>
            <a:solidFill>
              <a:srgbClr val="FFFFCC"/>
            </a:solidFill>
            <a:ln>
              <a:solidFill>
                <a:schemeClr val="accent1">
                  <a:shade val="50000"/>
                </a:schemeClr>
              </a:solidFill>
            </a:ln>
          </p:spPr>
          <p:txBody>
            <a:bodyPr vert="horz" lIns="87204" tIns="43603" rIns="87204" bIns="43603"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lgn="ctr">
                <a:buFont typeface="Arial" pitchFamily="34" charset="0"/>
                <a:buNone/>
              </a:pPr>
              <a:r>
                <a:rPr lang="ja-JP" altLang="en-US" sz="3000" dirty="0">
                  <a:latin typeface="+mj-ea"/>
                  <a:ea typeface="+mj-ea"/>
                </a:rPr>
                <a:t>クラブ活動の内容</a:t>
              </a:r>
              <a:endParaRPr lang="en-US" altLang="ja-JP" sz="3000" dirty="0">
                <a:latin typeface="+mj-ea"/>
                <a:ea typeface="+mj-ea"/>
              </a:endParaRPr>
            </a:p>
            <a:p>
              <a:pPr marL="0" indent="0">
                <a:buFont typeface="Arial" pitchFamily="34" charset="0"/>
                <a:buNone/>
              </a:pPr>
              <a:endParaRPr lang="ja-JP" altLang="en-US" sz="3200" dirty="0">
                <a:latin typeface="HGP創英角ｺﾞｼｯｸUB" panose="020B0900000000000000" pitchFamily="50" charset="-128"/>
                <a:ea typeface="HGP創英角ｺﾞｼｯｸUB" panose="020B0900000000000000" pitchFamily="50" charset="-128"/>
              </a:endParaRPr>
            </a:p>
          </p:txBody>
        </p:sp>
      </p:grpSp>
      <p:sp>
        <p:nvSpPr>
          <p:cNvPr id="17" name="テキスト ボックス 16">
            <a:extLst>
              <a:ext uri="{FF2B5EF4-FFF2-40B4-BE49-F238E27FC236}">
                <a16:creationId xmlns:a16="http://schemas.microsoft.com/office/drawing/2014/main" id="{953C07B7-C8E3-4170-ADA7-8FFBDA78230A}"/>
              </a:ext>
            </a:extLst>
          </p:cNvPr>
          <p:cNvSpPr txBox="1"/>
          <p:nvPr/>
        </p:nvSpPr>
        <p:spPr>
          <a:xfrm>
            <a:off x="7728703" y="1035558"/>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 ９</a:t>
            </a:r>
          </a:p>
        </p:txBody>
      </p:sp>
    </p:spTree>
    <p:extLst>
      <p:ext uri="{BB962C8B-B14F-4D97-AF65-F5344CB8AC3E}">
        <p14:creationId xmlns:p14="http://schemas.microsoft.com/office/powerpoint/2010/main" val="3819242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サブタイトル 2">
            <a:extLst>
              <a:ext uri="{FF2B5EF4-FFF2-40B4-BE49-F238E27FC236}">
                <a16:creationId xmlns:a16="http://schemas.microsoft.com/office/drawing/2014/main" id="{492D3F18-D01A-46E9-9660-50FB21C2B7EA}"/>
              </a:ext>
            </a:extLst>
          </p:cNvPr>
          <p:cNvSpPr txBox="1">
            <a:spLocks/>
          </p:cNvSpPr>
          <p:nvPr/>
        </p:nvSpPr>
        <p:spPr>
          <a:xfrm>
            <a:off x="4908149" y="1916833"/>
            <a:ext cx="3752710" cy="4446183"/>
          </a:xfrm>
          <a:prstGeom prst="rect">
            <a:avLst/>
          </a:prstGeom>
          <a:ln>
            <a:no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endParaRPr lang="en-US" altLang="ja-JP" sz="2400" dirty="0">
              <a:solidFill>
                <a:srgbClr val="0066FF"/>
              </a:solidFill>
              <a:highlight>
                <a:srgbClr val="FFFF00"/>
              </a:highlight>
              <a:latin typeface="+mj-ea"/>
              <a:ea typeface="+mj-ea"/>
            </a:endParaRPr>
          </a:p>
        </p:txBody>
      </p:sp>
      <p:grpSp>
        <p:nvGrpSpPr>
          <p:cNvPr id="4" name="グループ化 3">
            <a:extLst>
              <a:ext uri="{FF2B5EF4-FFF2-40B4-BE49-F238E27FC236}">
                <a16:creationId xmlns:a16="http://schemas.microsoft.com/office/drawing/2014/main" id="{3A4E1065-3EBA-4524-922C-A06D31530225}"/>
              </a:ext>
            </a:extLst>
          </p:cNvPr>
          <p:cNvGrpSpPr/>
          <p:nvPr/>
        </p:nvGrpSpPr>
        <p:grpSpPr>
          <a:xfrm>
            <a:off x="483141" y="332656"/>
            <a:ext cx="8125454" cy="6425991"/>
            <a:chOff x="483141" y="332656"/>
            <a:chExt cx="8125454" cy="6425991"/>
          </a:xfrm>
        </p:grpSpPr>
        <p:grpSp>
          <p:nvGrpSpPr>
            <p:cNvPr id="17" name="グループ化 16">
              <a:extLst>
                <a:ext uri="{FF2B5EF4-FFF2-40B4-BE49-F238E27FC236}">
                  <a16:creationId xmlns:a16="http://schemas.microsoft.com/office/drawing/2014/main" id="{82972AEE-776B-4DE8-8757-2DDF18E0BD01}"/>
                </a:ext>
              </a:extLst>
            </p:cNvPr>
            <p:cNvGrpSpPr/>
            <p:nvPr/>
          </p:nvGrpSpPr>
          <p:grpSpPr>
            <a:xfrm>
              <a:off x="483141" y="332656"/>
              <a:ext cx="8125454" cy="5973365"/>
              <a:chOff x="483141" y="400003"/>
              <a:chExt cx="8125454" cy="5973365"/>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20" name="サブタイトル 2">
                <a:extLst>
                  <a:ext uri="{FF2B5EF4-FFF2-40B4-BE49-F238E27FC236}">
                    <a16:creationId xmlns:a16="http://schemas.microsoft.com/office/drawing/2014/main" id="{F0DD9364-C36E-4C39-8014-EA9EE5E38609}"/>
                  </a:ext>
                </a:extLst>
              </p:cNvPr>
              <p:cNvSpPr txBox="1">
                <a:spLocks/>
              </p:cNvSpPr>
              <p:nvPr/>
            </p:nvSpPr>
            <p:spPr>
              <a:xfrm>
                <a:off x="483141" y="1645227"/>
                <a:ext cx="3752710" cy="4728141"/>
              </a:xfrm>
              <a:prstGeom prst="rect">
                <a:avLst/>
              </a:prstGeom>
              <a:solidFill>
                <a:schemeClr val="bg1"/>
              </a:solidFill>
              <a:ln>
                <a:no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現行学習指導要領</a:t>
                </a:r>
                <a:endParaRPr lang="en-US" altLang="ja-JP" sz="2400" u="sng" dirty="0">
                  <a:solidFill>
                    <a:prstClr val="black"/>
                  </a:solidFill>
                  <a:latin typeface="+mj-ea"/>
                  <a:ea typeface="+mj-ea"/>
                </a:endParaRPr>
              </a:p>
              <a:p>
                <a:pPr marL="0" indent="0">
                  <a:lnSpc>
                    <a:spcPct val="110000"/>
                  </a:lnSpc>
                  <a:buNone/>
                </a:pPr>
                <a:r>
                  <a:rPr lang="ja-JP" altLang="en-US" sz="2400" dirty="0">
                    <a:latin typeface="+mj-ea"/>
                    <a:ea typeface="+mj-ea"/>
                  </a:rPr>
                  <a:t>（１）儀式的行事</a:t>
                </a:r>
                <a:endParaRPr lang="en-US" altLang="ja-JP" sz="2400" dirty="0">
                  <a:latin typeface="+mj-ea"/>
                  <a:ea typeface="+mj-ea"/>
                </a:endParaRPr>
              </a:p>
              <a:p>
                <a:pPr marL="0" indent="0">
                  <a:lnSpc>
                    <a:spcPct val="110000"/>
                  </a:lnSpc>
                  <a:buNone/>
                </a:pPr>
                <a:endParaRPr lang="en-US" altLang="ja-JP" sz="2400" dirty="0">
                  <a:latin typeface="+mj-ea"/>
                  <a:ea typeface="+mj-ea"/>
                </a:endParaRPr>
              </a:p>
              <a:p>
                <a:pPr marL="0" indent="0">
                  <a:lnSpc>
                    <a:spcPct val="110000"/>
                  </a:lnSpc>
                  <a:buNone/>
                </a:pPr>
                <a:r>
                  <a:rPr lang="ja-JP" altLang="en-US" sz="2400" dirty="0">
                    <a:latin typeface="+mj-ea"/>
                    <a:ea typeface="+mj-ea"/>
                  </a:rPr>
                  <a:t>（２）文化的行事</a:t>
                </a:r>
                <a:endParaRPr lang="en-US" altLang="ja-JP" sz="2400" dirty="0">
                  <a:latin typeface="+mj-ea"/>
                  <a:ea typeface="+mj-ea"/>
                </a:endParaRPr>
              </a:p>
              <a:p>
                <a:pPr marL="0" indent="0">
                  <a:lnSpc>
                    <a:spcPct val="110000"/>
                  </a:lnSpc>
                  <a:buNone/>
                </a:pPr>
                <a:r>
                  <a:rPr lang="en-US" altLang="ja-JP" sz="2400" dirty="0">
                    <a:latin typeface="+mj-ea"/>
                    <a:ea typeface="+mj-ea"/>
                  </a:rPr>
                  <a:t>     </a:t>
                </a:r>
                <a:endParaRPr lang="en-US" altLang="ja-JP" sz="2400" dirty="0">
                  <a:latin typeface="+mj-ea"/>
                </a:endParaRPr>
              </a:p>
              <a:p>
                <a:pPr marL="0" indent="0">
                  <a:lnSpc>
                    <a:spcPct val="110000"/>
                  </a:lnSpc>
                  <a:buNone/>
                </a:pPr>
                <a:r>
                  <a:rPr lang="ja-JP" altLang="en-US" sz="2400" dirty="0">
                    <a:latin typeface="+mj-ea"/>
                  </a:rPr>
                  <a:t>（３）健康安全・体育的行事</a:t>
                </a:r>
                <a:endParaRPr lang="en-US" altLang="ja-JP" sz="2400" dirty="0">
                  <a:latin typeface="+mj-ea"/>
                </a:endParaRPr>
              </a:p>
              <a:p>
                <a:pPr marL="0" indent="0">
                  <a:lnSpc>
                    <a:spcPct val="110000"/>
                  </a:lnSpc>
                  <a:buNone/>
                </a:pPr>
                <a:endParaRPr lang="en-US" altLang="ja-JP" sz="2400" dirty="0">
                  <a:latin typeface="+mj-ea"/>
                </a:endParaRPr>
              </a:p>
              <a:p>
                <a:pPr marL="0" indent="0">
                  <a:lnSpc>
                    <a:spcPct val="110000"/>
                  </a:lnSpc>
                  <a:buNone/>
                </a:pPr>
                <a:r>
                  <a:rPr lang="ja-JP" altLang="en-US" sz="2400" dirty="0">
                    <a:latin typeface="+mj-ea"/>
                  </a:rPr>
                  <a:t>（４）遠足・集団宿泊的行事</a:t>
                </a:r>
                <a:endParaRPr lang="en-US" altLang="ja-JP" sz="2400" dirty="0">
                  <a:latin typeface="+mj-ea"/>
                </a:endParaRPr>
              </a:p>
              <a:p>
                <a:pPr marL="0" indent="0">
                  <a:lnSpc>
                    <a:spcPct val="110000"/>
                  </a:lnSpc>
                  <a:buNone/>
                </a:pPr>
                <a:endParaRPr lang="en-US" altLang="ja-JP" sz="2400" dirty="0">
                  <a:latin typeface="+mj-ea"/>
                </a:endParaRPr>
              </a:p>
              <a:p>
                <a:pPr marL="0" indent="0">
                  <a:lnSpc>
                    <a:spcPct val="110000"/>
                  </a:lnSpc>
                  <a:buNone/>
                </a:pPr>
                <a:r>
                  <a:rPr lang="ja-JP" altLang="en-US" sz="2400" dirty="0">
                    <a:latin typeface="+mj-ea"/>
                  </a:rPr>
                  <a:t>（５）勤労生産・奉仕的行事</a:t>
                </a:r>
                <a:endParaRPr lang="en-US" altLang="ja-JP" sz="2400" dirty="0">
                  <a:solidFill>
                    <a:srgbClr val="0066FF"/>
                  </a:solidFill>
                  <a:highlight>
                    <a:srgbClr val="FFFF00"/>
                  </a:highlight>
                  <a:latin typeface="+mj-ea"/>
                  <a:ea typeface="+mj-ea"/>
                </a:endParaRPr>
              </a:p>
            </p:txBody>
          </p:sp>
          <p:sp>
            <p:nvSpPr>
              <p:cNvPr id="14" name="サブタイトル 2">
                <a:extLst>
                  <a:ext uri="{FF2B5EF4-FFF2-40B4-BE49-F238E27FC236}">
                    <a16:creationId xmlns:a16="http://schemas.microsoft.com/office/drawing/2014/main" id="{791D60A7-795D-41A8-90D1-23DF4448BD1D}"/>
                  </a:ext>
                </a:extLst>
              </p:cNvPr>
              <p:cNvSpPr txBox="1">
                <a:spLocks/>
              </p:cNvSpPr>
              <p:nvPr/>
            </p:nvSpPr>
            <p:spPr>
              <a:xfrm>
                <a:off x="4855885" y="1645227"/>
                <a:ext cx="3752710" cy="4728141"/>
              </a:xfrm>
              <a:prstGeom prst="rect">
                <a:avLst/>
              </a:prstGeom>
              <a:solidFill>
                <a:schemeClr val="bg1">
                  <a:lumMod val="85000"/>
                </a:schemeClr>
              </a:solidFill>
              <a:ln>
                <a:solidFill>
                  <a:schemeClr val="accent1">
                    <a:shade val="50000"/>
                  </a:schemeClr>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rPr>
                  <a:t>新学習指導要領</a:t>
                </a:r>
                <a:endParaRPr lang="en-US" altLang="ja-JP" sz="2400" u="sng" dirty="0">
                  <a:solidFill>
                    <a:prstClr val="black"/>
                  </a:solidFill>
                  <a:latin typeface="+mj-ea"/>
                </a:endParaRPr>
              </a:p>
              <a:p>
                <a:pPr marL="0" indent="0">
                  <a:lnSpc>
                    <a:spcPct val="110000"/>
                  </a:lnSpc>
                  <a:buNone/>
                </a:pPr>
                <a:r>
                  <a:rPr lang="ja-JP" altLang="en-US" sz="2400" dirty="0">
                    <a:latin typeface="+mj-ea"/>
                  </a:rPr>
                  <a:t>（１）儀式的行事</a:t>
                </a:r>
                <a:endParaRPr lang="en-US" altLang="ja-JP" sz="2400" dirty="0">
                  <a:latin typeface="+mj-ea"/>
                </a:endParaRPr>
              </a:p>
              <a:p>
                <a:pPr marL="0" indent="0">
                  <a:lnSpc>
                    <a:spcPct val="110000"/>
                  </a:lnSpc>
                  <a:buNone/>
                </a:pPr>
                <a:endParaRPr lang="en-US" altLang="ja-JP" sz="2400" dirty="0">
                  <a:latin typeface="+mj-ea"/>
                </a:endParaRPr>
              </a:p>
              <a:p>
                <a:pPr marL="0" indent="0">
                  <a:lnSpc>
                    <a:spcPct val="110000"/>
                  </a:lnSpc>
                  <a:buNone/>
                </a:pPr>
                <a:r>
                  <a:rPr lang="ja-JP" altLang="en-US" sz="2400" dirty="0">
                    <a:latin typeface="+mj-ea"/>
                  </a:rPr>
                  <a:t>（２）文化的行事</a:t>
                </a:r>
                <a:endParaRPr lang="en-US" altLang="ja-JP" sz="2400" dirty="0">
                  <a:latin typeface="+mj-ea"/>
                </a:endParaRPr>
              </a:p>
              <a:p>
                <a:pPr marL="0" indent="0">
                  <a:lnSpc>
                    <a:spcPct val="110000"/>
                  </a:lnSpc>
                  <a:buNone/>
                </a:pPr>
                <a:r>
                  <a:rPr lang="en-US" altLang="ja-JP" sz="2400" dirty="0">
                    <a:latin typeface="+mj-ea"/>
                  </a:rPr>
                  <a:t>     </a:t>
                </a:r>
              </a:p>
              <a:p>
                <a:pPr marL="0" indent="0">
                  <a:lnSpc>
                    <a:spcPct val="110000"/>
                  </a:lnSpc>
                  <a:buNone/>
                </a:pPr>
                <a:r>
                  <a:rPr lang="ja-JP" altLang="en-US" sz="2400" dirty="0">
                    <a:latin typeface="+mj-ea"/>
                  </a:rPr>
                  <a:t>（３）健康安全・体育的行事</a:t>
                </a:r>
                <a:endParaRPr lang="en-US" altLang="ja-JP" sz="2400" dirty="0">
                  <a:latin typeface="+mj-ea"/>
                </a:endParaRPr>
              </a:p>
              <a:p>
                <a:pPr marL="0" indent="0">
                  <a:lnSpc>
                    <a:spcPct val="110000"/>
                  </a:lnSpc>
                  <a:buNone/>
                </a:pPr>
                <a:endParaRPr lang="en-US" altLang="ja-JP" sz="2400" dirty="0">
                  <a:latin typeface="+mj-ea"/>
                </a:endParaRPr>
              </a:p>
              <a:p>
                <a:pPr marL="0" indent="0">
                  <a:lnSpc>
                    <a:spcPct val="110000"/>
                  </a:lnSpc>
                  <a:buNone/>
                </a:pPr>
                <a:r>
                  <a:rPr lang="ja-JP" altLang="en-US" sz="2400" dirty="0">
                    <a:latin typeface="+mj-ea"/>
                  </a:rPr>
                  <a:t>（４）遠足・集団宿泊的行事</a:t>
                </a:r>
                <a:endParaRPr lang="en-US" altLang="ja-JP" sz="2400" dirty="0">
                  <a:latin typeface="+mj-ea"/>
                </a:endParaRPr>
              </a:p>
              <a:p>
                <a:pPr marL="0" indent="0">
                  <a:lnSpc>
                    <a:spcPct val="110000"/>
                  </a:lnSpc>
                  <a:buNone/>
                </a:pPr>
                <a:endParaRPr lang="en-US" altLang="ja-JP" sz="2400" dirty="0">
                  <a:latin typeface="+mj-ea"/>
                </a:endParaRPr>
              </a:p>
              <a:p>
                <a:pPr marL="0" indent="0">
                  <a:lnSpc>
                    <a:spcPct val="110000"/>
                  </a:lnSpc>
                  <a:buNone/>
                </a:pPr>
                <a:r>
                  <a:rPr lang="ja-JP" altLang="en-US" sz="2400" dirty="0">
                    <a:latin typeface="+mj-ea"/>
                  </a:rPr>
                  <a:t>（５）勤労生産・奉仕的行事</a:t>
                </a:r>
                <a:endParaRPr lang="en-US" altLang="ja-JP" sz="2400" u="sng" dirty="0">
                  <a:solidFill>
                    <a:prstClr val="black"/>
                  </a:solidFill>
                  <a:latin typeface="+mj-ea"/>
                  <a:ea typeface="+mj-ea"/>
                </a:endParaRPr>
              </a:p>
            </p:txBody>
          </p:sp>
          <p:sp>
            <p:nvSpPr>
              <p:cNvPr id="2" name="矢印: ストライプ 1">
                <a:extLst>
                  <a:ext uri="{FF2B5EF4-FFF2-40B4-BE49-F238E27FC236}">
                    <a16:creationId xmlns:a16="http://schemas.microsoft.com/office/drawing/2014/main" id="{A5D16C0A-AD0A-4F9B-89AE-071F17427625}"/>
                  </a:ext>
                </a:extLst>
              </p:cNvPr>
              <p:cNvSpPr/>
              <p:nvPr/>
            </p:nvSpPr>
            <p:spPr>
              <a:xfrm>
                <a:off x="4034374" y="3166545"/>
                <a:ext cx="804102" cy="2046228"/>
              </a:xfrm>
              <a:prstGeom prst="stripedRightArrow">
                <a:avLst>
                  <a:gd name="adj1" fmla="val 2737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コンテンツ プレースホルダー 2">
                <a:extLst>
                  <a:ext uri="{FF2B5EF4-FFF2-40B4-BE49-F238E27FC236}">
                    <a16:creationId xmlns:a16="http://schemas.microsoft.com/office/drawing/2014/main" id="{8271DAF4-C298-4223-8935-1CE7497D52D8}"/>
                  </a:ext>
                </a:extLst>
              </p:cNvPr>
              <p:cNvSpPr txBox="1">
                <a:spLocks/>
              </p:cNvSpPr>
              <p:nvPr/>
            </p:nvSpPr>
            <p:spPr>
              <a:xfrm>
                <a:off x="503647" y="764704"/>
                <a:ext cx="3430972" cy="557994"/>
              </a:xfrm>
              <a:prstGeom prst="rect">
                <a:avLst/>
              </a:prstGeom>
              <a:solidFill>
                <a:srgbClr val="FFFFCC"/>
              </a:solidFill>
              <a:ln>
                <a:solidFill>
                  <a:schemeClr val="accent1">
                    <a:shade val="50000"/>
                  </a:schemeClr>
                </a:solidFill>
              </a:ln>
            </p:spPr>
            <p:txBody>
              <a:bodyPr vert="horz" lIns="87204" tIns="43603" rIns="87204" bIns="43603"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lgn="ctr">
                  <a:buFont typeface="Arial" pitchFamily="34" charset="0"/>
                  <a:buNone/>
                </a:pPr>
                <a:r>
                  <a:rPr lang="ja-JP" altLang="en-US" sz="3000" dirty="0">
                    <a:latin typeface="+mj-ea"/>
                    <a:ea typeface="+mj-ea"/>
                  </a:rPr>
                  <a:t>学校行事の内容</a:t>
                </a:r>
                <a:endParaRPr lang="en-US" altLang="ja-JP" sz="3000" dirty="0">
                  <a:latin typeface="+mj-ea"/>
                  <a:ea typeface="+mj-ea"/>
                </a:endParaRPr>
              </a:p>
              <a:p>
                <a:pPr marL="0" indent="0">
                  <a:buFont typeface="Arial" pitchFamily="34" charset="0"/>
                  <a:buNone/>
                </a:pPr>
                <a:endParaRPr lang="ja-JP" altLang="en-US" sz="3200" dirty="0">
                  <a:latin typeface="HGP創英角ｺﾞｼｯｸUB" panose="020B0900000000000000" pitchFamily="50" charset="-128"/>
                  <a:ea typeface="HGP創英角ｺﾞｼｯｸUB" panose="020B0900000000000000" pitchFamily="50" charset="-128"/>
                </a:endParaRPr>
              </a:p>
            </p:txBody>
          </p:sp>
        </p:grpSp>
        <p:sp>
          <p:nvSpPr>
            <p:cNvPr id="3" name="テキスト ボックス 2">
              <a:extLst>
                <a:ext uri="{FF2B5EF4-FFF2-40B4-BE49-F238E27FC236}">
                  <a16:creationId xmlns:a16="http://schemas.microsoft.com/office/drawing/2014/main" id="{9717C55F-02CC-45DB-8CA2-CCBE261A7A20}"/>
                </a:ext>
              </a:extLst>
            </p:cNvPr>
            <p:cNvSpPr txBox="1"/>
            <p:nvPr/>
          </p:nvSpPr>
          <p:spPr>
            <a:xfrm>
              <a:off x="3140281" y="6389315"/>
              <a:ext cx="2592288" cy="369332"/>
            </a:xfrm>
            <a:prstGeom prst="rect">
              <a:avLst/>
            </a:prstGeom>
            <a:noFill/>
          </p:spPr>
          <p:txBody>
            <a:bodyPr wrap="square" rtlCol="0">
              <a:spAutoFit/>
            </a:bodyPr>
            <a:lstStyle/>
            <a:p>
              <a:r>
                <a:rPr kumimoji="1" lang="en-US" altLang="ja-JP" dirty="0">
                  <a:highlight>
                    <a:srgbClr val="FFFFCC"/>
                  </a:highlight>
                </a:rPr>
                <a:t>※</a:t>
              </a:r>
              <a:r>
                <a:rPr kumimoji="1" lang="ja-JP" altLang="en-US" dirty="0">
                  <a:highlight>
                    <a:srgbClr val="FFFFCC"/>
                  </a:highlight>
                </a:rPr>
                <a:t>　内容項目は変更なし</a:t>
              </a:r>
            </a:p>
          </p:txBody>
        </p:sp>
      </p:grpSp>
      <p:sp>
        <p:nvSpPr>
          <p:cNvPr id="18" name="テキスト ボックス 17">
            <a:extLst>
              <a:ext uri="{FF2B5EF4-FFF2-40B4-BE49-F238E27FC236}">
                <a16:creationId xmlns:a16="http://schemas.microsoft.com/office/drawing/2014/main" id="{DF619D2F-CED7-406C-A96C-3A140540CB87}"/>
              </a:ext>
            </a:extLst>
          </p:cNvPr>
          <p:cNvSpPr txBox="1"/>
          <p:nvPr/>
        </p:nvSpPr>
        <p:spPr>
          <a:xfrm>
            <a:off x="7728703" y="1035558"/>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 ９</a:t>
            </a:r>
          </a:p>
        </p:txBody>
      </p:sp>
    </p:spTree>
    <p:extLst>
      <p:ext uri="{BB962C8B-B14F-4D97-AF65-F5344CB8AC3E}">
        <p14:creationId xmlns:p14="http://schemas.microsoft.com/office/powerpoint/2010/main" val="1779026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8F29226B-A1C6-4C7E-96A1-3FA844A52E11}"/>
              </a:ext>
            </a:extLst>
          </p:cNvPr>
          <p:cNvGrpSpPr/>
          <p:nvPr/>
        </p:nvGrpSpPr>
        <p:grpSpPr>
          <a:xfrm>
            <a:off x="-35392" y="188640"/>
            <a:ext cx="8927773" cy="6336704"/>
            <a:chOff x="-35392" y="188640"/>
            <a:chExt cx="8927773" cy="6336704"/>
          </a:xfrm>
        </p:grpSpPr>
        <p:sp>
          <p:nvSpPr>
            <p:cNvPr id="15" name="サブタイトル 2">
              <a:extLst>
                <a:ext uri="{FF2B5EF4-FFF2-40B4-BE49-F238E27FC236}">
                  <a16:creationId xmlns:a16="http://schemas.microsoft.com/office/drawing/2014/main" id="{5DD34912-1BA6-44E5-9349-5E13C91DFE56}"/>
                </a:ext>
              </a:extLst>
            </p:cNvPr>
            <p:cNvSpPr txBox="1">
              <a:spLocks/>
            </p:cNvSpPr>
            <p:nvPr/>
          </p:nvSpPr>
          <p:spPr>
            <a:xfrm>
              <a:off x="575556" y="1619626"/>
              <a:ext cx="7992888" cy="4761702"/>
            </a:xfrm>
            <a:prstGeom prst="rect">
              <a:avLst/>
            </a:prstGeom>
            <a:solidFill>
              <a:schemeClr val="bg1"/>
            </a:solidFill>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dirty="0">
                  <a:solidFill>
                    <a:prstClr val="black"/>
                  </a:solidFill>
                  <a:latin typeface="+mn-ea"/>
                </a:rPr>
                <a:t>小・中・高等学校を通して育成することを目指す資質・能力の観点から、系統性が明確になるよう整理</a:t>
              </a:r>
              <a:endParaRPr lang="en-US" altLang="ja-JP" sz="1400" dirty="0">
                <a:solidFill>
                  <a:prstClr val="black"/>
                </a:solidFill>
                <a:latin typeface="+mn-ea"/>
              </a:endParaRPr>
            </a:p>
            <a:p>
              <a:pPr marL="342900" indent="-342900">
                <a:buFont typeface="Arial" pitchFamily="34" charset="0"/>
                <a:buAutoNum type="arabicParenBoth"/>
              </a:pPr>
              <a:r>
                <a:rPr lang="ja-JP" altLang="en-US" sz="2400" b="1" dirty="0">
                  <a:solidFill>
                    <a:prstClr val="black"/>
                  </a:solidFill>
                  <a:latin typeface="+mn-ea"/>
                </a:rPr>
                <a:t>　学級や学校における生活づくりへの参画</a:t>
              </a:r>
              <a:endParaRPr lang="en-US" altLang="ja-JP" sz="2400" b="1" dirty="0">
                <a:solidFill>
                  <a:prstClr val="black"/>
                </a:solidFill>
                <a:latin typeface="+mn-ea"/>
              </a:endParaRPr>
            </a:p>
            <a:p>
              <a:pPr marL="0" indent="0">
                <a:buNone/>
              </a:pPr>
              <a:r>
                <a:rPr lang="en-US" altLang="ja-JP" sz="2400" b="1" dirty="0">
                  <a:solidFill>
                    <a:prstClr val="black"/>
                  </a:solidFill>
                  <a:latin typeface="+mn-ea"/>
                </a:rPr>
                <a:t>(2)</a:t>
              </a:r>
              <a:r>
                <a:rPr lang="ja-JP" altLang="en-US" sz="2400" b="1" dirty="0">
                  <a:solidFill>
                    <a:prstClr val="black"/>
                  </a:solidFill>
                  <a:latin typeface="+mn-ea"/>
                </a:rPr>
                <a:t>　日常の生活や学習への適応と自己の成長及び健康安全</a:t>
              </a:r>
              <a:endParaRPr lang="en-US" altLang="ja-JP" sz="2400" b="1" dirty="0">
                <a:solidFill>
                  <a:prstClr val="black"/>
                </a:solidFill>
                <a:latin typeface="+mn-ea"/>
              </a:endParaRPr>
            </a:p>
            <a:p>
              <a:endParaRPr lang="en-US" altLang="ja-JP" sz="2400" b="1" dirty="0">
                <a:solidFill>
                  <a:prstClr val="black"/>
                </a:solidFill>
                <a:latin typeface="+mn-ea"/>
              </a:endParaRPr>
            </a:p>
            <a:p>
              <a:pPr marL="0" indent="0">
                <a:buNone/>
              </a:pPr>
              <a:endParaRPr lang="en-US" altLang="ja-JP" sz="2400" b="1" dirty="0">
                <a:solidFill>
                  <a:srgbClr val="FF0000"/>
                </a:solidFill>
                <a:latin typeface="+mn-ea"/>
              </a:endParaRPr>
            </a:p>
            <a:p>
              <a:pPr marL="0" indent="0">
                <a:buNone/>
              </a:pPr>
              <a:endParaRPr lang="en-US" altLang="ja-JP" sz="2400" b="1" dirty="0">
                <a:solidFill>
                  <a:srgbClr val="FF0000"/>
                </a:solidFill>
                <a:latin typeface="+mn-ea"/>
              </a:endParaRPr>
            </a:p>
            <a:p>
              <a:pPr marL="0" indent="0">
                <a:buNone/>
              </a:pPr>
              <a:endParaRPr lang="en-US" altLang="ja-JP" sz="2600" dirty="0">
                <a:solidFill>
                  <a:prstClr val="black"/>
                </a:solidFill>
                <a:latin typeface="+mn-ea"/>
              </a:endParaRPr>
            </a:p>
            <a:p>
              <a:pPr marL="0" indent="0">
                <a:buNone/>
              </a:pPr>
              <a:endParaRPr lang="en-US" altLang="ja-JP" sz="2600" dirty="0">
                <a:solidFill>
                  <a:prstClr val="black"/>
                </a:solidFill>
                <a:latin typeface="+mn-ea"/>
              </a:endParaRPr>
            </a:p>
            <a:p>
              <a:pPr marL="0" indent="0">
                <a:buNone/>
              </a:pPr>
              <a:endParaRPr lang="en-US" altLang="ja-JP" sz="2600" dirty="0">
                <a:solidFill>
                  <a:prstClr val="black"/>
                </a:solidFill>
                <a:latin typeface="+mn-ea"/>
              </a:endParaRPr>
            </a:p>
            <a:p>
              <a:pPr marL="0" indent="0">
                <a:buNone/>
              </a:pPr>
              <a:endParaRPr lang="en-US" altLang="ja-JP" sz="2600" dirty="0">
                <a:solidFill>
                  <a:prstClr val="black"/>
                </a:solidFill>
                <a:latin typeface="+mn-ea"/>
              </a:endParaRPr>
            </a:p>
            <a:p>
              <a:pPr marL="0" indent="0">
                <a:buNone/>
              </a:pPr>
              <a:endParaRPr lang="en-US" altLang="ja-JP" sz="3000" dirty="0">
                <a:solidFill>
                  <a:prstClr val="black"/>
                </a:solidFill>
                <a:latin typeface="+mn-ea"/>
              </a:endParaRPr>
            </a:p>
          </p:txBody>
        </p:sp>
        <p:sp>
          <p:nvSpPr>
            <p:cNvPr id="5" name="四角形: 角を丸くする 4">
              <a:extLst>
                <a:ext uri="{FF2B5EF4-FFF2-40B4-BE49-F238E27FC236}">
                  <a16:creationId xmlns:a16="http://schemas.microsoft.com/office/drawing/2014/main" id="{4B797EF0-6BE6-4001-9183-1C952B49B5CA}"/>
                </a:ext>
              </a:extLst>
            </p:cNvPr>
            <p:cNvSpPr/>
            <p:nvPr/>
          </p:nvSpPr>
          <p:spPr>
            <a:xfrm>
              <a:off x="538980" y="3337633"/>
              <a:ext cx="7992888" cy="432048"/>
            </a:xfrm>
            <a:prstGeom prst="roundRect">
              <a:avLst/>
            </a:prstGeom>
            <a:solidFill>
              <a:srgbClr val="FFCCFF">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b="1" dirty="0">
                  <a:solidFill>
                    <a:srgbClr val="FF0000"/>
                  </a:solidFill>
                  <a:latin typeface="+mn-ea"/>
                </a:rPr>
                <a:t>(3)</a:t>
              </a:r>
              <a:r>
                <a:rPr lang="ja-JP" altLang="en-US" sz="2400" b="1" dirty="0">
                  <a:solidFill>
                    <a:srgbClr val="FF0000"/>
                  </a:solidFill>
                  <a:latin typeface="+mn-ea"/>
                </a:rPr>
                <a:t>　一人一人のキャリア形成と自己実現</a:t>
              </a:r>
              <a:endParaRPr lang="en-US" altLang="ja-JP" sz="2400" b="1" dirty="0">
                <a:solidFill>
                  <a:srgbClr val="FF0000"/>
                </a:solidFill>
                <a:latin typeface="+mn-ea"/>
              </a:endParaRPr>
            </a:p>
          </p:txBody>
        </p:sp>
        <p:sp>
          <p:nvSpPr>
            <p:cNvPr id="16" name="サブタイトル 2">
              <a:extLst>
                <a:ext uri="{FF2B5EF4-FFF2-40B4-BE49-F238E27FC236}">
                  <a16:creationId xmlns:a16="http://schemas.microsoft.com/office/drawing/2014/main" id="{C692913E-5D16-47B6-857E-BFA3C5E24F26}"/>
                </a:ext>
              </a:extLst>
            </p:cNvPr>
            <p:cNvSpPr txBox="1">
              <a:spLocks/>
            </p:cNvSpPr>
            <p:nvPr/>
          </p:nvSpPr>
          <p:spPr>
            <a:xfrm>
              <a:off x="-35392" y="1009474"/>
              <a:ext cx="8856984" cy="648073"/>
            </a:xfrm>
            <a:prstGeom prst="rect">
              <a:avLst/>
            </a:prstGeom>
            <a:noFill/>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b="1" dirty="0">
                  <a:solidFill>
                    <a:prstClr val="black"/>
                  </a:solidFill>
                  <a:latin typeface="+mn-ea"/>
                </a:rPr>
                <a:t>　</a:t>
              </a:r>
              <a:r>
                <a:rPr lang="en-US" altLang="ja-JP" b="1" dirty="0">
                  <a:solidFill>
                    <a:prstClr val="black"/>
                  </a:solidFill>
                  <a:latin typeface="+mn-ea"/>
                </a:rPr>
                <a:t>〔</a:t>
              </a:r>
              <a:r>
                <a:rPr lang="ja-JP" altLang="en-US" b="1" dirty="0">
                  <a:solidFill>
                    <a:prstClr val="black"/>
                  </a:solidFill>
                  <a:latin typeface="+mn-ea"/>
                </a:rPr>
                <a:t>学級活動</a:t>
              </a:r>
              <a:r>
                <a:rPr lang="en-US" altLang="ja-JP" b="1" dirty="0">
                  <a:solidFill>
                    <a:prstClr val="black"/>
                  </a:solidFill>
                  <a:latin typeface="+mn-ea"/>
                </a:rPr>
                <a:t>〕</a:t>
              </a:r>
            </a:p>
            <a:p>
              <a:endParaRPr lang="en-US" altLang="ja-JP" sz="1600" dirty="0">
                <a:solidFill>
                  <a:prstClr val="black"/>
                </a:solidFill>
                <a:latin typeface="+mn-ea"/>
              </a:endParaRPr>
            </a:p>
          </p:txBody>
        </p:sp>
        <p:grpSp>
          <p:nvGrpSpPr>
            <p:cNvPr id="6" name="グループ化 5">
              <a:extLst>
                <a:ext uri="{FF2B5EF4-FFF2-40B4-BE49-F238E27FC236}">
                  <a16:creationId xmlns:a16="http://schemas.microsoft.com/office/drawing/2014/main" id="{225216A5-BF3E-4C47-869D-CA4494A8C66F}"/>
                </a:ext>
              </a:extLst>
            </p:cNvPr>
            <p:cNvGrpSpPr/>
            <p:nvPr/>
          </p:nvGrpSpPr>
          <p:grpSpPr>
            <a:xfrm>
              <a:off x="251619" y="188640"/>
              <a:ext cx="8640762" cy="720080"/>
              <a:chOff x="251619" y="188640"/>
              <a:chExt cx="8640762" cy="720080"/>
            </a:xfrm>
          </p:grpSpPr>
          <p:sp>
            <p:nvSpPr>
              <p:cNvPr id="17" name="正方形/長方形 16">
                <a:extLst>
                  <a:ext uri="{FF2B5EF4-FFF2-40B4-BE49-F238E27FC236}">
                    <a16:creationId xmlns:a16="http://schemas.microsoft.com/office/drawing/2014/main" id="{0BEA5A84-BF36-45D7-B5E4-CCEC0889AC39}"/>
                  </a:ext>
                </a:extLst>
              </p:cNvPr>
              <p:cNvSpPr/>
              <p:nvPr/>
            </p:nvSpPr>
            <p:spPr>
              <a:xfrm>
                <a:off x="251619" y="188640"/>
                <a:ext cx="8640762" cy="7200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3200" dirty="0">
                    <a:solidFill>
                      <a:schemeClr val="tx1"/>
                    </a:solidFill>
                  </a:rPr>
                  <a:t>（２）内容の改善・充実</a:t>
                </a:r>
                <a:endParaRPr lang="ja-JP" altLang="en-US" sz="2400" dirty="0">
                  <a:solidFill>
                    <a:schemeClr val="tx1"/>
                  </a:solidFill>
                </a:endParaRPr>
              </a:p>
            </p:txBody>
          </p:sp>
          <p:sp>
            <p:nvSpPr>
              <p:cNvPr id="18" name="正方形/長方形 17">
                <a:extLst>
                  <a:ext uri="{FF2B5EF4-FFF2-40B4-BE49-F238E27FC236}">
                    <a16:creationId xmlns:a16="http://schemas.microsoft.com/office/drawing/2014/main" id="{A14F91B5-C6D2-4E27-A6A8-DCC2B86B230E}"/>
                  </a:ext>
                </a:extLst>
              </p:cNvPr>
              <p:cNvSpPr/>
              <p:nvPr/>
            </p:nvSpPr>
            <p:spPr>
              <a:xfrm>
                <a:off x="251619" y="188640"/>
                <a:ext cx="215926" cy="72008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4" name="四角形: 角を丸くする 3">
              <a:extLst>
                <a:ext uri="{FF2B5EF4-FFF2-40B4-BE49-F238E27FC236}">
                  <a16:creationId xmlns:a16="http://schemas.microsoft.com/office/drawing/2014/main" id="{653E9C67-5682-494D-BDE5-44872ABDF95A}"/>
                </a:ext>
              </a:extLst>
            </p:cNvPr>
            <p:cNvSpPr/>
            <p:nvPr/>
          </p:nvSpPr>
          <p:spPr>
            <a:xfrm>
              <a:off x="1043608" y="3933056"/>
              <a:ext cx="7128792" cy="2592288"/>
            </a:xfrm>
            <a:prstGeom prst="roundRect">
              <a:avLst/>
            </a:prstGeom>
            <a:solidFill>
              <a:srgbClr val="FFCCFF">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prstClr val="black"/>
                  </a:solidFill>
                  <a:latin typeface="+mn-ea"/>
                </a:rPr>
                <a:t>（小学校で新設）</a:t>
              </a:r>
              <a:endParaRPr lang="en-US" altLang="ja-JP" sz="2400" dirty="0">
                <a:solidFill>
                  <a:prstClr val="black"/>
                </a:solidFill>
                <a:latin typeface="+mn-ea"/>
              </a:endParaRPr>
            </a:p>
            <a:p>
              <a:r>
                <a:rPr lang="ja-JP" altLang="en-US" sz="2400" dirty="0">
                  <a:solidFill>
                    <a:prstClr val="black"/>
                  </a:solidFill>
                  <a:latin typeface="+mn-ea"/>
                </a:rPr>
                <a:t>　総則において、</a:t>
              </a:r>
              <a:r>
                <a:rPr lang="ja-JP" altLang="en-US" sz="2400" u="sng" dirty="0">
                  <a:solidFill>
                    <a:prstClr val="black"/>
                  </a:solidFill>
                  <a:uFill>
                    <a:solidFill>
                      <a:srgbClr val="FF0000"/>
                    </a:solidFill>
                  </a:uFill>
                  <a:latin typeface="+mn-ea"/>
                </a:rPr>
                <a:t>特別活動を</a:t>
              </a:r>
              <a:r>
                <a:rPr lang="ja-JP" altLang="en-US" sz="2400" u="sng" dirty="0">
                  <a:solidFill>
                    <a:srgbClr val="FF0000"/>
                  </a:solidFill>
                  <a:uFill>
                    <a:solidFill>
                      <a:srgbClr val="FF0000"/>
                    </a:solidFill>
                  </a:uFill>
                  <a:latin typeface="+mn-ea"/>
                </a:rPr>
                <a:t>要</a:t>
              </a:r>
              <a:r>
                <a:rPr lang="ja-JP" altLang="en-US" sz="2400" u="sng" dirty="0">
                  <a:solidFill>
                    <a:prstClr val="black"/>
                  </a:solidFill>
                  <a:uFill>
                    <a:solidFill>
                      <a:srgbClr val="FF0000"/>
                    </a:solidFill>
                  </a:uFill>
                  <a:latin typeface="+mn-ea"/>
                </a:rPr>
                <a:t>として、学校の教育活動全体を通してキャリア教育を適切に行う</a:t>
              </a:r>
              <a:r>
                <a:rPr lang="ja-JP" altLang="en-US" sz="2400" dirty="0">
                  <a:solidFill>
                    <a:prstClr val="black"/>
                  </a:solidFill>
                  <a:latin typeface="+mn-ea"/>
                </a:rPr>
                <a:t>ことが示されたことから、</a:t>
              </a:r>
              <a:r>
                <a:rPr lang="ja-JP" altLang="en-US" sz="2400" u="sng" dirty="0">
                  <a:solidFill>
                    <a:prstClr val="black"/>
                  </a:solidFill>
                  <a:uFill>
                    <a:solidFill>
                      <a:srgbClr val="FF0000"/>
                    </a:solidFill>
                  </a:uFill>
                  <a:latin typeface="+mn-ea"/>
                </a:rPr>
                <a:t>キャリア教育の視点からの小・中・高等学校のつながりが明確になるよう</a:t>
              </a:r>
              <a:r>
                <a:rPr lang="ja-JP" altLang="en-US" sz="2400" dirty="0">
                  <a:solidFill>
                    <a:prstClr val="black"/>
                  </a:solidFill>
                  <a:latin typeface="+mn-ea"/>
                </a:rPr>
                <a:t>に</a:t>
              </a:r>
              <a:r>
                <a:rPr lang="en-US" altLang="ja-JP" sz="2400" dirty="0">
                  <a:solidFill>
                    <a:prstClr val="black"/>
                  </a:solidFill>
                  <a:latin typeface="+mn-ea"/>
                </a:rPr>
                <a:t>(3)</a:t>
              </a:r>
              <a:r>
                <a:rPr lang="ja-JP" altLang="en-US" sz="2400" dirty="0">
                  <a:solidFill>
                    <a:prstClr val="black"/>
                  </a:solidFill>
                  <a:latin typeface="+mn-ea"/>
                </a:rPr>
                <a:t>を設け、全ての学年で取り扱う内容を３つに分類・整理した。</a:t>
              </a:r>
              <a:endParaRPr lang="en-US" altLang="ja-JP" sz="2400" dirty="0">
                <a:solidFill>
                  <a:prstClr val="black"/>
                </a:solidFill>
                <a:latin typeface="+mn-ea"/>
              </a:endParaRPr>
            </a:p>
            <a:p>
              <a:pPr algn="ctr"/>
              <a:endParaRPr kumimoji="1" lang="ja-JP" altLang="en-US" dirty="0"/>
            </a:p>
          </p:txBody>
        </p:sp>
      </p:grpSp>
      <p:sp>
        <p:nvSpPr>
          <p:cNvPr id="10" name="テキスト ボックス 9">
            <a:extLst>
              <a:ext uri="{FF2B5EF4-FFF2-40B4-BE49-F238E27FC236}">
                <a16:creationId xmlns:a16="http://schemas.microsoft.com/office/drawing/2014/main" id="{497E7C51-0A1B-4493-8F94-554CD3D580A1}"/>
              </a:ext>
            </a:extLst>
          </p:cNvPr>
          <p:cNvSpPr txBox="1"/>
          <p:nvPr/>
        </p:nvSpPr>
        <p:spPr>
          <a:xfrm>
            <a:off x="7164288" y="539388"/>
            <a:ext cx="1728093"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解説ｐ４６、４７</a:t>
            </a:r>
          </a:p>
        </p:txBody>
      </p:sp>
    </p:spTree>
    <p:extLst>
      <p:ext uri="{BB962C8B-B14F-4D97-AF65-F5344CB8AC3E}">
        <p14:creationId xmlns:p14="http://schemas.microsoft.com/office/powerpoint/2010/main" val="1576371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03644" y="77819"/>
            <a:ext cx="9144000" cy="648073"/>
          </a:xfrm>
        </p:spPr>
        <p:txBody>
          <a:bodyPr>
            <a:normAutofit/>
          </a:bodyPr>
          <a:lstStyle/>
          <a:p>
            <a:pPr lvl="0" algn="l"/>
            <a:r>
              <a:rPr lang="en-US" altLang="ja-JP" b="1" dirty="0">
                <a:solidFill>
                  <a:prstClr val="black"/>
                </a:solidFill>
                <a:latin typeface="+mn-ea"/>
              </a:rPr>
              <a:t>〔</a:t>
            </a:r>
            <a:r>
              <a:rPr lang="ja-JP" altLang="en-US" b="1" dirty="0">
                <a:solidFill>
                  <a:prstClr val="black"/>
                </a:solidFill>
                <a:latin typeface="+mn-ea"/>
              </a:rPr>
              <a:t>学級活動</a:t>
            </a:r>
            <a:r>
              <a:rPr lang="en-US" altLang="ja-JP" b="1" dirty="0">
                <a:solidFill>
                  <a:prstClr val="black"/>
                </a:solidFill>
                <a:latin typeface="+mn-ea"/>
              </a:rPr>
              <a:t>〕</a:t>
            </a:r>
            <a:r>
              <a:rPr lang="ja-JP" altLang="en-US" b="1" dirty="0">
                <a:solidFill>
                  <a:prstClr val="black"/>
                </a:solidFill>
                <a:latin typeface="+mn-ea"/>
              </a:rPr>
              <a:t>の内容　小学校</a:t>
            </a:r>
            <a:endParaRPr lang="en-US" altLang="ja-JP" b="1" dirty="0">
              <a:solidFill>
                <a:prstClr val="black"/>
              </a:solidFill>
              <a:latin typeface="+mn-ea"/>
            </a:endParaRPr>
          </a:p>
          <a:p>
            <a:pPr lvl="0" algn="l"/>
            <a:endParaRPr lang="en-US" altLang="ja-JP" sz="1600" dirty="0">
              <a:solidFill>
                <a:prstClr val="black"/>
              </a:solidFill>
              <a:latin typeface="+mn-ea"/>
            </a:endParaRPr>
          </a:p>
        </p:txBody>
      </p:sp>
      <p:graphicFrame>
        <p:nvGraphicFramePr>
          <p:cNvPr id="8" name="表 7"/>
          <p:cNvGraphicFramePr>
            <a:graphicFrameLocks noGrp="1"/>
          </p:cNvGraphicFramePr>
          <p:nvPr>
            <p:extLst/>
          </p:nvPr>
        </p:nvGraphicFramePr>
        <p:xfrm>
          <a:off x="99877" y="980728"/>
          <a:ext cx="8936619" cy="1152128"/>
        </p:xfrm>
        <a:graphic>
          <a:graphicData uri="http://schemas.openxmlformats.org/drawingml/2006/table">
            <a:tbl>
              <a:tblPr firstRow="1" bandRow="1">
                <a:tableStyleId>{5C22544A-7EE6-4342-B048-85BDC9FD1C3A}</a:tableStyleId>
              </a:tblPr>
              <a:tblGrid>
                <a:gridCol w="520648">
                  <a:extLst>
                    <a:ext uri="{9D8B030D-6E8A-4147-A177-3AD203B41FA5}">
                      <a16:colId xmlns:a16="http://schemas.microsoft.com/office/drawing/2014/main" val="20000"/>
                    </a:ext>
                  </a:extLst>
                </a:gridCol>
                <a:gridCol w="3807459">
                  <a:extLst>
                    <a:ext uri="{9D8B030D-6E8A-4147-A177-3AD203B41FA5}">
                      <a16:colId xmlns:a16="http://schemas.microsoft.com/office/drawing/2014/main" val="20001"/>
                    </a:ext>
                  </a:extLst>
                </a:gridCol>
                <a:gridCol w="272147">
                  <a:extLst>
                    <a:ext uri="{9D8B030D-6E8A-4147-A177-3AD203B41FA5}">
                      <a16:colId xmlns:a16="http://schemas.microsoft.com/office/drawing/2014/main" val="20002"/>
                    </a:ext>
                  </a:extLst>
                </a:gridCol>
                <a:gridCol w="520648">
                  <a:extLst>
                    <a:ext uri="{9D8B030D-6E8A-4147-A177-3AD203B41FA5}">
                      <a16:colId xmlns:a16="http://schemas.microsoft.com/office/drawing/2014/main" val="20003"/>
                    </a:ext>
                  </a:extLst>
                </a:gridCol>
                <a:gridCol w="3815717">
                  <a:extLst>
                    <a:ext uri="{9D8B030D-6E8A-4147-A177-3AD203B41FA5}">
                      <a16:colId xmlns:a16="http://schemas.microsoft.com/office/drawing/2014/main" val="20004"/>
                    </a:ext>
                  </a:extLst>
                </a:gridCol>
              </a:tblGrid>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（１）</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学級や学校における生活づくりへの参画</a:t>
                      </a:r>
                    </a:p>
                  </a:txBody>
                  <a:tcPr/>
                </a:tc>
                <a:tc>
                  <a:txBody>
                    <a:bodyPr/>
                    <a:lstStyle/>
                    <a:p>
                      <a:endParaRPr kumimoji="1" lang="ja-JP" altLang="en-US" sz="12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（１）</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学級や学校の生活づくり</a:t>
                      </a:r>
                    </a:p>
                  </a:txBody>
                  <a:tcPr/>
                </a:tc>
                <a:extLst>
                  <a:ext uri="{0D108BD9-81ED-4DB2-BD59-A6C34878D82A}">
                    <a16:rowId xmlns:a16="http://schemas.microsoft.com/office/drawing/2014/main" val="10000"/>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ア</a:t>
                      </a:r>
                    </a:p>
                  </a:txBody>
                  <a:tcPr/>
                </a:tc>
                <a:tc>
                  <a:txBody>
                    <a:bodyPr/>
                    <a:lstStyle/>
                    <a:p>
                      <a:r>
                        <a:rPr kumimoji="1" lang="ja-JP" altLang="en-US" sz="1200" dirty="0"/>
                        <a:t>学級や学校における生活づくりへの参画</a:t>
                      </a:r>
                      <a:endParaRPr kumimoji="1" lang="en-US" altLang="ja-JP" sz="1200" dirty="0"/>
                    </a:p>
                  </a:txBody>
                  <a:tcPr/>
                </a:tc>
                <a:tc>
                  <a:txBody>
                    <a:bodyPr/>
                    <a:lstStyle/>
                    <a:p>
                      <a:endParaRPr kumimoji="1" lang="ja-JP" altLang="en-US" sz="12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ア</a:t>
                      </a:r>
                    </a:p>
                  </a:txBody>
                  <a:tcPr/>
                </a:tc>
                <a:tc>
                  <a:txBody>
                    <a:bodyPr/>
                    <a:lstStyle/>
                    <a:p>
                      <a:r>
                        <a:rPr kumimoji="1" lang="ja-JP" altLang="en-US" sz="1200" dirty="0"/>
                        <a:t>学級や学校における生活上の諸問題の解決</a:t>
                      </a:r>
                      <a:endParaRPr kumimoji="1" lang="en-US" altLang="ja-JP" sz="1200" dirty="0"/>
                    </a:p>
                  </a:txBody>
                  <a:tcPr/>
                </a:tc>
                <a:extLst>
                  <a:ext uri="{0D108BD9-81ED-4DB2-BD59-A6C34878D82A}">
                    <a16:rowId xmlns:a16="http://schemas.microsoft.com/office/drawing/2014/main" val="10001"/>
                  </a:ext>
                </a:extLst>
              </a:tr>
              <a:tr h="288032">
                <a:tc>
                  <a:txBody>
                    <a:bodyPr/>
                    <a:lstStyle/>
                    <a:p>
                      <a:r>
                        <a:rPr kumimoji="1" lang="ja-JP" altLang="en-US" sz="1200" dirty="0"/>
                        <a:t>イ</a:t>
                      </a:r>
                    </a:p>
                  </a:txBody>
                  <a:tcPr/>
                </a:tc>
                <a:tc>
                  <a:txBody>
                    <a:bodyPr/>
                    <a:lstStyle/>
                    <a:p>
                      <a:r>
                        <a:rPr kumimoji="1" lang="ja-JP" altLang="en-US" sz="1200" dirty="0"/>
                        <a:t>学級内の組織づくりや役割の自覚</a:t>
                      </a:r>
                    </a:p>
                  </a:txBody>
                  <a:tcPr/>
                </a:tc>
                <a:tc>
                  <a:txBody>
                    <a:bodyPr/>
                    <a:lstStyle/>
                    <a:p>
                      <a:endParaRPr kumimoji="1" lang="ja-JP" altLang="en-US" sz="1200" dirty="0"/>
                    </a:p>
                  </a:txBody>
                  <a:tcPr>
                    <a:solidFill>
                      <a:schemeClr val="bg1"/>
                    </a:solidFill>
                  </a:tcPr>
                </a:tc>
                <a:tc>
                  <a:txBody>
                    <a:bodyPr/>
                    <a:lstStyle/>
                    <a:p>
                      <a:r>
                        <a:rPr kumimoji="1" lang="ja-JP" altLang="en-US" sz="1200" dirty="0"/>
                        <a:t>イ</a:t>
                      </a:r>
                    </a:p>
                  </a:txBody>
                  <a:tcPr/>
                </a:tc>
                <a:tc>
                  <a:txBody>
                    <a:bodyPr/>
                    <a:lstStyle/>
                    <a:p>
                      <a:r>
                        <a:rPr kumimoji="1" lang="ja-JP" altLang="en-US" sz="1200" dirty="0"/>
                        <a:t>学級内の組織づくりや仕事の分担処理</a:t>
                      </a:r>
                    </a:p>
                  </a:txBody>
                  <a:tcPr/>
                </a:tc>
                <a:extLst>
                  <a:ext uri="{0D108BD9-81ED-4DB2-BD59-A6C34878D82A}">
                    <a16:rowId xmlns:a16="http://schemas.microsoft.com/office/drawing/2014/main" val="10002"/>
                  </a:ext>
                </a:extLst>
              </a:tr>
              <a:tr h="288032">
                <a:tc>
                  <a:txBody>
                    <a:bodyPr/>
                    <a:lstStyle/>
                    <a:p>
                      <a:r>
                        <a:rPr kumimoji="1" lang="ja-JP" altLang="en-US" sz="1200" dirty="0"/>
                        <a:t>ウ</a:t>
                      </a:r>
                    </a:p>
                  </a:txBody>
                  <a:tcPr/>
                </a:tc>
                <a:tc>
                  <a:txBody>
                    <a:bodyPr/>
                    <a:lstStyle/>
                    <a:p>
                      <a:r>
                        <a:rPr kumimoji="1" lang="ja-JP" altLang="en-US" sz="1200" dirty="0"/>
                        <a:t>学校における多様な集団の生活の向上</a:t>
                      </a:r>
                    </a:p>
                  </a:txBody>
                  <a:tcPr/>
                </a:tc>
                <a:tc>
                  <a:txBody>
                    <a:bodyPr/>
                    <a:lstStyle/>
                    <a:p>
                      <a:endParaRPr kumimoji="1" lang="ja-JP" altLang="en-US" sz="1200" dirty="0"/>
                    </a:p>
                  </a:txBody>
                  <a:tcPr>
                    <a:solidFill>
                      <a:schemeClr val="bg1"/>
                    </a:solidFill>
                  </a:tcPr>
                </a:tc>
                <a:tc>
                  <a:txBody>
                    <a:bodyPr/>
                    <a:lstStyle/>
                    <a:p>
                      <a:r>
                        <a:rPr kumimoji="1" lang="ja-JP" altLang="en-US" sz="1200" dirty="0"/>
                        <a:t>ウ</a:t>
                      </a:r>
                    </a:p>
                  </a:txBody>
                  <a:tcPr/>
                </a:tc>
                <a:tc>
                  <a:txBody>
                    <a:bodyPr/>
                    <a:lstStyle/>
                    <a:p>
                      <a:r>
                        <a:rPr kumimoji="1" lang="ja-JP" altLang="en-US" sz="1200" dirty="0"/>
                        <a:t>学校における多様な集団の生活の向上</a:t>
                      </a:r>
                    </a:p>
                  </a:txBody>
                  <a:tcPr/>
                </a:tc>
                <a:extLst>
                  <a:ext uri="{0D108BD9-81ED-4DB2-BD59-A6C34878D82A}">
                    <a16:rowId xmlns:a16="http://schemas.microsoft.com/office/drawing/2014/main" val="10003"/>
                  </a:ext>
                </a:extLst>
              </a:tr>
            </a:tbl>
          </a:graphicData>
        </a:graphic>
      </p:graphicFrame>
      <p:graphicFrame>
        <p:nvGraphicFramePr>
          <p:cNvPr id="9" name="表 8"/>
          <p:cNvGraphicFramePr>
            <a:graphicFrameLocks noGrp="1"/>
          </p:cNvGraphicFramePr>
          <p:nvPr>
            <p:extLst/>
          </p:nvPr>
        </p:nvGraphicFramePr>
        <p:xfrm>
          <a:off x="99877" y="2276872"/>
          <a:ext cx="8936617" cy="2664296"/>
        </p:xfrm>
        <a:graphic>
          <a:graphicData uri="http://schemas.openxmlformats.org/drawingml/2006/table">
            <a:tbl>
              <a:tblPr firstRow="1" bandRow="1">
                <a:tableStyleId>{5C22544A-7EE6-4342-B048-85BDC9FD1C3A}</a:tableStyleId>
              </a:tblPr>
              <a:tblGrid>
                <a:gridCol w="520648">
                  <a:extLst>
                    <a:ext uri="{9D8B030D-6E8A-4147-A177-3AD203B41FA5}">
                      <a16:colId xmlns:a16="http://schemas.microsoft.com/office/drawing/2014/main" val="20000"/>
                    </a:ext>
                  </a:extLst>
                </a:gridCol>
                <a:gridCol w="3807459">
                  <a:extLst>
                    <a:ext uri="{9D8B030D-6E8A-4147-A177-3AD203B41FA5}">
                      <a16:colId xmlns:a16="http://schemas.microsoft.com/office/drawing/2014/main" val="20001"/>
                    </a:ext>
                  </a:extLst>
                </a:gridCol>
                <a:gridCol w="272146">
                  <a:extLst>
                    <a:ext uri="{9D8B030D-6E8A-4147-A177-3AD203B41FA5}">
                      <a16:colId xmlns:a16="http://schemas.microsoft.com/office/drawing/2014/main" val="20002"/>
                    </a:ext>
                  </a:extLst>
                </a:gridCol>
                <a:gridCol w="520648">
                  <a:extLst>
                    <a:ext uri="{9D8B030D-6E8A-4147-A177-3AD203B41FA5}">
                      <a16:colId xmlns:a16="http://schemas.microsoft.com/office/drawing/2014/main" val="20003"/>
                    </a:ext>
                  </a:extLst>
                </a:gridCol>
                <a:gridCol w="3815716">
                  <a:extLst>
                    <a:ext uri="{9D8B030D-6E8A-4147-A177-3AD203B41FA5}">
                      <a16:colId xmlns:a16="http://schemas.microsoft.com/office/drawing/2014/main" val="20004"/>
                    </a:ext>
                  </a:extLst>
                </a:gridCol>
              </a:tblGrid>
              <a:tr h="327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（２）</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日常の生活や学習への適応と自己の成長及び健康安全</a:t>
                      </a:r>
                    </a:p>
                  </a:txBody>
                  <a:tcPr/>
                </a:tc>
                <a:tc>
                  <a:txBody>
                    <a:bodyPr/>
                    <a:lstStyle/>
                    <a:p>
                      <a:endParaRPr kumimoji="1" lang="ja-JP" altLang="en-US" sz="12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（２）</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日常の生活や学習への適応及び健康安全</a:t>
                      </a:r>
                    </a:p>
                  </a:txBody>
                  <a:tcPr/>
                </a:tc>
                <a:extLst>
                  <a:ext uri="{0D108BD9-81ED-4DB2-BD59-A6C34878D82A}">
                    <a16:rowId xmlns:a16="http://schemas.microsoft.com/office/drawing/2014/main" val="10000"/>
                  </a:ext>
                </a:extLst>
              </a:tr>
              <a:tr h="2765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ア</a:t>
                      </a:r>
                    </a:p>
                  </a:txBody>
                  <a:tcPr/>
                </a:tc>
                <a:tc>
                  <a:txBody>
                    <a:bodyPr/>
                    <a:lstStyle/>
                    <a:p>
                      <a:r>
                        <a:rPr kumimoji="1" lang="ja-JP" altLang="en-US" sz="1200" dirty="0"/>
                        <a:t>基本的な生活習慣の形成</a:t>
                      </a:r>
                      <a:endParaRPr kumimoji="1" lang="en-US" altLang="ja-JP" sz="1200" dirty="0"/>
                    </a:p>
                  </a:txBody>
                  <a:tcPr/>
                </a:tc>
                <a:tc>
                  <a:txBody>
                    <a:bodyPr/>
                    <a:lstStyle/>
                    <a:p>
                      <a:endParaRPr kumimoji="1" lang="ja-JP" altLang="en-US" sz="12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ア</a:t>
                      </a:r>
                    </a:p>
                  </a:txBody>
                  <a:tcPr/>
                </a:tc>
                <a:tc>
                  <a:txBody>
                    <a:bodyPr/>
                    <a:lstStyle/>
                    <a:p>
                      <a:r>
                        <a:rPr kumimoji="1" lang="ja-JP" altLang="en-US" sz="1200" dirty="0"/>
                        <a:t>希望や目標をもって生きる態度の形成</a:t>
                      </a:r>
                      <a:endParaRPr kumimoji="1" lang="en-US" altLang="ja-JP" sz="1200" dirty="0"/>
                    </a:p>
                  </a:txBody>
                  <a:tcPr/>
                </a:tc>
                <a:extLst>
                  <a:ext uri="{0D108BD9-81ED-4DB2-BD59-A6C34878D82A}">
                    <a16:rowId xmlns:a16="http://schemas.microsoft.com/office/drawing/2014/main" val="10001"/>
                  </a:ext>
                </a:extLst>
              </a:tr>
              <a:tr h="276507">
                <a:tc>
                  <a:txBody>
                    <a:bodyPr/>
                    <a:lstStyle/>
                    <a:p>
                      <a:r>
                        <a:rPr kumimoji="1" lang="ja-JP" altLang="en-US" sz="1200" dirty="0"/>
                        <a:t>イ</a:t>
                      </a:r>
                    </a:p>
                  </a:txBody>
                  <a:tcPr/>
                </a:tc>
                <a:tc>
                  <a:txBody>
                    <a:bodyPr/>
                    <a:lstStyle/>
                    <a:p>
                      <a:r>
                        <a:rPr kumimoji="1" lang="ja-JP" altLang="en-US" sz="1200" dirty="0"/>
                        <a:t>よりよい人間関係の形成</a:t>
                      </a:r>
                    </a:p>
                  </a:txBody>
                  <a:tcPr/>
                </a:tc>
                <a:tc>
                  <a:txBody>
                    <a:bodyPr/>
                    <a:lstStyle/>
                    <a:p>
                      <a:endParaRPr kumimoji="1" lang="ja-JP" altLang="en-US" sz="1200" dirty="0"/>
                    </a:p>
                  </a:txBody>
                  <a:tcPr>
                    <a:solidFill>
                      <a:schemeClr val="bg1"/>
                    </a:solidFill>
                  </a:tcPr>
                </a:tc>
                <a:tc>
                  <a:txBody>
                    <a:bodyPr/>
                    <a:lstStyle/>
                    <a:p>
                      <a:r>
                        <a:rPr kumimoji="1" lang="ja-JP" altLang="en-US" sz="1200" dirty="0"/>
                        <a:t>イ</a:t>
                      </a:r>
                    </a:p>
                  </a:txBody>
                  <a:tcPr/>
                </a:tc>
                <a:tc>
                  <a:txBody>
                    <a:bodyPr/>
                    <a:lstStyle/>
                    <a:p>
                      <a:r>
                        <a:rPr kumimoji="1" lang="ja-JP" altLang="en-US" sz="1200" dirty="0"/>
                        <a:t>基本的な生活習慣の形成</a:t>
                      </a:r>
                    </a:p>
                  </a:txBody>
                  <a:tcPr/>
                </a:tc>
                <a:extLst>
                  <a:ext uri="{0D108BD9-81ED-4DB2-BD59-A6C34878D82A}">
                    <a16:rowId xmlns:a16="http://schemas.microsoft.com/office/drawing/2014/main" val="10002"/>
                  </a:ext>
                </a:extLst>
              </a:tr>
              <a:tr h="276507">
                <a:tc>
                  <a:txBody>
                    <a:bodyPr/>
                    <a:lstStyle/>
                    <a:p>
                      <a:r>
                        <a:rPr kumimoji="1" lang="ja-JP" altLang="en-US" sz="1200" dirty="0"/>
                        <a:t>ウ</a:t>
                      </a:r>
                    </a:p>
                  </a:txBody>
                  <a:tcPr/>
                </a:tc>
                <a:tc>
                  <a:txBody>
                    <a:bodyPr/>
                    <a:lstStyle/>
                    <a:p>
                      <a:r>
                        <a:rPr kumimoji="1" lang="ja-JP" altLang="en-US" sz="1200" dirty="0"/>
                        <a:t>心身ともに健康で安全な生活態度の形成</a:t>
                      </a:r>
                    </a:p>
                  </a:txBody>
                  <a:tcPr/>
                </a:tc>
                <a:tc>
                  <a:txBody>
                    <a:bodyPr/>
                    <a:lstStyle/>
                    <a:p>
                      <a:endParaRPr kumimoji="1" lang="ja-JP" altLang="en-US" sz="1200" dirty="0"/>
                    </a:p>
                  </a:txBody>
                  <a:tcPr>
                    <a:solidFill>
                      <a:schemeClr val="bg1"/>
                    </a:solidFill>
                  </a:tcPr>
                </a:tc>
                <a:tc>
                  <a:txBody>
                    <a:bodyPr/>
                    <a:lstStyle/>
                    <a:p>
                      <a:r>
                        <a:rPr kumimoji="1" lang="ja-JP" altLang="en-US" sz="1200" dirty="0"/>
                        <a:t>ウ</a:t>
                      </a:r>
                    </a:p>
                  </a:txBody>
                  <a:tcPr/>
                </a:tc>
                <a:tc>
                  <a:txBody>
                    <a:bodyPr/>
                    <a:lstStyle/>
                    <a:p>
                      <a:r>
                        <a:rPr kumimoji="1" lang="ja-JP" altLang="en-US" sz="1200" dirty="0"/>
                        <a:t>望ましい人間関係の形成</a:t>
                      </a:r>
                    </a:p>
                  </a:txBody>
                  <a:tcPr/>
                </a:tc>
                <a:extLst>
                  <a:ext uri="{0D108BD9-81ED-4DB2-BD59-A6C34878D82A}">
                    <a16:rowId xmlns:a16="http://schemas.microsoft.com/office/drawing/2014/main" val="10003"/>
                  </a:ext>
                </a:extLst>
              </a:tr>
              <a:tr h="477259">
                <a:tc>
                  <a:txBody>
                    <a:bodyPr/>
                    <a:lstStyle/>
                    <a:p>
                      <a:r>
                        <a:rPr kumimoji="1" lang="ja-JP" altLang="en-US" sz="1200" dirty="0"/>
                        <a:t>エ</a:t>
                      </a:r>
                    </a:p>
                  </a:txBody>
                  <a:tcPr/>
                </a:tc>
                <a:tc>
                  <a:txBody>
                    <a:bodyPr/>
                    <a:lstStyle/>
                    <a:p>
                      <a:r>
                        <a:rPr kumimoji="1" lang="ja-JP" altLang="en-US" sz="1200" dirty="0"/>
                        <a:t>食育の観点を踏まえた学校給食と望ましい食習慣の形成</a:t>
                      </a:r>
                    </a:p>
                  </a:txBody>
                  <a:tcPr/>
                </a:tc>
                <a:tc>
                  <a:txBody>
                    <a:bodyPr/>
                    <a:lstStyle/>
                    <a:p>
                      <a:endParaRPr kumimoji="1" lang="ja-JP" altLang="en-US" sz="1200" dirty="0"/>
                    </a:p>
                  </a:txBody>
                  <a:tcPr>
                    <a:solidFill>
                      <a:schemeClr val="bg1"/>
                    </a:solidFill>
                  </a:tcPr>
                </a:tc>
                <a:tc>
                  <a:txBody>
                    <a:bodyPr/>
                    <a:lstStyle/>
                    <a:p>
                      <a:r>
                        <a:rPr kumimoji="1" lang="ja-JP" altLang="en-US" sz="1200" dirty="0"/>
                        <a:t>エ</a:t>
                      </a:r>
                    </a:p>
                  </a:txBody>
                  <a:tcPr/>
                </a:tc>
                <a:tc>
                  <a:txBody>
                    <a:bodyPr/>
                    <a:lstStyle/>
                    <a:p>
                      <a:r>
                        <a:rPr kumimoji="1" lang="ja-JP" altLang="en-US" sz="1200" dirty="0"/>
                        <a:t>清掃などの当番活動等の役割と働くことの意義の理解</a:t>
                      </a:r>
                    </a:p>
                  </a:txBody>
                  <a:tcPr/>
                </a:tc>
                <a:extLst>
                  <a:ext uri="{0D108BD9-81ED-4DB2-BD59-A6C34878D82A}">
                    <a16:rowId xmlns:a16="http://schemas.microsoft.com/office/drawing/2014/main" val="10004"/>
                  </a:ext>
                </a:extLst>
              </a:tr>
              <a:tr h="276507">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dirty="0"/>
                    </a:p>
                  </a:txBody>
                  <a:tcPr>
                    <a:solidFill>
                      <a:schemeClr val="bg1"/>
                    </a:solidFill>
                  </a:tcPr>
                </a:tc>
                <a:tc>
                  <a:txBody>
                    <a:bodyPr/>
                    <a:lstStyle/>
                    <a:p>
                      <a:r>
                        <a:rPr kumimoji="1" lang="ja-JP" altLang="en-US" sz="1200" dirty="0"/>
                        <a:t>オ</a:t>
                      </a:r>
                    </a:p>
                  </a:txBody>
                  <a:tcPr/>
                </a:tc>
                <a:tc>
                  <a:txBody>
                    <a:bodyPr/>
                    <a:lstStyle/>
                    <a:p>
                      <a:r>
                        <a:rPr kumimoji="1" lang="ja-JP" altLang="en-US" sz="1200" dirty="0"/>
                        <a:t>学校図書館の利用</a:t>
                      </a:r>
                    </a:p>
                  </a:txBody>
                  <a:tcPr/>
                </a:tc>
                <a:extLst>
                  <a:ext uri="{0D108BD9-81ED-4DB2-BD59-A6C34878D82A}">
                    <a16:rowId xmlns:a16="http://schemas.microsoft.com/office/drawing/2014/main" val="10005"/>
                  </a:ext>
                </a:extLst>
              </a:tr>
              <a:tr h="276507">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dirty="0"/>
                    </a:p>
                  </a:txBody>
                  <a:tcPr>
                    <a:solidFill>
                      <a:schemeClr val="bg1"/>
                    </a:solidFill>
                  </a:tcPr>
                </a:tc>
                <a:tc>
                  <a:txBody>
                    <a:bodyPr/>
                    <a:lstStyle/>
                    <a:p>
                      <a:r>
                        <a:rPr kumimoji="1" lang="ja-JP" altLang="en-US" sz="1200" dirty="0"/>
                        <a:t>カ</a:t>
                      </a:r>
                    </a:p>
                  </a:txBody>
                  <a:tcPr/>
                </a:tc>
                <a:tc>
                  <a:txBody>
                    <a:bodyPr/>
                    <a:lstStyle/>
                    <a:p>
                      <a:r>
                        <a:rPr kumimoji="1" lang="ja-JP" altLang="en-US" sz="1200" dirty="0"/>
                        <a:t>心身ともに健康で安全な生活態度の形成</a:t>
                      </a:r>
                    </a:p>
                  </a:txBody>
                  <a:tcPr/>
                </a:tc>
                <a:extLst>
                  <a:ext uri="{0D108BD9-81ED-4DB2-BD59-A6C34878D82A}">
                    <a16:rowId xmlns:a16="http://schemas.microsoft.com/office/drawing/2014/main" val="10006"/>
                  </a:ext>
                </a:extLst>
              </a:tr>
              <a:tr h="477259">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dirty="0"/>
                    </a:p>
                  </a:txBody>
                  <a:tcPr>
                    <a:solidFill>
                      <a:schemeClr val="bg1"/>
                    </a:solidFill>
                  </a:tcPr>
                </a:tc>
                <a:tc>
                  <a:txBody>
                    <a:bodyPr/>
                    <a:lstStyle/>
                    <a:p>
                      <a:r>
                        <a:rPr kumimoji="1" lang="ja-JP" altLang="en-US" sz="1200" dirty="0"/>
                        <a:t>キ</a:t>
                      </a:r>
                    </a:p>
                  </a:txBody>
                  <a:tcPr/>
                </a:tc>
                <a:tc>
                  <a:txBody>
                    <a:bodyPr/>
                    <a:lstStyle/>
                    <a:p>
                      <a:r>
                        <a:rPr kumimoji="1" lang="ja-JP" altLang="en-US" sz="1200" dirty="0"/>
                        <a:t>食育の観点を踏まえた学校給食と望ましい食習慣の形成</a:t>
                      </a:r>
                    </a:p>
                  </a:txBody>
                  <a:tcPr/>
                </a:tc>
                <a:extLst>
                  <a:ext uri="{0D108BD9-81ED-4DB2-BD59-A6C34878D82A}">
                    <a16:rowId xmlns:a16="http://schemas.microsoft.com/office/drawing/2014/main" val="10007"/>
                  </a:ext>
                </a:extLst>
              </a:tr>
            </a:tbl>
          </a:graphicData>
        </a:graphic>
      </p:graphicFrame>
      <p:sp>
        <p:nvSpPr>
          <p:cNvPr id="10" name="テキスト ボックス 9"/>
          <p:cNvSpPr txBox="1"/>
          <p:nvPr/>
        </p:nvSpPr>
        <p:spPr>
          <a:xfrm>
            <a:off x="107504" y="611396"/>
            <a:ext cx="2444621" cy="369332"/>
          </a:xfrm>
          <a:prstGeom prst="rect">
            <a:avLst/>
          </a:prstGeom>
          <a:noFill/>
        </p:spPr>
        <p:txBody>
          <a:bodyPr wrap="square" rtlCol="0">
            <a:spAutoFit/>
          </a:bodyPr>
          <a:lstStyle/>
          <a:p>
            <a:r>
              <a:rPr lang="ja-JP" altLang="en-US" dirty="0"/>
              <a:t>新学習指導要領</a:t>
            </a:r>
            <a:endParaRPr kumimoji="1" lang="ja-JP" altLang="en-US" dirty="0"/>
          </a:p>
        </p:txBody>
      </p:sp>
      <p:sp>
        <p:nvSpPr>
          <p:cNvPr id="11" name="テキスト ボックス 10"/>
          <p:cNvSpPr txBox="1"/>
          <p:nvPr/>
        </p:nvSpPr>
        <p:spPr>
          <a:xfrm>
            <a:off x="4719667" y="611396"/>
            <a:ext cx="2444621" cy="369332"/>
          </a:xfrm>
          <a:prstGeom prst="rect">
            <a:avLst/>
          </a:prstGeom>
          <a:noFill/>
        </p:spPr>
        <p:txBody>
          <a:bodyPr wrap="square" rtlCol="0">
            <a:spAutoFit/>
          </a:bodyPr>
          <a:lstStyle/>
          <a:p>
            <a:r>
              <a:rPr lang="ja-JP" altLang="en-US" dirty="0"/>
              <a:t>現行学習指導要領</a:t>
            </a:r>
            <a:endParaRPr kumimoji="1" lang="ja-JP" altLang="en-US" dirty="0"/>
          </a:p>
        </p:txBody>
      </p:sp>
      <p:graphicFrame>
        <p:nvGraphicFramePr>
          <p:cNvPr id="12" name="表 11"/>
          <p:cNvGraphicFramePr>
            <a:graphicFrameLocks noGrp="1"/>
          </p:cNvGraphicFramePr>
          <p:nvPr>
            <p:extLst/>
          </p:nvPr>
        </p:nvGraphicFramePr>
        <p:xfrm>
          <a:off x="81541" y="5079568"/>
          <a:ext cx="8954954" cy="1517784"/>
        </p:xfrm>
        <a:graphic>
          <a:graphicData uri="http://schemas.openxmlformats.org/drawingml/2006/table">
            <a:tbl>
              <a:tblPr firstRow="1" bandRow="1">
                <a:tableStyleId>{5C22544A-7EE6-4342-B048-85BDC9FD1C3A}</a:tableStyleId>
              </a:tblPr>
              <a:tblGrid>
                <a:gridCol w="521717">
                  <a:extLst>
                    <a:ext uri="{9D8B030D-6E8A-4147-A177-3AD203B41FA5}">
                      <a16:colId xmlns:a16="http://schemas.microsoft.com/office/drawing/2014/main" val="20000"/>
                    </a:ext>
                  </a:extLst>
                </a:gridCol>
                <a:gridCol w="3824726">
                  <a:extLst>
                    <a:ext uri="{9D8B030D-6E8A-4147-A177-3AD203B41FA5}">
                      <a16:colId xmlns:a16="http://schemas.microsoft.com/office/drawing/2014/main" val="20001"/>
                    </a:ext>
                  </a:extLst>
                </a:gridCol>
                <a:gridCol w="263249">
                  <a:extLst>
                    <a:ext uri="{9D8B030D-6E8A-4147-A177-3AD203B41FA5}">
                      <a16:colId xmlns:a16="http://schemas.microsoft.com/office/drawing/2014/main" val="20002"/>
                    </a:ext>
                  </a:extLst>
                </a:gridCol>
                <a:gridCol w="521717">
                  <a:extLst>
                    <a:ext uri="{9D8B030D-6E8A-4147-A177-3AD203B41FA5}">
                      <a16:colId xmlns:a16="http://schemas.microsoft.com/office/drawing/2014/main" val="20003"/>
                    </a:ext>
                  </a:extLst>
                </a:gridCol>
                <a:gridCol w="3823545">
                  <a:extLst>
                    <a:ext uri="{9D8B030D-6E8A-4147-A177-3AD203B41FA5}">
                      <a16:colId xmlns:a16="http://schemas.microsoft.com/office/drawing/2014/main" val="20004"/>
                    </a:ext>
                  </a:extLst>
                </a:gridCol>
              </a:tblGrid>
              <a:tr h="2783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（３）</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一人一人のキャリア形成と自己実現</a:t>
                      </a:r>
                    </a:p>
                  </a:txBody>
                  <a:tcPr/>
                </a:tc>
                <a:tc>
                  <a:txBody>
                    <a:bodyPr/>
                    <a:lstStyle/>
                    <a:p>
                      <a:endParaRPr kumimoji="1" lang="ja-JP" altLang="en-US" sz="12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extLst>
                  <a:ext uri="{0D108BD9-81ED-4DB2-BD59-A6C34878D82A}">
                    <a16:rowId xmlns:a16="http://schemas.microsoft.com/office/drawing/2014/main" val="10000"/>
                  </a:ext>
                </a:extLst>
              </a:tr>
              <a:tr h="4805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ア</a:t>
                      </a:r>
                    </a:p>
                  </a:txBody>
                  <a:tcPr/>
                </a:tc>
                <a:tc>
                  <a:txBody>
                    <a:bodyPr/>
                    <a:lstStyle/>
                    <a:p>
                      <a:r>
                        <a:rPr kumimoji="1" lang="ja-JP" altLang="en-US" sz="1200" dirty="0"/>
                        <a:t>現在や将来に希望や目標をもって生きる意欲や態度の育成</a:t>
                      </a:r>
                      <a:endParaRPr kumimoji="1" lang="en-US" altLang="ja-JP" sz="1200" dirty="0"/>
                    </a:p>
                  </a:txBody>
                  <a:tcPr/>
                </a:tc>
                <a:tc>
                  <a:txBody>
                    <a:bodyPr/>
                    <a:lstStyle/>
                    <a:p>
                      <a:endParaRPr kumimoji="1" lang="ja-JP" altLang="en-US" sz="12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tc>
                  <a:txBody>
                    <a:bodyPr/>
                    <a:lstStyle/>
                    <a:p>
                      <a:endParaRPr kumimoji="1" lang="en-US" altLang="ja-JP" sz="1200" dirty="0"/>
                    </a:p>
                  </a:txBody>
                  <a:tcPr/>
                </a:tc>
                <a:extLst>
                  <a:ext uri="{0D108BD9-81ED-4DB2-BD59-A6C34878D82A}">
                    <a16:rowId xmlns:a16="http://schemas.microsoft.com/office/drawing/2014/main" val="10001"/>
                  </a:ext>
                </a:extLst>
              </a:tr>
              <a:tr h="278388">
                <a:tc>
                  <a:txBody>
                    <a:bodyPr/>
                    <a:lstStyle/>
                    <a:p>
                      <a:r>
                        <a:rPr kumimoji="1" lang="ja-JP" altLang="en-US" sz="1200" dirty="0"/>
                        <a:t>イ</a:t>
                      </a:r>
                    </a:p>
                  </a:txBody>
                  <a:tcPr/>
                </a:tc>
                <a:tc>
                  <a:txBody>
                    <a:bodyPr/>
                    <a:lstStyle/>
                    <a:p>
                      <a:r>
                        <a:rPr kumimoji="1" lang="ja-JP" altLang="en-US" sz="1200" dirty="0"/>
                        <a:t>社会参画意識の醸成や働くことの意義の理解</a:t>
                      </a:r>
                    </a:p>
                  </a:txBody>
                  <a:tcPr/>
                </a:tc>
                <a:tc>
                  <a:txBody>
                    <a:bodyPr/>
                    <a:lstStyle/>
                    <a:p>
                      <a:endParaRPr kumimoji="1" lang="ja-JP" altLang="en-US" sz="1200" dirty="0"/>
                    </a:p>
                  </a:txBody>
                  <a:tcPr>
                    <a:solidFill>
                      <a:schemeClr val="bg1"/>
                    </a:solidFill>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10002"/>
                  </a:ext>
                </a:extLst>
              </a:tr>
              <a:tr h="480504">
                <a:tc>
                  <a:txBody>
                    <a:bodyPr/>
                    <a:lstStyle/>
                    <a:p>
                      <a:r>
                        <a:rPr kumimoji="1" lang="ja-JP" altLang="en-US" sz="1200" dirty="0"/>
                        <a:t>ウ</a:t>
                      </a:r>
                    </a:p>
                  </a:txBody>
                  <a:tcPr/>
                </a:tc>
                <a:tc>
                  <a:txBody>
                    <a:bodyPr/>
                    <a:lstStyle/>
                    <a:p>
                      <a:r>
                        <a:rPr kumimoji="1" lang="ja-JP" altLang="en-US" sz="1200" dirty="0"/>
                        <a:t>主体的な学習態度の形成と学校図書館等の活用</a:t>
                      </a:r>
                    </a:p>
                  </a:txBody>
                  <a:tcPr/>
                </a:tc>
                <a:tc>
                  <a:txBody>
                    <a:bodyPr/>
                    <a:lstStyle/>
                    <a:p>
                      <a:endParaRPr kumimoji="1" lang="ja-JP" altLang="en-US" sz="1200" dirty="0"/>
                    </a:p>
                  </a:txBody>
                  <a:tcPr>
                    <a:solidFill>
                      <a:schemeClr val="bg1"/>
                    </a:solidFill>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10003"/>
                  </a:ext>
                </a:extLst>
              </a:tr>
            </a:tbl>
          </a:graphicData>
        </a:graphic>
      </p:graphicFrame>
      <p:cxnSp>
        <p:nvCxnSpPr>
          <p:cNvPr id="4" name="直線矢印コネクタ 3">
            <a:extLst>
              <a:ext uri="{FF2B5EF4-FFF2-40B4-BE49-F238E27FC236}">
                <a16:creationId xmlns:a16="http://schemas.microsoft.com/office/drawing/2014/main" id="{A81F1F1C-F204-41B3-A3A2-9F0182189940}"/>
              </a:ext>
            </a:extLst>
          </p:cNvPr>
          <p:cNvCxnSpPr/>
          <p:nvPr/>
        </p:nvCxnSpPr>
        <p:spPr>
          <a:xfrm flipH="1">
            <a:off x="2843808" y="2780928"/>
            <a:ext cx="1875859" cy="259228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9266CBAB-6451-402C-9FDB-683B1AAD7621}"/>
              </a:ext>
            </a:extLst>
          </p:cNvPr>
          <p:cNvCxnSpPr>
            <a:cxnSpLocks/>
          </p:cNvCxnSpPr>
          <p:nvPr/>
        </p:nvCxnSpPr>
        <p:spPr>
          <a:xfrm flipH="1">
            <a:off x="3347864" y="3645024"/>
            <a:ext cx="1371803" cy="223224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F30D95E4-5526-4A7E-898A-04DBC5B7B686}"/>
              </a:ext>
            </a:extLst>
          </p:cNvPr>
          <p:cNvCxnSpPr>
            <a:cxnSpLocks/>
          </p:cNvCxnSpPr>
          <p:nvPr/>
        </p:nvCxnSpPr>
        <p:spPr>
          <a:xfrm flipH="1">
            <a:off x="3779912" y="4077072"/>
            <a:ext cx="939755" cy="2169532"/>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477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79512" y="181886"/>
            <a:ext cx="8856984" cy="648073"/>
          </a:xfrm>
        </p:spPr>
        <p:txBody>
          <a:bodyPr>
            <a:normAutofit/>
          </a:bodyPr>
          <a:lstStyle/>
          <a:p>
            <a:pPr lvl="0" algn="l"/>
            <a:r>
              <a:rPr lang="en-US" altLang="ja-JP" b="1" dirty="0">
                <a:solidFill>
                  <a:prstClr val="black"/>
                </a:solidFill>
                <a:latin typeface="+mn-ea"/>
              </a:rPr>
              <a:t>〔</a:t>
            </a:r>
            <a:r>
              <a:rPr lang="ja-JP" altLang="en-US" b="1" dirty="0">
                <a:solidFill>
                  <a:prstClr val="black"/>
                </a:solidFill>
                <a:latin typeface="+mn-ea"/>
              </a:rPr>
              <a:t>学級活動</a:t>
            </a:r>
            <a:r>
              <a:rPr lang="en-US" altLang="ja-JP" b="1" dirty="0">
                <a:solidFill>
                  <a:prstClr val="black"/>
                </a:solidFill>
                <a:latin typeface="+mn-ea"/>
              </a:rPr>
              <a:t>〕</a:t>
            </a:r>
            <a:r>
              <a:rPr lang="ja-JP" altLang="en-US" b="1" dirty="0">
                <a:solidFill>
                  <a:prstClr val="black"/>
                </a:solidFill>
                <a:latin typeface="+mn-ea"/>
              </a:rPr>
              <a:t>の学習過程</a:t>
            </a:r>
            <a:endParaRPr lang="en-US" altLang="ja-JP" b="1" dirty="0">
              <a:solidFill>
                <a:prstClr val="black"/>
              </a:solidFill>
              <a:latin typeface="+mn-ea"/>
            </a:endParaRPr>
          </a:p>
          <a:p>
            <a:pPr lvl="0" algn="l"/>
            <a:endParaRPr lang="en-US" altLang="ja-JP" sz="1600" dirty="0">
              <a:solidFill>
                <a:prstClr val="black"/>
              </a:solidFill>
              <a:latin typeface="+mn-ea"/>
            </a:endParaRPr>
          </a:p>
        </p:txBody>
      </p:sp>
      <p:sp>
        <p:nvSpPr>
          <p:cNvPr id="7" name="テキスト ボックス 6"/>
          <p:cNvSpPr txBox="1"/>
          <p:nvPr/>
        </p:nvSpPr>
        <p:spPr>
          <a:xfrm>
            <a:off x="1030992" y="4437112"/>
            <a:ext cx="7082016" cy="2031325"/>
          </a:xfrm>
          <a:prstGeom prst="rect">
            <a:avLst/>
          </a:prstGeom>
          <a:solidFill>
            <a:srgbClr val="FFFFCC"/>
          </a:solidFill>
          <a:ln>
            <a:solidFill>
              <a:schemeClr val="tx1"/>
            </a:solidFill>
          </a:ln>
        </p:spPr>
        <p:txBody>
          <a:bodyPr wrap="square" rtlCol="0">
            <a:spAutoFit/>
          </a:bodyPr>
          <a:lstStyle/>
          <a:p>
            <a:r>
              <a:rPr lang="ja-JP" altLang="en-US" dirty="0">
                <a:solidFill>
                  <a:prstClr val="black"/>
                </a:solidFill>
              </a:rPr>
              <a:t>各活動の内容</a:t>
            </a:r>
            <a:endParaRPr lang="en-US" altLang="ja-JP" dirty="0">
              <a:solidFill>
                <a:prstClr val="black"/>
              </a:solidFill>
            </a:endParaRPr>
          </a:p>
          <a:p>
            <a:r>
              <a:rPr lang="ja-JP" altLang="en-US" dirty="0">
                <a:solidFill>
                  <a:prstClr val="black"/>
                </a:solidFill>
              </a:rPr>
              <a:t>従来は項目名だけが示されていたが、それぞれの項目において、どのような過程を通して学ぶのかを端的に示した。</a:t>
            </a:r>
            <a:endParaRPr lang="en-US" altLang="ja-JP" dirty="0">
              <a:solidFill>
                <a:prstClr val="black"/>
              </a:solidFill>
            </a:endParaRPr>
          </a:p>
          <a:p>
            <a:endParaRPr lang="en-US" altLang="ja-JP" dirty="0">
              <a:solidFill>
                <a:prstClr val="black"/>
              </a:solidFill>
            </a:endParaRPr>
          </a:p>
          <a:p>
            <a:r>
              <a:rPr lang="ja-JP" altLang="en-US" dirty="0">
                <a:solidFill>
                  <a:prstClr val="black"/>
                </a:solidFill>
              </a:rPr>
              <a:t>（例）</a:t>
            </a:r>
            <a:r>
              <a:rPr lang="en-US" altLang="ja-JP" dirty="0">
                <a:solidFill>
                  <a:prstClr val="black"/>
                </a:solidFill>
              </a:rPr>
              <a:t>(1)</a:t>
            </a:r>
            <a:r>
              <a:rPr lang="ja-JP" altLang="en-US" dirty="0">
                <a:solidFill>
                  <a:prstClr val="black"/>
                </a:solidFill>
              </a:rPr>
              <a:t>ア　学級や学校における生活上の諸問題の解決</a:t>
            </a:r>
            <a:endParaRPr lang="en-US" altLang="ja-JP" dirty="0">
              <a:solidFill>
                <a:prstClr val="black"/>
              </a:solidFill>
            </a:endParaRPr>
          </a:p>
          <a:p>
            <a:r>
              <a:rPr lang="ja-JP" altLang="en-US" u="sng" dirty="0">
                <a:solidFill>
                  <a:prstClr val="black"/>
                </a:solidFill>
              </a:rPr>
              <a:t>　学級や学校における生活をよりよくするための課題を見いだし、解決するために話し合い、合意形成を図り、実践すること</a:t>
            </a:r>
          </a:p>
        </p:txBody>
      </p:sp>
      <p:sp>
        <p:nvSpPr>
          <p:cNvPr id="6" name="テキスト ボックス 5"/>
          <p:cNvSpPr txBox="1"/>
          <p:nvPr/>
        </p:nvSpPr>
        <p:spPr>
          <a:xfrm>
            <a:off x="611560" y="829959"/>
            <a:ext cx="8150408" cy="3774751"/>
          </a:xfrm>
          <a:prstGeom prst="rect">
            <a:avLst/>
          </a:prstGeom>
          <a:noFill/>
        </p:spPr>
        <p:txBody>
          <a:bodyPr wrap="square" rtlCol="0">
            <a:spAutoFit/>
          </a:bodyPr>
          <a:lstStyle/>
          <a:p>
            <a:pPr>
              <a:lnSpc>
                <a:spcPts val="2880"/>
              </a:lnSpc>
            </a:pPr>
            <a:r>
              <a:rPr lang="ja-JP" altLang="en-US" sz="2400" dirty="0">
                <a:solidFill>
                  <a:prstClr val="black"/>
                </a:solidFill>
              </a:rPr>
              <a:t>学級活動</a:t>
            </a:r>
            <a:r>
              <a:rPr lang="en-US" altLang="ja-JP" sz="2400" dirty="0">
                <a:solidFill>
                  <a:prstClr val="black"/>
                </a:solidFill>
              </a:rPr>
              <a:t>(1)</a:t>
            </a:r>
            <a:r>
              <a:rPr lang="ja-JP" altLang="en-US" sz="2400" dirty="0">
                <a:solidFill>
                  <a:prstClr val="black"/>
                </a:solidFill>
              </a:rPr>
              <a:t>・・・学級や学校の生活上の諸問題について</a:t>
            </a:r>
            <a:endParaRPr lang="en-US" altLang="ja-JP" sz="2400" dirty="0">
              <a:solidFill>
                <a:prstClr val="black"/>
              </a:solidFill>
            </a:endParaRPr>
          </a:p>
          <a:p>
            <a:pPr>
              <a:lnSpc>
                <a:spcPts val="2880"/>
              </a:lnSpc>
            </a:pPr>
            <a:r>
              <a:rPr lang="ja-JP" altLang="en-US" sz="2400" dirty="0">
                <a:solidFill>
                  <a:prstClr val="black"/>
                </a:solidFill>
              </a:rPr>
              <a:t>　　　　　　　　　　集団としての</a:t>
            </a:r>
            <a:r>
              <a:rPr lang="ja-JP" altLang="en-US" sz="2400" b="1" dirty="0">
                <a:solidFill>
                  <a:srgbClr val="FF0000"/>
                </a:solidFill>
              </a:rPr>
              <a:t>合意形成</a:t>
            </a:r>
            <a:r>
              <a:rPr lang="ja-JP" altLang="en-US" sz="2400" dirty="0">
                <a:solidFill>
                  <a:prstClr val="black"/>
                </a:solidFill>
              </a:rPr>
              <a:t>、</a:t>
            </a:r>
            <a:r>
              <a:rPr lang="ja-JP" altLang="en-US" sz="2400" u="sng" dirty="0">
                <a:solidFill>
                  <a:prstClr val="black"/>
                </a:solidFill>
              </a:rPr>
              <a:t>協働して</a:t>
            </a:r>
            <a:r>
              <a:rPr lang="ja-JP" altLang="en-US" sz="2400" dirty="0">
                <a:solidFill>
                  <a:prstClr val="black"/>
                </a:solidFill>
              </a:rPr>
              <a:t>実践</a:t>
            </a:r>
            <a:endParaRPr lang="en-US" altLang="ja-JP" sz="2400" dirty="0">
              <a:solidFill>
                <a:prstClr val="black"/>
              </a:solidFill>
            </a:endParaRPr>
          </a:p>
          <a:p>
            <a:pPr>
              <a:lnSpc>
                <a:spcPts val="2880"/>
              </a:lnSpc>
            </a:pPr>
            <a:r>
              <a:rPr lang="ja-JP" altLang="en-US" sz="2400" dirty="0">
                <a:solidFill>
                  <a:prstClr val="black"/>
                </a:solidFill>
              </a:rPr>
              <a:t>学級活動</a:t>
            </a:r>
            <a:r>
              <a:rPr lang="en-US" altLang="ja-JP" sz="2400" dirty="0">
                <a:solidFill>
                  <a:prstClr val="black"/>
                </a:solidFill>
              </a:rPr>
              <a:t>(2)</a:t>
            </a:r>
            <a:r>
              <a:rPr lang="ja-JP" altLang="en-US" sz="2400" dirty="0">
                <a:solidFill>
                  <a:prstClr val="black"/>
                </a:solidFill>
              </a:rPr>
              <a:t>・・・自己の課題の解決方法などについて</a:t>
            </a:r>
            <a:endParaRPr lang="en-US" altLang="ja-JP" sz="2400" dirty="0">
              <a:solidFill>
                <a:prstClr val="black"/>
              </a:solidFill>
            </a:endParaRPr>
          </a:p>
          <a:p>
            <a:pPr>
              <a:lnSpc>
                <a:spcPts val="2880"/>
              </a:lnSpc>
            </a:pPr>
            <a:r>
              <a:rPr lang="ja-JP" altLang="en-US" sz="2400" dirty="0">
                <a:solidFill>
                  <a:prstClr val="black"/>
                </a:solidFill>
              </a:rPr>
              <a:t>　　　　　　　　　　一人一人の</a:t>
            </a:r>
            <a:r>
              <a:rPr lang="ja-JP" altLang="en-US" sz="2400" b="1" dirty="0">
                <a:solidFill>
                  <a:srgbClr val="FF0000"/>
                </a:solidFill>
              </a:rPr>
              <a:t>意思決定</a:t>
            </a:r>
            <a:r>
              <a:rPr lang="ja-JP" altLang="en-US" sz="2400" dirty="0">
                <a:solidFill>
                  <a:prstClr val="black"/>
                </a:solidFill>
              </a:rPr>
              <a:t>、</a:t>
            </a:r>
            <a:r>
              <a:rPr lang="ja-JP" altLang="en-US" sz="2400" u="sng" dirty="0">
                <a:solidFill>
                  <a:prstClr val="black"/>
                </a:solidFill>
              </a:rPr>
              <a:t>粘り強く</a:t>
            </a:r>
            <a:r>
              <a:rPr lang="ja-JP" altLang="en-US" sz="2400" dirty="0">
                <a:solidFill>
                  <a:prstClr val="black"/>
                </a:solidFill>
              </a:rPr>
              <a:t>実践</a:t>
            </a:r>
            <a:endParaRPr lang="en-US" altLang="ja-JP" sz="2400" dirty="0">
              <a:solidFill>
                <a:prstClr val="black"/>
              </a:solidFill>
            </a:endParaRPr>
          </a:p>
          <a:p>
            <a:pPr lvl="0">
              <a:lnSpc>
                <a:spcPts val="2880"/>
              </a:lnSpc>
            </a:pPr>
            <a:r>
              <a:rPr lang="ja-JP" altLang="en-US" sz="2400" dirty="0">
                <a:solidFill>
                  <a:prstClr val="black"/>
                </a:solidFill>
              </a:rPr>
              <a:t>学級活動</a:t>
            </a:r>
            <a:r>
              <a:rPr lang="en-US" altLang="ja-JP" sz="2400" dirty="0">
                <a:solidFill>
                  <a:prstClr val="black"/>
                </a:solidFill>
              </a:rPr>
              <a:t>(3)</a:t>
            </a:r>
            <a:r>
              <a:rPr lang="ja-JP" altLang="en-US" sz="2400" dirty="0">
                <a:solidFill>
                  <a:prstClr val="black"/>
                </a:solidFill>
              </a:rPr>
              <a:t>・・・将来に向けた自己実現に関わる</a:t>
            </a:r>
            <a:endParaRPr lang="en-US" altLang="ja-JP" sz="2400" dirty="0">
              <a:solidFill>
                <a:prstClr val="black"/>
              </a:solidFill>
            </a:endParaRPr>
          </a:p>
          <a:p>
            <a:pPr lvl="0">
              <a:lnSpc>
                <a:spcPts val="2880"/>
              </a:lnSpc>
            </a:pPr>
            <a:r>
              <a:rPr lang="ja-JP" altLang="en-US" sz="2400" dirty="0">
                <a:solidFill>
                  <a:prstClr val="black"/>
                </a:solidFill>
              </a:rPr>
              <a:t>　　　　　　　　　　一人一人の</a:t>
            </a:r>
            <a:r>
              <a:rPr lang="ja-JP" altLang="en-US" sz="2400" b="1" dirty="0">
                <a:solidFill>
                  <a:srgbClr val="FF0000"/>
                </a:solidFill>
              </a:rPr>
              <a:t>意思決定</a:t>
            </a:r>
            <a:r>
              <a:rPr lang="ja-JP" altLang="en-US" sz="2400" dirty="0">
                <a:solidFill>
                  <a:prstClr val="black"/>
                </a:solidFill>
              </a:rPr>
              <a:t>、</a:t>
            </a:r>
            <a:r>
              <a:rPr lang="ja-JP" altLang="en-US" sz="2400" u="sng" dirty="0">
                <a:solidFill>
                  <a:prstClr val="black"/>
                </a:solidFill>
              </a:rPr>
              <a:t>粘り強く</a:t>
            </a:r>
            <a:r>
              <a:rPr lang="ja-JP" altLang="en-US" sz="2400" dirty="0">
                <a:solidFill>
                  <a:prstClr val="black"/>
                </a:solidFill>
              </a:rPr>
              <a:t>実践</a:t>
            </a:r>
            <a:endParaRPr lang="en-US" altLang="ja-JP" sz="2400" dirty="0">
              <a:solidFill>
                <a:prstClr val="black"/>
              </a:solidFill>
            </a:endParaRPr>
          </a:p>
          <a:p>
            <a:pPr>
              <a:lnSpc>
                <a:spcPts val="2000"/>
              </a:lnSpc>
            </a:pPr>
            <a:endParaRPr lang="en-US" altLang="ja-JP" dirty="0">
              <a:solidFill>
                <a:prstClr val="black"/>
              </a:solidFill>
            </a:endParaRPr>
          </a:p>
          <a:p>
            <a:pPr>
              <a:lnSpc>
                <a:spcPts val="2880"/>
              </a:lnSpc>
            </a:pPr>
            <a:r>
              <a:rPr lang="ja-JP" altLang="en-US" dirty="0">
                <a:solidFill>
                  <a:prstClr val="black"/>
                </a:solidFill>
              </a:rPr>
              <a:t>　</a:t>
            </a:r>
            <a:r>
              <a:rPr lang="en-US" altLang="ja-JP" sz="2000" dirty="0">
                <a:solidFill>
                  <a:prstClr val="black"/>
                </a:solidFill>
              </a:rPr>
              <a:t>※</a:t>
            </a:r>
            <a:r>
              <a:rPr lang="ja-JP" altLang="en-US" sz="2000" dirty="0">
                <a:solidFill>
                  <a:prstClr val="black"/>
                </a:solidFill>
              </a:rPr>
              <a:t>　最も重視すべき内容・・・学級活動</a:t>
            </a:r>
            <a:r>
              <a:rPr lang="en-US" altLang="ja-JP" sz="2000" dirty="0">
                <a:solidFill>
                  <a:prstClr val="black"/>
                </a:solidFill>
              </a:rPr>
              <a:t>(1)</a:t>
            </a:r>
            <a:r>
              <a:rPr lang="ja-JP" altLang="en-US" sz="2000" dirty="0">
                <a:solidFill>
                  <a:prstClr val="black"/>
                </a:solidFill>
              </a:rPr>
              <a:t>ア</a:t>
            </a:r>
            <a:endParaRPr lang="en-US" altLang="ja-JP" sz="2000" dirty="0">
              <a:solidFill>
                <a:prstClr val="black"/>
              </a:solidFill>
            </a:endParaRPr>
          </a:p>
          <a:p>
            <a:pPr>
              <a:lnSpc>
                <a:spcPts val="2880"/>
              </a:lnSpc>
            </a:pPr>
            <a:r>
              <a:rPr lang="ja-JP" altLang="en-US" dirty="0">
                <a:solidFill>
                  <a:prstClr val="black"/>
                </a:solidFill>
              </a:rPr>
              <a:t>　　　　小学校での指導は中学校での学級活動における自発的、自治的な活動の</a:t>
            </a:r>
            <a:endParaRPr lang="en-US" altLang="ja-JP" dirty="0">
              <a:solidFill>
                <a:prstClr val="black"/>
              </a:solidFill>
            </a:endParaRPr>
          </a:p>
          <a:p>
            <a:pPr>
              <a:lnSpc>
                <a:spcPts val="2880"/>
              </a:lnSpc>
            </a:pPr>
            <a:r>
              <a:rPr lang="ja-JP" altLang="en-US" dirty="0">
                <a:solidFill>
                  <a:prstClr val="black"/>
                </a:solidFill>
              </a:rPr>
              <a:t>　　　指導の基盤、小・中連携と同一中学校区の小・小連携が重要　</a:t>
            </a:r>
            <a:endParaRPr lang="en-US" altLang="ja-JP" dirty="0">
              <a:solidFill>
                <a:prstClr val="black"/>
              </a:solidFill>
            </a:endParaRPr>
          </a:p>
        </p:txBody>
      </p:sp>
      <p:sp>
        <p:nvSpPr>
          <p:cNvPr id="2" name="四角形: 角を丸くする 1">
            <a:extLst>
              <a:ext uri="{FF2B5EF4-FFF2-40B4-BE49-F238E27FC236}">
                <a16:creationId xmlns:a16="http://schemas.microsoft.com/office/drawing/2014/main" id="{9EB9AF69-72BE-430F-BAB2-4161F8BDDA31}"/>
              </a:ext>
            </a:extLst>
          </p:cNvPr>
          <p:cNvSpPr/>
          <p:nvPr/>
        </p:nvSpPr>
        <p:spPr>
          <a:xfrm>
            <a:off x="502920" y="792136"/>
            <a:ext cx="8055864" cy="811868"/>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E1DF5390-B115-4AFF-84CD-87ED65BB3FE2}"/>
              </a:ext>
            </a:extLst>
          </p:cNvPr>
          <p:cNvSpPr/>
          <p:nvPr/>
        </p:nvSpPr>
        <p:spPr>
          <a:xfrm>
            <a:off x="502920" y="3212976"/>
            <a:ext cx="8055864" cy="3403789"/>
          </a:xfrm>
          <a:prstGeom prst="roundRect">
            <a:avLst>
              <a:gd name="adj" fmla="val 377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吹き出し: 角を丸めた四角形 8">
            <a:extLst>
              <a:ext uri="{FF2B5EF4-FFF2-40B4-BE49-F238E27FC236}">
                <a16:creationId xmlns:a16="http://schemas.microsoft.com/office/drawing/2014/main" id="{5052FF4E-84E2-41E1-846C-CEF48285DB04}"/>
              </a:ext>
            </a:extLst>
          </p:cNvPr>
          <p:cNvSpPr/>
          <p:nvPr/>
        </p:nvSpPr>
        <p:spPr>
          <a:xfrm>
            <a:off x="6588224" y="5104525"/>
            <a:ext cx="1872208" cy="432048"/>
          </a:xfrm>
          <a:prstGeom prst="wedgeRoundRectCallout">
            <a:avLst>
              <a:gd name="adj1" fmla="val -55073"/>
              <a:gd name="adj2" fmla="val 9856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t>従来は項目名のみ</a:t>
            </a:r>
          </a:p>
        </p:txBody>
      </p:sp>
      <p:sp>
        <p:nvSpPr>
          <p:cNvPr id="10" name="テキスト ボックス 9">
            <a:extLst>
              <a:ext uri="{FF2B5EF4-FFF2-40B4-BE49-F238E27FC236}">
                <a16:creationId xmlns:a16="http://schemas.microsoft.com/office/drawing/2014/main" id="{53A9B866-7086-41AA-94C0-70E929ED51EE}"/>
              </a:ext>
            </a:extLst>
          </p:cNvPr>
          <p:cNvSpPr txBox="1"/>
          <p:nvPr/>
        </p:nvSpPr>
        <p:spPr>
          <a:xfrm>
            <a:off x="7092280" y="302345"/>
            <a:ext cx="1728093" cy="379286"/>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解説ｐ４７～６２</a:t>
            </a:r>
          </a:p>
        </p:txBody>
      </p:sp>
    </p:spTree>
    <p:extLst>
      <p:ext uri="{BB962C8B-B14F-4D97-AF65-F5344CB8AC3E}">
        <p14:creationId xmlns:p14="http://schemas.microsoft.com/office/powerpoint/2010/main" val="39518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1AAB41F-2AED-46B6-949A-0C77FD0AB46F}"/>
              </a:ext>
            </a:extLst>
          </p:cNvPr>
          <p:cNvSpPr>
            <a:spLocks noGrp="1"/>
          </p:cNvSpPr>
          <p:nvPr>
            <p:ph idx="1"/>
          </p:nvPr>
        </p:nvSpPr>
        <p:spPr>
          <a:xfrm>
            <a:off x="809588" y="1918851"/>
            <a:ext cx="7794860" cy="601201"/>
          </a:xfrm>
          <a:solidFill>
            <a:srgbClr val="FFFFCC"/>
          </a:solidFill>
          <a:ln>
            <a:solidFill>
              <a:schemeClr val="accent1"/>
            </a:solidFill>
          </a:ln>
        </p:spPr>
        <p:txBody>
          <a:bodyPr>
            <a:noAutofit/>
          </a:bodyPr>
          <a:lstStyle/>
          <a:p>
            <a:pPr marL="0" indent="0" algn="ctr">
              <a:lnSpc>
                <a:spcPct val="100000"/>
              </a:lnSpc>
              <a:buNone/>
            </a:pPr>
            <a:r>
              <a:rPr kumimoji="1" lang="ja-JP" altLang="en-US" sz="2800" dirty="0">
                <a:latin typeface="+mj-ea"/>
                <a:ea typeface="+mj-ea"/>
              </a:rPr>
              <a:t>学習や生活の見通しを立て、振り返る教材の活用</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grpSp>
        <p:nvGrpSpPr>
          <p:cNvPr id="6" name="グループ化 5">
            <a:extLst>
              <a:ext uri="{FF2B5EF4-FFF2-40B4-BE49-F238E27FC236}">
                <a16:creationId xmlns:a16="http://schemas.microsoft.com/office/drawing/2014/main" id="{F91DDF94-8342-467C-969A-914C0D3ED0BF}"/>
              </a:ext>
            </a:extLst>
          </p:cNvPr>
          <p:cNvGrpSpPr/>
          <p:nvPr/>
        </p:nvGrpSpPr>
        <p:grpSpPr>
          <a:xfrm>
            <a:off x="66296" y="250820"/>
            <a:ext cx="8812522" cy="5786873"/>
            <a:chOff x="66296" y="250820"/>
            <a:chExt cx="8812522" cy="5786873"/>
          </a:xfrm>
        </p:grpSpPr>
        <p:sp>
          <p:nvSpPr>
            <p:cNvPr id="15" name="サブタイトル 2">
              <a:extLst>
                <a:ext uri="{FF2B5EF4-FFF2-40B4-BE49-F238E27FC236}">
                  <a16:creationId xmlns:a16="http://schemas.microsoft.com/office/drawing/2014/main" id="{5DD34912-1BA6-44E5-9349-5E13C91DFE56}"/>
                </a:ext>
              </a:extLst>
            </p:cNvPr>
            <p:cNvSpPr txBox="1">
              <a:spLocks/>
            </p:cNvSpPr>
            <p:nvPr/>
          </p:nvSpPr>
          <p:spPr>
            <a:xfrm>
              <a:off x="633902" y="2659808"/>
              <a:ext cx="8244916" cy="936104"/>
            </a:xfrm>
            <a:prstGeom prst="rect">
              <a:avLst/>
            </a:prstGeom>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dirty="0">
                  <a:solidFill>
                    <a:prstClr val="black"/>
                  </a:solidFill>
                  <a:latin typeface="+mn-ea"/>
                </a:rPr>
                <a:t>将来の生き方を考えたりする活動を行うこと</a:t>
              </a:r>
              <a:endParaRPr lang="en-US" altLang="ja-JP" sz="2400" dirty="0">
                <a:solidFill>
                  <a:prstClr val="black"/>
                </a:solidFill>
                <a:latin typeface="+mn-ea"/>
              </a:endParaRPr>
            </a:p>
            <a:p>
              <a:pPr marL="0" indent="0">
                <a:buNone/>
              </a:pPr>
              <a:r>
                <a:rPr lang="ja-JP" altLang="en-US" sz="2400" dirty="0">
                  <a:solidFill>
                    <a:prstClr val="black"/>
                  </a:solidFill>
                  <a:latin typeface="+mn-ea"/>
                </a:rPr>
                <a:t>⇒その際、児童が活動を記録し蓄積する教材等を活用すること</a:t>
              </a:r>
              <a:endParaRPr lang="en-US" altLang="ja-JP" sz="2400" dirty="0">
                <a:solidFill>
                  <a:prstClr val="black"/>
                </a:solidFill>
                <a:latin typeface="+mn-ea"/>
              </a:endParaRPr>
            </a:p>
          </p:txBody>
        </p:sp>
        <p:sp>
          <p:nvSpPr>
            <p:cNvPr id="14" name="サブタイトル 2">
              <a:extLst>
                <a:ext uri="{FF2B5EF4-FFF2-40B4-BE49-F238E27FC236}">
                  <a16:creationId xmlns:a16="http://schemas.microsoft.com/office/drawing/2014/main" id="{CE47A9B9-8A1F-4CB5-B531-AE87ADE74310}"/>
                </a:ext>
              </a:extLst>
            </p:cNvPr>
            <p:cNvSpPr txBox="1">
              <a:spLocks/>
            </p:cNvSpPr>
            <p:nvPr/>
          </p:nvSpPr>
          <p:spPr>
            <a:xfrm>
              <a:off x="66296" y="250820"/>
              <a:ext cx="4968552" cy="569487"/>
            </a:xfrm>
            <a:prstGeom prst="rect">
              <a:avLst/>
            </a:prstGeom>
            <a:solidFill>
              <a:schemeClr val="bg1"/>
            </a:solidFill>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900" b="1" dirty="0">
                  <a:solidFill>
                    <a:prstClr val="black"/>
                  </a:solidFill>
                  <a:latin typeface="+mn-ea"/>
                </a:rPr>
                <a:t>　</a:t>
              </a:r>
              <a:r>
                <a:rPr lang="en-US" altLang="ja-JP" sz="2900" b="1" dirty="0">
                  <a:solidFill>
                    <a:prstClr val="black"/>
                  </a:solidFill>
                  <a:latin typeface="+mn-ea"/>
                </a:rPr>
                <a:t>〔</a:t>
              </a:r>
              <a:r>
                <a:rPr lang="ja-JP" altLang="en-US" sz="2900" b="1" dirty="0">
                  <a:solidFill>
                    <a:prstClr val="black"/>
                  </a:solidFill>
                  <a:latin typeface="+mn-ea"/>
                </a:rPr>
                <a:t>学級活動</a:t>
              </a:r>
              <a:r>
                <a:rPr lang="en-US" altLang="ja-JP" sz="2900" b="1" dirty="0">
                  <a:solidFill>
                    <a:prstClr val="black"/>
                  </a:solidFill>
                  <a:latin typeface="+mn-ea"/>
                </a:rPr>
                <a:t>〕</a:t>
              </a:r>
              <a:r>
                <a:rPr lang="ja-JP" altLang="en-US" sz="2900" b="1" dirty="0">
                  <a:solidFill>
                    <a:prstClr val="black"/>
                  </a:solidFill>
                  <a:latin typeface="+mn-ea"/>
                </a:rPr>
                <a:t>の内容の取扱い</a:t>
              </a:r>
              <a:endParaRPr lang="en-US" altLang="ja-JP" sz="2900" dirty="0">
                <a:solidFill>
                  <a:prstClr val="black"/>
                </a:solidFill>
                <a:latin typeface="+mn-ea"/>
              </a:endParaRPr>
            </a:p>
          </p:txBody>
        </p:sp>
        <p:sp>
          <p:nvSpPr>
            <p:cNvPr id="2" name="正方形/長方形 1">
              <a:extLst>
                <a:ext uri="{FF2B5EF4-FFF2-40B4-BE49-F238E27FC236}">
                  <a16:creationId xmlns:a16="http://schemas.microsoft.com/office/drawing/2014/main" id="{11AD7614-FE54-4C70-814D-5AD997CB1A84}"/>
                </a:ext>
              </a:extLst>
            </p:cNvPr>
            <p:cNvSpPr/>
            <p:nvPr/>
          </p:nvSpPr>
          <p:spPr>
            <a:xfrm>
              <a:off x="464002" y="1248951"/>
              <a:ext cx="7742825" cy="523220"/>
            </a:xfrm>
            <a:prstGeom prst="rect">
              <a:avLst/>
            </a:prstGeom>
          </p:spPr>
          <p:txBody>
            <a:bodyPr wrap="none">
              <a:spAutoFit/>
            </a:bodyPr>
            <a:lstStyle/>
            <a:p>
              <a:r>
                <a:rPr lang="ja-JP" altLang="en-US" sz="2800" b="1" dirty="0">
                  <a:latin typeface="+mn-ea"/>
                </a:rPr>
                <a:t>学級活動</a:t>
              </a:r>
              <a:r>
                <a:rPr lang="en-US" altLang="ja-JP" sz="2800" b="1" dirty="0">
                  <a:latin typeface="+mn-ea"/>
                </a:rPr>
                <a:t>(3)</a:t>
              </a:r>
              <a:r>
                <a:rPr lang="ja-JP" altLang="en-US" sz="2800" b="1" dirty="0">
                  <a:latin typeface="+mn-ea"/>
                </a:rPr>
                <a:t>　一人一人のキャリア形成と自己実現</a:t>
              </a:r>
              <a:endParaRPr lang="en-US" altLang="ja-JP" sz="2800" b="1" dirty="0">
                <a:latin typeface="+mn-ea"/>
              </a:endParaRPr>
            </a:p>
          </p:txBody>
        </p:sp>
        <p:sp>
          <p:nvSpPr>
            <p:cNvPr id="4" name="矢印: 下 3">
              <a:extLst>
                <a:ext uri="{FF2B5EF4-FFF2-40B4-BE49-F238E27FC236}">
                  <a16:creationId xmlns:a16="http://schemas.microsoft.com/office/drawing/2014/main" id="{1C54F267-E0C5-4488-AFD2-8C79C0468BA7}"/>
                </a:ext>
              </a:extLst>
            </p:cNvPr>
            <p:cNvSpPr/>
            <p:nvPr/>
          </p:nvSpPr>
          <p:spPr>
            <a:xfrm>
              <a:off x="3275856" y="3735668"/>
              <a:ext cx="2448272" cy="6656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6FC7E4D1-F84B-4330-8A2A-D9DAAA006216}"/>
                </a:ext>
              </a:extLst>
            </p:cNvPr>
            <p:cNvSpPr/>
            <p:nvPr/>
          </p:nvSpPr>
          <p:spPr>
            <a:xfrm>
              <a:off x="809588" y="4471917"/>
              <a:ext cx="7794860" cy="80886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ポートフォリオ的な教材等を活用して、小学校、中学校、高等学校の各段階における学習や生活を振り返って蓄積していくことにより、</a:t>
              </a:r>
            </a:p>
          </p:txBody>
        </p:sp>
        <p:sp>
          <p:nvSpPr>
            <p:cNvPr id="16" name="四角形: 角を丸くする 15">
              <a:extLst>
                <a:ext uri="{FF2B5EF4-FFF2-40B4-BE49-F238E27FC236}">
                  <a16:creationId xmlns:a16="http://schemas.microsoft.com/office/drawing/2014/main" id="{8DA26433-3584-4DF7-BE2F-5F82AE2E82A8}"/>
                </a:ext>
              </a:extLst>
            </p:cNvPr>
            <p:cNvSpPr/>
            <p:nvPr/>
          </p:nvSpPr>
          <p:spPr>
            <a:xfrm>
              <a:off x="467544" y="5468206"/>
              <a:ext cx="8352928" cy="5694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a:solidFill>
                    <a:schemeClr val="tx1"/>
                  </a:solidFill>
                </a:rPr>
                <a:t>発達の段階に応じた系統的なキャリア教育を充実させることになる</a:t>
              </a:r>
            </a:p>
          </p:txBody>
        </p:sp>
      </p:grpSp>
      <p:sp>
        <p:nvSpPr>
          <p:cNvPr id="11" name="テキスト ボックス 10">
            <a:extLst>
              <a:ext uri="{FF2B5EF4-FFF2-40B4-BE49-F238E27FC236}">
                <a16:creationId xmlns:a16="http://schemas.microsoft.com/office/drawing/2014/main" id="{01A0956A-A3B5-4D13-85C2-5BA44FBFC163}"/>
              </a:ext>
            </a:extLst>
          </p:cNvPr>
          <p:cNvSpPr txBox="1"/>
          <p:nvPr/>
        </p:nvSpPr>
        <p:spPr>
          <a:xfrm>
            <a:off x="7092280" y="302345"/>
            <a:ext cx="1728093"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解説ｐ８１～８３</a:t>
            </a:r>
          </a:p>
        </p:txBody>
      </p:sp>
    </p:spTree>
    <p:extLst>
      <p:ext uri="{BB962C8B-B14F-4D97-AF65-F5344CB8AC3E}">
        <p14:creationId xmlns:p14="http://schemas.microsoft.com/office/powerpoint/2010/main" val="1808984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121C7E9D-0887-42C4-8C2B-219D46BFCA14}"/>
              </a:ext>
            </a:extLst>
          </p:cNvPr>
          <p:cNvGrpSpPr/>
          <p:nvPr/>
        </p:nvGrpSpPr>
        <p:grpSpPr>
          <a:xfrm>
            <a:off x="251619" y="188639"/>
            <a:ext cx="8640762" cy="6190667"/>
            <a:chOff x="251619" y="188639"/>
            <a:chExt cx="8640762" cy="6190667"/>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5" name="サブタイトル 2">
              <a:extLst>
                <a:ext uri="{FF2B5EF4-FFF2-40B4-BE49-F238E27FC236}">
                  <a16:creationId xmlns:a16="http://schemas.microsoft.com/office/drawing/2014/main" id="{3AF4F1E2-0B9F-4A45-AFE4-9088E8468392}"/>
                </a:ext>
              </a:extLst>
            </p:cNvPr>
            <p:cNvSpPr txBox="1">
              <a:spLocks/>
            </p:cNvSpPr>
            <p:nvPr/>
          </p:nvSpPr>
          <p:spPr>
            <a:xfrm>
              <a:off x="359580" y="1797393"/>
              <a:ext cx="4982363" cy="582403"/>
            </a:xfrm>
            <a:prstGeom prst="rect">
              <a:avLst/>
            </a:prstGeom>
          </p:spPr>
          <p:txBody>
            <a:bodyPr vert="horz" lIns="87204" tIns="43603" rIns="87204" bIns="43603"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800" b="1" dirty="0"/>
                <a:t>「特別活動の全体計画」の作成</a:t>
              </a:r>
              <a:endParaRPr lang="en-US" altLang="ja-JP" sz="2800" b="1" dirty="0"/>
            </a:p>
          </p:txBody>
        </p:sp>
        <p:sp>
          <p:nvSpPr>
            <p:cNvPr id="16" name="サブタイトル 2">
              <a:extLst>
                <a:ext uri="{FF2B5EF4-FFF2-40B4-BE49-F238E27FC236}">
                  <a16:creationId xmlns:a16="http://schemas.microsoft.com/office/drawing/2014/main" id="{78B3BDE0-5C00-488B-B0B7-32DE3E46BF83}"/>
                </a:ext>
              </a:extLst>
            </p:cNvPr>
            <p:cNvSpPr txBox="1">
              <a:spLocks/>
            </p:cNvSpPr>
            <p:nvPr/>
          </p:nvSpPr>
          <p:spPr>
            <a:xfrm>
              <a:off x="287671" y="2592489"/>
              <a:ext cx="8532801" cy="3786817"/>
            </a:xfrm>
            <a:prstGeom prst="rect">
              <a:avLst/>
            </a:prstGeom>
            <a:solidFill>
              <a:schemeClr val="bg1"/>
            </a:solidFill>
            <a:ln>
              <a:solidFill>
                <a:schemeClr val="accent1">
                  <a:shade val="50000"/>
                </a:schemeClr>
              </a:solid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800" b="1" dirty="0">
                  <a:solidFill>
                    <a:srgbClr val="FF0000"/>
                  </a:solidFill>
                </a:rPr>
                <a:t>　</a:t>
              </a:r>
              <a:r>
                <a:rPr lang="ja-JP" altLang="en-US" sz="1800" b="1" u="sng" dirty="0">
                  <a:solidFill>
                    <a:srgbClr val="FF0000"/>
                  </a:solidFill>
                </a:rPr>
                <a:t>「特別活動の全体計画」</a:t>
              </a:r>
              <a:r>
                <a:rPr lang="ja-JP" altLang="en-US" sz="1700" dirty="0">
                  <a:solidFill>
                    <a:prstClr val="black"/>
                  </a:solidFill>
                </a:rPr>
                <a:t>・・・特別活動の目標を調和的かつ効果的に達成するために</a:t>
              </a:r>
              <a:endParaRPr lang="en-US" altLang="ja-JP" sz="1700" dirty="0">
                <a:solidFill>
                  <a:prstClr val="black"/>
                </a:solidFill>
              </a:endParaRPr>
            </a:p>
            <a:p>
              <a:pPr algn="l"/>
              <a:r>
                <a:rPr lang="ja-JP" altLang="en-US" sz="1700" dirty="0">
                  <a:solidFill>
                    <a:prstClr val="black"/>
                  </a:solidFill>
                </a:rPr>
                <a:t>　　　　　　　　　　　　　　　　　　　 各学校が作成する特別活動の全体の指導計画</a:t>
              </a:r>
              <a:endParaRPr lang="en-US" altLang="ja-JP" sz="1700" dirty="0">
                <a:solidFill>
                  <a:prstClr val="black"/>
                </a:solidFill>
              </a:endParaRPr>
            </a:p>
            <a:p>
              <a:pPr algn="l"/>
              <a:r>
                <a:rPr lang="ja-JP" altLang="en-US" sz="1700" dirty="0">
                  <a:solidFill>
                    <a:prstClr val="black"/>
                  </a:solidFill>
                </a:rPr>
                <a:t>　　</a:t>
              </a:r>
              <a:endParaRPr lang="en-US" altLang="ja-JP" sz="1700" dirty="0">
                <a:solidFill>
                  <a:prstClr val="black"/>
                </a:solidFill>
              </a:endParaRPr>
            </a:p>
            <a:p>
              <a:pPr algn="l"/>
              <a:r>
                <a:rPr lang="ja-JP" altLang="en-US" sz="1400" dirty="0">
                  <a:solidFill>
                    <a:prstClr val="black"/>
                  </a:solidFill>
                </a:rPr>
                <a:t>   </a:t>
              </a:r>
              <a:r>
                <a:rPr lang="ja-JP" altLang="en-US" sz="1600" dirty="0">
                  <a:solidFill>
                    <a:prstClr val="black"/>
                  </a:solidFill>
                </a:rPr>
                <a:t>作成する際には、教諭や養護教諭、栄養教諭、学校栄養職員、司書教諭、学校図書館司書等の</a:t>
              </a:r>
              <a:endParaRPr lang="en-US" altLang="ja-JP" sz="1600" dirty="0">
                <a:solidFill>
                  <a:prstClr val="black"/>
                </a:solidFill>
              </a:endParaRPr>
            </a:p>
            <a:p>
              <a:pPr algn="l"/>
              <a:r>
                <a:rPr lang="ja-JP" altLang="en-US" sz="1600" dirty="0">
                  <a:solidFill>
                    <a:prstClr val="black"/>
                  </a:solidFill>
                </a:rPr>
                <a:t>   全職員が連携して指導にあたるため、</a:t>
              </a:r>
              <a:r>
                <a:rPr lang="ja-JP" altLang="en-US" sz="1600" b="1" u="sng" dirty="0">
                  <a:solidFill>
                    <a:prstClr val="black"/>
                  </a:solidFill>
                </a:rPr>
                <a:t>全教職員の共通理解と協力体制</a:t>
              </a:r>
              <a:r>
                <a:rPr lang="ja-JP" altLang="en-US" sz="1600" dirty="0">
                  <a:solidFill>
                    <a:prstClr val="black"/>
                  </a:solidFill>
                </a:rPr>
                <a:t>が確立されるようにする。</a:t>
              </a:r>
              <a:endParaRPr lang="en-US" altLang="ja-JP" sz="1600" dirty="0">
                <a:solidFill>
                  <a:prstClr val="black"/>
                </a:solidFill>
              </a:endParaRPr>
            </a:p>
            <a:p>
              <a:pPr algn="l"/>
              <a:endParaRPr lang="en-US" altLang="ja-JP" sz="1600" dirty="0">
                <a:solidFill>
                  <a:prstClr val="black"/>
                </a:solidFill>
                <a:latin typeface="+mn-ea"/>
              </a:endParaRPr>
            </a:p>
            <a:p>
              <a:pPr algn="l"/>
              <a:r>
                <a:rPr lang="ja-JP" altLang="en-US" sz="1600" dirty="0">
                  <a:solidFill>
                    <a:prstClr val="black"/>
                  </a:solidFill>
                  <a:latin typeface="+mn-ea"/>
                </a:rPr>
                <a:t>　</a:t>
              </a:r>
              <a:r>
                <a:rPr lang="ja-JP" altLang="en-US" sz="1600" b="1" dirty="0">
                  <a:solidFill>
                    <a:prstClr val="black"/>
                  </a:solidFill>
                  <a:highlight>
                    <a:srgbClr val="FFFF00"/>
                  </a:highlight>
                  <a:latin typeface="+mn-ea"/>
                </a:rPr>
                <a:t>（特別活動の全体計画に示す内容の例）</a:t>
              </a:r>
              <a:endParaRPr lang="en-US" altLang="ja-JP" sz="1600" b="1" dirty="0">
                <a:solidFill>
                  <a:prstClr val="black"/>
                </a:solidFill>
                <a:highlight>
                  <a:srgbClr val="FFFF00"/>
                </a:highlight>
                <a:latin typeface="+mn-ea"/>
              </a:endParaRPr>
            </a:p>
            <a:p>
              <a:pPr algn="l"/>
              <a:r>
                <a:rPr lang="ja-JP" altLang="en-US" sz="1600" dirty="0">
                  <a:solidFill>
                    <a:prstClr val="black"/>
                  </a:solidFill>
                  <a:latin typeface="+mn-ea"/>
                </a:rPr>
                <a:t>　　・学校教育目標　・特別活動の重点目標</a:t>
              </a:r>
              <a:endParaRPr lang="en-US" altLang="ja-JP" sz="1600" dirty="0">
                <a:solidFill>
                  <a:prstClr val="black"/>
                </a:solidFill>
                <a:latin typeface="+mn-ea"/>
              </a:endParaRPr>
            </a:p>
            <a:p>
              <a:pPr algn="l"/>
              <a:r>
                <a:rPr lang="ja-JP" altLang="en-US" sz="1600" dirty="0">
                  <a:solidFill>
                    <a:prstClr val="black"/>
                  </a:solidFill>
                  <a:latin typeface="+mn-ea"/>
                </a:rPr>
                <a:t>　　・各教科、道徳科（道徳科の内容項目や道徳科の重点）、</a:t>
              </a:r>
              <a:endParaRPr lang="en-US" altLang="ja-JP" sz="1600" dirty="0">
                <a:solidFill>
                  <a:prstClr val="black"/>
                </a:solidFill>
                <a:latin typeface="+mn-ea"/>
              </a:endParaRPr>
            </a:p>
            <a:p>
              <a:pPr algn="l"/>
              <a:r>
                <a:rPr lang="ja-JP" altLang="en-US" sz="1600" dirty="0">
                  <a:solidFill>
                    <a:prstClr val="black"/>
                  </a:solidFill>
                  <a:latin typeface="+mn-ea"/>
                </a:rPr>
                <a:t>　　　外国語活動及び総合的な学習の時間などとの関連（教育課程外の活動等との関連を含む）</a:t>
              </a:r>
              <a:endParaRPr lang="en-US" altLang="ja-JP" sz="1600" dirty="0">
                <a:solidFill>
                  <a:prstClr val="black"/>
                </a:solidFill>
                <a:latin typeface="+mn-ea"/>
              </a:endParaRPr>
            </a:p>
            <a:p>
              <a:pPr algn="l"/>
              <a:r>
                <a:rPr lang="ja-JP" altLang="en-US" sz="1600" dirty="0">
                  <a:solidFill>
                    <a:prstClr val="black"/>
                  </a:solidFill>
                  <a:latin typeface="+mn-ea"/>
                </a:rPr>
                <a:t>　　・学級活動、児童会活動、クラブ活動、学校行事の目標と指導の方針</a:t>
              </a:r>
              <a:endParaRPr lang="en-US" altLang="ja-JP" sz="1600" dirty="0">
                <a:solidFill>
                  <a:prstClr val="black"/>
                </a:solidFill>
                <a:latin typeface="+mn-ea"/>
              </a:endParaRPr>
            </a:p>
            <a:p>
              <a:pPr algn="l"/>
              <a:r>
                <a:rPr lang="ja-JP" altLang="en-US" sz="1600" dirty="0">
                  <a:solidFill>
                    <a:prstClr val="black"/>
                  </a:solidFill>
                  <a:latin typeface="+mn-ea"/>
                </a:rPr>
                <a:t>　　・特別活動に充てる授業時数　　・特別活動を推進する校内組織　　・評価　　等</a:t>
              </a:r>
            </a:p>
          </p:txBody>
        </p:sp>
        <p:grpSp>
          <p:nvGrpSpPr>
            <p:cNvPr id="2" name="グループ化 1">
              <a:extLst>
                <a:ext uri="{FF2B5EF4-FFF2-40B4-BE49-F238E27FC236}">
                  <a16:creationId xmlns:a16="http://schemas.microsoft.com/office/drawing/2014/main" id="{39719D9A-65F3-4F03-843C-74E9896E63C9}"/>
                </a:ext>
              </a:extLst>
            </p:cNvPr>
            <p:cNvGrpSpPr/>
            <p:nvPr/>
          </p:nvGrpSpPr>
          <p:grpSpPr>
            <a:xfrm>
              <a:off x="251619" y="188639"/>
              <a:ext cx="8640762" cy="1216251"/>
              <a:chOff x="251619" y="188639"/>
              <a:chExt cx="8640762" cy="1216251"/>
            </a:xfrm>
          </p:grpSpPr>
          <p:sp>
            <p:nvSpPr>
              <p:cNvPr id="14" name="正方形/長方形 13">
                <a:extLst>
                  <a:ext uri="{FF2B5EF4-FFF2-40B4-BE49-F238E27FC236}">
                    <a16:creationId xmlns:a16="http://schemas.microsoft.com/office/drawing/2014/main" id="{8523535B-1F98-4E9B-A463-8C4556F69C76}"/>
                  </a:ext>
                </a:extLst>
              </p:cNvPr>
              <p:cNvSpPr/>
              <p:nvPr/>
            </p:nvSpPr>
            <p:spPr>
              <a:xfrm>
                <a:off x="251619" y="188639"/>
                <a:ext cx="8640762" cy="1216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4000" dirty="0">
                    <a:solidFill>
                      <a:schemeClr val="tx1"/>
                    </a:solidFill>
                    <a:latin typeface="+mj-ea"/>
                  </a:rPr>
                  <a:t>２　指導計画の作成と内容の取扱い</a:t>
                </a:r>
                <a:endParaRPr lang="en-US" altLang="ja-JP" sz="3200" dirty="0">
                  <a:solidFill>
                    <a:schemeClr val="tx1"/>
                  </a:solidFill>
                  <a:latin typeface="+mj-ea"/>
                </a:endParaRPr>
              </a:p>
              <a:p>
                <a:pPr>
                  <a:defRPr/>
                </a:pPr>
                <a:r>
                  <a:rPr lang="ja-JP" altLang="en-US" sz="2400" dirty="0">
                    <a:solidFill>
                      <a:schemeClr val="tx1"/>
                    </a:solidFill>
                  </a:rPr>
                  <a:t>　　　</a:t>
                </a:r>
                <a:r>
                  <a:rPr lang="ja-JP" altLang="en-US" sz="3600" dirty="0">
                    <a:solidFill>
                      <a:schemeClr val="tx1"/>
                    </a:solidFill>
                  </a:rPr>
                  <a:t>（１）指導計画作成上の配慮事項</a:t>
                </a:r>
                <a:endParaRPr lang="ja-JP" altLang="en-US" sz="2400" dirty="0">
                  <a:solidFill>
                    <a:schemeClr val="tx1"/>
                  </a:solidFill>
                </a:endParaRPr>
              </a:p>
            </p:txBody>
          </p:sp>
          <p:sp>
            <p:nvSpPr>
              <p:cNvPr id="17" name="正方形/長方形 16">
                <a:extLst>
                  <a:ext uri="{FF2B5EF4-FFF2-40B4-BE49-F238E27FC236}">
                    <a16:creationId xmlns:a16="http://schemas.microsoft.com/office/drawing/2014/main" id="{CB0ED0C6-6667-4FB9-BBA8-F56CF4EF22D6}"/>
                  </a:ext>
                </a:extLst>
              </p:cNvPr>
              <p:cNvSpPr/>
              <p:nvPr/>
            </p:nvSpPr>
            <p:spPr>
              <a:xfrm>
                <a:off x="251619" y="188640"/>
                <a:ext cx="215926" cy="121625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grpSp>
      <p:sp>
        <p:nvSpPr>
          <p:cNvPr id="18" name="テキスト ボックス 17">
            <a:extLst>
              <a:ext uri="{FF2B5EF4-FFF2-40B4-BE49-F238E27FC236}">
                <a16:creationId xmlns:a16="http://schemas.microsoft.com/office/drawing/2014/main" id="{04821076-2379-4C38-AD78-3AFC018F6FBC}"/>
              </a:ext>
            </a:extLst>
          </p:cNvPr>
          <p:cNvSpPr txBox="1"/>
          <p:nvPr/>
        </p:nvSpPr>
        <p:spPr>
          <a:xfrm>
            <a:off x="7309060" y="1024072"/>
            <a:ext cx="1583266" cy="646331"/>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解説ｐ１３８</a:t>
            </a:r>
            <a:endParaRPr kumimoji="1" lang="en-US" altLang="ja-JP" dirty="0">
              <a:latin typeface="HGP創英角ｺﾞｼｯｸUB" panose="020B0900000000000000" pitchFamily="50" charset="-128"/>
              <a:ea typeface="HGP創英角ｺﾞｼｯｸUB" panose="020B0900000000000000" pitchFamily="50" charset="-128"/>
            </a:endParaRPr>
          </a:p>
          <a:p>
            <a:r>
              <a:rPr kumimoji="1" lang="ja-JP" altLang="en-US" dirty="0">
                <a:latin typeface="HGP創英角ｺﾞｼｯｸUB" panose="020B0900000000000000" pitchFamily="50" charset="-128"/>
                <a:ea typeface="HGP創英角ｺﾞｼｯｸUB" panose="020B0900000000000000" pitchFamily="50" charset="-128"/>
              </a:rPr>
              <a:t>　　　　～１４３</a:t>
            </a:r>
          </a:p>
        </p:txBody>
      </p:sp>
    </p:spTree>
    <p:extLst>
      <p:ext uri="{BB962C8B-B14F-4D97-AF65-F5344CB8AC3E}">
        <p14:creationId xmlns:p14="http://schemas.microsoft.com/office/powerpoint/2010/main" val="3633095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07691306-29C8-4C06-A80D-27548EB7C2F5}"/>
              </a:ext>
            </a:extLst>
          </p:cNvPr>
          <p:cNvGrpSpPr/>
          <p:nvPr/>
        </p:nvGrpSpPr>
        <p:grpSpPr>
          <a:xfrm>
            <a:off x="323528" y="400003"/>
            <a:ext cx="8568952" cy="5981325"/>
            <a:chOff x="323528" y="400003"/>
            <a:chExt cx="8568952" cy="5981325"/>
          </a:xfrm>
        </p:grpSpPr>
        <p:grpSp>
          <p:nvGrpSpPr>
            <p:cNvPr id="16" name="グループ化 15">
              <a:extLst>
                <a:ext uri="{FF2B5EF4-FFF2-40B4-BE49-F238E27FC236}">
                  <a16:creationId xmlns:a16="http://schemas.microsoft.com/office/drawing/2014/main" id="{E634EE19-19A4-4C92-B059-4BE0112BBD8A}"/>
                </a:ext>
              </a:extLst>
            </p:cNvPr>
            <p:cNvGrpSpPr/>
            <p:nvPr/>
          </p:nvGrpSpPr>
          <p:grpSpPr>
            <a:xfrm>
              <a:off x="714554" y="400003"/>
              <a:ext cx="7817886" cy="5963013"/>
              <a:chOff x="714554" y="400003"/>
              <a:chExt cx="7817886" cy="5963013"/>
            </a:xfrm>
          </p:grpSpPr>
          <p:sp>
            <p:nvSpPr>
              <p:cNvPr id="18" name="円/楕円 62">
                <a:extLst>
                  <a:ext uri="{FF2B5EF4-FFF2-40B4-BE49-F238E27FC236}">
                    <a16:creationId xmlns:a16="http://schemas.microsoft.com/office/drawing/2014/main" id="{1AAA6D41-74DF-4B34-9D0B-5AC6A73755FA}"/>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9" name="円/楕円 57">
                <a:extLst>
                  <a:ext uri="{FF2B5EF4-FFF2-40B4-BE49-F238E27FC236}">
                    <a16:creationId xmlns:a16="http://schemas.microsoft.com/office/drawing/2014/main" id="{7BECD9A6-8F8C-48F8-9743-2CFE0D698CA5}"/>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20" name="円/楕円 60">
                <a:extLst>
                  <a:ext uri="{FF2B5EF4-FFF2-40B4-BE49-F238E27FC236}">
                    <a16:creationId xmlns:a16="http://schemas.microsoft.com/office/drawing/2014/main" id="{EF845606-A365-4E18-882E-ED02137A8BFC}"/>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21" name="円/楕円 61">
                <a:extLst>
                  <a:ext uri="{FF2B5EF4-FFF2-40B4-BE49-F238E27FC236}">
                    <a16:creationId xmlns:a16="http://schemas.microsoft.com/office/drawing/2014/main" id="{F024C396-FD46-40D5-BE34-3E478891430A}"/>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22" name="円/楕円 59">
                <a:extLst>
                  <a:ext uri="{FF2B5EF4-FFF2-40B4-BE49-F238E27FC236}">
                    <a16:creationId xmlns:a16="http://schemas.microsoft.com/office/drawing/2014/main" id="{40A34577-EE70-4980-931E-DA262EBFED18}"/>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5" name="サブタイトル 2">
              <a:extLst>
                <a:ext uri="{FF2B5EF4-FFF2-40B4-BE49-F238E27FC236}">
                  <a16:creationId xmlns:a16="http://schemas.microsoft.com/office/drawing/2014/main" id="{3AF4F1E2-0B9F-4A45-AFE4-9088E8468392}"/>
                </a:ext>
              </a:extLst>
            </p:cNvPr>
            <p:cNvSpPr txBox="1">
              <a:spLocks/>
            </p:cNvSpPr>
            <p:nvPr/>
          </p:nvSpPr>
          <p:spPr>
            <a:xfrm>
              <a:off x="381725" y="764704"/>
              <a:ext cx="6854572" cy="466525"/>
            </a:xfrm>
            <a:prstGeom prst="rect">
              <a:avLst/>
            </a:prstGeom>
            <a:solidFill>
              <a:schemeClr val="bg1"/>
            </a:solidFill>
          </p:spPr>
          <p:txBody>
            <a:bodyPr vert="horz" lIns="87204" tIns="43603" rIns="87204" bIns="43603"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800" b="1" dirty="0"/>
                <a:t>「各活動・学校行事の年間指導計画」の作成</a:t>
              </a:r>
              <a:endParaRPr lang="en-US" altLang="ja-JP" sz="2800" b="1" dirty="0"/>
            </a:p>
          </p:txBody>
        </p:sp>
        <p:sp>
          <p:nvSpPr>
            <p:cNvPr id="14" name="サブタイトル 2">
              <a:extLst>
                <a:ext uri="{FF2B5EF4-FFF2-40B4-BE49-F238E27FC236}">
                  <a16:creationId xmlns:a16="http://schemas.microsoft.com/office/drawing/2014/main" id="{DE5E8E18-16CF-4A78-8EBF-1E3ECF6CF7C7}"/>
                </a:ext>
              </a:extLst>
            </p:cNvPr>
            <p:cNvSpPr txBox="1">
              <a:spLocks/>
            </p:cNvSpPr>
            <p:nvPr/>
          </p:nvSpPr>
          <p:spPr>
            <a:xfrm>
              <a:off x="323528" y="1628800"/>
              <a:ext cx="8399884" cy="2273340"/>
            </a:xfrm>
            <a:prstGeom prst="rect">
              <a:avLst/>
            </a:prstGeom>
            <a:solidFill>
              <a:schemeClr val="bg1"/>
            </a:solidFill>
            <a:ln>
              <a:solidFill>
                <a:schemeClr val="accent1">
                  <a:shade val="50000"/>
                </a:schemeClr>
              </a:solid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700" b="1" dirty="0">
                  <a:solidFill>
                    <a:srgbClr val="FF0000"/>
                  </a:solidFill>
                </a:rPr>
                <a:t>　</a:t>
              </a:r>
              <a:r>
                <a:rPr lang="ja-JP" altLang="en-US" sz="1700" b="1" u="sng" dirty="0">
                  <a:solidFill>
                    <a:srgbClr val="FF0000"/>
                  </a:solidFill>
                </a:rPr>
                <a:t>「各活動・学校行事の年間指導計画」</a:t>
              </a:r>
              <a:r>
                <a:rPr lang="ja-JP" altLang="en-US" sz="1700" dirty="0">
                  <a:solidFill>
                    <a:prstClr val="black"/>
                  </a:solidFill>
                </a:rPr>
                <a:t>・・・特別活動の全体計画に基づき、学校や学年、</a:t>
              </a:r>
              <a:endParaRPr lang="en-US" altLang="ja-JP" sz="1700" dirty="0">
                <a:solidFill>
                  <a:prstClr val="black"/>
                </a:solidFill>
              </a:endParaRPr>
            </a:p>
            <a:p>
              <a:pPr algn="l"/>
              <a:r>
                <a:rPr lang="ja-JP" altLang="en-US" sz="1700" dirty="0">
                  <a:solidFill>
                    <a:prstClr val="black"/>
                  </a:solidFill>
                </a:rPr>
                <a:t>　　　　　　　　　　　　　　　　　　　　　　　　　　　学級ごと等に、</a:t>
              </a:r>
              <a:endParaRPr lang="en-US" altLang="ja-JP" sz="1700" dirty="0">
                <a:solidFill>
                  <a:prstClr val="black"/>
                </a:solidFill>
              </a:endParaRPr>
            </a:p>
            <a:p>
              <a:pPr algn="l"/>
              <a:endParaRPr lang="en-US" altLang="ja-JP" sz="1700" dirty="0">
                <a:solidFill>
                  <a:prstClr val="black"/>
                </a:solidFill>
              </a:endParaRPr>
            </a:p>
            <a:p>
              <a:pPr algn="l"/>
              <a:r>
                <a:rPr lang="ja-JP" altLang="en-US" sz="1700" dirty="0">
                  <a:solidFill>
                    <a:prstClr val="black"/>
                  </a:solidFill>
                </a:rPr>
                <a:t>　　　　　　　　　　　　　　　　　</a:t>
              </a:r>
              <a:endParaRPr lang="en-US" altLang="ja-JP" sz="1700" dirty="0">
                <a:solidFill>
                  <a:prstClr val="black"/>
                </a:solidFill>
              </a:endParaRPr>
            </a:p>
            <a:p>
              <a:pPr algn="l"/>
              <a:endParaRPr lang="en-US" altLang="ja-JP" sz="1700" dirty="0">
                <a:solidFill>
                  <a:prstClr val="black"/>
                </a:solidFill>
              </a:endParaRPr>
            </a:p>
            <a:p>
              <a:pPr algn="l"/>
              <a:endParaRPr lang="en-US" altLang="ja-JP" sz="1700" dirty="0">
                <a:solidFill>
                  <a:prstClr val="black"/>
                </a:solidFill>
              </a:endParaRPr>
            </a:p>
            <a:p>
              <a:pPr algn="l"/>
              <a:r>
                <a:rPr lang="ja-JP" altLang="en-US" sz="1700" dirty="0">
                  <a:solidFill>
                    <a:prstClr val="black"/>
                  </a:solidFill>
                </a:rPr>
                <a:t>　　　　　　　　　　　　　　　　　　　　　　　　　　　を示したより</a:t>
              </a:r>
              <a:r>
                <a:rPr lang="ja-JP" altLang="en-US" sz="1700" u="sng" dirty="0">
                  <a:solidFill>
                    <a:srgbClr val="FF0000"/>
                  </a:solidFill>
                </a:rPr>
                <a:t>具体的な指導計画</a:t>
              </a:r>
              <a:endParaRPr lang="en-US" altLang="ja-JP" sz="1700" u="sng" dirty="0">
                <a:solidFill>
                  <a:srgbClr val="FF0000"/>
                </a:solidFill>
              </a:endParaRPr>
            </a:p>
            <a:p>
              <a:pPr algn="l"/>
              <a:endParaRPr lang="en-US" altLang="ja-JP" sz="1700" dirty="0">
                <a:solidFill>
                  <a:prstClr val="black"/>
                </a:solidFill>
              </a:endParaRPr>
            </a:p>
            <a:p>
              <a:pPr algn="l"/>
              <a:endParaRPr lang="ja-JP" altLang="en-US" sz="1600" dirty="0">
                <a:solidFill>
                  <a:prstClr val="black"/>
                </a:solidFill>
                <a:latin typeface="+mn-ea"/>
              </a:endParaRPr>
            </a:p>
          </p:txBody>
        </p:sp>
        <p:sp>
          <p:nvSpPr>
            <p:cNvPr id="17" name="サブタイトル 2">
              <a:extLst>
                <a:ext uri="{FF2B5EF4-FFF2-40B4-BE49-F238E27FC236}">
                  <a16:creationId xmlns:a16="http://schemas.microsoft.com/office/drawing/2014/main" id="{97A43EF6-E0DE-4A2A-ACAA-5EB7596C785E}"/>
                </a:ext>
              </a:extLst>
            </p:cNvPr>
            <p:cNvSpPr txBox="1">
              <a:spLocks/>
            </p:cNvSpPr>
            <p:nvPr/>
          </p:nvSpPr>
          <p:spPr>
            <a:xfrm>
              <a:off x="395634" y="4221088"/>
              <a:ext cx="8496846" cy="2160240"/>
            </a:xfrm>
            <a:prstGeom prst="rect">
              <a:avLst/>
            </a:prstGeom>
            <a:solidFill>
              <a:schemeClr val="bg1"/>
            </a:solid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en-US" altLang="ja-JP" sz="2400" dirty="0">
                  <a:solidFill>
                    <a:prstClr val="black"/>
                  </a:solidFill>
                </a:rPr>
                <a:t>※</a:t>
              </a:r>
              <a:r>
                <a:rPr lang="ja-JP" altLang="en-US" sz="2400" dirty="0">
                  <a:solidFill>
                    <a:prstClr val="black"/>
                  </a:solidFill>
                </a:rPr>
                <a:t>　作成に当たっての留意点</a:t>
              </a:r>
              <a:endParaRPr lang="en-US" altLang="ja-JP" sz="2400" dirty="0">
                <a:solidFill>
                  <a:prstClr val="black"/>
                </a:solidFill>
              </a:endParaRPr>
            </a:p>
            <a:p>
              <a:pPr algn="l"/>
              <a:r>
                <a:rPr lang="ja-JP" altLang="en-US" sz="2400" dirty="0">
                  <a:solidFill>
                    <a:prstClr val="black"/>
                  </a:solidFill>
                  <a:latin typeface="+mn-ea"/>
                </a:rPr>
                <a:t>　</a:t>
              </a:r>
              <a:r>
                <a:rPr lang="ja-JP" altLang="en-US" sz="2000" dirty="0">
                  <a:solidFill>
                    <a:prstClr val="black"/>
                  </a:solidFill>
                  <a:latin typeface="+mn-ea"/>
                </a:rPr>
                <a:t>・学校の創意工夫を生かす・・・前年度までの振り返りを生かす。　</a:t>
              </a:r>
              <a:r>
                <a:rPr lang="en-US" altLang="ja-JP" sz="2000" dirty="0">
                  <a:solidFill>
                    <a:prstClr val="black"/>
                  </a:solidFill>
                  <a:latin typeface="+mn-ea"/>
                </a:rPr>
                <a:t> </a:t>
              </a:r>
            </a:p>
            <a:p>
              <a:pPr algn="l"/>
              <a:r>
                <a:rPr lang="en-US" altLang="ja-JP" sz="2000" dirty="0">
                  <a:solidFill>
                    <a:prstClr val="black"/>
                  </a:solidFill>
                  <a:latin typeface="+mn-ea"/>
                </a:rPr>
                <a:t>   </a:t>
              </a:r>
              <a:r>
                <a:rPr lang="ja-JP" altLang="en-US" sz="2000" dirty="0">
                  <a:solidFill>
                    <a:prstClr val="black"/>
                  </a:solidFill>
                  <a:latin typeface="+mn-ea"/>
                </a:rPr>
                <a:t>　　 ⇒</a:t>
              </a:r>
              <a:r>
                <a:rPr lang="en-US" altLang="ja-JP" sz="2000" dirty="0">
                  <a:solidFill>
                    <a:prstClr val="black"/>
                  </a:solidFill>
                  <a:latin typeface="+mn-ea"/>
                </a:rPr>
                <a:t> </a:t>
              </a:r>
              <a:r>
                <a:rPr lang="ja-JP" altLang="en-US" sz="2000" dirty="0">
                  <a:solidFill>
                    <a:prstClr val="black"/>
                  </a:solidFill>
                  <a:latin typeface="+mn-ea"/>
                </a:rPr>
                <a:t>組織的に</a:t>
              </a:r>
              <a:r>
                <a:rPr lang="en-US" altLang="ja-JP" sz="2000" dirty="0">
                  <a:solidFill>
                    <a:prstClr val="black"/>
                  </a:solidFill>
                  <a:latin typeface="+mn-ea"/>
                </a:rPr>
                <a:t>PDCA</a:t>
              </a:r>
              <a:r>
                <a:rPr lang="ja-JP" altLang="en-US" sz="2000" dirty="0">
                  <a:solidFill>
                    <a:prstClr val="black"/>
                  </a:solidFill>
                  <a:latin typeface="+mn-ea"/>
                </a:rPr>
                <a:t>サイクルで取り組む。</a:t>
              </a:r>
              <a:endParaRPr lang="en-US" altLang="ja-JP" sz="2000" dirty="0">
                <a:solidFill>
                  <a:prstClr val="black"/>
                </a:solidFill>
                <a:latin typeface="+mn-ea"/>
              </a:endParaRPr>
            </a:p>
            <a:p>
              <a:pPr algn="l"/>
              <a:r>
                <a:rPr lang="ja-JP" altLang="en-US" sz="2000" dirty="0">
                  <a:solidFill>
                    <a:prstClr val="black"/>
                  </a:solidFill>
                  <a:latin typeface="+mn-ea"/>
                </a:rPr>
                <a:t>　・児童による自主的、実践的な活動が助長されるようにする。</a:t>
              </a:r>
              <a:endParaRPr lang="en-US" altLang="ja-JP" sz="2000" dirty="0">
                <a:solidFill>
                  <a:prstClr val="black"/>
                </a:solidFill>
                <a:latin typeface="+mn-ea"/>
              </a:endParaRPr>
            </a:p>
            <a:p>
              <a:pPr algn="l"/>
              <a:r>
                <a:rPr lang="en-US" altLang="ja-JP" sz="2000" dirty="0">
                  <a:solidFill>
                    <a:prstClr val="black"/>
                  </a:solidFill>
                  <a:latin typeface="+mn-ea"/>
                </a:rPr>
                <a:t>        </a:t>
              </a:r>
              <a:r>
                <a:rPr lang="ja-JP" altLang="en-US" sz="2000" dirty="0">
                  <a:solidFill>
                    <a:prstClr val="black"/>
                  </a:solidFill>
                  <a:latin typeface="+mn-ea"/>
                </a:rPr>
                <a:t>⇒ 「なすことによって学ぶ」という方法原理を生かす。</a:t>
              </a:r>
            </a:p>
          </p:txBody>
        </p:sp>
        <p:sp>
          <p:nvSpPr>
            <p:cNvPr id="2" name="四角形: 角を丸くする 1">
              <a:extLst>
                <a:ext uri="{FF2B5EF4-FFF2-40B4-BE49-F238E27FC236}">
                  <a16:creationId xmlns:a16="http://schemas.microsoft.com/office/drawing/2014/main" id="{E7AB371C-5B3F-42ED-9CCA-53C9C5306940}"/>
                </a:ext>
              </a:extLst>
            </p:cNvPr>
            <p:cNvSpPr/>
            <p:nvPr/>
          </p:nvSpPr>
          <p:spPr>
            <a:xfrm>
              <a:off x="2555776" y="2349035"/>
              <a:ext cx="5528406" cy="927558"/>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rPr>
                <a:t>指導目標、指導内容、指導の順序、指導方法、</a:t>
              </a:r>
              <a:endParaRPr lang="en-US" altLang="ja-JP" dirty="0">
                <a:solidFill>
                  <a:prstClr val="black"/>
                </a:solidFill>
              </a:endParaRPr>
            </a:p>
            <a:p>
              <a:pPr algn="ctr"/>
              <a:r>
                <a:rPr lang="ja-JP" altLang="en-US" dirty="0">
                  <a:solidFill>
                    <a:prstClr val="black"/>
                  </a:solidFill>
                </a:rPr>
                <a:t>使用教材、指導の時間配当、評価等</a:t>
              </a:r>
              <a:endParaRPr lang="en-US" altLang="ja-JP" dirty="0">
                <a:solidFill>
                  <a:prstClr val="black"/>
                </a:solidFill>
              </a:endParaRPr>
            </a:p>
          </p:txBody>
        </p:sp>
      </p:grpSp>
    </p:spTree>
    <p:extLst>
      <p:ext uri="{BB962C8B-B14F-4D97-AF65-F5344CB8AC3E}">
        <p14:creationId xmlns:p14="http://schemas.microsoft.com/office/powerpoint/2010/main" val="316705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コンテンツ プレースホルダー 2">
            <a:extLst>
              <a:ext uri="{FF2B5EF4-FFF2-40B4-BE49-F238E27FC236}">
                <a16:creationId xmlns:a16="http://schemas.microsoft.com/office/drawing/2014/main" id="{9B2321CF-1CA4-40D9-A020-59B10E9DD389}"/>
              </a:ext>
            </a:extLst>
          </p:cNvPr>
          <p:cNvSpPr>
            <a:spLocks noGrp="1"/>
          </p:cNvSpPr>
          <p:nvPr>
            <p:ph idx="1"/>
          </p:nvPr>
        </p:nvSpPr>
        <p:spPr>
          <a:xfrm>
            <a:off x="1012122" y="2168253"/>
            <a:ext cx="7488832" cy="4181905"/>
          </a:xfrm>
          <a:solidFill>
            <a:schemeClr val="bg1"/>
          </a:solidFill>
          <a:ln>
            <a:solidFill>
              <a:schemeClr val="accent1"/>
            </a:solidFill>
          </a:ln>
        </p:spPr>
        <p:txBody>
          <a:bodyPr>
            <a:noAutofit/>
          </a:bodyPr>
          <a:lstStyle/>
          <a:p>
            <a:pPr marL="0" indent="0">
              <a:lnSpc>
                <a:spcPct val="100000"/>
              </a:lnSpc>
              <a:buNone/>
            </a:pPr>
            <a:r>
              <a:rPr kumimoji="1" lang="ja-JP" altLang="en-US" sz="2800" dirty="0">
                <a:latin typeface="+mj-ea"/>
                <a:ea typeface="+mj-ea"/>
              </a:rPr>
              <a:t>○　学校生活を送る上での基盤となる力を育む　</a:t>
            </a:r>
            <a:endParaRPr kumimoji="1" lang="en-US" altLang="ja-JP" sz="2800" dirty="0">
              <a:latin typeface="+mj-ea"/>
              <a:ea typeface="+mj-ea"/>
            </a:endParaRPr>
          </a:p>
          <a:p>
            <a:pPr marL="0" indent="0">
              <a:lnSpc>
                <a:spcPct val="100000"/>
              </a:lnSpc>
              <a:buNone/>
            </a:pPr>
            <a:r>
              <a:rPr kumimoji="1" lang="ja-JP" altLang="en-US" sz="2800" dirty="0">
                <a:latin typeface="+mj-ea"/>
                <a:ea typeface="+mj-ea"/>
              </a:rPr>
              <a:t>　活動として機能してきた。</a:t>
            </a:r>
            <a:endParaRPr kumimoji="1" lang="en-US" altLang="ja-JP" sz="2800" dirty="0">
              <a:latin typeface="+mj-ea"/>
              <a:ea typeface="+mj-ea"/>
            </a:endParaRPr>
          </a:p>
          <a:p>
            <a:pPr marL="0" indent="0">
              <a:lnSpc>
                <a:spcPct val="100000"/>
              </a:lnSpc>
              <a:buNone/>
            </a:pPr>
            <a:r>
              <a:rPr kumimoji="1" lang="ja-JP" altLang="en-US" sz="2800" dirty="0">
                <a:latin typeface="+mj-ea"/>
                <a:ea typeface="+mj-ea"/>
              </a:rPr>
              <a:t>○　生活集団、学習集団として機能するための</a:t>
            </a:r>
            <a:endParaRPr kumimoji="1" lang="en-US" altLang="ja-JP" sz="2800" dirty="0">
              <a:latin typeface="+mj-ea"/>
              <a:ea typeface="+mj-ea"/>
            </a:endParaRPr>
          </a:p>
          <a:p>
            <a:pPr marL="0" indent="0">
              <a:lnSpc>
                <a:spcPct val="100000"/>
              </a:lnSpc>
              <a:buNone/>
            </a:pPr>
            <a:r>
              <a:rPr kumimoji="1" lang="ja-JP" altLang="en-US" sz="2800" dirty="0">
                <a:latin typeface="+mj-ea"/>
                <a:ea typeface="+mj-ea"/>
              </a:rPr>
              <a:t>　基盤が創られている。</a:t>
            </a:r>
            <a:endParaRPr kumimoji="1" lang="en-US" altLang="ja-JP" sz="2800" dirty="0">
              <a:latin typeface="+mj-ea"/>
              <a:ea typeface="+mj-ea"/>
            </a:endParaRPr>
          </a:p>
          <a:p>
            <a:pPr marL="0" indent="0">
              <a:lnSpc>
                <a:spcPct val="100000"/>
              </a:lnSpc>
              <a:buNone/>
            </a:pPr>
            <a:r>
              <a:rPr kumimoji="1" lang="ja-JP" altLang="en-US" sz="2800" dirty="0">
                <a:latin typeface="+mj-ea"/>
                <a:ea typeface="+mj-ea"/>
              </a:rPr>
              <a:t>○　生徒指導の機能、ガイダンスの機能等、</a:t>
            </a:r>
            <a:r>
              <a:rPr kumimoji="1" lang="ja-JP" altLang="en-US" sz="2800" dirty="0" err="1">
                <a:latin typeface="+mj-ea"/>
                <a:ea typeface="+mj-ea"/>
              </a:rPr>
              <a:t>そ</a:t>
            </a:r>
            <a:endParaRPr kumimoji="1" lang="en-US" altLang="ja-JP" sz="2800" dirty="0">
              <a:latin typeface="+mj-ea"/>
              <a:ea typeface="+mj-ea"/>
            </a:endParaRPr>
          </a:p>
          <a:p>
            <a:pPr marL="0" indent="0">
              <a:lnSpc>
                <a:spcPct val="100000"/>
              </a:lnSpc>
              <a:buNone/>
            </a:pPr>
            <a:r>
              <a:rPr kumimoji="1" lang="ja-JP" altLang="en-US" sz="2800" dirty="0">
                <a:latin typeface="+mj-ea"/>
                <a:ea typeface="+mj-ea"/>
              </a:rPr>
              <a:t>　</a:t>
            </a:r>
            <a:r>
              <a:rPr kumimoji="1" lang="ja-JP" altLang="en-US" sz="2800" dirty="0" err="1">
                <a:latin typeface="+mj-ea"/>
                <a:ea typeface="+mj-ea"/>
              </a:rPr>
              <a:t>れらを</a:t>
            </a:r>
            <a:r>
              <a:rPr kumimoji="1" lang="ja-JP" altLang="en-US" sz="2800" dirty="0">
                <a:latin typeface="+mj-ea"/>
                <a:ea typeface="+mj-ea"/>
              </a:rPr>
              <a:t>強固なものにすることに寄与している。</a:t>
            </a:r>
            <a:endParaRPr kumimoji="1" lang="en-US" altLang="ja-JP" sz="2800" dirty="0">
              <a:latin typeface="+mj-ea"/>
              <a:ea typeface="+mj-ea"/>
            </a:endParaRPr>
          </a:p>
          <a:p>
            <a:pPr marL="0" indent="0">
              <a:lnSpc>
                <a:spcPct val="100000"/>
              </a:lnSpc>
              <a:buNone/>
            </a:pPr>
            <a:r>
              <a:rPr kumimoji="1" lang="ja-JP" altLang="en-US" sz="2800" dirty="0">
                <a:latin typeface="+mj-ea"/>
                <a:ea typeface="+mj-ea"/>
              </a:rPr>
              <a:t>○集団への所属感、連帯感を育み、学級文化、</a:t>
            </a:r>
            <a:endParaRPr kumimoji="1" lang="en-US" altLang="ja-JP" sz="2800" dirty="0">
              <a:latin typeface="+mj-ea"/>
              <a:ea typeface="+mj-ea"/>
            </a:endParaRPr>
          </a:p>
          <a:p>
            <a:pPr marL="0" indent="0">
              <a:lnSpc>
                <a:spcPct val="100000"/>
              </a:lnSpc>
              <a:buNone/>
            </a:pPr>
            <a:r>
              <a:rPr kumimoji="1" lang="ja-JP" altLang="en-US" sz="2800" dirty="0">
                <a:latin typeface="+mj-ea"/>
                <a:ea typeface="+mj-ea"/>
              </a:rPr>
              <a:t>　学校文化の醸成へとつながっている。</a:t>
            </a:r>
            <a:endParaRPr kumimoji="1" lang="ja-JP" altLang="en-US" sz="3200" u="sng" dirty="0">
              <a:solidFill>
                <a:srgbClr val="FF0000"/>
              </a:solidFill>
              <a:latin typeface="+mj-ea"/>
              <a:ea typeface="+mj-ea"/>
            </a:endParaRPr>
          </a:p>
        </p:txBody>
      </p:sp>
      <p:grpSp>
        <p:nvGrpSpPr>
          <p:cNvPr id="17" name="グループ化 16">
            <a:extLst>
              <a:ext uri="{FF2B5EF4-FFF2-40B4-BE49-F238E27FC236}">
                <a16:creationId xmlns:a16="http://schemas.microsoft.com/office/drawing/2014/main" id="{65DE358D-A3A7-4133-8F69-0B7B4307F18D}"/>
              </a:ext>
            </a:extLst>
          </p:cNvPr>
          <p:cNvGrpSpPr/>
          <p:nvPr/>
        </p:nvGrpSpPr>
        <p:grpSpPr>
          <a:xfrm>
            <a:off x="251619" y="188639"/>
            <a:ext cx="8640762" cy="6174377"/>
            <a:chOff x="251619" y="188639"/>
            <a:chExt cx="8640762" cy="6174377"/>
          </a:xfrm>
        </p:grpSpPr>
        <p:grpSp>
          <p:nvGrpSpPr>
            <p:cNvPr id="15" name="グループ化 14">
              <a:extLst>
                <a:ext uri="{FF2B5EF4-FFF2-40B4-BE49-F238E27FC236}">
                  <a16:creationId xmlns:a16="http://schemas.microsoft.com/office/drawing/2014/main" id="{2139E0CD-F76B-4CD9-89E5-BC2A0FD93483}"/>
                </a:ext>
              </a:extLst>
            </p:cNvPr>
            <p:cNvGrpSpPr/>
            <p:nvPr/>
          </p:nvGrpSpPr>
          <p:grpSpPr>
            <a:xfrm>
              <a:off x="863588" y="400003"/>
              <a:ext cx="7668852" cy="5963013"/>
              <a:chOff x="863588" y="400003"/>
              <a:chExt cx="7668852"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grpSp>
          <p:nvGrpSpPr>
            <p:cNvPr id="16" name="グループ化 15">
              <a:extLst>
                <a:ext uri="{FF2B5EF4-FFF2-40B4-BE49-F238E27FC236}">
                  <a16:creationId xmlns:a16="http://schemas.microsoft.com/office/drawing/2014/main" id="{C59545C8-EBD9-4835-91AD-51E5AF80D1FE}"/>
                </a:ext>
              </a:extLst>
            </p:cNvPr>
            <p:cNvGrpSpPr/>
            <p:nvPr/>
          </p:nvGrpSpPr>
          <p:grpSpPr>
            <a:xfrm>
              <a:off x="251619" y="188639"/>
              <a:ext cx="8640762" cy="1216251"/>
              <a:chOff x="251619" y="188639"/>
              <a:chExt cx="8640762" cy="1216251"/>
            </a:xfrm>
          </p:grpSpPr>
          <p:sp>
            <p:nvSpPr>
              <p:cNvPr id="6" name="正方形/長方形 5">
                <a:extLst>
                  <a:ext uri="{FF2B5EF4-FFF2-40B4-BE49-F238E27FC236}">
                    <a16:creationId xmlns:a16="http://schemas.microsoft.com/office/drawing/2014/main" id="{33D61290-F694-444E-9EC3-4E771E3A4AF9}"/>
                  </a:ext>
                </a:extLst>
              </p:cNvPr>
              <p:cNvSpPr/>
              <p:nvPr/>
            </p:nvSpPr>
            <p:spPr>
              <a:xfrm>
                <a:off x="251619" y="188639"/>
                <a:ext cx="8640762" cy="121625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4000" dirty="0">
                    <a:solidFill>
                      <a:schemeClr val="tx1"/>
                    </a:solidFill>
                    <a:latin typeface="+mj-ea"/>
                  </a:rPr>
                  <a:t>１　特別活動の目標について</a:t>
                </a:r>
                <a:endParaRPr lang="en-US" altLang="ja-JP" sz="3200" dirty="0">
                  <a:solidFill>
                    <a:schemeClr val="tx1"/>
                  </a:solidFill>
                  <a:latin typeface="+mj-ea"/>
                </a:endParaRPr>
              </a:p>
              <a:p>
                <a:pPr>
                  <a:defRPr/>
                </a:pPr>
                <a:r>
                  <a:rPr lang="ja-JP" altLang="en-US" sz="2400" dirty="0">
                    <a:solidFill>
                      <a:schemeClr val="tx1"/>
                    </a:solidFill>
                  </a:rPr>
                  <a:t>　　　</a:t>
                </a:r>
                <a:r>
                  <a:rPr lang="ja-JP" altLang="en-US" sz="3600" dirty="0">
                    <a:solidFill>
                      <a:schemeClr val="tx1"/>
                    </a:solidFill>
                  </a:rPr>
                  <a:t>（１）現行学習指導要領の成果と課題</a:t>
                </a:r>
                <a:endParaRPr lang="ja-JP" altLang="en-US" sz="2400" dirty="0">
                  <a:solidFill>
                    <a:schemeClr val="tx1"/>
                  </a:solidFill>
                </a:endParaRPr>
              </a:p>
            </p:txBody>
          </p:sp>
          <p:sp>
            <p:nvSpPr>
              <p:cNvPr id="7" name="正方形/長方形 6">
                <a:extLst>
                  <a:ext uri="{FF2B5EF4-FFF2-40B4-BE49-F238E27FC236}">
                    <a16:creationId xmlns:a16="http://schemas.microsoft.com/office/drawing/2014/main" id="{6F5141DB-F2CF-4AD9-901F-D8FE3ADF3AE5}"/>
                  </a:ext>
                </a:extLst>
              </p:cNvPr>
              <p:cNvSpPr/>
              <p:nvPr/>
            </p:nvSpPr>
            <p:spPr>
              <a:xfrm>
                <a:off x="251619" y="188640"/>
                <a:ext cx="215926" cy="121625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2" name="テキスト ボックス 1">
              <a:extLst>
                <a:ext uri="{FF2B5EF4-FFF2-40B4-BE49-F238E27FC236}">
                  <a16:creationId xmlns:a16="http://schemas.microsoft.com/office/drawing/2014/main" id="{FAB10FEC-EB3F-4201-97E4-82E85AD186B0}"/>
                </a:ext>
              </a:extLst>
            </p:cNvPr>
            <p:cNvSpPr txBox="1"/>
            <p:nvPr/>
          </p:nvSpPr>
          <p:spPr>
            <a:xfrm>
              <a:off x="875327" y="1464599"/>
              <a:ext cx="1744402" cy="584775"/>
            </a:xfrm>
            <a:prstGeom prst="rect">
              <a:avLst/>
            </a:prstGeom>
            <a:solidFill>
              <a:schemeClr val="bg1"/>
            </a:solidFill>
          </p:spPr>
          <p:txBody>
            <a:bodyPr wrap="square" rtlCol="0">
              <a:spAutoFit/>
            </a:bodyPr>
            <a:lstStyle/>
            <a:p>
              <a:r>
                <a:rPr kumimoji="1" lang="en-US" altLang="ja-JP" sz="3200" dirty="0"/>
                <a:t>【</a:t>
              </a:r>
              <a:r>
                <a:rPr kumimoji="1" lang="ja-JP" altLang="en-US" sz="3200" dirty="0"/>
                <a:t>成果</a:t>
              </a:r>
              <a:r>
                <a:rPr kumimoji="1" lang="en-US" altLang="ja-JP" sz="3200" dirty="0"/>
                <a:t>】</a:t>
              </a:r>
              <a:endParaRPr kumimoji="1" lang="ja-JP" altLang="en-US" sz="3200" dirty="0"/>
            </a:p>
          </p:txBody>
        </p:sp>
      </p:grpSp>
    </p:spTree>
    <p:extLst>
      <p:ext uri="{BB962C8B-B14F-4D97-AF65-F5344CB8AC3E}">
        <p14:creationId xmlns:p14="http://schemas.microsoft.com/office/powerpoint/2010/main" val="183552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5CDF88B0-AD42-4952-A54E-2DED8287611D}"/>
              </a:ext>
            </a:extLst>
          </p:cNvPr>
          <p:cNvGrpSpPr/>
          <p:nvPr/>
        </p:nvGrpSpPr>
        <p:grpSpPr>
          <a:xfrm>
            <a:off x="295629" y="400003"/>
            <a:ext cx="8452835" cy="5963013"/>
            <a:chOff x="295629" y="400003"/>
            <a:chExt cx="8452835" cy="5963013"/>
          </a:xfrm>
        </p:grpSpPr>
        <p:grpSp>
          <p:nvGrpSpPr>
            <p:cNvPr id="17" name="グループ化 16">
              <a:extLst>
                <a:ext uri="{FF2B5EF4-FFF2-40B4-BE49-F238E27FC236}">
                  <a16:creationId xmlns:a16="http://schemas.microsoft.com/office/drawing/2014/main" id="{59318A91-2015-4F5E-8D3D-B88B5F9E1AF9}"/>
                </a:ext>
              </a:extLst>
            </p:cNvPr>
            <p:cNvGrpSpPr/>
            <p:nvPr/>
          </p:nvGrpSpPr>
          <p:grpSpPr>
            <a:xfrm>
              <a:off x="714554" y="400003"/>
              <a:ext cx="7817886" cy="5963013"/>
              <a:chOff x="714554" y="400003"/>
              <a:chExt cx="7817886" cy="5963013"/>
            </a:xfrm>
          </p:grpSpPr>
          <p:sp>
            <p:nvSpPr>
              <p:cNvPr id="18" name="円/楕円 62">
                <a:extLst>
                  <a:ext uri="{FF2B5EF4-FFF2-40B4-BE49-F238E27FC236}">
                    <a16:creationId xmlns:a16="http://schemas.microsoft.com/office/drawing/2014/main" id="{4C8C9674-1B84-4F38-8A52-E09B483F2A72}"/>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9" name="円/楕円 57">
                <a:extLst>
                  <a:ext uri="{FF2B5EF4-FFF2-40B4-BE49-F238E27FC236}">
                    <a16:creationId xmlns:a16="http://schemas.microsoft.com/office/drawing/2014/main" id="{F91BBCF1-1F2D-4875-BB14-0251FA843D7E}"/>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20" name="円/楕円 60">
                <a:extLst>
                  <a:ext uri="{FF2B5EF4-FFF2-40B4-BE49-F238E27FC236}">
                    <a16:creationId xmlns:a16="http://schemas.microsoft.com/office/drawing/2014/main" id="{317AE2E2-FD30-4770-A2DF-2788FA6122C4}"/>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21" name="円/楕円 61">
                <a:extLst>
                  <a:ext uri="{FF2B5EF4-FFF2-40B4-BE49-F238E27FC236}">
                    <a16:creationId xmlns:a16="http://schemas.microsoft.com/office/drawing/2014/main" id="{D8DD9F32-49BF-4452-803F-113FCE127FF4}"/>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22" name="円/楕円 59">
                <a:extLst>
                  <a:ext uri="{FF2B5EF4-FFF2-40B4-BE49-F238E27FC236}">
                    <a16:creationId xmlns:a16="http://schemas.microsoft.com/office/drawing/2014/main" id="{EE97C646-8A2D-4783-BA35-5CF54CD4C267}"/>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6" name="サブタイトル 2">
              <a:extLst>
                <a:ext uri="{FF2B5EF4-FFF2-40B4-BE49-F238E27FC236}">
                  <a16:creationId xmlns:a16="http://schemas.microsoft.com/office/drawing/2014/main" id="{78B3BDE0-5C00-488B-B0B7-32DE3E46BF83}"/>
                </a:ext>
              </a:extLst>
            </p:cNvPr>
            <p:cNvSpPr txBox="1">
              <a:spLocks/>
            </p:cNvSpPr>
            <p:nvPr/>
          </p:nvSpPr>
          <p:spPr>
            <a:xfrm>
              <a:off x="465552" y="1534511"/>
              <a:ext cx="8282912" cy="4661195"/>
            </a:xfrm>
            <a:prstGeom prst="rect">
              <a:avLst/>
            </a:prstGeom>
            <a:solidFill>
              <a:schemeClr val="bg1"/>
            </a:solidFill>
            <a:ln>
              <a:solidFill>
                <a:schemeClr val="accent1">
                  <a:shade val="50000"/>
                </a:schemeClr>
              </a:solidFill>
            </a:ln>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2400" dirty="0">
                  <a:solidFill>
                    <a:prstClr val="black"/>
                  </a:solidFill>
                </a:rPr>
                <a:t>　</a:t>
              </a:r>
              <a:r>
                <a:rPr lang="ja-JP" altLang="en-US" sz="3000" dirty="0">
                  <a:solidFill>
                    <a:prstClr val="black"/>
                  </a:solidFill>
                  <a:highlight>
                    <a:srgbClr val="FFFF00"/>
                  </a:highlight>
                </a:rPr>
                <a:t>全学年とも、学級活動の授業時数の変更はない。</a:t>
              </a:r>
              <a:endParaRPr lang="en-US" altLang="ja-JP" sz="3000" dirty="0">
                <a:solidFill>
                  <a:prstClr val="black"/>
                </a:solidFill>
                <a:highlight>
                  <a:srgbClr val="FFFF00"/>
                </a:highlight>
              </a:endParaRPr>
            </a:p>
            <a:p>
              <a:pPr algn="l"/>
              <a:r>
                <a:rPr lang="ja-JP" altLang="en-US" sz="3000" dirty="0">
                  <a:solidFill>
                    <a:prstClr val="black"/>
                  </a:solidFill>
                  <a:latin typeface="+mn-ea"/>
                </a:rPr>
                <a:t>　　○　「学級活動」（給食の時間を除く。）は、</a:t>
              </a:r>
              <a:endParaRPr lang="en-US" altLang="ja-JP" sz="3000" dirty="0">
                <a:solidFill>
                  <a:prstClr val="black"/>
                </a:solidFill>
                <a:latin typeface="+mn-ea"/>
              </a:endParaRPr>
            </a:p>
            <a:p>
              <a:pPr algn="l"/>
              <a:r>
                <a:rPr lang="ja-JP" altLang="en-US" sz="3000" dirty="0">
                  <a:solidFill>
                    <a:prstClr val="black"/>
                  </a:solidFill>
                  <a:latin typeface="+mn-ea"/>
                </a:rPr>
                <a:t>　　　　年間</a:t>
              </a:r>
              <a:r>
                <a:rPr lang="en-US" altLang="ja-JP" sz="3000" dirty="0">
                  <a:solidFill>
                    <a:prstClr val="black"/>
                  </a:solidFill>
                  <a:latin typeface="+mn-ea"/>
                </a:rPr>
                <a:t>35</a:t>
              </a:r>
              <a:r>
                <a:rPr lang="ja-JP" altLang="en-US" sz="3000" dirty="0">
                  <a:solidFill>
                    <a:prstClr val="black"/>
                  </a:solidFill>
                  <a:latin typeface="+mn-ea"/>
                </a:rPr>
                <a:t>単位時間（第</a:t>
              </a:r>
              <a:r>
                <a:rPr lang="en-US" altLang="ja-JP" sz="3000" dirty="0">
                  <a:solidFill>
                    <a:prstClr val="black"/>
                  </a:solidFill>
                  <a:latin typeface="+mn-ea"/>
                </a:rPr>
                <a:t>1</a:t>
              </a:r>
              <a:r>
                <a:rPr lang="ja-JP" altLang="en-US" sz="3000" dirty="0">
                  <a:solidFill>
                    <a:prstClr val="black"/>
                  </a:solidFill>
                  <a:latin typeface="+mn-ea"/>
                </a:rPr>
                <a:t>学年は</a:t>
              </a:r>
              <a:r>
                <a:rPr lang="en-US" altLang="ja-JP" sz="3000" dirty="0">
                  <a:solidFill>
                    <a:prstClr val="black"/>
                  </a:solidFill>
                  <a:latin typeface="+mn-ea"/>
                </a:rPr>
                <a:t>34</a:t>
              </a:r>
              <a:r>
                <a:rPr lang="ja-JP" altLang="en-US" sz="3000" dirty="0">
                  <a:solidFill>
                    <a:prstClr val="black"/>
                  </a:solidFill>
                  <a:latin typeface="+mn-ea"/>
                </a:rPr>
                <a:t>単位時間）</a:t>
              </a:r>
              <a:endParaRPr lang="en-US" altLang="ja-JP" sz="3000" dirty="0">
                <a:solidFill>
                  <a:prstClr val="black"/>
                </a:solidFill>
                <a:latin typeface="+mn-ea"/>
              </a:endParaRPr>
            </a:p>
            <a:p>
              <a:pPr algn="l"/>
              <a:r>
                <a:rPr lang="ja-JP" altLang="en-US" sz="3000" dirty="0">
                  <a:solidFill>
                    <a:prstClr val="black"/>
                  </a:solidFill>
                  <a:latin typeface="+mn-ea"/>
                </a:rPr>
                <a:t>　　○　「児童会活動」「クラブ活動」「学校行事」は、</a:t>
              </a:r>
              <a:endParaRPr lang="en-US" altLang="ja-JP" sz="3000" dirty="0">
                <a:solidFill>
                  <a:prstClr val="black"/>
                </a:solidFill>
                <a:latin typeface="+mn-ea"/>
              </a:endParaRPr>
            </a:p>
            <a:p>
              <a:pPr algn="l"/>
              <a:r>
                <a:rPr lang="ja-JP" altLang="en-US" sz="3000" dirty="0">
                  <a:solidFill>
                    <a:prstClr val="black"/>
                  </a:solidFill>
                  <a:latin typeface="+mn-ea"/>
                </a:rPr>
                <a:t>　　　　各内容に応じて、年間、学期ごと、月ごと等に</a:t>
              </a:r>
              <a:endParaRPr lang="en-US" altLang="ja-JP" sz="3000" dirty="0">
                <a:solidFill>
                  <a:prstClr val="black"/>
                </a:solidFill>
                <a:latin typeface="+mn-ea"/>
              </a:endParaRPr>
            </a:p>
            <a:p>
              <a:pPr algn="l"/>
              <a:r>
                <a:rPr lang="ja-JP" altLang="en-US" sz="3000" dirty="0">
                  <a:solidFill>
                    <a:prstClr val="black"/>
                  </a:solidFill>
                  <a:latin typeface="+mn-ea"/>
                </a:rPr>
                <a:t>　　　　適切な時間を充てる。</a:t>
              </a:r>
              <a:endParaRPr lang="en-US" altLang="ja-JP" sz="3000" dirty="0">
                <a:solidFill>
                  <a:prstClr val="black"/>
                </a:solidFill>
                <a:latin typeface="+mn-ea"/>
              </a:endParaRPr>
            </a:p>
            <a:p>
              <a:pPr algn="l"/>
              <a:r>
                <a:rPr lang="ja-JP" altLang="en-US" sz="3000" dirty="0">
                  <a:solidFill>
                    <a:prstClr val="black"/>
                  </a:solidFill>
                </a:rPr>
                <a:t>　</a:t>
              </a:r>
              <a:r>
                <a:rPr lang="ja-JP" altLang="en-US" sz="3000" dirty="0">
                  <a:solidFill>
                    <a:prstClr val="black"/>
                  </a:solidFill>
                  <a:highlight>
                    <a:srgbClr val="FFFF00"/>
                  </a:highlight>
                </a:rPr>
                <a:t>特別活動（学級活動）については、毎日１０分程度の</a:t>
              </a:r>
              <a:endParaRPr lang="en-US" altLang="ja-JP" sz="3000" dirty="0">
                <a:solidFill>
                  <a:prstClr val="black"/>
                </a:solidFill>
                <a:highlight>
                  <a:srgbClr val="FFFF00"/>
                </a:highlight>
              </a:endParaRPr>
            </a:p>
            <a:p>
              <a:pPr algn="l"/>
              <a:r>
                <a:rPr lang="ja-JP" altLang="en-US" sz="3000" dirty="0">
                  <a:solidFill>
                    <a:prstClr val="black"/>
                  </a:solidFill>
                </a:rPr>
                <a:t>　</a:t>
              </a:r>
              <a:r>
                <a:rPr lang="ja-JP" altLang="en-US" sz="3000" dirty="0">
                  <a:solidFill>
                    <a:prstClr val="black"/>
                  </a:solidFill>
                  <a:highlight>
                    <a:srgbClr val="FFFF00"/>
                  </a:highlight>
                </a:rPr>
                <a:t>短い時間を活用して行うこと（モジュール）は考えられ</a:t>
              </a:r>
              <a:endParaRPr lang="en-US" altLang="ja-JP" sz="3000" dirty="0">
                <a:solidFill>
                  <a:prstClr val="black"/>
                </a:solidFill>
                <a:highlight>
                  <a:srgbClr val="FFFF00"/>
                </a:highlight>
              </a:endParaRPr>
            </a:p>
            <a:p>
              <a:pPr algn="l"/>
              <a:r>
                <a:rPr lang="en-US" altLang="ja-JP" sz="3000" dirty="0">
                  <a:solidFill>
                    <a:prstClr val="black"/>
                  </a:solidFill>
                </a:rPr>
                <a:t>   </a:t>
              </a:r>
              <a:r>
                <a:rPr lang="ja-JP" altLang="en-US" sz="3000" dirty="0">
                  <a:solidFill>
                    <a:prstClr val="black"/>
                  </a:solidFill>
                  <a:highlight>
                    <a:srgbClr val="FFFF00"/>
                  </a:highlight>
                </a:rPr>
                <a:t>ない。</a:t>
              </a:r>
              <a:endParaRPr lang="ja-JP" altLang="en-US" sz="3000" dirty="0">
                <a:solidFill>
                  <a:prstClr val="black"/>
                </a:solidFill>
                <a:latin typeface="+mn-ea"/>
              </a:endParaRPr>
            </a:p>
          </p:txBody>
        </p:sp>
        <p:sp>
          <p:nvSpPr>
            <p:cNvPr id="14" name="サブタイトル 2">
              <a:extLst>
                <a:ext uri="{FF2B5EF4-FFF2-40B4-BE49-F238E27FC236}">
                  <a16:creationId xmlns:a16="http://schemas.microsoft.com/office/drawing/2014/main" id="{F21C8F61-2A78-4995-A9EB-29DA20713502}"/>
                </a:ext>
              </a:extLst>
            </p:cNvPr>
            <p:cNvSpPr txBox="1">
              <a:spLocks/>
            </p:cNvSpPr>
            <p:nvPr/>
          </p:nvSpPr>
          <p:spPr>
            <a:xfrm>
              <a:off x="295629" y="728004"/>
              <a:ext cx="2412268" cy="504838"/>
            </a:xfrm>
            <a:prstGeom prst="rect">
              <a:avLst/>
            </a:prstGeom>
            <a:solidFill>
              <a:schemeClr val="bg1"/>
            </a:solidFill>
          </p:spPr>
          <p:txBody>
            <a:bodyPr vert="horz" lIns="87204" tIns="43603" rIns="87204" bIns="43603" rtlCol="0">
              <a:normAutofit lnSpcReduction="10000"/>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en-US" altLang="ja-JP" b="1" dirty="0">
                  <a:solidFill>
                    <a:prstClr val="black"/>
                  </a:solidFill>
                  <a:latin typeface="+mn-ea"/>
                </a:rPr>
                <a:t> 〔</a:t>
              </a:r>
              <a:r>
                <a:rPr lang="ja-JP" altLang="en-US" b="1" dirty="0">
                  <a:solidFill>
                    <a:prstClr val="black"/>
                  </a:solidFill>
                  <a:latin typeface="+mn-ea"/>
                </a:rPr>
                <a:t>授業時数</a:t>
              </a:r>
              <a:r>
                <a:rPr lang="en-US" altLang="ja-JP" b="1" dirty="0">
                  <a:solidFill>
                    <a:prstClr val="black"/>
                  </a:solidFill>
                  <a:latin typeface="+mn-ea"/>
                </a:rPr>
                <a:t>〕</a:t>
              </a:r>
            </a:p>
            <a:p>
              <a:endParaRPr lang="en-US" altLang="ja-JP" sz="1600" dirty="0">
                <a:solidFill>
                  <a:prstClr val="black"/>
                </a:solidFill>
                <a:latin typeface="+mn-ea"/>
              </a:endParaRPr>
            </a:p>
          </p:txBody>
        </p:sp>
      </p:grpSp>
    </p:spTree>
    <p:extLst>
      <p:ext uri="{BB962C8B-B14F-4D97-AF65-F5344CB8AC3E}">
        <p14:creationId xmlns:p14="http://schemas.microsoft.com/office/powerpoint/2010/main" val="3725066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1AAB41F-2AED-46B6-949A-0C77FD0AB46F}"/>
              </a:ext>
            </a:extLst>
          </p:cNvPr>
          <p:cNvSpPr>
            <a:spLocks noGrp="1"/>
          </p:cNvSpPr>
          <p:nvPr>
            <p:ph idx="1"/>
          </p:nvPr>
        </p:nvSpPr>
        <p:spPr>
          <a:xfrm>
            <a:off x="276359" y="2111024"/>
            <a:ext cx="7629369" cy="414796"/>
          </a:xfrm>
          <a:solidFill>
            <a:srgbClr val="FFFFCC"/>
          </a:solidFill>
        </p:spPr>
        <p:txBody>
          <a:bodyPr>
            <a:noAutofit/>
          </a:bodyPr>
          <a:lstStyle/>
          <a:p>
            <a:pPr marL="0" indent="0">
              <a:lnSpc>
                <a:spcPct val="100000"/>
              </a:lnSpc>
              <a:buNone/>
            </a:pPr>
            <a:r>
              <a:rPr kumimoji="1" lang="ja-JP" altLang="en-US" sz="1800" dirty="0">
                <a:latin typeface="+mj-ea"/>
                <a:ea typeface="+mj-ea"/>
              </a:rPr>
              <a:t>学級活動（１）「学級や学校における生活づくりへの参画」の学習過程の例</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grpSp>
        <p:nvGrpSpPr>
          <p:cNvPr id="13" name="グループ化 12">
            <a:extLst>
              <a:ext uri="{FF2B5EF4-FFF2-40B4-BE49-F238E27FC236}">
                <a16:creationId xmlns:a16="http://schemas.microsoft.com/office/drawing/2014/main" id="{D9C80BEE-4269-4B12-BEDC-B2059DF776B8}"/>
              </a:ext>
            </a:extLst>
          </p:cNvPr>
          <p:cNvGrpSpPr/>
          <p:nvPr/>
        </p:nvGrpSpPr>
        <p:grpSpPr>
          <a:xfrm>
            <a:off x="245891" y="188640"/>
            <a:ext cx="8646490" cy="6408712"/>
            <a:chOff x="245891" y="188640"/>
            <a:chExt cx="8646490" cy="6408712"/>
          </a:xfrm>
        </p:grpSpPr>
        <p:grpSp>
          <p:nvGrpSpPr>
            <p:cNvPr id="11" name="グループ化 10">
              <a:extLst>
                <a:ext uri="{FF2B5EF4-FFF2-40B4-BE49-F238E27FC236}">
                  <a16:creationId xmlns:a16="http://schemas.microsoft.com/office/drawing/2014/main" id="{FE1A9DF7-8CD6-494A-BA11-1DDAE1E55B5D}"/>
                </a:ext>
              </a:extLst>
            </p:cNvPr>
            <p:cNvGrpSpPr/>
            <p:nvPr/>
          </p:nvGrpSpPr>
          <p:grpSpPr>
            <a:xfrm>
              <a:off x="714554" y="400003"/>
              <a:ext cx="7817886" cy="1775890"/>
              <a:chOff x="714554" y="400003"/>
              <a:chExt cx="7817886" cy="1775890"/>
            </a:xfrm>
          </p:grpSpPr>
          <p:sp>
            <p:nvSpPr>
              <p:cNvPr id="36" name="円/楕円 57">
                <a:extLst>
                  <a:ext uri="{FF2B5EF4-FFF2-40B4-BE49-F238E27FC236}">
                    <a16:creationId xmlns:a16="http://schemas.microsoft.com/office/drawing/2014/main" id="{6B6728E7-CAE2-4251-919E-A9A9B88C1349}"/>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38" name="円/楕円 60">
                <a:extLst>
                  <a:ext uri="{FF2B5EF4-FFF2-40B4-BE49-F238E27FC236}">
                    <a16:creationId xmlns:a16="http://schemas.microsoft.com/office/drawing/2014/main" id="{23F92EE3-1759-4A64-890A-ADD9C5A73E3F}"/>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40" name="円/楕円 61">
                <a:extLst>
                  <a:ext uri="{FF2B5EF4-FFF2-40B4-BE49-F238E27FC236}">
                    <a16:creationId xmlns:a16="http://schemas.microsoft.com/office/drawing/2014/main" id="{C9C043AD-6D52-46D9-8B28-AB168BFF7052}"/>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6" name="正方形/長方形 5">
              <a:extLst>
                <a:ext uri="{FF2B5EF4-FFF2-40B4-BE49-F238E27FC236}">
                  <a16:creationId xmlns:a16="http://schemas.microsoft.com/office/drawing/2014/main" id="{33D61290-F694-444E-9EC3-4E771E3A4AF9}"/>
                </a:ext>
              </a:extLst>
            </p:cNvPr>
            <p:cNvSpPr/>
            <p:nvPr/>
          </p:nvSpPr>
          <p:spPr>
            <a:xfrm>
              <a:off x="245891" y="1412776"/>
              <a:ext cx="8640756" cy="480970"/>
            </a:xfrm>
            <a:prstGeom prst="rect">
              <a:avLst/>
            </a:prstGeom>
            <a:solidFill>
              <a:srgbClr val="66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chemeClr val="tx1"/>
                  </a:solidFill>
                  <a:latin typeface="+mj-ea"/>
                </a:rPr>
                <a:t>○　指導内容の特質に応じた生徒の自発的・自治的な活動の展開</a:t>
              </a:r>
              <a:endParaRPr lang="ja-JP" altLang="en-US" sz="1400" dirty="0"/>
            </a:p>
          </p:txBody>
        </p:sp>
        <p:sp>
          <p:nvSpPr>
            <p:cNvPr id="15" name="サブタイトル 2">
              <a:extLst>
                <a:ext uri="{FF2B5EF4-FFF2-40B4-BE49-F238E27FC236}">
                  <a16:creationId xmlns:a16="http://schemas.microsoft.com/office/drawing/2014/main" id="{5DD34912-1BA6-44E5-9349-5E13C91DFE56}"/>
                </a:ext>
              </a:extLst>
            </p:cNvPr>
            <p:cNvSpPr txBox="1">
              <a:spLocks/>
            </p:cNvSpPr>
            <p:nvPr/>
          </p:nvSpPr>
          <p:spPr>
            <a:xfrm>
              <a:off x="456472" y="2510874"/>
              <a:ext cx="7992888" cy="498087"/>
            </a:xfrm>
            <a:prstGeom prst="rect">
              <a:avLst/>
            </a:prstGeom>
          </p:spPr>
          <p:txBody>
            <a:bodyPr vert="horz" lIns="87204" tIns="43603" rIns="87204" bIns="43603" rtlCol="0">
              <a:normAutofit fontScale="92500"/>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dirty="0">
                  <a:solidFill>
                    <a:prstClr val="black"/>
                  </a:solidFill>
                  <a:latin typeface="+mn-ea"/>
                </a:rPr>
                <a:t>　　　（実践の成果や課題を振り返り、次の課題解決に生かす。）</a:t>
              </a:r>
              <a:endParaRPr lang="en-US" altLang="ja-JP" sz="2400" dirty="0">
                <a:solidFill>
                  <a:prstClr val="black"/>
                </a:solidFill>
                <a:latin typeface="+mn-ea"/>
              </a:endParaRPr>
            </a:p>
          </p:txBody>
        </p:sp>
        <p:grpSp>
          <p:nvGrpSpPr>
            <p:cNvPr id="10" name="グループ化 9">
              <a:extLst>
                <a:ext uri="{FF2B5EF4-FFF2-40B4-BE49-F238E27FC236}">
                  <a16:creationId xmlns:a16="http://schemas.microsoft.com/office/drawing/2014/main" id="{62FDC644-2751-4F0D-8CB5-3ABB568C0FD1}"/>
                </a:ext>
              </a:extLst>
            </p:cNvPr>
            <p:cNvGrpSpPr/>
            <p:nvPr/>
          </p:nvGrpSpPr>
          <p:grpSpPr>
            <a:xfrm>
              <a:off x="331339" y="3042530"/>
              <a:ext cx="8489133" cy="3554822"/>
              <a:chOff x="300871" y="2636912"/>
              <a:chExt cx="8489133" cy="3554822"/>
            </a:xfrm>
          </p:grpSpPr>
          <p:sp>
            <p:nvSpPr>
              <p:cNvPr id="2" name="四角形: 角を丸くする 1">
                <a:extLst>
                  <a:ext uri="{FF2B5EF4-FFF2-40B4-BE49-F238E27FC236}">
                    <a16:creationId xmlns:a16="http://schemas.microsoft.com/office/drawing/2014/main" id="{EEE00FD5-0AA0-4200-97BC-FAA4B96CB66E}"/>
                  </a:ext>
                </a:extLst>
              </p:cNvPr>
              <p:cNvSpPr/>
              <p:nvPr/>
            </p:nvSpPr>
            <p:spPr>
              <a:xfrm>
                <a:off x="1521527" y="2636912"/>
                <a:ext cx="3846041" cy="3530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①問題の発見・確認</a:t>
                </a:r>
              </a:p>
            </p:txBody>
          </p:sp>
          <p:sp>
            <p:nvSpPr>
              <p:cNvPr id="4" name="テキスト ボックス 3">
                <a:extLst>
                  <a:ext uri="{FF2B5EF4-FFF2-40B4-BE49-F238E27FC236}">
                    <a16:creationId xmlns:a16="http://schemas.microsoft.com/office/drawing/2014/main" id="{233791C1-34A6-424D-BAC5-FC4AFBC4CBE2}"/>
                  </a:ext>
                </a:extLst>
              </p:cNvPr>
              <p:cNvSpPr txBox="1"/>
              <p:nvPr/>
            </p:nvSpPr>
            <p:spPr>
              <a:xfrm>
                <a:off x="1983192" y="2989979"/>
                <a:ext cx="3384376" cy="1169551"/>
              </a:xfrm>
              <a:prstGeom prst="rect">
                <a:avLst/>
              </a:prstGeom>
              <a:noFill/>
              <a:ln>
                <a:solidFill>
                  <a:schemeClr val="accent1">
                    <a:shade val="50000"/>
                  </a:schemeClr>
                </a:solidFill>
              </a:ln>
            </p:spPr>
            <p:txBody>
              <a:bodyPr wrap="square" rtlCol="0">
                <a:spAutoFit/>
              </a:bodyPr>
              <a:lstStyle/>
              <a:p>
                <a:r>
                  <a:rPr kumimoji="1" lang="ja-JP" altLang="en-US" sz="1400" dirty="0">
                    <a:latin typeface="AR丸ゴシック体M" panose="020F0609000000000000" pitchFamily="49" charset="-128"/>
                    <a:ea typeface="AR丸ゴシック体M" panose="020F0609000000000000" pitchFamily="49" charset="-128"/>
                  </a:rPr>
                  <a:t>　学級や学校における生活上の諸問題から課題を見いだし、課題を学級全員で決定する。課題解決の必要性を共有するとともに、話合いの計画を立て、解決に向けて自分の考えをもつ。</a:t>
                </a:r>
              </a:p>
            </p:txBody>
          </p:sp>
          <p:sp>
            <p:nvSpPr>
              <p:cNvPr id="5" name="テキスト ボックス 4">
                <a:extLst>
                  <a:ext uri="{FF2B5EF4-FFF2-40B4-BE49-F238E27FC236}">
                    <a16:creationId xmlns:a16="http://schemas.microsoft.com/office/drawing/2014/main" id="{43C674DE-2999-4D1A-AD0A-8669C351FD1E}"/>
                  </a:ext>
                </a:extLst>
              </p:cNvPr>
              <p:cNvSpPr txBox="1"/>
              <p:nvPr/>
            </p:nvSpPr>
            <p:spPr>
              <a:xfrm>
                <a:off x="1518047" y="2996952"/>
                <a:ext cx="461665" cy="1152128"/>
              </a:xfrm>
              <a:prstGeom prst="rect">
                <a:avLst/>
              </a:prstGeom>
              <a:noFill/>
              <a:ln>
                <a:solidFill>
                  <a:schemeClr val="accent1">
                    <a:shade val="50000"/>
                  </a:schemeClr>
                </a:solidFill>
              </a:ln>
            </p:spPr>
            <p:txBody>
              <a:bodyPr vert="eaVert" wrap="square" rtlCol="0">
                <a:spAutoFit/>
              </a:bodyPr>
              <a:lstStyle/>
              <a:p>
                <a:r>
                  <a:rPr kumimoji="1" lang="ja-JP" altLang="en-US" dirty="0"/>
                  <a:t>活動内容</a:t>
                </a:r>
              </a:p>
            </p:txBody>
          </p:sp>
          <p:sp>
            <p:nvSpPr>
              <p:cNvPr id="16" name="四角形: 角を丸くする 15">
                <a:extLst>
                  <a:ext uri="{FF2B5EF4-FFF2-40B4-BE49-F238E27FC236}">
                    <a16:creationId xmlns:a16="http://schemas.microsoft.com/office/drawing/2014/main" id="{28DC5768-DB0A-4427-A12F-D61476DA127B}"/>
                  </a:ext>
                </a:extLst>
              </p:cNvPr>
              <p:cNvSpPr/>
              <p:nvPr/>
            </p:nvSpPr>
            <p:spPr>
              <a:xfrm>
                <a:off x="5940152" y="2636912"/>
                <a:ext cx="2592288" cy="3530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②解決方法等の話合い</a:t>
                </a:r>
              </a:p>
            </p:txBody>
          </p:sp>
          <p:sp>
            <p:nvSpPr>
              <p:cNvPr id="17" name="テキスト ボックス 16">
                <a:extLst>
                  <a:ext uri="{FF2B5EF4-FFF2-40B4-BE49-F238E27FC236}">
                    <a16:creationId xmlns:a16="http://schemas.microsoft.com/office/drawing/2014/main" id="{DD9B501E-A3AF-4A7D-BF01-05C83373FE9E}"/>
                  </a:ext>
                </a:extLst>
              </p:cNvPr>
              <p:cNvSpPr txBox="1"/>
              <p:nvPr/>
            </p:nvSpPr>
            <p:spPr>
              <a:xfrm>
                <a:off x="5940152" y="2989979"/>
                <a:ext cx="2592288" cy="1169551"/>
              </a:xfrm>
              <a:prstGeom prst="rect">
                <a:avLst/>
              </a:prstGeom>
              <a:noFill/>
              <a:ln>
                <a:solidFill>
                  <a:schemeClr val="accent1">
                    <a:shade val="50000"/>
                  </a:schemeClr>
                </a:solidFill>
              </a:ln>
            </p:spPr>
            <p:txBody>
              <a:bodyPr wrap="square" rtlCol="0">
                <a:spAutoFit/>
              </a:bodyPr>
              <a:lstStyle/>
              <a:p>
                <a:r>
                  <a:rPr kumimoji="1" lang="ja-JP" altLang="en-US" sz="1400" dirty="0">
                    <a:latin typeface="AR丸ゴシック体M" panose="020F0609000000000000" pitchFamily="49" charset="-128"/>
                    <a:ea typeface="AR丸ゴシック体M" panose="020F0609000000000000" pitchFamily="49" charset="-128"/>
                  </a:rPr>
                  <a:t>　よりよい生活づくりのために、取り組む内容や方法、役割分担などについて、意見を出し合ったり、くらべ合ったりしながら話し合う。</a:t>
                </a:r>
              </a:p>
            </p:txBody>
          </p:sp>
          <p:sp>
            <p:nvSpPr>
              <p:cNvPr id="19" name="四角形: 角を丸くする 18">
                <a:extLst>
                  <a:ext uri="{FF2B5EF4-FFF2-40B4-BE49-F238E27FC236}">
                    <a16:creationId xmlns:a16="http://schemas.microsoft.com/office/drawing/2014/main" id="{99438B75-8AD4-4863-AFD2-75D7EE10948B}"/>
                  </a:ext>
                </a:extLst>
              </p:cNvPr>
              <p:cNvSpPr/>
              <p:nvPr/>
            </p:nvSpPr>
            <p:spPr>
              <a:xfrm>
                <a:off x="6084168" y="4448321"/>
                <a:ext cx="2448272" cy="3530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③解決方法等の決定</a:t>
                </a:r>
              </a:p>
            </p:txBody>
          </p:sp>
          <p:sp>
            <p:nvSpPr>
              <p:cNvPr id="20" name="テキスト ボックス 19">
                <a:extLst>
                  <a:ext uri="{FF2B5EF4-FFF2-40B4-BE49-F238E27FC236}">
                    <a16:creationId xmlns:a16="http://schemas.microsoft.com/office/drawing/2014/main" id="{4EF71DA8-BE22-4CA6-8561-20A50099127A}"/>
                  </a:ext>
                </a:extLst>
              </p:cNvPr>
              <p:cNvSpPr txBox="1"/>
              <p:nvPr/>
            </p:nvSpPr>
            <p:spPr>
              <a:xfrm>
                <a:off x="6084168" y="4801388"/>
                <a:ext cx="2448272" cy="1169551"/>
              </a:xfrm>
              <a:prstGeom prst="rect">
                <a:avLst/>
              </a:prstGeom>
              <a:noFill/>
              <a:ln>
                <a:solidFill>
                  <a:schemeClr val="accent1">
                    <a:shade val="50000"/>
                  </a:schemeClr>
                </a:solidFill>
              </a:ln>
            </p:spPr>
            <p:txBody>
              <a:bodyPr wrap="square" rtlCol="0">
                <a:spAutoFit/>
              </a:bodyPr>
              <a:lstStyle/>
              <a:p>
                <a:r>
                  <a:rPr kumimoji="1" lang="ja-JP" altLang="en-US" sz="1400" dirty="0">
                    <a:latin typeface="AR丸ゴシック体M" panose="020F0609000000000000" pitchFamily="49" charset="-128"/>
                    <a:ea typeface="AR丸ゴシック体M" panose="020F0609000000000000" pitchFamily="49" charset="-128"/>
                  </a:rPr>
                  <a:t>　意見の違いや多様性を認め合い、折り合いを付けるなど集団としての考えをまとめたり決めたりして「合意形成」を図る。</a:t>
                </a:r>
              </a:p>
            </p:txBody>
          </p:sp>
          <p:sp>
            <p:nvSpPr>
              <p:cNvPr id="21" name="四角形: 角を丸くする 20">
                <a:extLst>
                  <a:ext uri="{FF2B5EF4-FFF2-40B4-BE49-F238E27FC236}">
                    <a16:creationId xmlns:a16="http://schemas.microsoft.com/office/drawing/2014/main" id="{03FEBCFA-D27C-41DD-BAC7-A46BCBE7F079}"/>
                  </a:ext>
                </a:extLst>
              </p:cNvPr>
              <p:cNvSpPr/>
              <p:nvPr/>
            </p:nvSpPr>
            <p:spPr>
              <a:xfrm>
                <a:off x="3628936" y="4437112"/>
                <a:ext cx="2167200" cy="3642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④決めたことを実践</a:t>
                </a:r>
              </a:p>
            </p:txBody>
          </p:sp>
          <p:sp>
            <p:nvSpPr>
              <p:cNvPr id="22" name="テキスト ボックス 21">
                <a:extLst>
                  <a:ext uri="{FF2B5EF4-FFF2-40B4-BE49-F238E27FC236}">
                    <a16:creationId xmlns:a16="http://schemas.microsoft.com/office/drawing/2014/main" id="{DF289515-92ED-4FC8-8F98-CBA1189FB8AF}"/>
                  </a:ext>
                </a:extLst>
              </p:cNvPr>
              <p:cNvSpPr txBox="1"/>
              <p:nvPr/>
            </p:nvSpPr>
            <p:spPr>
              <a:xfrm>
                <a:off x="3628936" y="4790179"/>
                <a:ext cx="2167200" cy="1384995"/>
              </a:xfrm>
              <a:prstGeom prst="rect">
                <a:avLst/>
              </a:prstGeom>
              <a:noFill/>
              <a:ln>
                <a:solidFill>
                  <a:schemeClr val="accent1">
                    <a:shade val="50000"/>
                  </a:schemeClr>
                </a:solidFill>
              </a:ln>
            </p:spPr>
            <p:txBody>
              <a:bodyPr wrap="square" rtlCol="0">
                <a:spAutoFit/>
              </a:bodyPr>
              <a:lstStyle/>
              <a:p>
                <a:endParaRPr kumimoji="1" lang="en-US" altLang="ja-JP" sz="1400" dirty="0">
                  <a:latin typeface="AR丸ゴシック体M" panose="020F0609000000000000" pitchFamily="49" charset="-128"/>
                  <a:ea typeface="AR丸ゴシック体M" panose="020F0609000000000000" pitchFamily="49" charset="-128"/>
                </a:endParaRPr>
              </a:p>
              <a:p>
                <a:r>
                  <a:rPr kumimoji="1" lang="ja-JP" altLang="en-US" sz="1400" dirty="0">
                    <a:latin typeface="AR丸ゴシック体M" panose="020F0609000000000000" pitchFamily="49" charset="-128"/>
                    <a:ea typeface="AR丸ゴシック体M" panose="020F0609000000000000" pitchFamily="49" charset="-128"/>
                  </a:rPr>
                  <a:t>　決定したことについて、自己の役割を果たしたり、互いのよさを生かして協働したりして実践する。</a:t>
                </a:r>
                <a:endParaRPr kumimoji="1" lang="en-US" altLang="ja-JP" sz="1400" dirty="0">
                  <a:latin typeface="AR丸ゴシック体M" panose="020F0609000000000000" pitchFamily="49" charset="-128"/>
                  <a:ea typeface="AR丸ゴシック体M" panose="020F0609000000000000" pitchFamily="49" charset="-128"/>
                </a:endParaRPr>
              </a:p>
              <a:p>
                <a:endParaRPr kumimoji="1" lang="ja-JP" altLang="en-US" sz="1400" dirty="0">
                  <a:latin typeface="AR丸ゴシック体M" panose="020F0609000000000000" pitchFamily="49" charset="-128"/>
                  <a:ea typeface="AR丸ゴシック体M" panose="020F0609000000000000" pitchFamily="49" charset="-128"/>
                </a:endParaRPr>
              </a:p>
            </p:txBody>
          </p:sp>
          <p:sp>
            <p:nvSpPr>
              <p:cNvPr id="23" name="四角形: 角を丸くする 22">
                <a:extLst>
                  <a:ext uri="{FF2B5EF4-FFF2-40B4-BE49-F238E27FC236}">
                    <a16:creationId xmlns:a16="http://schemas.microsoft.com/office/drawing/2014/main" id="{5FA05E5B-DA43-4E9F-8F54-885559672782}"/>
                  </a:ext>
                </a:extLst>
              </p:cNvPr>
              <p:cNvSpPr/>
              <p:nvPr/>
            </p:nvSpPr>
            <p:spPr>
              <a:xfrm>
                <a:off x="971600" y="4453672"/>
                <a:ext cx="2448272" cy="3530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⑤振り返り</a:t>
                </a:r>
              </a:p>
            </p:txBody>
          </p:sp>
          <p:sp>
            <p:nvSpPr>
              <p:cNvPr id="24" name="テキスト ボックス 23">
                <a:extLst>
                  <a:ext uri="{FF2B5EF4-FFF2-40B4-BE49-F238E27FC236}">
                    <a16:creationId xmlns:a16="http://schemas.microsoft.com/office/drawing/2014/main" id="{E4F848FC-806A-4F3C-A829-1103C107A95A}"/>
                  </a:ext>
                </a:extLst>
              </p:cNvPr>
              <p:cNvSpPr txBox="1"/>
              <p:nvPr/>
            </p:nvSpPr>
            <p:spPr>
              <a:xfrm>
                <a:off x="971600" y="4806739"/>
                <a:ext cx="2448272" cy="1384995"/>
              </a:xfrm>
              <a:prstGeom prst="rect">
                <a:avLst/>
              </a:prstGeom>
              <a:noFill/>
              <a:ln>
                <a:solidFill>
                  <a:schemeClr val="accent1">
                    <a:shade val="50000"/>
                  </a:schemeClr>
                </a:solidFill>
              </a:ln>
            </p:spPr>
            <p:txBody>
              <a:bodyPr wrap="square" rtlCol="0">
                <a:spAutoFit/>
              </a:bodyPr>
              <a:lstStyle/>
              <a:p>
                <a:r>
                  <a:rPr kumimoji="1" lang="ja-JP" altLang="en-US" sz="1400" dirty="0">
                    <a:latin typeface="AR丸ゴシック体M" panose="020F0609000000000000" pitchFamily="49" charset="-128"/>
                    <a:ea typeface="AR丸ゴシック体M" panose="020F0609000000000000" pitchFamily="49" charset="-128"/>
                  </a:rPr>
                  <a:t>　一連の実践や成果や課題を振り返り、結果を分析し成果を実感したり、次の課題解決に生かしたりするなど、実践の継続や新たな課題の発見につなげる。</a:t>
                </a:r>
                <a:endParaRPr kumimoji="1" lang="en-US" altLang="ja-JP" sz="1400" dirty="0">
                  <a:latin typeface="AR丸ゴシック体M" panose="020F0609000000000000" pitchFamily="49" charset="-128"/>
                  <a:ea typeface="AR丸ゴシック体M" panose="020F0609000000000000" pitchFamily="49" charset="-128"/>
                </a:endParaRPr>
              </a:p>
            </p:txBody>
          </p:sp>
          <p:sp>
            <p:nvSpPr>
              <p:cNvPr id="27" name="四角形: 角を丸くする 26">
                <a:extLst>
                  <a:ext uri="{FF2B5EF4-FFF2-40B4-BE49-F238E27FC236}">
                    <a16:creationId xmlns:a16="http://schemas.microsoft.com/office/drawing/2014/main" id="{A5EF0587-717D-4BFA-8745-511AEF618D24}"/>
                  </a:ext>
                </a:extLst>
              </p:cNvPr>
              <p:cNvSpPr/>
              <p:nvPr/>
            </p:nvSpPr>
            <p:spPr>
              <a:xfrm>
                <a:off x="300871" y="3392992"/>
                <a:ext cx="461665" cy="2287325"/>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次の課題解決へ</a:t>
                </a:r>
              </a:p>
            </p:txBody>
          </p:sp>
          <p:cxnSp>
            <p:nvCxnSpPr>
              <p:cNvPr id="29" name="直線コネクタ 28">
                <a:extLst>
                  <a:ext uri="{FF2B5EF4-FFF2-40B4-BE49-F238E27FC236}">
                    <a16:creationId xmlns:a16="http://schemas.microsoft.com/office/drawing/2014/main" id="{B8B105ED-1136-4E63-8B24-5C77EF6DF23C}"/>
                  </a:ext>
                </a:extLst>
              </p:cNvPr>
              <p:cNvCxnSpPr>
                <a:cxnSpLocks/>
              </p:cNvCxnSpPr>
              <p:nvPr/>
            </p:nvCxnSpPr>
            <p:spPr>
              <a:xfrm flipH="1" flipV="1">
                <a:off x="539700" y="2795091"/>
                <a:ext cx="1" cy="579547"/>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D8755AE3-FAC2-498E-8E21-0C7A2CC18AC7}"/>
                  </a:ext>
                </a:extLst>
              </p:cNvPr>
              <p:cNvCxnSpPr>
                <a:cxnSpLocks/>
                <a:endCxn id="2" idx="1"/>
              </p:cNvCxnSpPr>
              <p:nvPr/>
            </p:nvCxnSpPr>
            <p:spPr>
              <a:xfrm>
                <a:off x="529964" y="2813446"/>
                <a:ext cx="991563" cy="0"/>
              </a:xfrm>
              <a:prstGeom prst="straightConnector1">
                <a:avLst/>
              </a:prstGeom>
              <a:ln w="635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A703EDC4-7C08-4CF6-AE3F-590BBCEC95E7}"/>
                  </a:ext>
                </a:extLst>
              </p:cNvPr>
              <p:cNvCxnSpPr>
                <a:cxnSpLocks/>
              </p:cNvCxnSpPr>
              <p:nvPr/>
            </p:nvCxnSpPr>
            <p:spPr>
              <a:xfrm>
                <a:off x="5211500" y="2829399"/>
                <a:ext cx="781204" cy="0"/>
              </a:xfrm>
              <a:prstGeom prst="straightConnector1">
                <a:avLst/>
              </a:prstGeom>
              <a:ln w="635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8C0CF950-CC80-48D7-9527-AE3C7D9CA6D4}"/>
                  </a:ext>
                </a:extLst>
              </p:cNvPr>
              <p:cNvCxnSpPr>
                <a:cxnSpLocks/>
              </p:cNvCxnSpPr>
              <p:nvPr/>
            </p:nvCxnSpPr>
            <p:spPr>
              <a:xfrm flipV="1">
                <a:off x="8790004" y="2795091"/>
                <a:ext cx="0" cy="1829763"/>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0CB754F3-5218-4665-B3BE-EAC471BE6940}"/>
                  </a:ext>
                </a:extLst>
              </p:cNvPr>
              <p:cNvCxnSpPr>
                <a:cxnSpLocks/>
              </p:cNvCxnSpPr>
              <p:nvPr/>
            </p:nvCxnSpPr>
            <p:spPr>
              <a:xfrm flipH="1" flipV="1">
                <a:off x="8418892" y="4594204"/>
                <a:ext cx="371112" cy="7577"/>
              </a:xfrm>
              <a:prstGeom prst="straightConnector1">
                <a:avLst/>
              </a:prstGeom>
              <a:ln w="635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D48EFA36-5E83-4A86-9687-E35E9C8A5D7A}"/>
                  </a:ext>
                </a:extLst>
              </p:cNvPr>
              <p:cNvCxnSpPr>
                <a:cxnSpLocks/>
              </p:cNvCxnSpPr>
              <p:nvPr/>
            </p:nvCxnSpPr>
            <p:spPr>
              <a:xfrm flipH="1" flipV="1">
                <a:off x="5708780" y="4577885"/>
                <a:ext cx="371112" cy="7577"/>
              </a:xfrm>
              <a:prstGeom prst="straightConnector1">
                <a:avLst/>
              </a:prstGeom>
              <a:ln w="635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5133ECF0-ADB3-4934-8915-F4578B0BC6DF}"/>
                  </a:ext>
                </a:extLst>
              </p:cNvPr>
              <p:cNvCxnSpPr>
                <a:cxnSpLocks/>
              </p:cNvCxnSpPr>
              <p:nvPr/>
            </p:nvCxnSpPr>
            <p:spPr>
              <a:xfrm flipH="1" flipV="1">
                <a:off x="3299364" y="4590114"/>
                <a:ext cx="371112" cy="7577"/>
              </a:xfrm>
              <a:prstGeom prst="straightConnector1">
                <a:avLst/>
              </a:prstGeom>
              <a:ln w="635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447C001B-E5C3-4D67-AD49-7C6D4750B3D5}"/>
                  </a:ext>
                </a:extLst>
              </p:cNvPr>
              <p:cNvCxnSpPr>
                <a:cxnSpLocks/>
              </p:cNvCxnSpPr>
              <p:nvPr/>
            </p:nvCxnSpPr>
            <p:spPr>
              <a:xfrm flipH="1" flipV="1">
                <a:off x="679456" y="4570308"/>
                <a:ext cx="371112" cy="7577"/>
              </a:xfrm>
              <a:prstGeom prst="straightConnector1">
                <a:avLst/>
              </a:prstGeom>
              <a:ln w="635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17CA73EA-1B81-44E9-B142-0854FC296E62}"/>
                  </a:ext>
                </a:extLst>
              </p:cNvPr>
              <p:cNvCxnSpPr>
                <a:cxnSpLocks/>
              </p:cNvCxnSpPr>
              <p:nvPr/>
            </p:nvCxnSpPr>
            <p:spPr>
              <a:xfrm>
                <a:off x="8532440" y="2821654"/>
                <a:ext cx="257564" cy="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グループ化 11">
              <a:extLst>
                <a:ext uri="{FF2B5EF4-FFF2-40B4-BE49-F238E27FC236}">
                  <a16:creationId xmlns:a16="http://schemas.microsoft.com/office/drawing/2014/main" id="{C0AA0D7C-96BD-4020-A66F-946ECF69EFAB}"/>
                </a:ext>
              </a:extLst>
            </p:cNvPr>
            <p:cNvGrpSpPr/>
            <p:nvPr/>
          </p:nvGrpSpPr>
          <p:grpSpPr>
            <a:xfrm>
              <a:off x="251619" y="188640"/>
              <a:ext cx="8640762" cy="720080"/>
              <a:chOff x="251619" y="188640"/>
              <a:chExt cx="8640762" cy="720080"/>
            </a:xfrm>
          </p:grpSpPr>
          <p:sp>
            <p:nvSpPr>
              <p:cNvPr id="26" name="正方形/長方形 25">
                <a:extLst>
                  <a:ext uri="{FF2B5EF4-FFF2-40B4-BE49-F238E27FC236}">
                    <a16:creationId xmlns:a16="http://schemas.microsoft.com/office/drawing/2014/main" id="{69F47005-B831-4E23-A529-7AD0404B6B43}"/>
                  </a:ext>
                </a:extLst>
              </p:cNvPr>
              <p:cNvSpPr/>
              <p:nvPr/>
            </p:nvSpPr>
            <p:spPr>
              <a:xfrm>
                <a:off x="251619" y="188640"/>
                <a:ext cx="8640762" cy="7200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3200" dirty="0">
                    <a:solidFill>
                      <a:schemeClr val="tx1"/>
                    </a:solidFill>
                  </a:rPr>
                  <a:t>（２）内容の取扱いについての配慮事項</a:t>
                </a:r>
                <a:endParaRPr lang="ja-JP" altLang="en-US" sz="2400" dirty="0">
                  <a:solidFill>
                    <a:schemeClr val="tx1"/>
                  </a:solidFill>
                </a:endParaRPr>
              </a:p>
            </p:txBody>
          </p:sp>
          <p:sp>
            <p:nvSpPr>
              <p:cNvPr id="28" name="正方形/長方形 27">
                <a:extLst>
                  <a:ext uri="{FF2B5EF4-FFF2-40B4-BE49-F238E27FC236}">
                    <a16:creationId xmlns:a16="http://schemas.microsoft.com/office/drawing/2014/main" id="{D8C25B42-FF89-4D7D-BFFF-8CAADD238953}"/>
                  </a:ext>
                </a:extLst>
              </p:cNvPr>
              <p:cNvSpPr/>
              <p:nvPr/>
            </p:nvSpPr>
            <p:spPr>
              <a:xfrm>
                <a:off x="251619" y="188640"/>
                <a:ext cx="215926" cy="72008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grpSp>
      <p:sp>
        <p:nvSpPr>
          <p:cNvPr id="35" name="テキスト ボックス 34">
            <a:extLst>
              <a:ext uri="{FF2B5EF4-FFF2-40B4-BE49-F238E27FC236}">
                <a16:creationId xmlns:a16="http://schemas.microsoft.com/office/drawing/2014/main" id="{8936928F-3F1A-4211-BCF2-0BABAFB8B6FB}"/>
              </a:ext>
            </a:extLst>
          </p:cNvPr>
          <p:cNvSpPr txBox="1"/>
          <p:nvPr/>
        </p:nvSpPr>
        <p:spPr>
          <a:xfrm>
            <a:off x="7309059" y="566520"/>
            <a:ext cx="1583266" cy="646331"/>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解説ｐ１５１</a:t>
            </a:r>
            <a:endParaRPr kumimoji="1" lang="en-US" altLang="ja-JP" dirty="0">
              <a:latin typeface="HGP創英角ｺﾞｼｯｸUB" panose="020B0900000000000000" pitchFamily="50" charset="-128"/>
              <a:ea typeface="HGP創英角ｺﾞｼｯｸUB" panose="020B0900000000000000" pitchFamily="50" charset="-128"/>
            </a:endParaRPr>
          </a:p>
          <a:p>
            <a:r>
              <a:rPr kumimoji="1" lang="ja-JP" altLang="en-US" dirty="0">
                <a:latin typeface="HGP創英角ｺﾞｼｯｸUB" panose="020B0900000000000000" pitchFamily="50" charset="-128"/>
                <a:ea typeface="HGP創英角ｺﾞｼｯｸUB" panose="020B0900000000000000" pitchFamily="50" charset="-128"/>
              </a:rPr>
              <a:t>　　　　～１５８</a:t>
            </a:r>
          </a:p>
        </p:txBody>
      </p:sp>
    </p:spTree>
    <p:extLst>
      <p:ext uri="{BB962C8B-B14F-4D97-AF65-F5344CB8AC3E}">
        <p14:creationId xmlns:p14="http://schemas.microsoft.com/office/powerpoint/2010/main" val="3394192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37A22448-9995-4359-B7D9-588528A0ED09}"/>
              </a:ext>
            </a:extLst>
          </p:cNvPr>
          <p:cNvGrpSpPr/>
          <p:nvPr/>
        </p:nvGrpSpPr>
        <p:grpSpPr>
          <a:xfrm>
            <a:off x="251619" y="188640"/>
            <a:ext cx="8640762" cy="6323873"/>
            <a:chOff x="251619" y="188640"/>
            <a:chExt cx="8640762" cy="6323873"/>
          </a:xfrm>
        </p:grpSpPr>
        <p:sp>
          <p:nvSpPr>
            <p:cNvPr id="15" name="サブタイトル 2">
              <a:extLst>
                <a:ext uri="{FF2B5EF4-FFF2-40B4-BE49-F238E27FC236}">
                  <a16:creationId xmlns:a16="http://schemas.microsoft.com/office/drawing/2014/main" id="{B8D90AD6-7751-476C-A019-03F3BD688E86}"/>
                </a:ext>
              </a:extLst>
            </p:cNvPr>
            <p:cNvSpPr txBox="1">
              <a:spLocks/>
            </p:cNvSpPr>
            <p:nvPr/>
          </p:nvSpPr>
          <p:spPr>
            <a:xfrm>
              <a:off x="382705" y="1485293"/>
              <a:ext cx="8280821" cy="2663787"/>
            </a:xfrm>
            <a:prstGeom prst="rect">
              <a:avLst/>
            </a:prstGeom>
            <a:solidFill>
              <a:schemeClr val="bg1"/>
            </a:solidFill>
          </p:spPr>
          <p:txBody>
            <a:bodyPr vert="horz" lIns="87204" tIns="43603" rIns="87204" bIns="43603" rtlCol="0">
              <a:normAutofit fontScale="62500" lnSpcReduction="20000"/>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endParaRPr lang="en-US" altLang="ja-JP" sz="3000" dirty="0"/>
            </a:p>
            <a:p>
              <a:pPr marL="0" indent="0">
                <a:buNone/>
              </a:pPr>
              <a:r>
                <a:rPr lang="ja-JP" altLang="en-US" sz="3000" b="1" u="sng" dirty="0"/>
                <a:t>移行期間における基本方針</a:t>
              </a:r>
            </a:p>
            <a:p>
              <a:pPr marL="0" indent="0">
                <a:buNone/>
              </a:pPr>
              <a:r>
                <a:rPr lang="ja-JP" altLang="en-US" sz="3000" dirty="0"/>
                <a:t>○　新学習指導要領への移行のための期間（小学校：平成</a:t>
              </a:r>
              <a:r>
                <a:rPr lang="en-US" altLang="ja-JP" sz="3000" dirty="0"/>
                <a:t>30</a:t>
              </a:r>
              <a:r>
                <a:rPr lang="ja-JP" altLang="en-US" sz="3000" dirty="0" err="1"/>
                <a:t>、</a:t>
              </a:r>
              <a:r>
                <a:rPr lang="en-US" altLang="ja-JP" sz="3000" dirty="0"/>
                <a:t>31</a:t>
              </a:r>
              <a:r>
                <a:rPr lang="ja-JP" altLang="en-US" sz="3000" dirty="0"/>
                <a:t>年度）において、 </a:t>
              </a:r>
              <a:endParaRPr lang="en-US" altLang="ja-JP" sz="3000" dirty="0"/>
            </a:p>
            <a:p>
              <a:pPr marL="0" indent="0">
                <a:buNone/>
              </a:pPr>
              <a:r>
                <a:rPr lang="en-US" altLang="ja-JP" sz="3000" dirty="0"/>
                <a:t>   </a:t>
              </a:r>
              <a:r>
                <a:rPr lang="ja-JP" altLang="en-US" sz="3000" dirty="0"/>
                <a:t>円滑な移行ができるよう内容を一部加える等の特例を設ける。</a:t>
              </a:r>
            </a:p>
            <a:p>
              <a:pPr marL="0" indent="0">
                <a:buNone/>
              </a:pPr>
              <a:r>
                <a:rPr lang="ja-JP" altLang="en-US" sz="3000" dirty="0"/>
                <a:t>○　指導内容の移行がないなど教科書等の対応を要しない場合などは、積極的</a:t>
              </a:r>
              <a:endParaRPr lang="en-US" altLang="ja-JP" sz="3000" dirty="0"/>
            </a:p>
            <a:p>
              <a:pPr marL="0" indent="0">
                <a:buNone/>
              </a:pPr>
              <a:r>
                <a:rPr lang="en-US" altLang="ja-JP" sz="3000" dirty="0"/>
                <a:t>   </a:t>
              </a:r>
              <a:r>
                <a:rPr lang="ja-JP" altLang="en-US" sz="3000" dirty="0"/>
                <a:t>に新学習指導要領による取り組みができるようにする。</a:t>
              </a:r>
              <a:endParaRPr lang="en-US" altLang="ja-JP" sz="3000" dirty="0"/>
            </a:p>
            <a:p>
              <a:pPr marL="0" indent="0">
                <a:buNone/>
              </a:pPr>
              <a:r>
                <a:rPr lang="ja-JP" altLang="en-US" sz="3000" dirty="0"/>
                <a:t>　特に、</a:t>
              </a:r>
              <a:r>
                <a:rPr lang="ja-JP" altLang="en-US" sz="3000" dirty="0">
                  <a:solidFill>
                    <a:srgbClr val="FF0000"/>
                  </a:solidFill>
                </a:rPr>
                <a:t>「知識及び技能」、「思考力、</a:t>
              </a:r>
              <a:r>
                <a:rPr lang="ja-JP" altLang="en-US" sz="3000" dirty="0">
                  <a:solidFill>
                    <a:srgbClr val="FF0000"/>
                  </a:solidFill>
                  <a:latin typeface="+mn-ea"/>
                </a:rPr>
                <a:t>判断力、表現力等」、「学びに向かう力、人　</a:t>
              </a:r>
              <a:endParaRPr lang="en-US" altLang="ja-JP" sz="3000" dirty="0">
                <a:solidFill>
                  <a:srgbClr val="FF0000"/>
                </a:solidFill>
                <a:latin typeface="+mn-ea"/>
              </a:endParaRPr>
            </a:p>
            <a:p>
              <a:pPr marL="0" indent="0">
                <a:buNone/>
              </a:pPr>
              <a:r>
                <a:rPr lang="ja-JP" altLang="en-US" sz="3000" dirty="0">
                  <a:solidFill>
                    <a:srgbClr val="FF0000"/>
                  </a:solidFill>
                  <a:latin typeface="+mn-ea"/>
                </a:rPr>
                <a:t>　間性等」をバランスよく育成することを目指す新学習指導要領の趣旨を十分に　　　　　</a:t>
              </a:r>
              <a:endParaRPr lang="en-US" altLang="ja-JP" sz="3000" dirty="0">
                <a:solidFill>
                  <a:srgbClr val="FF0000"/>
                </a:solidFill>
                <a:latin typeface="+mn-ea"/>
              </a:endParaRPr>
            </a:p>
            <a:p>
              <a:pPr marL="0" indent="0">
                <a:buNone/>
              </a:pPr>
              <a:r>
                <a:rPr lang="ja-JP" altLang="en-US" sz="3000" dirty="0">
                  <a:solidFill>
                    <a:srgbClr val="FF0000"/>
                  </a:solidFill>
                  <a:latin typeface="+mn-ea"/>
                </a:rPr>
                <a:t>　踏まえて指導されるよう</a:t>
              </a:r>
              <a:r>
                <a:rPr lang="ja-JP" altLang="en-US" sz="3000" dirty="0">
                  <a:latin typeface="+mn-ea"/>
                </a:rPr>
                <a:t>にする。</a:t>
              </a:r>
              <a:endParaRPr lang="ja-JP" altLang="en-US" sz="3000" dirty="0"/>
            </a:p>
          </p:txBody>
        </p:sp>
        <p:sp>
          <p:nvSpPr>
            <p:cNvPr id="16" name="サブタイトル 2">
              <a:extLst>
                <a:ext uri="{FF2B5EF4-FFF2-40B4-BE49-F238E27FC236}">
                  <a16:creationId xmlns:a16="http://schemas.microsoft.com/office/drawing/2014/main" id="{AA526CF5-5599-48D2-B3AB-C6CAE37A8AF6}"/>
                </a:ext>
              </a:extLst>
            </p:cNvPr>
            <p:cNvSpPr txBox="1">
              <a:spLocks/>
            </p:cNvSpPr>
            <p:nvPr/>
          </p:nvSpPr>
          <p:spPr>
            <a:xfrm>
              <a:off x="323528" y="3614927"/>
              <a:ext cx="8280821" cy="1779363"/>
            </a:xfrm>
            <a:prstGeom prst="rect">
              <a:avLst/>
            </a:prstGeom>
          </p:spPr>
          <p:txBody>
            <a:bodyPr vert="horz" lIns="87204" tIns="43603" rIns="87204" bIns="43603" rtlCol="0">
              <a:normAutofit fontScale="62500" lnSpcReduction="20000"/>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endParaRPr lang="en-US" altLang="ja-JP" sz="3000" dirty="0"/>
            </a:p>
            <a:p>
              <a:endParaRPr lang="en-US" altLang="ja-JP" sz="3000" dirty="0"/>
            </a:p>
            <a:p>
              <a:pPr marL="0" indent="0">
                <a:buNone/>
              </a:pPr>
              <a:r>
                <a:rPr lang="ja-JP" altLang="en-US" sz="3000" b="1" u="sng" dirty="0"/>
                <a:t>移行期間中における学習評価の取扱い</a:t>
              </a:r>
            </a:p>
            <a:p>
              <a:pPr marL="0" indent="0">
                <a:buNone/>
              </a:pPr>
              <a:r>
                <a:rPr lang="ja-JP" altLang="en-US" sz="3000" dirty="0"/>
                <a:t> ○   移行期間中における学習評価の在り方については，移行期間に追加して指</a:t>
              </a:r>
              <a:endParaRPr lang="en-US" altLang="ja-JP" sz="3000" dirty="0"/>
            </a:p>
            <a:p>
              <a:pPr marL="0" indent="0">
                <a:buNone/>
              </a:pPr>
              <a:r>
                <a:rPr lang="en-US" altLang="ja-JP" sz="3000" dirty="0"/>
                <a:t>    </a:t>
              </a:r>
              <a:r>
                <a:rPr lang="ja-JP" altLang="en-US" sz="3000" dirty="0"/>
                <a:t>導する部分を含め，</a:t>
              </a:r>
              <a:r>
                <a:rPr lang="ja-JP" altLang="en-US" sz="3000" dirty="0">
                  <a:solidFill>
                    <a:srgbClr val="FF0000"/>
                  </a:solidFill>
                </a:rPr>
                <a:t>現行小学校（中学校）学習指導要領の下の評価規準等に</a:t>
              </a:r>
              <a:endParaRPr lang="en-US" altLang="ja-JP" sz="3000" dirty="0">
                <a:solidFill>
                  <a:srgbClr val="FF0000"/>
                </a:solidFill>
              </a:endParaRPr>
            </a:p>
            <a:p>
              <a:pPr marL="0" indent="0">
                <a:buNone/>
              </a:pPr>
              <a:r>
                <a:rPr lang="en-US" altLang="ja-JP" sz="3000" dirty="0">
                  <a:solidFill>
                    <a:srgbClr val="FF0000"/>
                  </a:solidFill>
                </a:rPr>
                <a:t>    </a:t>
              </a:r>
              <a:r>
                <a:rPr lang="ja-JP" altLang="en-US" sz="3000" dirty="0">
                  <a:solidFill>
                    <a:srgbClr val="FF0000"/>
                  </a:solidFill>
                </a:rPr>
                <a:t>基づき</a:t>
              </a:r>
              <a:r>
                <a:rPr lang="ja-JP" altLang="en-US" sz="3000" dirty="0"/>
                <a:t>，学習評価を行う。</a:t>
              </a:r>
              <a:endParaRPr lang="en-US" altLang="ja-JP" sz="3000" dirty="0"/>
            </a:p>
          </p:txBody>
        </p:sp>
        <p:grpSp>
          <p:nvGrpSpPr>
            <p:cNvPr id="2" name="グループ化 1">
              <a:extLst>
                <a:ext uri="{FF2B5EF4-FFF2-40B4-BE49-F238E27FC236}">
                  <a16:creationId xmlns:a16="http://schemas.microsoft.com/office/drawing/2014/main" id="{6A04ACC7-0635-410B-8475-8DDC8A07A243}"/>
                </a:ext>
              </a:extLst>
            </p:cNvPr>
            <p:cNvGrpSpPr/>
            <p:nvPr/>
          </p:nvGrpSpPr>
          <p:grpSpPr>
            <a:xfrm>
              <a:off x="251619" y="188640"/>
              <a:ext cx="8640762" cy="720080"/>
              <a:chOff x="251619" y="188640"/>
              <a:chExt cx="8640762" cy="720080"/>
            </a:xfrm>
          </p:grpSpPr>
          <p:sp>
            <p:nvSpPr>
              <p:cNvPr id="19" name="正方形/長方形 18">
                <a:extLst>
                  <a:ext uri="{FF2B5EF4-FFF2-40B4-BE49-F238E27FC236}">
                    <a16:creationId xmlns:a16="http://schemas.microsoft.com/office/drawing/2014/main" id="{9E255217-3135-4EDB-85B8-6B23029F2270}"/>
                  </a:ext>
                </a:extLst>
              </p:cNvPr>
              <p:cNvSpPr/>
              <p:nvPr/>
            </p:nvSpPr>
            <p:spPr>
              <a:xfrm>
                <a:off x="251619" y="188640"/>
                <a:ext cx="8640762" cy="7200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3200" dirty="0">
                    <a:solidFill>
                      <a:schemeClr val="tx1"/>
                    </a:solidFill>
                  </a:rPr>
                  <a:t>４　移行措置</a:t>
                </a:r>
                <a:endParaRPr lang="ja-JP" altLang="en-US" sz="2400" dirty="0">
                  <a:solidFill>
                    <a:schemeClr val="tx1"/>
                  </a:solidFill>
                </a:endParaRPr>
              </a:p>
            </p:txBody>
          </p:sp>
          <p:sp>
            <p:nvSpPr>
              <p:cNvPr id="20" name="正方形/長方形 19">
                <a:extLst>
                  <a:ext uri="{FF2B5EF4-FFF2-40B4-BE49-F238E27FC236}">
                    <a16:creationId xmlns:a16="http://schemas.microsoft.com/office/drawing/2014/main" id="{BF279EA4-A113-41D9-9868-35E6110384E2}"/>
                  </a:ext>
                </a:extLst>
              </p:cNvPr>
              <p:cNvSpPr/>
              <p:nvPr/>
            </p:nvSpPr>
            <p:spPr>
              <a:xfrm>
                <a:off x="251619" y="188640"/>
                <a:ext cx="215926" cy="72008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5" name="四角形: 角を丸くする 4">
              <a:extLst>
                <a:ext uri="{FF2B5EF4-FFF2-40B4-BE49-F238E27FC236}">
                  <a16:creationId xmlns:a16="http://schemas.microsoft.com/office/drawing/2014/main" id="{ADAB9152-1109-4908-B1CE-4B15EEC05278}"/>
                </a:ext>
              </a:extLst>
            </p:cNvPr>
            <p:cNvSpPr/>
            <p:nvPr/>
          </p:nvSpPr>
          <p:spPr>
            <a:xfrm>
              <a:off x="1871699" y="5432393"/>
              <a:ext cx="6876764"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　「小学校及び中学校の学習指導要領等に関する移行措置並びに移行期間中における学習指導等について（通知）」</a:t>
              </a:r>
              <a:endParaRPr lang="en-US" altLang="ja-JP" dirty="0"/>
            </a:p>
            <a:p>
              <a:pPr algn="ctr"/>
              <a:r>
                <a:rPr lang="ja-JP" altLang="en-US" b="1" dirty="0"/>
                <a:t>平成２９年７月７日付け２９文科初第５３６号文部科学事務次官通知</a:t>
              </a:r>
              <a:endParaRPr kumimoji="1" lang="ja-JP" altLang="en-US" dirty="0"/>
            </a:p>
          </p:txBody>
        </p:sp>
        <p:sp>
          <p:nvSpPr>
            <p:cNvPr id="21" name="サブタイトル 2">
              <a:extLst>
                <a:ext uri="{FF2B5EF4-FFF2-40B4-BE49-F238E27FC236}">
                  <a16:creationId xmlns:a16="http://schemas.microsoft.com/office/drawing/2014/main" id="{CB113E59-4F62-4A60-8AF8-2ADE4DDF3DCB}"/>
                </a:ext>
              </a:extLst>
            </p:cNvPr>
            <p:cNvSpPr txBox="1">
              <a:spLocks/>
            </p:cNvSpPr>
            <p:nvPr/>
          </p:nvSpPr>
          <p:spPr>
            <a:xfrm>
              <a:off x="881590" y="1192247"/>
              <a:ext cx="7380820" cy="463391"/>
            </a:xfrm>
            <a:prstGeom prst="rect">
              <a:avLst/>
            </a:prstGeom>
            <a:solidFill>
              <a:srgbClr val="FFFFCC"/>
            </a:solid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2400" dirty="0">
                  <a:solidFill>
                    <a:prstClr val="black"/>
                  </a:solidFill>
                </a:rPr>
                <a:t>特別活動は、</a:t>
              </a:r>
              <a:r>
                <a:rPr lang="ja-JP" altLang="en-US" sz="2400" dirty="0">
                  <a:solidFill>
                    <a:srgbClr val="FF0000"/>
                  </a:solidFill>
                </a:rPr>
                <a:t>平成</a:t>
              </a:r>
              <a:r>
                <a:rPr lang="en-US" altLang="ja-JP" sz="2400" dirty="0">
                  <a:solidFill>
                    <a:srgbClr val="FF0000"/>
                  </a:solidFill>
                </a:rPr>
                <a:t>30</a:t>
              </a:r>
              <a:r>
                <a:rPr lang="ja-JP" altLang="en-US" sz="2400" dirty="0">
                  <a:solidFill>
                    <a:srgbClr val="FF0000"/>
                  </a:solidFill>
                </a:rPr>
                <a:t>年度から</a:t>
              </a:r>
              <a:r>
                <a:rPr lang="ja-JP" altLang="en-US" sz="2400" dirty="0">
                  <a:solidFill>
                    <a:prstClr val="black"/>
                  </a:solidFill>
                </a:rPr>
                <a:t>新学習指導要領による。</a:t>
              </a:r>
              <a:endParaRPr lang="en-US" altLang="ja-JP" sz="2400" dirty="0">
                <a:solidFill>
                  <a:prstClr val="black"/>
                </a:solidFill>
              </a:endParaRPr>
            </a:p>
          </p:txBody>
        </p:sp>
      </p:grpSp>
    </p:spTree>
    <p:extLst>
      <p:ext uri="{BB962C8B-B14F-4D97-AF65-F5344CB8AC3E}">
        <p14:creationId xmlns:p14="http://schemas.microsoft.com/office/powerpoint/2010/main" val="422476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5B79B61E-3019-4213-94DB-9991084A65B3}"/>
              </a:ext>
            </a:extLst>
          </p:cNvPr>
          <p:cNvGrpSpPr/>
          <p:nvPr/>
        </p:nvGrpSpPr>
        <p:grpSpPr>
          <a:xfrm>
            <a:off x="323528" y="400003"/>
            <a:ext cx="8409293" cy="5963013"/>
            <a:chOff x="323528" y="400003"/>
            <a:chExt cx="8409293" cy="5963013"/>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2" name="テキスト ボックス 1">
              <a:extLst>
                <a:ext uri="{FF2B5EF4-FFF2-40B4-BE49-F238E27FC236}">
                  <a16:creationId xmlns:a16="http://schemas.microsoft.com/office/drawing/2014/main" id="{FAB10FEC-EB3F-4201-97E4-82E85AD186B0}"/>
                </a:ext>
              </a:extLst>
            </p:cNvPr>
            <p:cNvSpPr txBox="1"/>
            <p:nvPr/>
          </p:nvSpPr>
          <p:spPr>
            <a:xfrm>
              <a:off x="323528" y="889104"/>
              <a:ext cx="1744402" cy="584775"/>
            </a:xfrm>
            <a:prstGeom prst="rect">
              <a:avLst/>
            </a:prstGeom>
            <a:solidFill>
              <a:schemeClr val="bg1"/>
            </a:solidFill>
          </p:spPr>
          <p:txBody>
            <a:bodyPr wrap="square" rtlCol="0">
              <a:spAutoFit/>
            </a:bodyPr>
            <a:lstStyle/>
            <a:p>
              <a:r>
                <a:rPr kumimoji="1" lang="en-US" altLang="ja-JP" sz="3200" dirty="0"/>
                <a:t>【</a:t>
              </a:r>
              <a:r>
                <a:rPr kumimoji="1" lang="ja-JP" altLang="en-US" sz="3200" dirty="0"/>
                <a:t>課題</a:t>
              </a:r>
              <a:r>
                <a:rPr kumimoji="1" lang="en-US" altLang="ja-JP" sz="3200" dirty="0"/>
                <a:t>】</a:t>
              </a:r>
              <a:endParaRPr kumimoji="1" lang="ja-JP" altLang="en-US" sz="3200" dirty="0"/>
            </a:p>
          </p:txBody>
        </p:sp>
        <p:sp>
          <p:nvSpPr>
            <p:cNvPr id="15" name="コンテンツ プレースホルダー 2">
              <a:extLst>
                <a:ext uri="{FF2B5EF4-FFF2-40B4-BE49-F238E27FC236}">
                  <a16:creationId xmlns:a16="http://schemas.microsoft.com/office/drawing/2014/main" id="{E3E8DF2B-F0A0-4B54-8DC0-266666BFD4D0}"/>
                </a:ext>
              </a:extLst>
            </p:cNvPr>
            <p:cNvSpPr txBox="1">
              <a:spLocks/>
            </p:cNvSpPr>
            <p:nvPr/>
          </p:nvSpPr>
          <p:spPr>
            <a:xfrm>
              <a:off x="467544" y="1661747"/>
              <a:ext cx="8265277" cy="4431549"/>
            </a:xfrm>
            <a:prstGeom prst="rect">
              <a:avLst/>
            </a:prstGeom>
            <a:solidFill>
              <a:schemeClr val="bg1"/>
            </a:solidFill>
            <a:ln>
              <a:solidFill>
                <a:schemeClr val="accent1"/>
              </a:solidFill>
            </a:ln>
          </p:spPr>
          <p:txBody>
            <a:bodyPr vert="horz" lIns="87204" tIns="43603" rIns="87204" bIns="43603"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Font typeface="Arial" pitchFamily="34" charset="0"/>
                <a:buNone/>
              </a:pPr>
              <a:r>
                <a:rPr lang="ja-JP" altLang="en-US" sz="3200" dirty="0">
                  <a:latin typeface="+mj-ea"/>
                  <a:ea typeface="+mj-ea"/>
                </a:rPr>
                <a:t>○　各活動において身に付けるべき資質・能力　</a:t>
              </a:r>
              <a:endParaRPr lang="en-US" altLang="ja-JP" sz="3200" dirty="0">
                <a:latin typeface="+mj-ea"/>
                <a:ea typeface="+mj-ea"/>
              </a:endParaRPr>
            </a:p>
            <a:p>
              <a:pPr marL="0" indent="0">
                <a:buFont typeface="Arial" pitchFamily="34" charset="0"/>
                <a:buNone/>
              </a:pPr>
              <a:r>
                <a:rPr lang="ja-JP" altLang="en-US" sz="3200" dirty="0">
                  <a:latin typeface="+mj-ea"/>
                  <a:ea typeface="+mj-ea"/>
                </a:rPr>
                <a:t>　は何なのか、どのような学習過程を経ることで</a:t>
              </a:r>
              <a:endParaRPr lang="en-US" altLang="ja-JP" sz="3200" dirty="0">
                <a:latin typeface="+mj-ea"/>
                <a:ea typeface="+mj-ea"/>
              </a:endParaRPr>
            </a:p>
            <a:p>
              <a:pPr marL="0" indent="0">
                <a:buFont typeface="Arial" pitchFamily="34" charset="0"/>
                <a:buNone/>
              </a:pPr>
              <a:r>
                <a:rPr lang="ja-JP" altLang="en-US" sz="3200" dirty="0">
                  <a:latin typeface="+mj-ea"/>
                  <a:ea typeface="+mj-ea"/>
                </a:rPr>
                <a:t>　資質・能力の向上につながるのか。</a:t>
              </a:r>
              <a:endParaRPr lang="en-US" altLang="ja-JP" sz="3200" dirty="0">
                <a:latin typeface="+mj-ea"/>
                <a:ea typeface="+mj-ea"/>
              </a:endParaRPr>
            </a:p>
            <a:p>
              <a:pPr marL="0" indent="0">
                <a:buFont typeface="Arial" pitchFamily="34" charset="0"/>
                <a:buNone/>
              </a:pPr>
              <a:endParaRPr lang="en-US" altLang="ja-JP" sz="3200" dirty="0">
                <a:latin typeface="+mj-ea"/>
                <a:ea typeface="+mj-ea"/>
              </a:endParaRPr>
            </a:p>
            <a:p>
              <a:pPr marL="0" indent="0">
                <a:buFont typeface="Arial" pitchFamily="34" charset="0"/>
                <a:buNone/>
              </a:pPr>
              <a:r>
                <a:rPr lang="ja-JP" altLang="en-US" sz="3200" dirty="0">
                  <a:latin typeface="+mj-ea"/>
                  <a:ea typeface="+mj-ea"/>
                </a:rPr>
                <a:t>◆</a:t>
              </a:r>
              <a:r>
                <a:rPr lang="ja-JP" altLang="en-US" sz="3200" dirty="0">
                  <a:highlight>
                    <a:srgbClr val="FFFF00"/>
                  </a:highlight>
                  <a:latin typeface="+mj-ea"/>
                  <a:ea typeface="+mj-ea"/>
                </a:rPr>
                <a:t>意識されないまま</a:t>
              </a:r>
              <a:r>
                <a:rPr lang="ja-JP" altLang="en-US" sz="3200" dirty="0">
                  <a:latin typeface="+mj-ea"/>
                  <a:ea typeface="+mj-ea"/>
                </a:rPr>
                <a:t>指導が行われてきた･･･</a:t>
              </a:r>
              <a:endParaRPr lang="en-US" altLang="ja-JP" sz="3200" dirty="0">
                <a:latin typeface="+mj-ea"/>
                <a:ea typeface="+mj-ea"/>
              </a:endParaRPr>
            </a:p>
            <a:p>
              <a:pPr marL="0" indent="0">
                <a:buFont typeface="Arial" pitchFamily="34" charset="0"/>
                <a:buNone/>
              </a:pPr>
              <a:r>
                <a:rPr lang="ja-JP" altLang="en-US" sz="3200" dirty="0">
                  <a:latin typeface="+mj-ea"/>
                  <a:ea typeface="+mj-ea"/>
                </a:rPr>
                <a:t>◆各活動等の</a:t>
              </a:r>
              <a:r>
                <a:rPr lang="ja-JP" altLang="en-US" sz="3200" dirty="0">
                  <a:highlight>
                    <a:srgbClr val="FFFF00"/>
                  </a:highlight>
                  <a:latin typeface="+mj-ea"/>
                  <a:ea typeface="+mj-ea"/>
                </a:rPr>
                <a:t>関係性や意義、役割の整理が</a:t>
              </a:r>
              <a:endParaRPr lang="en-US" altLang="ja-JP" sz="3200" dirty="0">
                <a:highlight>
                  <a:srgbClr val="FFFF00"/>
                </a:highlight>
                <a:latin typeface="+mj-ea"/>
                <a:ea typeface="+mj-ea"/>
              </a:endParaRPr>
            </a:p>
            <a:p>
              <a:pPr marL="0" indent="0">
                <a:buFont typeface="Arial" pitchFamily="34" charset="0"/>
                <a:buNone/>
              </a:pPr>
              <a:r>
                <a:rPr lang="ja-JP" altLang="en-US" sz="3200" dirty="0">
                  <a:latin typeface="+mj-ea"/>
                  <a:ea typeface="+mj-ea"/>
                </a:rPr>
                <a:t>　 </a:t>
              </a:r>
              <a:r>
                <a:rPr lang="ja-JP" altLang="en-US" sz="3200" dirty="0">
                  <a:highlight>
                    <a:srgbClr val="FFFF00"/>
                  </a:highlight>
                  <a:latin typeface="+mj-ea"/>
                  <a:ea typeface="+mj-ea"/>
                </a:rPr>
                <a:t>十分でないまま</a:t>
              </a:r>
              <a:r>
                <a:rPr lang="ja-JP" altLang="en-US" sz="3200" dirty="0">
                  <a:latin typeface="+mj-ea"/>
                  <a:ea typeface="+mj-ea"/>
                </a:rPr>
                <a:t>実践が行われてきた・・・</a:t>
              </a:r>
              <a:endParaRPr lang="ja-JP" altLang="en-US" sz="3600" u="sng" dirty="0">
                <a:solidFill>
                  <a:srgbClr val="FF0000"/>
                </a:solidFill>
                <a:latin typeface="+mj-ea"/>
                <a:ea typeface="+mj-ea"/>
              </a:endParaRPr>
            </a:p>
          </p:txBody>
        </p:sp>
      </p:grpSp>
    </p:spTree>
    <p:extLst>
      <p:ext uri="{BB962C8B-B14F-4D97-AF65-F5344CB8AC3E}">
        <p14:creationId xmlns:p14="http://schemas.microsoft.com/office/powerpoint/2010/main" val="1453555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2B22F78F-F6AE-4EA4-AEE9-36AD9A1701C1}"/>
              </a:ext>
            </a:extLst>
          </p:cNvPr>
          <p:cNvGrpSpPr/>
          <p:nvPr/>
        </p:nvGrpSpPr>
        <p:grpSpPr>
          <a:xfrm>
            <a:off x="251619" y="188640"/>
            <a:ext cx="8640762" cy="6174376"/>
            <a:chOff x="251619" y="188640"/>
            <a:chExt cx="8640762" cy="6174376"/>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grpSp>
          <p:nvGrpSpPr>
            <p:cNvPr id="2" name="グループ化 1">
              <a:extLst>
                <a:ext uri="{FF2B5EF4-FFF2-40B4-BE49-F238E27FC236}">
                  <a16:creationId xmlns:a16="http://schemas.microsoft.com/office/drawing/2014/main" id="{BFE61342-6525-4456-A5E7-0CEF22ABAF54}"/>
                </a:ext>
              </a:extLst>
            </p:cNvPr>
            <p:cNvGrpSpPr/>
            <p:nvPr/>
          </p:nvGrpSpPr>
          <p:grpSpPr>
            <a:xfrm>
              <a:off x="251619" y="188640"/>
              <a:ext cx="8640762" cy="720080"/>
              <a:chOff x="251619" y="188640"/>
              <a:chExt cx="8640762" cy="720080"/>
            </a:xfrm>
          </p:grpSpPr>
          <p:sp>
            <p:nvSpPr>
              <p:cNvPr id="6" name="正方形/長方形 5">
                <a:extLst>
                  <a:ext uri="{FF2B5EF4-FFF2-40B4-BE49-F238E27FC236}">
                    <a16:creationId xmlns:a16="http://schemas.microsoft.com/office/drawing/2014/main" id="{33D61290-F694-444E-9EC3-4E771E3A4AF9}"/>
                  </a:ext>
                </a:extLst>
              </p:cNvPr>
              <p:cNvSpPr/>
              <p:nvPr/>
            </p:nvSpPr>
            <p:spPr>
              <a:xfrm>
                <a:off x="251619" y="188640"/>
                <a:ext cx="8640762" cy="7200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3200" dirty="0">
                    <a:solidFill>
                      <a:schemeClr val="tx1"/>
                    </a:solidFill>
                  </a:rPr>
                  <a:t>（２）課題を踏まえた特別活動の目標の在り方</a:t>
                </a:r>
                <a:endParaRPr lang="ja-JP" altLang="en-US" sz="2400" dirty="0">
                  <a:solidFill>
                    <a:schemeClr val="tx1"/>
                  </a:solidFill>
                </a:endParaRPr>
              </a:p>
            </p:txBody>
          </p:sp>
          <p:sp>
            <p:nvSpPr>
              <p:cNvPr id="7" name="正方形/長方形 6">
                <a:extLst>
                  <a:ext uri="{FF2B5EF4-FFF2-40B4-BE49-F238E27FC236}">
                    <a16:creationId xmlns:a16="http://schemas.microsoft.com/office/drawing/2014/main" id="{6F5141DB-F2CF-4AD9-901F-D8FE3ADF3AE5}"/>
                  </a:ext>
                </a:extLst>
              </p:cNvPr>
              <p:cNvSpPr/>
              <p:nvPr/>
            </p:nvSpPr>
            <p:spPr>
              <a:xfrm>
                <a:off x="251619" y="188640"/>
                <a:ext cx="215926" cy="72008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15" name="サブタイトル 2">
              <a:extLst>
                <a:ext uri="{FF2B5EF4-FFF2-40B4-BE49-F238E27FC236}">
                  <a16:creationId xmlns:a16="http://schemas.microsoft.com/office/drawing/2014/main" id="{0CF2F778-7D1D-414A-8A7F-0575EA7D25E0}"/>
                </a:ext>
              </a:extLst>
            </p:cNvPr>
            <p:cNvSpPr txBox="1">
              <a:spLocks/>
            </p:cNvSpPr>
            <p:nvPr/>
          </p:nvSpPr>
          <p:spPr>
            <a:xfrm>
              <a:off x="799548" y="1268760"/>
              <a:ext cx="7668853" cy="4856604"/>
            </a:xfrm>
            <a:prstGeom prst="rect">
              <a:avLst/>
            </a:prstGeom>
            <a:solidFill>
              <a:schemeClr val="bg1"/>
            </a:solidFill>
            <a:ln>
              <a:solidFill>
                <a:srgbClr val="002060"/>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u="sng" dirty="0">
                  <a:solidFill>
                    <a:prstClr val="black"/>
                  </a:solidFill>
                  <a:latin typeface="+mj-ea"/>
                  <a:ea typeface="+mj-ea"/>
                </a:rPr>
                <a:t>特別活動の目標</a:t>
              </a:r>
              <a:endParaRPr lang="en-US" altLang="ja-JP" u="sng" dirty="0">
                <a:solidFill>
                  <a:prstClr val="black"/>
                </a:solidFill>
                <a:latin typeface="+mj-ea"/>
                <a:ea typeface="+mj-ea"/>
              </a:endParaRPr>
            </a:p>
            <a:p>
              <a:pPr marL="0" indent="0">
                <a:buNone/>
              </a:pPr>
              <a:r>
                <a:rPr lang="ja-JP" altLang="en-US" sz="2400" dirty="0">
                  <a:solidFill>
                    <a:srgbClr val="FF0000"/>
                  </a:solidFill>
                  <a:latin typeface="+mj-ea"/>
                  <a:ea typeface="+mj-ea"/>
                </a:rPr>
                <a:t>　　</a:t>
              </a:r>
              <a:r>
                <a:rPr lang="ja-JP" altLang="en-US" sz="3600" dirty="0">
                  <a:latin typeface="+mj-ea"/>
                  <a:ea typeface="+mj-ea"/>
                </a:rPr>
                <a:t>集団や社会の形成者としての見方・考え方を働かせ、</a:t>
              </a:r>
              <a:r>
                <a:rPr lang="ja-JP" altLang="en-US" sz="3600" dirty="0">
                  <a:solidFill>
                    <a:srgbClr val="FF0000"/>
                  </a:solidFill>
                  <a:latin typeface="+mj-ea"/>
                  <a:ea typeface="+mj-ea"/>
                </a:rPr>
                <a:t>様々な集団活動に自主的、実践的に取り組み、互いのよさや可能性を発揮しながら集団や自己の生活上の課題を解決することを通して、</a:t>
              </a:r>
              <a:r>
                <a:rPr lang="ja-JP" altLang="en-US" sz="3600" dirty="0">
                  <a:latin typeface="+mj-ea"/>
                  <a:ea typeface="+mj-ea"/>
                </a:rPr>
                <a:t>次のとおり</a:t>
              </a:r>
              <a:r>
                <a:rPr lang="ja-JP" altLang="en-US" sz="3600" u="sng" dirty="0">
                  <a:latin typeface="+mj-ea"/>
                  <a:ea typeface="+mj-ea"/>
                </a:rPr>
                <a:t>資質・能力を育成</a:t>
              </a:r>
              <a:r>
                <a:rPr lang="ja-JP" altLang="en-US" sz="3600" dirty="0">
                  <a:latin typeface="+mj-ea"/>
                  <a:ea typeface="+mj-ea"/>
                </a:rPr>
                <a:t>することを目指す。</a:t>
              </a:r>
              <a:endParaRPr lang="en-US" altLang="ja-JP" sz="2400" dirty="0">
                <a:latin typeface="+mj-ea"/>
                <a:ea typeface="+mj-ea"/>
              </a:endParaRPr>
            </a:p>
          </p:txBody>
        </p:sp>
        <p:sp>
          <p:nvSpPr>
            <p:cNvPr id="16" name="吹き出し: 角を丸めた四角形 15">
              <a:extLst>
                <a:ext uri="{FF2B5EF4-FFF2-40B4-BE49-F238E27FC236}">
                  <a16:creationId xmlns:a16="http://schemas.microsoft.com/office/drawing/2014/main" id="{97FF13A1-C5EC-42A9-B49D-A660F907D951}"/>
                </a:ext>
              </a:extLst>
            </p:cNvPr>
            <p:cNvSpPr/>
            <p:nvPr/>
          </p:nvSpPr>
          <p:spPr>
            <a:xfrm>
              <a:off x="323528" y="3096367"/>
              <a:ext cx="340141" cy="1199497"/>
            </a:xfrm>
            <a:prstGeom prst="wedgeRoundRectCallout">
              <a:avLst>
                <a:gd name="adj1" fmla="val 28767"/>
                <a:gd name="adj2" fmla="val 3417"/>
                <a:gd name="adj3" fmla="val 166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学習過程</a:t>
              </a:r>
              <a:endParaRPr kumimoji="1" lang="en-US" altLang="ja-JP" dirty="0">
                <a:solidFill>
                  <a:schemeClr val="tx1"/>
                </a:solidFill>
              </a:endParaRPr>
            </a:p>
          </p:txBody>
        </p:sp>
        <p:sp>
          <p:nvSpPr>
            <p:cNvPr id="5" name="矢印: 下 4">
              <a:extLst>
                <a:ext uri="{FF2B5EF4-FFF2-40B4-BE49-F238E27FC236}">
                  <a16:creationId xmlns:a16="http://schemas.microsoft.com/office/drawing/2014/main" id="{FB59BEC4-8197-4828-B968-6AF3CBC0204F}"/>
                </a:ext>
              </a:extLst>
            </p:cNvPr>
            <p:cNvSpPr/>
            <p:nvPr/>
          </p:nvSpPr>
          <p:spPr>
            <a:xfrm>
              <a:off x="4139952" y="5349524"/>
              <a:ext cx="828092" cy="1013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 name="テキスト ボックス 16">
            <a:extLst>
              <a:ext uri="{FF2B5EF4-FFF2-40B4-BE49-F238E27FC236}">
                <a16:creationId xmlns:a16="http://schemas.microsoft.com/office/drawing/2014/main" id="{436B4B5E-F842-46A2-8BCD-7C661D8C526B}"/>
              </a:ext>
            </a:extLst>
          </p:cNvPr>
          <p:cNvSpPr txBox="1"/>
          <p:nvPr/>
        </p:nvSpPr>
        <p:spPr>
          <a:xfrm>
            <a:off x="7740253" y="810847"/>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解説ｐ１１</a:t>
            </a:r>
          </a:p>
        </p:txBody>
      </p:sp>
    </p:spTree>
    <p:extLst>
      <p:ext uri="{BB962C8B-B14F-4D97-AF65-F5344CB8AC3E}">
        <p14:creationId xmlns:p14="http://schemas.microsoft.com/office/powerpoint/2010/main" val="925491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739E79-ECCF-48AE-913D-C9B052E7098D}"/>
              </a:ext>
            </a:extLst>
          </p:cNvPr>
          <p:cNvGrpSpPr/>
          <p:nvPr/>
        </p:nvGrpSpPr>
        <p:grpSpPr>
          <a:xfrm>
            <a:off x="392873" y="400003"/>
            <a:ext cx="8481467" cy="5979304"/>
            <a:chOff x="392873" y="400003"/>
            <a:chExt cx="8481467" cy="5979304"/>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6" name="サブタイトル 2">
              <a:extLst>
                <a:ext uri="{FF2B5EF4-FFF2-40B4-BE49-F238E27FC236}">
                  <a16:creationId xmlns:a16="http://schemas.microsoft.com/office/drawing/2014/main" id="{881DC0E3-3ABB-4EE2-BD08-3AB2C3D38D17}"/>
                </a:ext>
              </a:extLst>
            </p:cNvPr>
            <p:cNvSpPr txBox="1">
              <a:spLocks/>
            </p:cNvSpPr>
            <p:nvPr/>
          </p:nvSpPr>
          <p:spPr>
            <a:xfrm>
              <a:off x="467545" y="1304847"/>
              <a:ext cx="6696743" cy="5074460"/>
            </a:xfrm>
            <a:prstGeom prst="rect">
              <a:avLst/>
            </a:prstGeom>
            <a:solidFill>
              <a:schemeClr val="bg1"/>
            </a:solidFill>
            <a:ln>
              <a:solidFill>
                <a:srgbClr val="002060"/>
              </a:solidFill>
            </a:ln>
          </p:spPr>
          <p:txBody>
            <a:bodyPr vert="horz" lIns="87204" tIns="43603" rIns="87204" bIns="43603" rtlCol="0">
              <a:normAutofit fontScale="92500"/>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342900" indent="-342900">
                <a:buFont typeface="Arial" pitchFamily="34" charset="0"/>
                <a:buAutoNum type="arabicParenBoth"/>
              </a:pPr>
              <a:r>
                <a:rPr lang="ja-JP" altLang="en-US" sz="2800" dirty="0">
                  <a:latin typeface="+mj-ea"/>
                  <a:ea typeface="+mj-ea"/>
                </a:rPr>
                <a:t>多様な他者と協働する様々な集団活動の意義や活動を行う上で必要となることについて理解し、行動の仕方を身に付けるようにする。</a:t>
              </a:r>
              <a:endParaRPr lang="en-US" altLang="ja-JP" sz="2800" dirty="0">
                <a:latin typeface="+mj-ea"/>
                <a:ea typeface="+mj-ea"/>
              </a:endParaRPr>
            </a:p>
            <a:p>
              <a:pPr marL="342900" indent="-342900">
                <a:buFont typeface="Arial" pitchFamily="34" charset="0"/>
                <a:buAutoNum type="arabicParenBoth"/>
              </a:pPr>
              <a:r>
                <a:rPr lang="ja-JP" altLang="en-US" sz="2800" dirty="0">
                  <a:latin typeface="+mj-ea"/>
                  <a:ea typeface="+mj-ea"/>
                </a:rPr>
                <a:t>集団や自己の生活、人間関係の課題を見いだし、解決するために話し合い、合意形成を図ったり、意思決定したりすることができるようにする。</a:t>
              </a:r>
              <a:endParaRPr lang="en-US" altLang="ja-JP" sz="2800" dirty="0">
                <a:latin typeface="+mj-ea"/>
                <a:ea typeface="+mj-ea"/>
              </a:endParaRPr>
            </a:p>
            <a:p>
              <a:pPr marL="342900" indent="-342900">
                <a:buFont typeface="Arial" pitchFamily="34" charset="0"/>
                <a:buAutoNum type="arabicParenBoth"/>
              </a:pPr>
              <a:r>
                <a:rPr lang="ja-JP" altLang="en-US" sz="2800" dirty="0">
                  <a:latin typeface="+mj-ea"/>
                  <a:ea typeface="+mj-ea"/>
                </a:rPr>
                <a:t>自主的、実践的な集団活動を通して身に付けたことを生かして、集団や社会における生活及び人間関係をよりよく形成するとともに、自己の生き方についての考えを深め、自己実現を図ろうとする態度を養う。</a:t>
              </a:r>
              <a:endParaRPr lang="en-US" altLang="ja-JP" sz="2800" dirty="0">
                <a:latin typeface="+mj-ea"/>
                <a:ea typeface="+mj-ea"/>
              </a:endParaRPr>
            </a:p>
          </p:txBody>
        </p:sp>
        <p:sp>
          <p:nvSpPr>
            <p:cNvPr id="14" name="吹き出し: 角を丸めた四角形 13">
              <a:extLst>
                <a:ext uri="{FF2B5EF4-FFF2-40B4-BE49-F238E27FC236}">
                  <a16:creationId xmlns:a16="http://schemas.microsoft.com/office/drawing/2014/main" id="{52791AA4-39B0-4584-A2AC-6AC986681231}"/>
                </a:ext>
              </a:extLst>
            </p:cNvPr>
            <p:cNvSpPr/>
            <p:nvPr/>
          </p:nvSpPr>
          <p:spPr>
            <a:xfrm>
              <a:off x="392873" y="494984"/>
              <a:ext cx="4899207" cy="701768"/>
            </a:xfrm>
            <a:prstGeom prst="wedgeRoundRectCallout">
              <a:avLst>
                <a:gd name="adj1" fmla="val 28767"/>
                <a:gd name="adj2" fmla="val 3417"/>
                <a:gd name="adj3" fmla="val 166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特別活動における</a:t>
              </a:r>
              <a:r>
                <a:rPr kumimoji="1" lang="ja-JP" altLang="en-US" sz="2800" u="sng" dirty="0">
                  <a:solidFill>
                    <a:schemeClr val="tx1"/>
                  </a:solidFill>
                </a:rPr>
                <a:t>資質・能力</a:t>
              </a:r>
              <a:endParaRPr kumimoji="1" lang="en-US" altLang="ja-JP" sz="2800" u="sng" dirty="0">
                <a:solidFill>
                  <a:schemeClr val="tx1"/>
                </a:solidFill>
              </a:endParaRPr>
            </a:p>
          </p:txBody>
        </p:sp>
        <p:sp>
          <p:nvSpPr>
            <p:cNvPr id="15" name="吹き出し: 角を丸めた四角形 14">
              <a:extLst>
                <a:ext uri="{FF2B5EF4-FFF2-40B4-BE49-F238E27FC236}">
                  <a16:creationId xmlns:a16="http://schemas.microsoft.com/office/drawing/2014/main" id="{AD6A9C84-EB04-416C-9F99-56DE64272237}"/>
                </a:ext>
              </a:extLst>
            </p:cNvPr>
            <p:cNvSpPr/>
            <p:nvPr/>
          </p:nvSpPr>
          <p:spPr>
            <a:xfrm>
              <a:off x="5500135" y="494984"/>
              <a:ext cx="3320337" cy="701768"/>
            </a:xfrm>
            <a:prstGeom prst="wedgeRoundRectCallout">
              <a:avLst>
                <a:gd name="adj1" fmla="val 28767"/>
                <a:gd name="adj2" fmla="val 3417"/>
                <a:gd name="adj3" fmla="val 166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自主的・実践的な学習を通して初めて身に付くもの</a:t>
              </a:r>
              <a:endParaRPr kumimoji="1" lang="en-US" altLang="ja-JP" dirty="0">
                <a:solidFill>
                  <a:schemeClr val="tx1"/>
                </a:solidFill>
              </a:endParaRPr>
            </a:p>
          </p:txBody>
        </p:sp>
        <p:sp>
          <p:nvSpPr>
            <p:cNvPr id="17" name="四角形: 角を丸くする 16">
              <a:extLst>
                <a:ext uri="{FF2B5EF4-FFF2-40B4-BE49-F238E27FC236}">
                  <a16:creationId xmlns:a16="http://schemas.microsoft.com/office/drawing/2014/main" id="{1D732342-200B-42D2-AD85-631CC6C6C39C}"/>
                </a:ext>
              </a:extLst>
            </p:cNvPr>
            <p:cNvSpPr/>
            <p:nvPr/>
          </p:nvSpPr>
          <p:spPr>
            <a:xfrm>
              <a:off x="7235058" y="1490624"/>
              <a:ext cx="1616607" cy="9682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rgbClr val="FF0000"/>
                  </a:solidFill>
                </a:rPr>
                <a:t>知識・技能</a:t>
              </a:r>
              <a:endParaRPr kumimoji="1" lang="ja-JP" altLang="en-US" sz="1400" dirty="0">
                <a:solidFill>
                  <a:srgbClr val="FF0000"/>
                </a:solidFill>
              </a:endParaRPr>
            </a:p>
          </p:txBody>
        </p:sp>
        <p:sp>
          <p:nvSpPr>
            <p:cNvPr id="18" name="四角形: 角を丸くする 17">
              <a:extLst>
                <a:ext uri="{FF2B5EF4-FFF2-40B4-BE49-F238E27FC236}">
                  <a16:creationId xmlns:a16="http://schemas.microsoft.com/office/drawing/2014/main" id="{0B21CF93-0CC8-4305-987E-0C7371EF1CE4}"/>
                </a:ext>
              </a:extLst>
            </p:cNvPr>
            <p:cNvSpPr/>
            <p:nvPr/>
          </p:nvSpPr>
          <p:spPr>
            <a:xfrm>
              <a:off x="7246737" y="2944852"/>
              <a:ext cx="1627603" cy="9682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rgbClr val="FF0000"/>
                  </a:solidFill>
                </a:rPr>
                <a:t>思考力・</a:t>
              </a:r>
              <a:endParaRPr kumimoji="1" lang="en-US" altLang="ja-JP" sz="2000" dirty="0">
                <a:solidFill>
                  <a:srgbClr val="FF0000"/>
                </a:solidFill>
              </a:endParaRPr>
            </a:p>
            <a:p>
              <a:pPr algn="ctr"/>
              <a:r>
                <a:rPr kumimoji="1" lang="ja-JP" altLang="en-US" sz="2000" dirty="0">
                  <a:solidFill>
                    <a:srgbClr val="FF0000"/>
                  </a:solidFill>
                </a:rPr>
                <a:t>判断力・</a:t>
              </a:r>
              <a:endParaRPr kumimoji="1" lang="en-US" altLang="ja-JP" sz="2000" dirty="0">
                <a:solidFill>
                  <a:srgbClr val="FF0000"/>
                </a:solidFill>
              </a:endParaRPr>
            </a:p>
            <a:p>
              <a:pPr algn="ctr"/>
              <a:r>
                <a:rPr kumimoji="1" lang="ja-JP" altLang="en-US" sz="2000" dirty="0">
                  <a:solidFill>
                    <a:srgbClr val="FF0000"/>
                  </a:solidFill>
                </a:rPr>
                <a:t>表現力等</a:t>
              </a:r>
              <a:endParaRPr kumimoji="1" lang="ja-JP" altLang="en-US" sz="1400" dirty="0">
                <a:solidFill>
                  <a:srgbClr val="FF0000"/>
                </a:solidFill>
              </a:endParaRPr>
            </a:p>
          </p:txBody>
        </p:sp>
        <p:sp>
          <p:nvSpPr>
            <p:cNvPr id="19" name="四角形: 角を丸くする 18">
              <a:extLst>
                <a:ext uri="{FF2B5EF4-FFF2-40B4-BE49-F238E27FC236}">
                  <a16:creationId xmlns:a16="http://schemas.microsoft.com/office/drawing/2014/main" id="{B4E74236-6B9F-432B-BC9D-24BD2806D847}"/>
                </a:ext>
              </a:extLst>
            </p:cNvPr>
            <p:cNvSpPr/>
            <p:nvPr/>
          </p:nvSpPr>
          <p:spPr>
            <a:xfrm>
              <a:off x="7235058" y="4682108"/>
              <a:ext cx="1627603" cy="96829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rgbClr val="FF0000"/>
                  </a:solidFill>
                </a:rPr>
                <a:t>学びに</a:t>
              </a:r>
              <a:endParaRPr kumimoji="1" lang="en-US" altLang="ja-JP" sz="2000" dirty="0">
                <a:solidFill>
                  <a:srgbClr val="FF0000"/>
                </a:solidFill>
              </a:endParaRPr>
            </a:p>
            <a:p>
              <a:pPr algn="ctr"/>
              <a:r>
                <a:rPr kumimoji="1" lang="ja-JP" altLang="en-US" sz="2000" dirty="0">
                  <a:solidFill>
                    <a:srgbClr val="FF0000"/>
                  </a:solidFill>
                </a:rPr>
                <a:t>向かう力、</a:t>
              </a:r>
              <a:endParaRPr kumimoji="1" lang="en-US" altLang="ja-JP" sz="2000" dirty="0">
                <a:solidFill>
                  <a:srgbClr val="FF0000"/>
                </a:solidFill>
              </a:endParaRPr>
            </a:p>
            <a:p>
              <a:pPr algn="ctr"/>
              <a:r>
                <a:rPr kumimoji="1" lang="ja-JP" altLang="en-US" sz="2000" dirty="0">
                  <a:solidFill>
                    <a:srgbClr val="FF0000"/>
                  </a:solidFill>
                </a:rPr>
                <a:t>人間性等</a:t>
              </a:r>
              <a:endParaRPr kumimoji="1" lang="ja-JP" altLang="en-US" sz="1400" dirty="0">
                <a:solidFill>
                  <a:srgbClr val="FF0000"/>
                </a:solidFill>
              </a:endParaRPr>
            </a:p>
          </p:txBody>
        </p:sp>
      </p:grpSp>
      <p:sp>
        <p:nvSpPr>
          <p:cNvPr id="21" name="テキスト ボックス 20">
            <a:extLst>
              <a:ext uri="{FF2B5EF4-FFF2-40B4-BE49-F238E27FC236}">
                <a16:creationId xmlns:a16="http://schemas.microsoft.com/office/drawing/2014/main" id="{A7A6DC34-902B-488E-A495-14D997F068EC}"/>
              </a:ext>
            </a:extLst>
          </p:cNvPr>
          <p:cNvSpPr txBox="1"/>
          <p:nvPr/>
        </p:nvSpPr>
        <p:spPr>
          <a:xfrm>
            <a:off x="7623649" y="107340"/>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解説ｐ１１</a:t>
            </a:r>
          </a:p>
        </p:txBody>
      </p:sp>
    </p:spTree>
    <p:extLst>
      <p:ext uri="{BB962C8B-B14F-4D97-AF65-F5344CB8AC3E}">
        <p14:creationId xmlns:p14="http://schemas.microsoft.com/office/powerpoint/2010/main" val="3675718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34B29205-CFF6-41C3-AFD3-D9A2C0C81E3E}"/>
              </a:ext>
            </a:extLst>
          </p:cNvPr>
          <p:cNvGrpSpPr/>
          <p:nvPr/>
        </p:nvGrpSpPr>
        <p:grpSpPr>
          <a:xfrm>
            <a:off x="435954" y="336941"/>
            <a:ext cx="8168494" cy="5963013"/>
            <a:chOff x="435954" y="336941"/>
            <a:chExt cx="8168494" cy="5963013"/>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336941"/>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6" name="サブタイトル 2">
              <a:extLst>
                <a:ext uri="{FF2B5EF4-FFF2-40B4-BE49-F238E27FC236}">
                  <a16:creationId xmlns:a16="http://schemas.microsoft.com/office/drawing/2014/main" id="{881DC0E3-3ABB-4EE2-BD08-3AB2C3D38D17}"/>
                </a:ext>
              </a:extLst>
            </p:cNvPr>
            <p:cNvSpPr txBox="1">
              <a:spLocks/>
            </p:cNvSpPr>
            <p:nvPr/>
          </p:nvSpPr>
          <p:spPr>
            <a:xfrm>
              <a:off x="467545" y="1655764"/>
              <a:ext cx="8136903" cy="1624221"/>
            </a:xfrm>
            <a:prstGeom prst="rect">
              <a:avLst/>
            </a:prstGeom>
            <a:solidFill>
              <a:schemeClr val="bg1"/>
            </a:solidFill>
            <a:ln>
              <a:solidFill>
                <a:srgbClr val="002060"/>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342900" indent="-342900">
                <a:buFont typeface="Arial" pitchFamily="34" charset="0"/>
                <a:buAutoNum type="arabicParenBoth"/>
              </a:pPr>
              <a:r>
                <a:rPr lang="ja-JP" altLang="en-US" sz="3200" dirty="0">
                  <a:latin typeface="+mj-ea"/>
                  <a:ea typeface="+mj-ea"/>
                </a:rPr>
                <a:t>多様な他者と協働する様々な集団活動の意義や活動を行う上で必要となることについて理解し、行動の仕方を身に付けるようにする。</a:t>
              </a:r>
              <a:endParaRPr lang="en-US" altLang="ja-JP" sz="3200" dirty="0">
                <a:latin typeface="+mj-ea"/>
                <a:ea typeface="+mj-ea"/>
              </a:endParaRPr>
            </a:p>
          </p:txBody>
        </p:sp>
        <p:sp>
          <p:nvSpPr>
            <p:cNvPr id="17" name="四角形: 角を丸くする 16">
              <a:extLst>
                <a:ext uri="{FF2B5EF4-FFF2-40B4-BE49-F238E27FC236}">
                  <a16:creationId xmlns:a16="http://schemas.microsoft.com/office/drawing/2014/main" id="{1D732342-200B-42D2-AD85-631CC6C6C39C}"/>
                </a:ext>
              </a:extLst>
            </p:cNvPr>
            <p:cNvSpPr/>
            <p:nvPr/>
          </p:nvSpPr>
          <p:spPr>
            <a:xfrm>
              <a:off x="435954" y="670976"/>
              <a:ext cx="2335846" cy="741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rgbClr val="FF0000"/>
                  </a:solidFill>
                </a:rPr>
                <a:t>知識・技能</a:t>
              </a:r>
              <a:endParaRPr kumimoji="1" lang="ja-JP" altLang="en-US" sz="2000" dirty="0">
                <a:solidFill>
                  <a:srgbClr val="FF0000"/>
                </a:solidFill>
              </a:endParaRPr>
            </a:p>
          </p:txBody>
        </p:sp>
        <p:sp>
          <p:nvSpPr>
            <p:cNvPr id="20" name="四角形: 角を丸くする 19">
              <a:extLst>
                <a:ext uri="{FF2B5EF4-FFF2-40B4-BE49-F238E27FC236}">
                  <a16:creationId xmlns:a16="http://schemas.microsoft.com/office/drawing/2014/main" id="{7DEC302D-A022-4891-80F2-D36336B67690}"/>
                </a:ext>
              </a:extLst>
            </p:cNvPr>
            <p:cNvSpPr/>
            <p:nvPr/>
          </p:nvSpPr>
          <p:spPr>
            <a:xfrm>
              <a:off x="651978" y="3673977"/>
              <a:ext cx="2479863" cy="4958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rgbClr val="FF0000"/>
                  </a:solidFill>
                </a:rPr>
                <a:t>具体例としては</a:t>
              </a:r>
              <a:endParaRPr kumimoji="1" lang="ja-JP" altLang="en-US" sz="1400" dirty="0">
                <a:solidFill>
                  <a:srgbClr val="FF0000"/>
                </a:solidFill>
              </a:endParaRPr>
            </a:p>
          </p:txBody>
        </p:sp>
        <p:sp>
          <p:nvSpPr>
            <p:cNvPr id="21" name="四角形: 角を丸くする 20">
              <a:extLst>
                <a:ext uri="{FF2B5EF4-FFF2-40B4-BE49-F238E27FC236}">
                  <a16:creationId xmlns:a16="http://schemas.microsoft.com/office/drawing/2014/main" id="{EEC367B2-2500-4D28-85F8-D9DE4C02EAFF}"/>
                </a:ext>
              </a:extLst>
            </p:cNvPr>
            <p:cNvSpPr/>
            <p:nvPr/>
          </p:nvSpPr>
          <p:spPr>
            <a:xfrm>
              <a:off x="467543" y="4325150"/>
              <a:ext cx="8136905" cy="5495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話合いの進め方や合意形成の方法、役割分担の方法の理解</a:t>
              </a:r>
              <a:endParaRPr kumimoji="1" lang="ja-JP" altLang="en-US" sz="1600" dirty="0">
                <a:solidFill>
                  <a:schemeClr val="tx1"/>
                </a:solidFill>
              </a:endParaRPr>
            </a:p>
          </p:txBody>
        </p:sp>
        <p:sp>
          <p:nvSpPr>
            <p:cNvPr id="23" name="四角形: 角を丸くする 22">
              <a:extLst>
                <a:ext uri="{FF2B5EF4-FFF2-40B4-BE49-F238E27FC236}">
                  <a16:creationId xmlns:a16="http://schemas.microsoft.com/office/drawing/2014/main" id="{B1E2BB5F-BD2F-418D-80D1-3C9A3C29E066}"/>
                </a:ext>
              </a:extLst>
            </p:cNvPr>
            <p:cNvSpPr/>
            <p:nvPr/>
          </p:nvSpPr>
          <p:spPr>
            <a:xfrm>
              <a:off x="467542" y="4962707"/>
              <a:ext cx="8136905" cy="5495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働くことや学ぶことの意義の理解</a:t>
              </a:r>
              <a:endParaRPr kumimoji="1" lang="ja-JP" altLang="en-US" sz="1600" dirty="0">
                <a:solidFill>
                  <a:schemeClr val="tx1"/>
                </a:solidFill>
              </a:endParaRPr>
            </a:p>
          </p:txBody>
        </p:sp>
        <p:sp>
          <p:nvSpPr>
            <p:cNvPr id="2" name="テキスト ボックス 1">
              <a:extLst>
                <a:ext uri="{FF2B5EF4-FFF2-40B4-BE49-F238E27FC236}">
                  <a16:creationId xmlns:a16="http://schemas.microsoft.com/office/drawing/2014/main" id="{CD1467C8-669B-4716-B50E-3E6A179ABA7D}"/>
                </a:ext>
              </a:extLst>
            </p:cNvPr>
            <p:cNvSpPr txBox="1"/>
            <p:nvPr/>
          </p:nvSpPr>
          <p:spPr>
            <a:xfrm>
              <a:off x="2843808" y="828001"/>
              <a:ext cx="5760639" cy="584775"/>
            </a:xfrm>
            <a:prstGeom prst="rect">
              <a:avLst/>
            </a:prstGeom>
            <a:solidFill>
              <a:srgbClr val="FFFFCC"/>
            </a:solidFill>
            <a:ln>
              <a:solidFill>
                <a:schemeClr val="accent1">
                  <a:shade val="50000"/>
                </a:schemeClr>
              </a:solidFill>
            </a:ln>
          </p:spPr>
          <p:txBody>
            <a:bodyPr wrap="square" rtlCol="0">
              <a:spAutoFit/>
            </a:bodyPr>
            <a:lstStyle/>
            <a:p>
              <a:r>
                <a:rPr kumimoji="1" lang="ja-JP" altLang="en-US" sz="3200" dirty="0"/>
                <a:t>何を知っているか、何ができるか</a:t>
              </a:r>
            </a:p>
          </p:txBody>
        </p:sp>
      </p:grpSp>
      <p:sp>
        <p:nvSpPr>
          <p:cNvPr id="15" name="テキスト ボックス 14">
            <a:extLst>
              <a:ext uri="{FF2B5EF4-FFF2-40B4-BE49-F238E27FC236}">
                <a16:creationId xmlns:a16="http://schemas.microsoft.com/office/drawing/2014/main" id="{61B6584D-5A70-4AAC-93A7-7D31FC230233}"/>
              </a:ext>
            </a:extLst>
          </p:cNvPr>
          <p:cNvSpPr txBox="1"/>
          <p:nvPr/>
        </p:nvSpPr>
        <p:spPr>
          <a:xfrm>
            <a:off x="7452319" y="434009"/>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解説ｐ１８</a:t>
            </a:r>
          </a:p>
        </p:txBody>
      </p:sp>
    </p:spTree>
    <p:extLst>
      <p:ext uri="{BB962C8B-B14F-4D97-AF65-F5344CB8AC3E}">
        <p14:creationId xmlns:p14="http://schemas.microsoft.com/office/powerpoint/2010/main" val="352611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06AB747-D202-4999-9A27-C72C792FA439}"/>
              </a:ext>
            </a:extLst>
          </p:cNvPr>
          <p:cNvGrpSpPr/>
          <p:nvPr/>
        </p:nvGrpSpPr>
        <p:grpSpPr>
          <a:xfrm>
            <a:off x="435954" y="400003"/>
            <a:ext cx="8168494" cy="5963013"/>
            <a:chOff x="435954" y="400003"/>
            <a:chExt cx="8168494" cy="5963013"/>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6" name="サブタイトル 2">
              <a:extLst>
                <a:ext uri="{FF2B5EF4-FFF2-40B4-BE49-F238E27FC236}">
                  <a16:creationId xmlns:a16="http://schemas.microsoft.com/office/drawing/2014/main" id="{881DC0E3-3ABB-4EE2-BD08-3AB2C3D38D17}"/>
                </a:ext>
              </a:extLst>
            </p:cNvPr>
            <p:cNvSpPr txBox="1">
              <a:spLocks/>
            </p:cNvSpPr>
            <p:nvPr/>
          </p:nvSpPr>
          <p:spPr>
            <a:xfrm>
              <a:off x="467546" y="1655765"/>
              <a:ext cx="8136902" cy="2061267"/>
            </a:xfrm>
            <a:prstGeom prst="rect">
              <a:avLst/>
            </a:prstGeom>
            <a:solidFill>
              <a:schemeClr val="bg1"/>
            </a:solidFill>
            <a:ln>
              <a:solidFill>
                <a:srgbClr val="002060"/>
              </a:solidFill>
            </a:ln>
          </p:spPr>
          <p:txBody>
            <a:bodyPr vert="horz" lIns="87204" tIns="144000" rIns="87204" bIns="72000"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lnSpc>
                  <a:spcPts val="3000"/>
                </a:lnSpc>
                <a:buNone/>
              </a:pPr>
              <a:r>
                <a:rPr lang="en-US" altLang="ja-JP" sz="3200" dirty="0">
                  <a:latin typeface="+mj-ea"/>
                </a:rPr>
                <a:t>(2)</a:t>
              </a:r>
              <a:r>
                <a:rPr lang="ja-JP" altLang="en-US" sz="3200" dirty="0">
                  <a:latin typeface="+mj-ea"/>
                </a:rPr>
                <a:t>集団や自己の生活、人間関係の課題を見</a:t>
              </a:r>
              <a:r>
                <a:rPr lang="ja-JP" altLang="en-US" sz="3200" dirty="0" err="1">
                  <a:latin typeface="+mj-ea"/>
                </a:rPr>
                <a:t>い</a:t>
              </a:r>
              <a:endParaRPr lang="en-US" altLang="ja-JP" sz="3200" dirty="0">
                <a:latin typeface="+mj-ea"/>
              </a:endParaRPr>
            </a:p>
            <a:p>
              <a:pPr marL="0" indent="0">
                <a:lnSpc>
                  <a:spcPts val="3000"/>
                </a:lnSpc>
                <a:buNone/>
              </a:pPr>
              <a:r>
                <a:rPr lang="ja-JP" altLang="en-US" sz="3200" dirty="0">
                  <a:latin typeface="+mj-ea"/>
                </a:rPr>
                <a:t>　 だし、解決するために話し合い、合意形成を </a:t>
              </a:r>
              <a:endParaRPr lang="en-US" altLang="ja-JP" sz="3200" dirty="0">
                <a:latin typeface="+mj-ea"/>
              </a:endParaRPr>
            </a:p>
            <a:p>
              <a:pPr marL="0" indent="0">
                <a:lnSpc>
                  <a:spcPts val="3000"/>
                </a:lnSpc>
                <a:buNone/>
              </a:pPr>
              <a:r>
                <a:rPr lang="en-US" altLang="ja-JP" sz="3200" dirty="0">
                  <a:latin typeface="+mj-ea"/>
                </a:rPr>
                <a:t>   </a:t>
              </a:r>
              <a:r>
                <a:rPr lang="ja-JP" altLang="en-US" sz="3200" dirty="0">
                  <a:latin typeface="+mj-ea"/>
                </a:rPr>
                <a:t>図ったり、意思決定したりすることができるよ  </a:t>
              </a:r>
              <a:endParaRPr lang="en-US" altLang="ja-JP" sz="3200" dirty="0">
                <a:latin typeface="+mj-ea"/>
              </a:endParaRPr>
            </a:p>
            <a:p>
              <a:pPr marL="0" indent="0">
                <a:lnSpc>
                  <a:spcPts val="3000"/>
                </a:lnSpc>
                <a:buNone/>
              </a:pPr>
              <a:r>
                <a:rPr lang="en-US" altLang="ja-JP" sz="3200" dirty="0">
                  <a:latin typeface="+mj-ea"/>
                </a:rPr>
                <a:t>   </a:t>
              </a:r>
              <a:r>
                <a:rPr lang="ja-JP" altLang="en-US" sz="3200" dirty="0">
                  <a:latin typeface="+mj-ea"/>
                </a:rPr>
                <a:t>うにする。</a:t>
              </a:r>
              <a:endParaRPr lang="en-US" altLang="ja-JP" sz="3200" dirty="0">
                <a:latin typeface="+mj-ea"/>
              </a:endParaRPr>
            </a:p>
            <a:p>
              <a:pPr marL="0" indent="0">
                <a:buNone/>
              </a:pPr>
              <a:endParaRPr lang="en-US" altLang="ja-JP" sz="3200" dirty="0">
                <a:latin typeface="+mj-ea"/>
                <a:ea typeface="+mj-ea"/>
              </a:endParaRPr>
            </a:p>
          </p:txBody>
        </p:sp>
        <p:sp>
          <p:nvSpPr>
            <p:cNvPr id="17" name="四角形: 角を丸くする 16">
              <a:extLst>
                <a:ext uri="{FF2B5EF4-FFF2-40B4-BE49-F238E27FC236}">
                  <a16:creationId xmlns:a16="http://schemas.microsoft.com/office/drawing/2014/main" id="{1D732342-200B-42D2-AD85-631CC6C6C39C}"/>
                </a:ext>
              </a:extLst>
            </p:cNvPr>
            <p:cNvSpPr/>
            <p:nvPr/>
          </p:nvSpPr>
          <p:spPr>
            <a:xfrm>
              <a:off x="435954" y="667160"/>
              <a:ext cx="4856126" cy="73102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rgbClr val="FF0000"/>
                  </a:solidFill>
                </a:rPr>
                <a:t>思考力・判断力・表現力等</a:t>
              </a:r>
              <a:endParaRPr kumimoji="1" lang="ja-JP" altLang="en-US" sz="2000" dirty="0">
                <a:solidFill>
                  <a:srgbClr val="FF0000"/>
                </a:solidFill>
              </a:endParaRPr>
            </a:p>
          </p:txBody>
        </p:sp>
        <p:sp>
          <p:nvSpPr>
            <p:cNvPr id="20" name="四角形: 角を丸くする 19">
              <a:extLst>
                <a:ext uri="{FF2B5EF4-FFF2-40B4-BE49-F238E27FC236}">
                  <a16:creationId xmlns:a16="http://schemas.microsoft.com/office/drawing/2014/main" id="{7DEC302D-A022-4891-80F2-D36336B67690}"/>
                </a:ext>
              </a:extLst>
            </p:cNvPr>
            <p:cNvSpPr/>
            <p:nvPr/>
          </p:nvSpPr>
          <p:spPr>
            <a:xfrm>
              <a:off x="651978" y="4183032"/>
              <a:ext cx="2479863" cy="4958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rgbClr val="FF0000"/>
                  </a:solidFill>
                </a:rPr>
                <a:t>具体例としては</a:t>
              </a:r>
              <a:endParaRPr kumimoji="1" lang="ja-JP" altLang="en-US" sz="1400" dirty="0">
                <a:solidFill>
                  <a:srgbClr val="FF0000"/>
                </a:solidFill>
              </a:endParaRPr>
            </a:p>
          </p:txBody>
        </p:sp>
        <p:sp>
          <p:nvSpPr>
            <p:cNvPr id="21" name="四角形: 角を丸くする 20">
              <a:extLst>
                <a:ext uri="{FF2B5EF4-FFF2-40B4-BE49-F238E27FC236}">
                  <a16:creationId xmlns:a16="http://schemas.microsoft.com/office/drawing/2014/main" id="{EEC367B2-2500-4D28-85F8-D9DE4C02EAFF}"/>
                </a:ext>
              </a:extLst>
            </p:cNvPr>
            <p:cNvSpPr/>
            <p:nvPr/>
          </p:nvSpPr>
          <p:spPr>
            <a:xfrm>
              <a:off x="467543" y="4834205"/>
              <a:ext cx="8136905" cy="5495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人間関係をよりよく形成するために多様な他者と協働する。</a:t>
              </a:r>
              <a:endParaRPr kumimoji="1" lang="ja-JP" altLang="en-US" sz="1600" dirty="0">
                <a:solidFill>
                  <a:schemeClr val="tx1"/>
                </a:solidFill>
              </a:endParaRPr>
            </a:p>
          </p:txBody>
        </p:sp>
        <p:sp>
          <p:nvSpPr>
            <p:cNvPr id="23" name="四角形: 角を丸くする 22">
              <a:extLst>
                <a:ext uri="{FF2B5EF4-FFF2-40B4-BE49-F238E27FC236}">
                  <a16:creationId xmlns:a16="http://schemas.microsoft.com/office/drawing/2014/main" id="{B1E2BB5F-BD2F-418D-80D1-3C9A3C29E066}"/>
                </a:ext>
              </a:extLst>
            </p:cNvPr>
            <p:cNvSpPr/>
            <p:nvPr/>
          </p:nvSpPr>
          <p:spPr>
            <a:xfrm>
              <a:off x="467542" y="5471762"/>
              <a:ext cx="8136905" cy="5495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意見の違いを踏まえ、合意形成を図り、解決策に取り組む。</a:t>
              </a:r>
            </a:p>
          </p:txBody>
        </p:sp>
        <p:sp>
          <p:nvSpPr>
            <p:cNvPr id="15" name="テキスト ボックス 14">
              <a:extLst>
                <a:ext uri="{FF2B5EF4-FFF2-40B4-BE49-F238E27FC236}">
                  <a16:creationId xmlns:a16="http://schemas.microsoft.com/office/drawing/2014/main" id="{DF252653-0902-4E9E-B139-2313CFF137D3}"/>
                </a:ext>
              </a:extLst>
            </p:cNvPr>
            <p:cNvSpPr txBox="1"/>
            <p:nvPr/>
          </p:nvSpPr>
          <p:spPr>
            <a:xfrm>
              <a:off x="5410186" y="813407"/>
              <a:ext cx="3194261" cy="584775"/>
            </a:xfrm>
            <a:prstGeom prst="rect">
              <a:avLst/>
            </a:prstGeom>
            <a:solidFill>
              <a:srgbClr val="FFFFCC"/>
            </a:solidFill>
            <a:ln>
              <a:solidFill>
                <a:schemeClr val="accent1">
                  <a:shade val="50000"/>
                </a:schemeClr>
              </a:solidFill>
            </a:ln>
          </p:spPr>
          <p:txBody>
            <a:bodyPr wrap="square" rtlCol="0">
              <a:spAutoFit/>
            </a:bodyPr>
            <a:lstStyle/>
            <a:p>
              <a:r>
                <a:rPr kumimoji="1" lang="ja-JP" altLang="en-US" sz="3200" dirty="0"/>
                <a:t>それをどう使うか</a:t>
              </a:r>
            </a:p>
          </p:txBody>
        </p:sp>
      </p:grpSp>
      <p:sp>
        <p:nvSpPr>
          <p:cNvPr id="18" name="テキスト ボックス 17">
            <a:extLst>
              <a:ext uri="{FF2B5EF4-FFF2-40B4-BE49-F238E27FC236}">
                <a16:creationId xmlns:a16="http://schemas.microsoft.com/office/drawing/2014/main" id="{18D1EE35-6049-4737-B390-99F15189E0FD}"/>
              </a:ext>
            </a:extLst>
          </p:cNvPr>
          <p:cNvSpPr txBox="1"/>
          <p:nvPr/>
        </p:nvSpPr>
        <p:spPr>
          <a:xfrm>
            <a:off x="7452319" y="404664"/>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解説ｐ１９</a:t>
            </a:r>
          </a:p>
        </p:txBody>
      </p:sp>
    </p:spTree>
    <p:extLst>
      <p:ext uri="{BB962C8B-B14F-4D97-AF65-F5344CB8AC3E}">
        <p14:creationId xmlns:p14="http://schemas.microsoft.com/office/powerpoint/2010/main" val="304027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FAC6BA2B-387F-4B2F-8E4E-1D984A859BED}"/>
              </a:ext>
            </a:extLst>
          </p:cNvPr>
          <p:cNvGrpSpPr/>
          <p:nvPr/>
        </p:nvGrpSpPr>
        <p:grpSpPr>
          <a:xfrm>
            <a:off x="431955" y="544019"/>
            <a:ext cx="8172493" cy="6125341"/>
            <a:chOff x="431955" y="400003"/>
            <a:chExt cx="8172493" cy="6125341"/>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6" name="サブタイトル 2">
              <a:extLst>
                <a:ext uri="{FF2B5EF4-FFF2-40B4-BE49-F238E27FC236}">
                  <a16:creationId xmlns:a16="http://schemas.microsoft.com/office/drawing/2014/main" id="{881DC0E3-3ABB-4EE2-BD08-3AB2C3D38D17}"/>
                </a:ext>
              </a:extLst>
            </p:cNvPr>
            <p:cNvSpPr txBox="1">
              <a:spLocks/>
            </p:cNvSpPr>
            <p:nvPr/>
          </p:nvSpPr>
          <p:spPr>
            <a:xfrm>
              <a:off x="467545" y="1693817"/>
              <a:ext cx="8136902" cy="2527271"/>
            </a:xfrm>
            <a:prstGeom prst="rect">
              <a:avLst/>
            </a:prstGeom>
            <a:solidFill>
              <a:schemeClr val="bg1"/>
            </a:solidFill>
            <a:ln>
              <a:solidFill>
                <a:srgbClr val="002060"/>
              </a:solidFill>
            </a:ln>
          </p:spPr>
          <p:txBody>
            <a:bodyPr vert="horz" lIns="87204" tIns="144000" rIns="87204" bIns="144000" rtlCol="0">
              <a:no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lnSpc>
                  <a:spcPts val="3000"/>
                </a:lnSpc>
                <a:buNone/>
              </a:pPr>
              <a:r>
                <a:rPr lang="en-US" altLang="ja-JP" sz="3200" dirty="0">
                  <a:latin typeface="+mj-ea"/>
                </a:rPr>
                <a:t>(3)</a:t>
              </a:r>
              <a:r>
                <a:rPr lang="ja-JP" altLang="en-US" sz="3200" dirty="0">
                  <a:latin typeface="+mj-ea"/>
                </a:rPr>
                <a:t>自主的、実践的な集団活動を通して身に付</a:t>
              </a:r>
              <a:endParaRPr lang="en-US" altLang="ja-JP" sz="3200" dirty="0">
                <a:latin typeface="+mj-ea"/>
              </a:endParaRPr>
            </a:p>
            <a:p>
              <a:pPr marL="0" indent="0">
                <a:lnSpc>
                  <a:spcPts val="3000"/>
                </a:lnSpc>
                <a:buNone/>
              </a:pPr>
              <a:r>
                <a:rPr lang="en-US" altLang="ja-JP" sz="3200" dirty="0">
                  <a:latin typeface="+mj-ea"/>
                </a:rPr>
                <a:t>    </a:t>
              </a:r>
              <a:r>
                <a:rPr lang="ja-JP" altLang="en-US" sz="3200" dirty="0">
                  <a:latin typeface="+mj-ea"/>
                </a:rPr>
                <a:t>けたことを生かして、集団や社会における生</a:t>
              </a:r>
              <a:endParaRPr lang="en-US" altLang="ja-JP" sz="3200" dirty="0">
                <a:latin typeface="+mj-ea"/>
              </a:endParaRPr>
            </a:p>
            <a:p>
              <a:pPr marL="0" indent="0">
                <a:lnSpc>
                  <a:spcPts val="3000"/>
                </a:lnSpc>
                <a:buNone/>
              </a:pPr>
              <a:r>
                <a:rPr lang="en-US" altLang="ja-JP" sz="3200" dirty="0">
                  <a:latin typeface="+mj-ea"/>
                </a:rPr>
                <a:t>    </a:t>
              </a:r>
              <a:r>
                <a:rPr lang="ja-JP" altLang="en-US" sz="3200" dirty="0">
                  <a:latin typeface="+mj-ea"/>
                </a:rPr>
                <a:t>活及び人間関係をよりよく形成するとともに、</a:t>
              </a:r>
              <a:endParaRPr lang="en-US" altLang="ja-JP" sz="3200" dirty="0">
                <a:latin typeface="+mj-ea"/>
              </a:endParaRPr>
            </a:p>
            <a:p>
              <a:pPr marL="0" indent="0">
                <a:lnSpc>
                  <a:spcPts val="3000"/>
                </a:lnSpc>
                <a:buNone/>
              </a:pPr>
              <a:r>
                <a:rPr lang="en-US" altLang="ja-JP" sz="3200" dirty="0">
                  <a:latin typeface="+mj-ea"/>
                </a:rPr>
                <a:t>    </a:t>
              </a:r>
              <a:r>
                <a:rPr lang="ja-JP" altLang="en-US" sz="3200" dirty="0">
                  <a:latin typeface="+mj-ea"/>
                </a:rPr>
                <a:t>自己の生き方についての考えを深め、自己</a:t>
              </a:r>
              <a:endParaRPr lang="en-US" altLang="ja-JP" sz="3200" dirty="0">
                <a:latin typeface="+mj-ea"/>
              </a:endParaRPr>
            </a:p>
            <a:p>
              <a:pPr marL="0" indent="0">
                <a:lnSpc>
                  <a:spcPts val="3000"/>
                </a:lnSpc>
                <a:buNone/>
              </a:pPr>
              <a:r>
                <a:rPr lang="en-US" altLang="ja-JP" sz="3200" dirty="0">
                  <a:latin typeface="+mj-ea"/>
                </a:rPr>
                <a:t>    </a:t>
              </a:r>
              <a:r>
                <a:rPr lang="ja-JP" altLang="en-US" sz="3200" dirty="0">
                  <a:latin typeface="+mj-ea"/>
                </a:rPr>
                <a:t>実現を図ろうとする態度を養う。</a:t>
              </a:r>
              <a:endParaRPr lang="en-US" altLang="ja-JP" sz="3200" dirty="0">
                <a:latin typeface="+mj-ea"/>
              </a:endParaRPr>
            </a:p>
            <a:p>
              <a:pPr marL="0" indent="0">
                <a:buNone/>
              </a:pPr>
              <a:endParaRPr lang="en-US" altLang="ja-JP" sz="3200" dirty="0">
                <a:latin typeface="+mj-ea"/>
                <a:ea typeface="+mj-ea"/>
              </a:endParaRPr>
            </a:p>
          </p:txBody>
        </p:sp>
        <p:sp>
          <p:nvSpPr>
            <p:cNvPr id="17" name="四角形: 角を丸くする 16">
              <a:extLst>
                <a:ext uri="{FF2B5EF4-FFF2-40B4-BE49-F238E27FC236}">
                  <a16:creationId xmlns:a16="http://schemas.microsoft.com/office/drawing/2014/main" id="{1D732342-200B-42D2-AD85-631CC6C6C39C}"/>
                </a:ext>
              </a:extLst>
            </p:cNvPr>
            <p:cNvSpPr/>
            <p:nvPr/>
          </p:nvSpPr>
          <p:spPr>
            <a:xfrm>
              <a:off x="431955" y="530672"/>
              <a:ext cx="3415966" cy="9850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solidFill>
                    <a:srgbClr val="FF0000"/>
                  </a:solidFill>
                </a:rPr>
                <a:t>学びに向かう力、人間性等</a:t>
              </a:r>
              <a:endParaRPr kumimoji="1" lang="ja-JP" altLang="en-US" sz="2000" dirty="0">
                <a:solidFill>
                  <a:srgbClr val="FF0000"/>
                </a:solidFill>
              </a:endParaRPr>
            </a:p>
          </p:txBody>
        </p:sp>
        <p:sp>
          <p:nvSpPr>
            <p:cNvPr id="20" name="四角形: 角を丸くする 19">
              <a:extLst>
                <a:ext uri="{FF2B5EF4-FFF2-40B4-BE49-F238E27FC236}">
                  <a16:creationId xmlns:a16="http://schemas.microsoft.com/office/drawing/2014/main" id="{7DEC302D-A022-4891-80F2-D36336B67690}"/>
                </a:ext>
              </a:extLst>
            </p:cNvPr>
            <p:cNvSpPr/>
            <p:nvPr/>
          </p:nvSpPr>
          <p:spPr>
            <a:xfrm>
              <a:off x="651978" y="4687088"/>
              <a:ext cx="2479863" cy="4958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rgbClr val="FF0000"/>
                  </a:solidFill>
                </a:rPr>
                <a:t>具体例としては</a:t>
              </a:r>
              <a:endParaRPr kumimoji="1" lang="ja-JP" altLang="en-US" sz="1400" dirty="0">
                <a:solidFill>
                  <a:srgbClr val="FF0000"/>
                </a:solidFill>
              </a:endParaRPr>
            </a:p>
          </p:txBody>
        </p:sp>
        <p:sp>
          <p:nvSpPr>
            <p:cNvPr id="21" name="四角形: 角を丸くする 20">
              <a:extLst>
                <a:ext uri="{FF2B5EF4-FFF2-40B4-BE49-F238E27FC236}">
                  <a16:creationId xmlns:a16="http://schemas.microsoft.com/office/drawing/2014/main" id="{EEC367B2-2500-4D28-85F8-D9DE4C02EAFF}"/>
                </a:ext>
              </a:extLst>
            </p:cNvPr>
            <p:cNvSpPr/>
            <p:nvPr/>
          </p:nvSpPr>
          <p:spPr>
            <a:xfrm>
              <a:off x="467543" y="5338261"/>
              <a:ext cx="8136905" cy="5495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個性を受け入れ、よりよい人間関係を築こうとする。</a:t>
              </a:r>
              <a:endParaRPr kumimoji="1" lang="ja-JP" altLang="en-US" sz="1600" dirty="0">
                <a:solidFill>
                  <a:schemeClr val="tx1"/>
                </a:solidFill>
              </a:endParaRPr>
            </a:p>
          </p:txBody>
        </p:sp>
        <p:sp>
          <p:nvSpPr>
            <p:cNvPr id="23" name="四角形: 角を丸くする 22">
              <a:extLst>
                <a:ext uri="{FF2B5EF4-FFF2-40B4-BE49-F238E27FC236}">
                  <a16:creationId xmlns:a16="http://schemas.microsoft.com/office/drawing/2014/main" id="{B1E2BB5F-BD2F-418D-80D1-3C9A3C29E066}"/>
                </a:ext>
              </a:extLst>
            </p:cNvPr>
            <p:cNvSpPr/>
            <p:nvPr/>
          </p:nvSpPr>
          <p:spPr>
            <a:xfrm>
              <a:off x="467542" y="5975818"/>
              <a:ext cx="8136905" cy="54952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rPr>
                <a:t>日常の生活や自己の在り方を主体的に改善しようとする。</a:t>
              </a:r>
            </a:p>
          </p:txBody>
        </p:sp>
        <p:sp>
          <p:nvSpPr>
            <p:cNvPr id="15" name="テキスト ボックス 14">
              <a:extLst>
                <a:ext uri="{FF2B5EF4-FFF2-40B4-BE49-F238E27FC236}">
                  <a16:creationId xmlns:a16="http://schemas.microsoft.com/office/drawing/2014/main" id="{DF252653-0902-4E9E-B139-2313CFF137D3}"/>
                </a:ext>
              </a:extLst>
            </p:cNvPr>
            <p:cNvSpPr txBox="1"/>
            <p:nvPr/>
          </p:nvSpPr>
          <p:spPr>
            <a:xfrm>
              <a:off x="4003549" y="441819"/>
              <a:ext cx="4600897" cy="1077218"/>
            </a:xfrm>
            <a:prstGeom prst="rect">
              <a:avLst/>
            </a:prstGeom>
            <a:solidFill>
              <a:srgbClr val="FFFFCC"/>
            </a:solidFill>
            <a:ln>
              <a:solidFill>
                <a:schemeClr val="accent1">
                  <a:shade val="50000"/>
                </a:schemeClr>
              </a:solidFill>
            </a:ln>
          </p:spPr>
          <p:txBody>
            <a:bodyPr wrap="square" rtlCol="0">
              <a:spAutoFit/>
            </a:bodyPr>
            <a:lstStyle/>
            <a:p>
              <a:r>
                <a:rPr kumimoji="1" lang="ja-JP" altLang="en-US" sz="3200" dirty="0"/>
                <a:t>どのように社会と関わり、</a:t>
              </a:r>
              <a:endParaRPr kumimoji="1" lang="en-US" altLang="ja-JP" sz="3200" dirty="0"/>
            </a:p>
            <a:p>
              <a:r>
                <a:rPr kumimoji="1" lang="ja-JP" altLang="en-US" sz="3200" dirty="0"/>
                <a:t>よりよい人生を送るか</a:t>
              </a:r>
            </a:p>
          </p:txBody>
        </p:sp>
      </p:grpSp>
      <p:sp>
        <p:nvSpPr>
          <p:cNvPr id="18" name="テキスト ボックス 17">
            <a:extLst>
              <a:ext uri="{FF2B5EF4-FFF2-40B4-BE49-F238E27FC236}">
                <a16:creationId xmlns:a16="http://schemas.microsoft.com/office/drawing/2014/main" id="{B1F794F6-B89C-44C5-98CE-D74C286B098C}"/>
              </a:ext>
            </a:extLst>
          </p:cNvPr>
          <p:cNvSpPr txBox="1"/>
          <p:nvPr/>
        </p:nvSpPr>
        <p:spPr>
          <a:xfrm>
            <a:off x="6948264" y="169437"/>
            <a:ext cx="1656181"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解説ｐ１９、２０</a:t>
            </a:r>
          </a:p>
        </p:txBody>
      </p:sp>
    </p:spTree>
    <p:extLst>
      <p:ext uri="{BB962C8B-B14F-4D97-AF65-F5344CB8AC3E}">
        <p14:creationId xmlns:p14="http://schemas.microsoft.com/office/powerpoint/2010/main" val="1691427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BF725BA3-148E-4150-BDE1-E0A1B42DE951}"/>
              </a:ext>
            </a:extLst>
          </p:cNvPr>
          <p:cNvGrpSpPr/>
          <p:nvPr/>
        </p:nvGrpSpPr>
        <p:grpSpPr>
          <a:xfrm>
            <a:off x="251619" y="188640"/>
            <a:ext cx="8640762" cy="6247864"/>
            <a:chOff x="251619" y="188640"/>
            <a:chExt cx="8640762" cy="6247864"/>
          </a:xfrm>
        </p:grpSpPr>
        <p:grpSp>
          <p:nvGrpSpPr>
            <p:cNvPr id="8" name="グループ化 7">
              <a:extLst>
                <a:ext uri="{FF2B5EF4-FFF2-40B4-BE49-F238E27FC236}">
                  <a16:creationId xmlns:a16="http://schemas.microsoft.com/office/drawing/2014/main" id="{8EC6D7ED-424B-4B96-9571-E541E1CCB0CC}"/>
                </a:ext>
              </a:extLst>
            </p:cNvPr>
            <p:cNvGrpSpPr/>
            <p:nvPr/>
          </p:nvGrpSpPr>
          <p:grpSpPr>
            <a:xfrm>
              <a:off x="714554" y="400003"/>
              <a:ext cx="7817886" cy="5963013"/>
              <a:chOff x="714554" y="400003"/>
              <a:chExt cx="7817886" cy="5963013"/>
            </a:xfrm>
          </p:grpSpPr>
          <p:sp>
            <p:nvSpPr>
              <p:cNvPr id="9" name="円/楕円 62">
                <a:extLst>
                  <a:ext uri="{FF2B5EF4-FFF2-40B4-BE49-F238E27FC236}">
                    <a16:creationId xmlns:a16="http://schemas.microsoft.com/office/drawing/2014/main" id="{B2786D27-818A-4EA1-9DA6-7061FE186D14}"/>
                  </a:ext>
                </a:extLst>
              </p:cNvPr>
              <p:cNvSpPr/>
              <p:nvPr/>
            </p:nvSpPr>
            <p:spPr>
              <a:xfrm>
                <a:off x="863588" y="5043180"/>
                <a:ext cx="1276350" cy="1319836"/>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anchor="ctr"/>
              <a:lstStyle/>
              <a:p>
                <a:pPr algn="ctr">
                  <a:defRPr/>
                </a:pPr>
                <a:endParaRPr lang="ja-JP" altLang="en-US">
                  <a:solidFill>
                    <a:prstClr val="white"/>
                  </a:solidFill>
                </a:endParaRPr>
              </a:p>
            </p:txBody>
          </p:sp>
          <p:sp>
            <p:nvSpPr>
              <p:cNvPr id="10" name="円/楕円 57">
                <a:extLst>
                  <a:ext uri="{FF2B5EF4-FFF2-40B4-BE49-F238E27FC236}">
                    <a16:creationId xmlns:a16="http://schemas.microsoft.com/office/drawing/2014/main" id="{4D90BEA7-DC6D-474C-958A-8785D4B09860}"/>
                  </a:ext>
                </a:extLst>
              </p:cNvPr>
              <p:cNvSpPr/>
              <p:nvPr/>
            </p:nvSpPr>
            <p:spPr>
              <a:xfrm>
                <a:off x="6732240" y="400003"/>
                <a:ext cx="1800200" cy="1775890"/>
              </a:xfrm>
              <a:prstGeom prst="ellipse">
                <a:avLst/>
              </a:prstGeom>
              <a:solidFill>
                <a:srgbClr val="00B0F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1" name="円/楕円 60">
                <a:extLst>
                  <a:ext uri="{FF2B5EF4-FFF2-40B4-BE49-F238E27FC236}">
                    <a16:creationId xmlns:a16="http://schemas.microsoft.com/office/drawing/2014/main" id="{2C104F16-16F4-4368-8051-7D5F5BFAFE4E}"/>
                  </a:ext>
                </a:extLst>
              </p:cNvPr>
              <p:cNvSpPr/>
              <p:nvPr/>
            </p:nvSpPr>
            <p:spPr>
              <a:xfrm>
                <a:off x="714554" y="794703"/>
                <a:ext cx="665066" cy="610188"/>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2" name="円/楕円 61">
                <a:extLst>
                  <a:ext uri="{FF2B5EF4-FFF2-40B4-BE49-F238E27FC236}">
                    <a16:creationId xmlns:a16="http://schemas.microsoft.com/office/drawing/2014/main" id="{923B671E-B249-4CFE-AC67-0D7FE07310E1}"/>
                  </a:ext>
                </a:extLst>
              </p:cNvPr>
              <p:cNvSpPr/>
              <p:nvPr/>
            </p:nvSpPr>
            <p:spPr>
              <a:xfrm>
                <a:off x="1047087" y="478693"/>
                <a:ext cx="909352" cy="807319"/>
              </a:xfrm>
              <a:prstGeom prst="ellipse">
                <a:avLst/>
              </a:prstGeom>
              <a:solidFill>
                <a:srgbClr val="00B0F0">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sp>
            <p:nvSpPr>
              <p:cNvPr id="13" name="円/楕円 59">
                <a:extLst>
                  <a:ext uri="{FF2B5EF4-FFF2-40B4-BE49-F238E27FC236}">
                    <a16:creationId xmlns:a16="http://schemas.microsoft.com/office/drawing/2014/main" id="{0A8F4033-0743-4DF0-A55E-BB3427FD7DF5}"/>
                  </a:ext>
                </a:extLst>
              </p:cNvPr>
              <p:cNvSpPr/>
              <p:nvPr/>
            </p:nvSpPr>
            <p:spPr>
              <a:xfrm>
                <a:off x="7452321" y="5432393"/>
                <a:ext cx="828092" cy="784069"/>
              </a:xfrm>
              <a:prstGeom prst="ellipse">
                <a:avLst/>
              </a:prstGeom>
              <a:solidFill>
                <a:srgbClr val="FFC000">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00" tIns="45653" rIns="91300" bIns="45653" rtlCol="0" anchor="ctr"/>
              <a:lstStyle/>
              <a:p>
                <a:pPr algn="ctr"/>
                <a:endParaRPr lang="ja-JP" altLang="en-US">
                  <a:solidFill>
                    <a:prstClr val="white"/>
                  </a:solidFill>
                </a:endParaRPr>
              </a:p>
            </p:txBody>
          </p:sp>
        </p:grpSp>
        <p:sp>
          <p:nvSpPr>
            <p:cNvPr id="16" name="サブタイトル 2">
              <a:extLst>
                <a:ext uri="{FF2B5EF4-FFF2-40B4-BE49-F238E27FC236}">
                  <a16:creationId xmlns:a16="http://schemas.microsoft.com/office/drawing/2014/main" id="{881DC0E3-3ABB-4EE2-BD08-3AB2C3D38D17}"/>
                </a:ext>
              </a:extLst>
            </p:cNvPr>
            <p:cNvSpPr txBox="1">
              <a:spLocks/>
            </p:cNvSpPr>
            <p:nvPr/>
          </p:nvSpPr>
          <p:spPr>
            <a:xfrm>
              <a:off x="863588" y="1164661"/>
              <a:ext cx="7649792" cy="1760283"/>
            </a:xfrm>
            <a:prstGeom prst="rect">
              <a:avLst/>
            </a:prstGeom>
            <a:solidFill>
              <a:schemeClr val="bg1"/>
            </a:solidFill>
            <a:ln>
              <a:solidFill>
                <a:srgbClr val="002060"/>
              </a:solidFill>
            </a:ln>
          </p:spPr>
          <p:txBody>
            <a:bodyPr vert="horz" lIns="87204" tIns="43603" rIns="87204" bIns="43603" rtlCol="0">
              <a:normAutofit/>
            </a:bodyPr>
            <a:lstStyle>
              <a:lvl1pPr marL="301872" indent="-301872" algn="l" defTabSz="8049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54042" indent="-251560" algn="l" defTabSz="8049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06225" indent="-201242" algn="l" defTabSz="8049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08719"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11197"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213693"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616184"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018675"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421166" indent="-201242" algn="l" defTabSz="804978" rtl="0" eaLnBrk="1" latinLnBrk="0" hangingPunct="1">
                <a:spcBef>
                  <a:spcPct val="20000"/>
                </a:spcBef>
                <a:buFont typeface="Arial" pitchFamily="34" charset="0"/>
                <a:buChar char="•"/>
                <a:defRPr kumimoji="1" sz="1846" kern="1200">
                  <a:solidFill>
                    <a:schemeClr val="tx1"/>
                  </a:solidFill>
                  <a:latin typeface="+mn-lt"/>
                  <a:ea typeface="+mn-ea"/>
                  <a:cs typeface="+mn-cs"/>
                </a:defRPr>
              </a:lvl9pPr>
            </a:lstStyle>
            <a:p>
              <a:pPr marL="0" indent="0">
                <a:buNone/>
              </a:pPr>
              <a:r>
                <a:rPr lang="ja-JP" altLang="en-US" sz="2400" u="sng" dirty="0">
                  <a:solidFill>
                    <a:prstClr val="black"/>
                  </a:solidFill>
                  <a:latin typeface="+mj-ea"/>
                  <a:ea typeface="+mj-ea"/>
                </a:rPr>
                <a:t>特別活動の目標にある</a:t>
              </a:r>
              <a:endParaRPr lang="en-US" altLang="ja-JP" sz="2400" u="sng" dirty="0">
                <a:solidFill>
                  <a:prstClr val="black"/>
                </a:solidFill>
                <a:latin typeface="+mj-ea"/>
                <a:ea typeface="+mj-ea"/>
              </a:endParaRPr>
            </a:p>
            <a:p>
              <a:pPr marL="0" indent="0">
                <a:buNone/>
              </a:pPr>
              <a:r>
                <a:rPr lang="ja-JP" altLang="en-US" sz="2400" dirty="0">
                  <a:solidFill>
                    <a:srgbClr val="FF0000"/>
                  </a:solidFill>
                  <a:latin typeface="+mj-ea"/>
                  <a:ea typeface="+mj-ea"/>
                </a:rPr>
                <a:t>　　</a:t>
              </a:r>
              <a:r>
                <a:rPr lang="ja-JP" altLang="en-US" sz="3600" u="sng" dirty="0">
                  <a:highlight>
                    <a:srgbClr val="FFFF00"/>
                  </a:highlight>
                  <a:latin typeface="+mj-ea"/>
                  <a:ea typeface="+mj-ea"/>
                </a:rPr>
                <a:t>集団や社会の形成者としての見方・考え方</a:t>
              </a:r>
              <a:r>
                <a:rPr lang="ja-JP" altLang="en-US" sz="3600" dirty="0">
                  <a:latin typeface="+mj-ea"/>
                  <a:ea typeface="+mj-ea"/>
                </a:rPr>
                <a:t>を働かせ、　　　　　　　　　　</a:t>
              </a:r>
              <a:r>
                <a:rPr lang="ja-JP" altLang="en-US" sz="2400" u="sng" dirty="0">
                  <a:solidFill>
                    <a:prstClr val="black"/>
                  </a:solidFill>
                  <a:latin typeface="+mj-ea"/>
                </a:rPr>
                <a:t>とは？</a:t>
              </a:r>
              <a:endParaRPr lang="en-US" altLang="ja-JP" sz="2400" dirty="0">
                <a:latin typeface="+mj-ea"/>
                <a:ea typeface="+mj-ea"/>
              </a:endParaRPr>
            </a:p>
          </p:txBody>
        </p:sp>
        <p:sp>
          <p:nvSpPr>
            <p:cNvPr id="17" name="吹き出し: 角を丸めた四角形 16">
              <a:extLst>
                <a:ext uri="{FF2B5EF4-FFF2-40B4-BE49-F238E27FC236}">
                  <a16:creationId xmlns:a16="http://schemas.microsoft.com/office/drawing/2014/main" id="{446289BC-2A57-4AAF-8EB1-A453EFB7700D}"/>
                </a:ext>
              </a:extLst>
            </p:cNvPr>
            <p:cNvSpPr/>
            <p:nvPr/>
          </p:nvSpPr>
          <p:spPr>
            <a:xfrm>
              <a:off x="844526" y="3068960"/>
              <a:ext cx="7668854" cy="633202"/>
            </a:xfrm>
            <a:prstGeom prst="wedgeRoundRectCallout">
              <a:avLst>
                <a:gd name="adj1" fmla="val 28767"/>
                <a:gd name="adj2" fmla="val 341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highlight>
                    <a:srgbClr val="FFFF00"/>
                  </a:highlight>
                </a:rPr>
                <a:t>特別活動の特質に応じた見方・考え方</a:t>
              </a:r>
              <a:r>
                <a:rPr kumimoji="1" lang="ja-JP" altLang="en-US" sz="2800" dirty="0">
                  <a:solidFill>
                    <a:schemeClr val="tx1"/>
                  </a:solidFill>
                </a:rPr>
                <a:t>　のこと</a:t>
              </a:r>
              <a:endParaRPr kumimoji="1" lang="en-US" altLang="ja-JP" sz="2800" dirty="0">
                <a:solidFill>
                  <a:schemeClr val="tx1"/>
                </a:solidFill>
              </a:endParaRPr>
            </a:p>
          </p:txBody>
        </p:sp>
        <p:sp>
          <p:nvSpPr>
            <p:cNvPr id="2" name="正方形/長方形 1">
              <a:extLst>
                <a:ext uri="{FF2B5EF4-FFF2-40B4-BE49-F238E27FC236}">
                  <a16:creationId xmlns:a16="http://schemas.microsoft.com/office/drawing/2014/main" id="{317133A4-10D2-447E-B27A-100B1DD18535}"/>
                </a:ext>
              </a:extLst>
            </p:cNvPr>
            <p:cNvSpPr/>
            <p:nvPr/>
          </p:nvSpPr>
          <p:spPr>
            <a:xfrm>
              <a:off x="863586" y="4189735"/>
              <a:ext cx="7668854" cy="2246769"/>
            </a:xfrm>
            <a:prstGeom prst="rect">
              <a:avLst/>
            </a:prstGeom>
            <a:solidFill>
              <a:srgbClr val="FFFFCC">
                <a:alpha val="50000"/>
              </a:srgbClr>
            </a:solidFill>
            <a:ln>
              <a:solidFill>
                <a:schemeClr val="accent1">
                  <a:shade val="50000"/>
                </a:schemeClr>
              </a:solidFill>
            </a:ln>
          </p:spPr>
          <p:txBody>
            <a:bodyPr wrap="square">
              <a:spAutoFit/>
            </a:bodyPr>
            <a:lstStyle/>
            <a:p>
              <a:r>
                <a:rPr lang="ja-JP" altLang="en-US" sz="2800" dirty="0"/>
                <a:t>各教科等における見方・考え方を</a:t>
              </a:r>
              <a:r>
                <a:rPr lang="ja-JP" altLang="en-US" sz="2800" dirty="0">
                  <a:solidFill>
                    <a:srgbClr val="FF0000"/>
                  </a:solidFill>
                </a:rPr>
                <a:t>総合的に活用</a:t>
              </a:r>
              <a:r>
                <a:rPr lang="ja-JP" altLang="en-US" sz="2800" dirty="0"/>
                <a:t>して、集団や社会における問題を捉え、</a:t>
              </a:r>
              <a:endParaRPr lang="en-US" altLang="ja-JP" sz="2800" dirty="0"/>
            </a:p>
            <a:p>
              <a:r>
                <a:rPr lang="ja-JP" altLang="en-US" sz="2800" dirty="0"/>
                <a:t>　よりよい</a:t>
              </a:r>
              <a:r>
                <a:rPr lang="ja-JP" altLang="en-US" sz="2800" b="1" u="sng" dirty="0">
                  <a:solidFill>
                    <a:srgbClr val="FF0000"/>
                  </a:solidFill>
                </a:rPr>
                <a:t>人間関係の形成</a:t>
              </a:r>
              <a:r>
                <a:rPr lang="ja-JP" altLang="en-US" sz="2800" dirty="0"/>
                <a:t>、よりよい集団生活の構築や</a:t>
              </a:r>
              <a:r>
                <a:rPr lang="ja-JP" altLang="en-US" sz="2800" b="1" u="sng" dirty="0">
                  <a:solidFill>
                    <a:srgbClr val="00B050"/>
                  </a:solidFill>
                </a:rPr>
                <a:t>社会への参画</a:t>
              </a:r>
              <a:r>
                <a:rPr lang="ja-JP" altLang="en-US" sz="2800" dirty="0"/>
                <a:t>及び</a:t>
              </a:r>
              <a:r>
                <a:rPr lang="ja-JP" altLang="en-US" sz="2800" b="1" u="sng" dirty="0">
                  <a:solidFill>
                    <a:srgbClr val="0066FF"/>
                  </a:solidFill>
                </a:rPr>
                <a:t>自己の実現</a:t>
              </a:r>
              <a:r>
                <a:rPr lang="ja-JP" altLang="en-US" sz="2800" dirty="0"/>
                <a:t>と関連付けること。</a:t>
              </a:r>
              <a:endParaRPr lang="ja-JP" altLang="en-US" dirty="0"/>
            </a:p>
          </p:txBody>
        </p:sp>
        <p:grpSp>
          <p:nvGrpSpPr>
            <p:cNvPr id="4" name="グループ化 3">
              <a:extLst>
                <a:ext uri="{FF2B5EF4-FFF2-40B4-BE49-F238E27FC236}">
                  <a16:creationId xmlns:a16="http://schemas.microsoft.com/office/drawing/2014/main" id="{9CE1FBB4-6601-4D40-A3D9-CB07BF512E65}"/>
                </a:ext>
              </a:extLst>
            </p:cNvPr>
            <p:cNvGrpSpPr/>
            <p:nvPr/>
          </p:nvGrpSpPr>
          <p:grpSpPr>
            <a:xfrm>
              <a:off x="251619" y="188640"/>
              <a:ext cx="8640762" cy="720080"/>
              <a:chOff x="251619" y="188640"/>
              <a:chExt cx="8640762" cy="720080"/>
            </a:xfrm>
          </p:grpSpPr>
          <p:sp>
            <p:nvSpPr>
              <p:cNvPr id="14" name="正方形/長方形 13">
                <a:extLst>
                  <a:ext uri="{FF2B5EF4-FFF2-40B4-BE49-F238E27FC236}">
                    <a16:creationId xmlns:a16="http://schemas.microsoft.com/office/drawing/2014/main" id="{841F97D8-E22A-4769-8E89-424C7F44B695}"/>
                  </a:ext>
                </a:extLst>
              </p:cNvPr>
              <p:cNvSpPr/>
              <p:nvPr/>
            </p:nvSpPr>
            <p:spPr>
              <a:xfrm>
                <a:off x="251619" y="188640"/>
                <a:ext cx="8640762" cy="7200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3200" dirty="0">
                    <a:solidFill>
                      <a:schemeClr val="tx1"/>
                    </a:solidFill>
                    <a:latin typeface="+mj-ea"/>
                  </a:rPr>
                  <a:t>　</a:t>
                </a:r>
                <a:r>
                  <a:rPr lang="ja-JP" altLang="en-US" sz="3200" dirty="0">
                    <a:solidFill>
                      <a:schemeClr val="tx1"/>
                    </a:solidFill>
                  </a:rPr>
                  <a:t>（３）特別活動における「見方・考え方」</a:t>
                </a:r>
                <a:endParaRPr lang="ja-JP" altLang="en-US" sz="2400" dirty="0">
                  <a:solidFill>
                    <a:schemeClr val="tx1"/>
                  </a:solidFill>
                </a:endParaRPr>
              </a:p>
            </p:txBody>
          </p:sp>
          <p:sp>
            <p:nvSpPr>
              <p:cNvPr id="15" name="正方形/長方形 14">
                <a:extLst>
                  <a:ext uri="{FF2B5EF4-FFF2-40B4-BE49-F238E27FC236}">
                    <a16:creationId xmlns:a16="http://schemas.microsoft.com/office/drawing/2014/main" id="{CC18CF26-EAB3-4917-BDDE-818142E6C8D5}"/>
                  </a:ext>
                </a:extLst>
              </p:cNvPr>
              <p:cNvSpPr/>
              <p:nvPr/>
            </p:nvSpPr>
            <p:spPr>
              <a:xfrm>
                <a:off x="251619" y="188640"/>
                <a:ext cx="215926" cy="720080"/>
              </a:xfrm>
              <a:prstGeom prst="rect">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3" name="矢印: 下 2">
              <a:extLst>
                <a:ext uri="{FF2B5EF4-FFF2-40B4-BE49-F238E27FC236}">
                  <a16:creationId xmlns:a16="http://schemas.microsoft.com/office/drawing/2014/main" id="{493F0470-9A9D-42F1-A64E-4472D607ED02}"/>
                </a:ext>
              </a:extLst>
            </p:cNvPr>
            <p:cNvSpPr/>
            <p:nvPr/>
          </p:nvSpPr>
          <p:spPr>
            <a:xfrm>
              <a:off x="4139952" y="3820393"/>
              <a:ext cx="864096" cy="3286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テキスト ボックス 17">
            <a:extLst>
              <a:ext uri="{FF2B5EF4-FFF2-40B4-BE49-F238E27FC236}">
                <a16:creationId xmlns:a16="http://schemas.microsoft.com/office/drawing/2014/main" id="{494A4B54-8C72-4F4B-BF2B-822E8EB82CF0}"/>
              </a:ext>
            </a:extLst>
          </p:cNvPr>
          <p:cNvSpPr txBox="1"/>
          <p:nvPr/>
        </p:nvSpPr>
        <p:spPr>
          <a:xfrm>
            <a:off x="7740253" y="535833"/>
            <a:ext cx="1152128" cy="369332"/>
          </a:xfrm>
          <a:prstGeom prst="rect">
            <a:avLst/>
          </a:prstGeom>
          <a:solidFill>
            <a:srgbClr val="FFCCFF"/>
          </a:solidFill>
        </p:spPr>
        <p:txBody>
          <a:bodyPr wrap="squar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解説ｐ１３</a:t>
            </a:r>
          </a:p>
        </p:txBody>
      </p:sp>
    </p:spTree>
    <p:extLst>
      <p:ext uri="{BB962C8B-B14F-4D97-AF65-F5344CB8AC3E}">
        <p14:creationId xmlns:p14="http://schemas.microsoft.com/office/powerpoint/2010/main" val="2369858701"/>
      </p:ext>
    </p:extLst>
  </p:cSld>
  <p:clrMapOvr>
    <a:masterClrMapping/>
  </p:clrMapOvr>
</p:sld>
</file>

<file path=ppt/theme/theme1.xml><?xml version="1.0" encoding="utf-8"?>
<a:theme xmlns:a="http://schemas.openxmlformats.org/drawingml/2006/main" name="20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TM03457491[[fn=メトロポリタン]]</Template>
  <TotalTime>4423</TotalTime>
  <Words>1370</Words>
  <PresentationFormat>画面に合わせる (4:3)</PresentationFormat>
  <Paragraphs>363</Paragraphs>
  <Slides>22</Slides>
  <Notes>22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22</vt:i4>
      </vt:variant>
    </vt:vector>
  </HeadingPairs>
  <TitlesOfParts>
    <vt:vector size="28" baseType="lpstr">
      <vt:lpstr>AR丸ゴシック体M</vt:lpstr>
      <vt:lpstr>HGP創英角ｺﾞｼｯｸUB</vt:lpstr>
      <vt:lpstr>ＭＳ Ｐゴシック</vt:lpstr>
      <vt:lpstr>Arial</vt:lpstr>
      <vt:lpstr>Calibri</vt:lpstr>
      <vt:lpstr>20_blank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Printed>2018-06-06T09:30:32Z</cp:lastPrinted>
  <dcterms:created xsi:type="dcterms:W3CDTF">2016-07-07T00:20:36Z</dcterms:created>
  <dcterms:modified xsi:type="dcterms:W3CDTF">2018-07-19T03:26:44Z</dcterms:modified>
</cp:coreProperties>
</file>