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61" r:id="rId3"/>
    <p:sldId id="262" r:id="rId4"/>
    <p:sldId id="258" r:id="rId5"/>
    <p:sldId id="264" r:id="rId6"/>
    <p:sldId id="277" r:id="rId7"/>
    <p:sldId id="283" r:id="rId8"/>
    <p:sldId id="316" r:id="rId9"/>
    <p:sldId id="285" r:id="rId10"/>
    <p:sldId id="317" r:id="rId11"/>
    <p:sldId id="265" r:id="rId12"/>
    <p:sldId id="268" r:id="rId13"/>
    <p:sldId id="286" r:id="rId14"/>
    <p:sldId id="287" r:id="rId15"/>
    <p:sldId id="289" r:id="rId16"/>
    <p:sldId id="290" r:id="rId17"/>
    <p:sldId id="291" r:id="rId18"/>
    <p:sldId id="293" r:id="rId19"/>
    <p:sldId id="297" r:id="rId20"/>
    <p:sldId id="298" r:id="rId21"/>
    <p:sldId id="301" r:id="rId22"/>
    <p:sldId id="302" r:id="rId23"/>
    <p:sldId id="305" r:id="rId24"/>
    <p:sldId id="304" r:id="rId25"/>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CDFE"/>
    <a:srgbClr val="FDCA35"/>
    <a:srgbClr val="2547F9"/>
    <a:srgbClr val="E01CA0"/>
    <a:srgbClr val="FE28F3"/>
    <a:srgbClr val="17CDC5"/>
    <a:srgbClr val="E7A9EC"/>
    <a:srgbClr val="E2949F"/>
    <a:srgbClr val="9962F8"/>
    <a:srgbClr val="2AD3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29"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341313"/>
          </a:xfrm>
          <a:prstGeom prst="rect">
            <a:avLst/>
          </a:prstGeom>
        </p:spPr>
        <p:txBody>
          <a:bodyPr vert="horz" lIns="91440" tIns="45720" rIns="91440" bIns="45720" rtlCol="0"/>
          <a:lstStyle>
            <a:lvl1pPr algn="r">
              <a:defRPr sz="1200"/>
            </a:lvl1pPr>
          </a:lstStyle>
          <a:p>
            <a:fld id="{AF83668B-E57A-4CF7-AA79-EAFE60BC2A4C}" type="datetimeFigureOut">
              <a:rPr kumimoji="1" lang="ja-JP" altLang="en-US" smtClean="0"/>
              <a:t>2018/7/18</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76600"/>
            <a:ext cx="7951788" cy="26797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6465888"/>
            <a:ext cx="4308475" cy="341312"/>
          </a:xfrm>
          <a:prstGeom prst="rect">
            <a:avLst/>
          </a:prstGeom>
        </p:spPr>
        <p:txBody>
          <a:bodyPr vert="horz" lIns="91440" tIns="45720" rIns="91440" bIns="45720" rtlCol="0" anchor="b"/>
          <a:lstStyle>
            <a:lvl1pPr algn="r">
              <a:defRPr sz="1200"/>
            </a:lvl1pPr>
          </a:lstStyle>
          <a:p>
            <a:fld id="{E668B599-4330-4BD2-9CD3-606F477F73D6}" type="slidenum">
              <a:rPr kumimoji="1" lang="ja-JP" altLang="en-US" smtClean="0"/>
              <a:t>‹#›</a:t>
            </a:fld>
            <a:endParaRPr kumimoji="1" lang="ja-JP" altLang="en-US"/>
          </a:p>
        </p:txBody>
      </p:sp>
    </p:spTree>
    <p:extLst>
      <p:ext uri="{BB962C8B-B14F-4D97-AF65-F5344CB8AC3E}">
        <p14:creationId xmlns:p14="http://schemas.microsoft.com/office/powerpoint/2010/main" val="18150014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自己紹介。</a:t>
            </a:r>
            <a:endParaRPr kumimoji="1" lang="en-US" altLang="ja-JP" dirty="0"/>
          </a:p>
          <a:p>
            <a:r>
              <a:rPr kumimoji="1" lang="ja-JP" altLang="en-US" dirty="0"/>
              <a:t>質問：音楽専科の先生方　挙手</a:t>
            </a:r>
            <a:endParaRPr kumimoji="1" lang="en-US" altLang="ja-JP" dirty="0"/>
          </a:p>
          <a:p>
            <a:r>
              <a:rPr kumimoji="1" lang="ja-JP" altLang="en-US" dirty="0"/>
              <a:t>芸術科教育のひとつとして、言葉は違っても共通している部分もあると思います。先ほどの音楽科との関連も含めながらお聞きただけると幸いです。</a:t>
            </a:r>
            <a:endParaRPr kumimoji="1" lang="en-US" altLang="ja-JP" dirty="0"/>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1</a:t>
            </a:fld>
            <a:endParaRPr kumimoji="1" lang="ja-JP" altLang="en-US"/>
          </a:p>
        </p:txBody>
      </p:sp>
    </p:spTree>
    <p:extLst>
      <p:ext uri="{BB962C8B-B14F-4D97-AF65-F5344CB8AC3E}">
        <p14:creationId xmlns:p14="http://schemas.microsoft.com/office/powerpoint/2010/main" val="3908738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22</a:t>
            </a:fld>
            <a:endParaRPr kumimoji="1" lang="ja-JP" altLang="en-US"/>
          </a:p>
        </p:txBody>
      </p:sp>
    </p:spTree>
    <p:extLst>
      <p:ext uri="{BB962C8B-B14F-4D97-AF65-F5344CB8AC3E}">
        <p14:creationId xmlns:p14="http://schemas.microsoft.com/office/powerpoint/2010/main" val="3543905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本日の内容説明</a:t>
            </a:r>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2</a:t>
            </a:fld>
            <a:endParaRPr kumimoji="1" lang="ja-JP" altLang="en-US"/>
          </a:p>
        </p:txBody>
      </p:sp>
    </p:spTree>
    <p:extLst>
      <p:ext uri="{BB962C8B-B14F-4D97-AF65-F5344CB8AC3E}">
        <p14:creationId xmlns:p14="http://schemas.microsoft.com/office/powerpoint/2010/main" val="792295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3</a:t>
            </a:fld>
            <a:endParaRPr kumimoji="1" lang="ja-JP" altLang="en-US"/>
          </a:p>
        </p:txBody>
      </p:sp>
    </p:spTree>
    <p:extLst>
      <p:ext uri="{BB962C8B-B14F-4D97-AF65-F5344CB8AC3E}">
        <p14:creationId xmlns:p14="http://schemas.microsoft.com/office/powerpoint/2010/main" val="1176456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解説Ｐ１１６「思い」</a:t>
            </a:r>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6</a:t>
            </a:fld>
            <a:endParaRPr kumimoji="1" lang="ja-JP" altLang="en-US"/>
          </a:p>
        </p:txBody>
      </p:sp>
    </p:spTree>
    <p:extLst>
      <p:ext uri="{BB962C8B-B14F-4D97-AF65-F5344CB8AC3E}">
        <p14:creationId xmlns:p14="http://schemas.microsoft.com/office/powerpoint/2010/main" val="3452097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不易と流行</a:t>
            </a:r>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9</a:t>
            </a:fld>
            <a:endParaRPr kumimoji="1" lang="ja-JP" altLang="en-US"/>
          </a:p>
        </p:txBody>
      </p:sp>
    </p:spTree>
    <p:extLst>
      <p:ext uri="{BB962C8B-B14F-4D97-AF65-F5344CB8AC3E}">
        <p14:creationId xmlns:p14="http://schemas.microsoft.com/office/powerpoint/2010/main" val="353576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「造形的な見方・考え方」→図画工作科の特質に応じた物事を捉える視点や考え方として捉えます。</a:t>
            </a:r>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11</a:t>
            </a:fld>
            <a:endParaRPr kumimoji="1" lang="ja-JP" altLang="en-US"/>
          </a:p>
        </p:txBody>
      </p:sp>
    </p:spTree>
    <p:extLst>
      <p:ext uri="{BB962C8B-B14F-4D97-AF65-F5344CB8AC3E}">
        <p14:creationId xmlns:p14="http://schemas.microsoft.com/office/powerpoint/2010/main" val="2191203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学習指導要領解説Ｐ１１４～１１６</a:t>
            </a:r>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12</a:t>
            </a:fld>
            <a:endParaRPr kumimoji="1" lang="ja-JP" altLang="en-US"/>
          </a:p>
        </p:txBody>
      </p:sp>
    </p:spTree>
    <p:extLst>
      <p:ext uri="{BB962C8B-B14F-4D97-AF65-F5344CB8AC3E}">
        <p14:creationId xmlns:p14="http://schemas.microsoft.com/office/powerpoint/2010/main" val="1639837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指導事項の明確化</a:t>
            </a:r>
            <a:endParaRPr kumimoji="1" lang="en-US" altLang="ja-JP" dirty="0"/>
          </a:p>
          <a:p>
            <a:r>
              <a:rPr kumimoji="1" lang="ja-JP" altLang="en-US" dirty="0"/>
              <a:t>料理をつくる例</a:t>
            </a:r>
            <a:endParaRPr kumimoji="1" lang="en-US" altLang="ja-JP" dirty="0"/>
          </a:p>
          <a:p>
            <a:r>
              <a:rPr kumimoji="1" lang="ja-JP" altLang="en-US" dirty="0"/>
              <a:t>解説Ｐ２３～２４</a:t>
            </a:r>
            <a:endParaRPr kumimoji="1" lang="en-US" altLang="ja-JP" dirty="0"/>
          </a:p>
          <a:p>
            <a:r>
              <a:rPr kumimoji="1" lang="ja-JP" altLang="en-US" dirty="0"/>
              <a:t>指導者が何を目指して授業をしているか。</a:t>
            </a:r>
            <a:endParaRPr kumimoji="1" lang="en-US" altLang="ja-JP" dirty="0"/>
          </a:p>
          <a:p>
            <a:r>
              <a:rPr kumimoji="1" lang="ja-JP" altLang="en-US" dirty="0"/>
              <a:t>目の前の子どもの実態に即して実態即して考えること　→　教師の創意工夫</a:t>
            </a:r>
            <a:r>
              <a:rPr kumimoji="1" lang="en-US" altLang="ja-JP" dirty="0"/>
              <a:t>(</a:t>
            </a:r>
            <a:r>
              <a:rPr kumimoji="1" lang="ja-JP" altLang="en-US" dirty="0"/>
              <a:t>アプローチの仕方を変化させること）</a:t>
            </a:r>
            <a:endParaRPr kumimoji="1" lang="en-US" altLang="ja-JP" dirty="0"/>
          </a:p>
          <a:p>
            <a:r>
              <a:rPr kumimoji="1" lang="ja-JP" altLang="en-US" dirty="0"/>
              <a:t>障害のある児童への指導</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17</a:t>
            </a:fld>
            <a:endParaRPr kumimoji="1" lang="ja-JP" altLang="en-US"/>
          </a:p>
        </p:txBody>
      </p:sp>
    </p:spTree>
    <p:extLst>
      <p:ext uri="{BB962C8B-B14F-4D97-AF65-F5344CB8AC3E}">
        <p14:creationId xmlns:p14="http://schemas.microsoft.com/office/powerpoint/2010/main" val="1857933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公立小学校以外からの参加もありますが、小学校の授業を想定して考えてみてください。</a:t>
            </a:r>
            <a:endParaRPr kumimoji="1" lang="en-US" altLang="ja-JP" dirty="0"/>
          </a:p>
          <a:p>
            <a:r>
              <a:rPr kumimoji="1" lang="ja-JP" altLang="en-US" dirty="0"/>
              <a:t>あるいは、その学校での児童の実態に応じて考えてください。</a:t>
            </a:r>
            <a:endParaRPr kumimoji="1" lang="en-US" altLang="ja-JP" dirty="0"/>
          </a:p>
          <a:p>
            <a:r>
              <a:rPr kumimoji="1" lang="ja-JP" altLang="en-US" dirty="0"/>
              <a:t>質問：「今まで上手くいった授業を思い浮かべてください。その授業のことを机ごとに発表してください」（一人</a:t>
            </a:r>
            <a:r>
              <a:rPr kumimoji="1" lang="en-US" altLang="ja-JP" dirty="0"/>
              <a:t>2</a:t>
            </a:r>
            <a:r>
              <a:rPr kumimoji="1" lang="ja-JP" altLang="en-US" dirty="0"/>
              <a:t>分　</a:t>
            </a:r>
            <a:r>
              <a:rPr kumimoji="1" lang="en-US" altLang="ja-JP" dirty="0"/>
              <a:t>6</a:t>
            </a:r>
            <a:r>
              <a:rPr kumimoji="1" lang="ja-JP" altLang="en-US" dirty="0"/>
              <a:t>分）</a:t>
            </a:r>
            <a:endParaRPr kumimoji="1" lang="en-US" altLang="ja-JP" dirty="0"/>
          </a:p>
          <a:p>
            <a:r>
              <a:rPr kumimoji="1" lang="ja-JP" altLang="en-US" dirty="0"/>
              <a:t>質問：「今まで上手くいかなかった授業を思い浮かべてください。その授業のことを机ごとに発表してください」</a:t>
            </a:r>
            <a:r>
              <a:rPr kumimoji="1" lang="en-US" altLang="ja-JP" dirty="0"/>
              <a:t>(</a:t>
            </a:r>
            <a:r>
              <a:rPr kumimoji="1" lang="ja-JP" altLang="en-US" dirty="0"/>
              <a:t>一人</a:t>
            </a:r>
            <a:r>
              <a:rPr kumimoji="1" lang="en-US" altLang="ja-JP" dirty="0"/>
              <a:t>2</a:t>
            </a:r>
            <a:r>
              <a:rPr kumimoji="1" lang="ja-JP" altLang="en-US" dirty="0"/>
              <a:t>分　</a:t>
            </a:r>
            <a:r>
              <a:rPr kumimoji="1" lang="en-US" altLang="ja-JP" dirty="0"/>
              <a:t>6</a:t>
            </a:r>
            <a:r>
              <a:rPr kumimoji="1" lang="ja-JP" altLang="en-US" dirty="0"/>
              <a:t>分</a:t>
            </a:r>
            <a:r>
              <a:rPr kumimoji="1" lang="en-US" altLang="ja-JP" dirty="0"/>
              <a:t>)</a:t>
            </a:r>
            <a:endParaRPr kumimoji="1" lang="ja-JP" altLang="en-US" dirty="0"/>
          </a:p>
        </p:txBody>
      </p:sp>
      <p:sp>
        <p:nvSpPr>
          <p:cNvPr id="4" name="スライド番号プレースホルダー 3"/>
          <p:cNvSpPr>
            <a:spLocks noGrp="1"/>
          </p:cNvSpPr>
          <p:nvPr>
            <p:ph type="sldNum" sz="quarter" idx="10"/>
          </p:nvPr>
        </p:nvSpPr>
        <p:spPr/>
        <p:txBody>
          <a:bodyPr/>
          <a:lstStyle/>
          <a:p>
            <a:fld id="{E668B599-4330-4BD2-9CD3-606F477F73D6}" type="slidenum">
              <a:rPr kumimoji="1" lang="ja-JP" altLang="en-US" smtClean="0"/>
              <a:t>20</a:t>
            </a:fld>
            <a:endParaRPr kumimoji="1" lang="ja-JP" altLang="en-US"/>
          </a:p>
        </p:txBody>
      </p:sp>
    </p:spTree>
    <p:extLst>
      <p:ext uri="{BB962C8B-B14F-4D97-AF65-F5344CB8AC3E}">
        <p14:creationId xmlns:p14="http://schemas.microsoft.com/office/powerpoint/2010/main" val="2282654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E86D163-A036-A948-A48A-0386E3A67D7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xmlns="" id="{3DE5D6BE-6A07-5A4D-B921-A30E342667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xmlns="" id="{3254FCBE-B6BF-D440-B32C-82AA1A563A16}"/>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5" name="フッター プレースホルダー 4">
            <a:extLst>
              <a:ext uri="{FF2B5EF4-FFF2-40B4-BE49-F238E27FC236}">
                <a16:creationId xmlns:a16="http://schemas.microsoft.com/office/drawing/2014/main" xmlns="" id="{D61352D6-26F9-6C4F-BE39-5E9ED0D76F3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A9D78C72-DC65-2B44-B927-CD80C48F2230}"/>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2753227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1BC3F606-A099-0448-A946-5979542E1BF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023480C4-3960-EA49-B30A-9B9170B61703}"/>
              </a:ext>
            </a:extLst>
          </p:cNvPr>
          <p:cNvSpPr>
            <a:spLocks noGrp="1"/>
          </p:cNvSpPr>
          <p:nvPr>
            <p:ph type="body" orient="vert" idx="1"/>
          </p:nvPr>
        </p:nvSpPr>
        <p:spPr/>
        <p:txBody>
          <a:bodyPr vert="eaVert"/>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97634729-9C39-9A45-A8C6-D26AC40AACD2}"/>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5" name="フッター プレースホルダー 4">
            <a:extLst>
              <a:ext uri="{FF2B5EF4-FFF2-40B4-BE49-F238E27FC236}">
                <a16:creationId xmlns:a16="http://schemas.microsoft.com/office/drawing/2014/main" xmlns="" id="{ADD8124E-EC30-EC47-A86B-565585AA28E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3F98396F-A2EE-6C45-8AF1-11331F6A1DA3}"/>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1328367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xmlns="" id="{56EF01E9-CDD4-1D41-8ACE-CB0B06BE60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2155A1FB-44B1-A74C-81BE-ADFDA898935D}"/>
              </a:ext>
            </a:extLst>
          </p:cNvPr>
          <p:cNvSpPr>
            <a:spLocks noGrp="1"/>
          </p:cNvSpPr>
          <p:nvPr>
            <p:ph type="body" orient="vert" idx="1"/>
          </p:nvPr>
        </p:nvSpPr>
        <p:spPr>
          <a:xfrm>
            <a:off x="838200" y="365125"/>
            <a:ext cx="7734300" cy="5811838"/>
          </a:xfrm>
        </p:spPr>
        <p:txBody>
          <a:bodyPr vert="eaVert"/>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3B0210FA-3796-8045-BEF9-A7E0C8AC96E1}"/>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5" name="フッター プレースホルダー 4">
            <a:extLst>
              <a:ext uri="{FF2B5EF4-FFF2-40B4-BE49-F238E27FC236}">
                <a16:creationId xmlns:a16="http://schemas.microsoft.com/office/drawing/2014/main" xmlns="" id="{6CC004AD-A5D6-624F-A8C5-6F50E11AD13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B0D00F6C-7464-D24E-85A9-4A07D6CAAAC6}"/>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4056823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9FABEFB-BBF4-4844-82B6-208446B398B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9C30DBD5-728D-6B4E-952A-B425D718BD89}"/>
              </a:ext>
            </a:extLst>
          </p:cNvPr>
          <p:cNvSpPr>
            <a:spLocks noGrp="1"/>
          </p:cNvSpPr>
          <p:nvPr>
            <p:ph idx="1"/>
          </p:nvPr>
        </p:nvSpPr>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45A518F2-816C-2347-9741-B14304FA269C}"/>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5" name="フッター プレースホルダー 4">
            <a:extLst>
              <a:ext uri="{FF2B5EF4-FFF2-40B4-BE49-F238E27FC236}">
                <a16:creationId xmlns:a16="http://schemas.microsoft.com/office/drawing/2014/main" xmlns="" id="{9FD9B14C-60FE-4E4C-BEB7-940A60696E5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21D67A38-6A56-B946-83CB-289CB4E42F15}"/>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1082202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D6EE4D9-A545-484C-BDEE-71C97AA42DB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239647DB-A5E7-C948-AE0E-4D12FA38E1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51989B6F-BE2B-0C40-BEE5-53BFF0ABDC94}"/>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5" name="フッター プレースホルダー 4">
            <a:extLst>
              <a:ext uri="{FF2B5EF4-FFF2-40B4-BE49-F238E27FC236}">
                <a16:creationId xmlns:a16="http://schemas.microsoft.com/office/drawing/2014/main" xmlns="" id="{063E935E-F996-1A4B-96E8-F0897ECE764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A0C24AF2-5082-C145-A3A3-2D5312347861}"/>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1951688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4D92D356-07E3-3E4F-B419-6885380B93E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BB711C49-2347-2448-9A8D-EAF41FB89DC8}"/>
              </a:ext>
            </a:extLst>
          </p:cNvPr>
          <p:cNvSpPr>
            <a:spLocks noGrp="1"/>
          </p:cNvSpPr>
          <p:nvPr>
            <p:ph sz="half" idx="1"/>
          </p:nvPr>
        </p:nvSpPr>
        <p:spPr>
          <a:xfrm>
            <a:off x="838200" y="1825625"/>
            <a:ext cx="5181600" cy="435133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xmlns="" id="{EDB35773-C701-5944-8974-E11EEA27E233}"/>
              </a:ext>
            </a:extLst>
          </p:cNvPr>
          <p:cNvSpPr>
            <a:spLocks noGrp="1"/>
          </p:cNvSpPr>
          <p:nvPr>
            <p:ph sz="half" idx="2"/>
          </p:nvPr>
        </p:nvSpPr>
        <p:spPr>
          <a:xfrm>
            <a:off x="6172200" y="1825625"/>
            <a:ext cx="5181600" cy="435133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xmlns="" id="{B7EB34D9-FE40-C442-92B4-AA5464EC8370}"/>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6" name="フッター プレースホルダー 5">
            <a:extLst>
              <a:ext uri="{FF2B5EF4-FFF2-40B4-BE49-F238E27FC236}">
                <a16:creationId xmlns:a16="http://schemas.microsoft.com/office/drawing/2014/main" xmlns="" id="{2C77AECB-C1C6-C74A-A680-5C5223B2134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83C2C92A-95F8-D441-B437-DD95C8991E8D}"/>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1300743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99B14030-93E0-A94B-A6B4-4ECFAD481D5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4B88EC72-0241-A648-A80F-E3BBA97187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xmlns="" id="{EED24256-662C-FF4C-99DB-6690D582900E}"/>
              </a:ext>
            </a:extLst>
          </p:cNvPr>
          <p:cNvSpPr>
            <a:spLocks noGrp="1"/>
          </p:cNvSpPr>
          <p:nvPr>
            <p:ph sz="half" idx="2"/>
          </p:nvPr>
        </p:nvSpPr>
        <p:spPr>
          <a:xfrm>
            <a:off x="839788" y="2505075"/>
            <a:ext cx="5157787" cy="368458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xmlns="" id="{A5D8EEBA-02B7-C849-AE3F-0D54A41079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コンテンツ プレースホルダー 5">
            <a:extLst>
              <a:ext uri="{FF2B5EF4-FFF2-40B4-BE49-F238E27FC236}">
                <a16:creationId xmlns:a16="http://schemas.microsoft.com/office/drawing/2014/main" xmlns="" id="{A64B3FF2-A1C9-D046-AE61-6C7EFED2FDEA}"/>
              </a:ext>
            </a:extLst>
          </p:cNvPr>
          <p:cNvSpPr>
            <a:spLocks noGrp="1"/>
          </p:cNvSpPr>
          <p:nvPr>
            <p:ph sz="quarter" idx="4"/>
          </p:nvPr>
        </p:nvSpPr>
        <p:spPr>
          <a:xfrm>
            <a:off x="6172200" y="2505075"/>
            <a:ext cx="5183188" cy="368458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xmlns="" id="{410B8EDA-EF54-264F-8886-7125F02BFFD9}"/>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8" name="フッター プレースホルダー 7">
            <a:extLst>
              <a:ext uri="{FF2B5EF4-FFF2-40B4-BE49-F238E27FC236}">
                <a16:creationId xmlns:a16="http://schemas.microsoft.com/office/drawing/2014/main" xmlns="" id="{4D1AFE0F-2179-C246-9C4E-73DF3973922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xmlns="" id="{4A269A42-67EC-7846-A3B2-42A3C41145A5}"/>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559150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26E4151-E0D2-0F4E-A5C3-79AB3A8F730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xmlns="" id="{84F8FCB9-0622-D04C-8754-5FFEC37D2E7E}"/>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4" name="フッター プレースホルダー 3">
            <a:extLst>
              <a:ext uri="{FF2B5EF4-FFF2-40B4-BE49-F238E27FC236}">
                <a16:creationId xmlns:a16="http://schemas.microsoft.com/office/drawing/2014/main" xmlns="" id="{0126EC21-04CE-E749-A76B-8D5DCC60F5E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xmlns="" id="{A94DE4F3-5D88-CE45-8C7E-0168D9A05C6E}"/>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5970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xmlns="" id="{1D853DF3-B157-6948-9BA1-5DFC180E3479}"/>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3" name="フッター プレースホルダー 2">
            <a:extLst>
              <a:ext uri="{FF2B5EF4-FFF2-40B4-BE49-F238E27FC236}">
                <a16:creationId xmlns:a16="http://schemas.microsoft.com/office/drawing/2014/main" xmlns="" id="{B706FBD5-FFE8-044F-9D70-D2712806EE0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xmlns="" id="{590DB425-4C3C-4346-8B1E-A4B737850A11}"/>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1398404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33EFCF9-6485-2F43-A368-9CA02536F6D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58A50545-A40D-794A-92FC-3631969729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xmlns="" id="{CABBB497-19B7-2F4C-BD15-B1B0A86282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xmlns="" id="{72C2B68F-BD53-8E4A-A0B4-CC722D446B59}"/>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6" name="フッター プレースホルダー 5">
            <a:extLst>
              <a:ext uri="{FF2B5EF4-FFF2-40B4-BE49-F238E27FC236}">
                <a16:creationId xmlns:a16="http://schemas.microsoft.com/office/drawing/2014/main" xmlns="" id="{BF7454D4-C83D-384F-AAF6-C3AA9BFFFE2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83068726-5B1A-604D-B15A-DCF0E040432C}"/>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257491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F07E1AB-CB86-144E-9CB7-F978AD29AEA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xmlns="" id="{7B1701B3-5985-6D4C-BEA6-8BDC5757CA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xmlns="" id="{8DAD0BE8-7015-7345-8C46-D650A15ED6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xmlns="" id="{92C6EE44-0002-7A49-AA37-F1F7F8BC15CC}"/>
              </a:ext>
            </a:extLst>
          </p:cNvPr>
          <p:cNvSpPr>
            <a:spLocks noGrp="1"/>
          </p:cNvSpPr>
          <p:nvPr>
            <p:ph type="dt" sz="half" idx="10"/>
          </p:nvPr>
        </p:nvSpPr>
        <p:spPr/>
        <p:txBody>
          <a:bodyPr/>
          <a:lstStyle/>
          <a:p>
            <a:fld id="{CB9774B2-AFEF-4E42-BE07-B7BDA182C1CE}" type="datetimeFigureOut">
              <a:rPr kumimoji="1" lang="en-US" altLang="ja-JP" smtClean="0"/>
              <a:t>7/18/2018</a:t>
            </a:fld>
            <a:endParaRPr kumimoji="1" lang="ja-JP" altLang="en-US"/>
          </a:p>
        </p:txBody>
      </p:sp>
      <p:sp>
        <p:nvSpPr>
          <p:cNvPr id="6" name="フッター プレースホルダー 5">
            <a:extLst>
              <a:ext uri="{FF2B5EF4-FFF2-40B4-BE49-F238E27FC236}">
                <a16:creationId xmlns:a16="http://schemas.microsoft.com/office/drawing/2014/main" xmlns="" id="{57D715E2-8BFC-2143-8416-B99120B82B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8D8E5A23-085D-B645-B948-39DC6F86383D}"/>
              </a:ext>
            </a:extLst>
          </p:cNvPr>
          <p:cNvSpPr>
            <a:spLocks noGrp="1"/>
          </p:cNvSpPr>
          <p:nvPr>
            <p:ph type="sldNum" sz="quarter" idx="12"/>
          </p:nvPr>
        </p:nvSpPr>
        <p:spPr/>
        <p:txBody>
          <a:body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3189117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xmlns="" id="{237FDAE0-44E0-B44F-9C7E-85331FA930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300F8091-EA31-9E4A-A1AD-C1355CFB7B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1F4539F8-3D0A-E144-8AD4-D53DC79A1B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774B2-AFEF-4E42-BE07-B7BDA182C1CE}" type="datetimeFigureOut">
              <a:rPr kumimoji="1" lang="en-US" altLang="ja-JP" smtClean="0"/>
              <a:t>7/18/2018</a:t>
            </a:fld>
            <a:endParaRPr kumimoji="1" lang="ja-JP" altLang="en-US"/>
          </a:p>
        </p:txBody>
      </p:sp>
      <p:sp>
        <p:nvSpPr>
          <p:cNvPr id="5" name="フッター プレースホルダー 4">
            <a:extLst>
              <a:ext uri="{FF2B5EF4-FFF2-40B4-BE49-F238E27FC236}">
                <a16:creationId xmlns:a16="http://schemas.microsoft.com/office/drawing/2014/main" xmlns="" id="{28393B36-F023-F243-BA33-4A736DB23C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xmlns="" id="{728F76AB-CF4F-4740-8FFD-03835B1AD6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15450C-4CE4-2B43-ABE6-B765D1601CE4}" type="slidenum">
              <a:rPr kumimoji="1" lang="en-US" altLang="ja-JP" smtClean="0"/>
              <a:t>‹#›</a:t>
            </a:fld>
            <a:endParaRPr kumimoji="1" lang="ja-JP" altLang="en-US"/>
          </a:p>
        </p:txBody>
      </p:sp>
    </p:spTree>
    <p:extLst>
      <p:ext uri="{BB962C8B-B14F-4D97-AF65-F5344CB8AC3E}">
        <p14:creationId xmlns:p14="http://schemas.microsoft.com/office/powerpoint/2010/main" val="1364060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1.png"/><Relationship Id="rId4" Type="http://schemas.openxmlformats.org/officeDocument/2006/relationships/image" Target="../media/image7.png"/><Relationship Id="rId9" Type="http://schemas.openxmlformats.org/officeDocument/2006/relationships/image" Target="../media/image11.png"/></Relationships>
</file>

<file path=ppt/slides/_rels/slide1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3.png"/><Relationship Id="rId7" Type="http://schemas.openxmlformats.org/officeDocument/2006/relationships/image" Target="../media/image1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4.png"/><Relationship Id="rId18" Type="http://schemas.openxmlformats.org/officeDocument/2006/relationships/image" Target="../media/image29.png"/><Relationship Id="rId26" Type="http://schemas.openxmlformats.org/officeDocument/2006/relationships/image" Target="../media/image13.png"/><Relationship Id="rId3" Type="http://schemas.openxmlformats.org/officeDocument/2006/relationships/image" Target="../media/image19.png"/><Relationship Id="rId21" Type="http://schemas.openxmlformats.org/officeDocument/2006/relationships/image" Target="../media/image32.png"/><Relationship Id="rId7" Type="http://schemas.openxmlformats.org/officeDocument/2006/relationships/image" Target="../media/image15.png"/><Relationship Id="rId12" Type="http://schemas.openxmlformats.org/officeDocument/2006/relationships/image" Target="../media/image23.png"/><Relationship Id="rId17" Type="http://schemas.openxmlformats.org/officeDocument/2006/relationships/image" Target="../media/image28.png"/><Relationship Id="rId25" Type="http://schemas.openxmlformats.org/officeDocument/2006/relationships/image" Target="../media/image36.png"/><Relationship Id="rId2" Type="http://schemas.openxmlformats.org/officeDocument/2006/relationships/image" Target="../media/image18.png"/><Relationship Id="rId16" Type="http://schemas.openxmlformats.org/officeDocument/2006/relationships/image" Target="../media/image27.png"/><Relationship Id="rId20"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22.png"/><Relationship Id="rId24" Type="http://schemas.openxmlformats.org/officeDocument/2006/relationships/image" Target="../media/image35.png"/><Relationship Id="rId5" Type="http://schemas.openxmlformats.org/officeDocument/2006/relationships/image" Target="../media/image1.png"/><Relationship Id="rId15" Type="http://schemas.openxmlformats.org/officeDocument/2006/relationships/image" Target="../media/image26.png"/><Relationship Id="rId23" Type="http://schemas.openxmlformats.org/officeDocument/2006/relationships/image" Target="../media/image34.png"/><Relationship Id="rId28" Type="http://schemas.openxmlformats.org/officeDocument/2006/relationships/image" Target="../media/image37.png"/><Relationship Id="rId10" Type="http://schemas.openxmlformats.org/officeDocument/2006/relationships/image" Target="../media/image21.png"/><Relationship Id="rId19" Type="http://schemas.openxmlformats.org/officeDocument/2006/relationships/image" Target="../media/image30.png"/><Relationship Id="rId4" Type="http://schemas.openxmlformats.org/officeDocument/2006/relationships/image" Target="../media/image12.png"/><Relationship Id="rId9" Type="http://schemas.openxmlformats.org/officeDocument/2006/relationships/image" Target="../media/image20.png"/><Relationship Id="rId14" Type="http://schemas.openxmlformats.org/officeDocument/2006/relationships/image" Target="../media/image25.png"/><Relationship Id="rId22" Type="http://schemas.openxmlformats.org/officeDocument/2006/relationships/image" Target="../media/image33.png"/><Relationship Id="rId27" Type="http://schemas.openxmlformats.org/officeDocument/2006/relationships/image" Target="../media/image1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8" Type="http://schemas.openxmlformats.org/officeDocument/2006/relationships/image" Target="../media/image44.png"/><Relationship Id="rId13" Type="http://schemas.openxmlformats.org/officeDocument/2006/relationships/image" Target="../media/image49.png"/><Relationship Id="rId18" Type="http://schemas.openxmlformats.org/officeDocument/2006/relationships/image" Target="../media/image54.png"/><Relationship Id="rId3" Type="http://schemas.openxmlformats.org/officeDocument/2006/relationships/image" Target="../media/image39.png"/><Relationship Id="rId21" Type="http://schemas.openxmlformats.org/officeDocument/2006/relationships/image" Target="../media/image57.png"/><Relationship Id="rId7" Type="http://schemas.openxmlformats.org/officeDocument/2006/relationships/image" Target="../media/image43.png"/><Relationship Id="rId12" Type="http://schemas.openxmlformats.org/officeDocument/2006/relationships/image" Target="../media/image48.png"/><Relationship Id="rId17" Type="http://schemas.openxmlformats.org/officeDocument/2006/relationships/image" Target="../media/image53.png"/><Relationship Id="rId2" Type="http://schemas.openxmlformats.org/officeDocument/2006/relationships/notesSlide" Target="../notesSlides/notesSlide10.xml"/><Relationship Id="rId16" Type="http://schemas.openxmlformats.org/officeDocument/2006/relationships/image" Target="../media/image52.png"/><Relationship Id="rId20" Type="http://schemas.openxmlformats.org/officeDocument/2006/relationships/image" Target="../media/image56.png"/><Relationship Id="rId1" Type="http://schemas.openxmlformats.org/officeDocument/2006/relationships/slideLayout" Target="../slideLayouts/slideLayout3.xml"/><Relationship Id="rId6" Type="http://schemas.openxmlformats.org/officeDocument/2006/relationships/image" Target="../media/image42.png"/><Relationship Id="rId11" Type="http://schemas.openxmlformats.org/officeDocument/2006/relationships/image" Target="../media/image47.png"/><Relationship Id="rId5" Type="http://schemas.openxmlformats.org/officeDocument/2006/relationships/image" Target="../media/image41.png"/><Relationship Id="rId15" Type="http://schemas.openxmlformats.org/officeDocument/2006/relationships/image" Target="../media/image51.png"/><Relationship Id="rId10" Type="http://schemas.openxmlformats.org/officeDocument/2006/relationships/image" Target="../media/image46.png"/><Relationship Id="rId19" Type="http://schemas.openxmlformats.org/officeDocument/2006/relationships/image" Target="../media/image55.png"/><Relationship Id="rId4" Type="http://schemas.openxmlformats.org/officeDocument/2006/relationships/image" Target="../media/image40.png"/><Relationship Id="rId9" Type="http://schemas.openxmlformats.org/officeDocument/2006/relationships/image" Target="../media/image45.png"/><Relationship Id="rId14" Type="http://schemas.openxmlformats.org/officeDocument/2006/relationships/image" Target="../media/image5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四角形 3">
            <a:extLst>
              <a:ext uri="{FF2B5EF4-FFF2-40B4-BE49-F238E27FC236}">
                <a16:creationId xmlns:a16="http://schemas.microsoft.com/office/drawing/2014/main" xmlns="" id="{1C1B6A62-C123-493C-9AC6-248724FAA51A}"/>
              </a:ext>
            </a:extLst>
          </p:cNvPr>
          <p:cNvSpPr/>
          <p:nvPr/>
        </p:nvSpPr>
        <p:spPr>
          <a:xfrm>
            <a:off x="0" y="3055493"/>
            <a:ext cx="12192001" cy="24341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3" name="タイトル 2">
            <a:extLst>
              <a:ext uri="{FF2B5EF4-FFF2-40B4-BE49-F238E27FC236}">
                <a16:creationId xmlns:a16="http://schemas.microsoft.com/office/drawing/2014/main" xmlns="" id="{306086B1-055E-7546-9999-7BB80AB079F4}"/>
              </a:ext>
            </a:extLst>
          </p:cNvPr>
          <p:cNvSpPr>
            <a:spLocks noGrp="1"/>
          </p:cNvSpPr>
          <p:nvPr>
            <p:ph type="ctrTitle"/>
          </p:nvPr>
        </p:nvSpPr>
        <p:spPr>
          <a:xfrm>
            <a:off x="643812" y="1800808"/>
            <a:ext cx="10906838" cy="1070420"/>
          </a:xfrm>
        </p:spPr>
        <p:txBody>
          <a:bodyPr>
            <a:normAutofit/>
          </a:bodyPr>
          <a:lstStyle/>
          <a:p>
            <a:r>
              <a:rPr lang="ja-JP" altLang="en-US" sz="5400" dirty="0"/>
              <a:t>小学校学習指導要領 改訂について </a:t>
            </a:r>
          </a:p>
        </p:txBody>
      </p:sp>
      <p:sp>
        <p:nvSpPr>
          <p:cNvPr id="5" name="字幕 4">
            <a:extLst>
              <a:ext uri="{FF2B5EF4-FFF2-40B4-BE49-F238E27FC236}">
                <a16:creationId xmlns:a16="http://schemas.microsoft.com/office/drawing/2014/main" xmlns="" id="{0E0DBE60-2A13-9847-BC82-B79B79814A63}"/>
              </a:ext>
            </a:extLst>
          </p:cNvPr>
          <p:cNvSpPr>
            <a:spLocks noGrp="1"/>
          </p:cNvSpPr>
          <p:nvPr>
            <p:ph type="subTitle" idx="1"/>
          </p:nvPr>
        </p:nvSpPr>
        <p:spPr>
          <a:xfrm>
            <a:off x="1300065" y="4415667"/>
            <a:ext cx="9144000" cy="694795"/>
          </a:xfrm>
        </p:spPr>
        <p:txBody>
          <a:bodyPr>
            <a:normAutofit lnSpcReduction="10000"/>
          </a:bodyPr>
          <a:lstStyle/>
          <a:p>
            <a:r>
              <a:rPr lang="ja-JP" altLang="en-US" sz="4500" dirty="0"/>
              <a:t>図画工作編</a:t>
            </a:r>
          </a:p>
        </p:txBody>
      </p:sp>
      <p:sp>
        <p:nvSpPr>
          <p:cNvPr id="9" name="四角形 3">
            <a:extLst>
              <a:ext uri="{FF2B5EF4-FFF2-40B4-BE49-F238E27FC236}">
                <a16:creationId xmlns:a16="http://schemas.microsoft.com/office/drawing/2014/main" xmlns="" id="{28EBC2AD-D5A5-431B-A0F7-BD7ADED6AA91}"/>
              </a:ext>
            </a:extLst>
          </p:cNvPr>
          <p:cNvSpPr/>
          <p:nvPr/>
        </p:nvSpPr>
        <p:spPr>
          <a:xfrm>
            <a:off x="-2" y="3233867"/>
            <a:ext cx="12192001" cy="254000"/>
          </a:xfrm>
          <a:prstGeom prst="rect">
            <a:avLst/>
          </a:prstGeom>
          <a:solidFill>
            <a:srgbClr val="9962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8" name="四角形 3">
            <a:extLst>
              <a:ext uri="{FF2B5EF4-FFF2-40B4-BE49-F238E27FC236}">
                <a16:creationId xmlns:a16="http://schemas.microsoft.com/office/drawing/2014/main" xmlns="" id="{A114F09D-EA43-4708-96DC-76A487330CAE}"/>
              </a:ext>
            </a:extLst>
          </p:cNvPr>
          <p:cNvSpPr/>
          <p:nvPr/>
        </p:nvSpPr>
        <p:spPr>
          <a:xfrm>
            <a:off x="0" y="3397521"/>
            <a:ext cx="12192001" cy="252941"/>
          </a:xfrm>
          <a:prstGeom prst="rect">
            <a:avLst/>
          </a:prstGeom>
          <a:solidFill>
            <a:srgbClr val="2AD3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四角形 3">
            <a:extLst>
              <a:ext uri="{FF2B5EF4-FFF2-40B4-BE49-F238E27FC236}">
                <a16:creationId xmlns:a16="http://schemas.microsoft.com/office/drawing/2014/main" xmlns="" id="{14F2EEDD-0921-4CA5-9F20-AAE2ADB91126}"/>
              </a:ext>
            </a:extLst>
          </p:cNvPr>
          <p:cNvSpPr/>
          <p:nvPr/>
        </p:nvSpPr>
        <p:spPr>
          <a:xfrm>
            <a:off x="0" y="3552220"/>
            <a:ext cx="12192001" cy="180569"/>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305883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E2874F3F-5DB5-A542-AEE0-43A3621CD132}"/>
              </a:ext>
            </a:extLst>
          </p:cNvPr>
          <p:cNvSpPr>
            <a:spLocks noGrp="1"/>
          </p:cNvSpPr>
          <p:nvPr>
            <p:ph idx="1"/>
          </p:nvPr>
        </p:nvSpPr>
        <p:spPr>
          <a:xfrm>
            <a:off x="645583" y="2597941"/>
            <a:ext cx="10977562" cy="1381124"/>
          </a:xfrm>
        </p:spPr>
        <p:txBody>
          <a:bodyPr>
            <a:noAutofit/>
          </a:bodyPr>
          <a:lstStyle/>
          <a:p>
            <a:pPr marL="0" indent="0" algn="just">
              <a:buNone/>
            </a:pPr>
            <a:r>
              <a:rPr kumimoji="1" lang="ja-JP" altLang="en-US" sz="2400" dirty="0"/>
              <a:t>   表現及び鑑賞の活動を通して、造形的な見方・考え方を働かせ、生活や社会の中の形や色などと豊かに関わる資質・能力を次のとおり育成することを目指す。</a:t>
            </a:r>
          </a:p>
        </p:txBody>
      </p:sp>
      <p:sp>
        <p:nvSpPr>
          <p:cNvPr id="5" name="テキスト ボックス 4">
            <a:extLst>
              <a:ext uri="{FF2B5EF4-FFF2-40B4-BE49-F238E27FC236}">
                <a16:creationId xmlns:a16="http://schemas.microsoft.com/office/drawing/2014/main" xmlns="" id="{7EB6F2BE-5EAC-A94F-8C9E-C4E36E76CB74}"/>
              </a:ext>
            </a:extLst>
          </p:cNvPr>
          <p:cNvSpPr txBox="1"/>
          <p:nvPr/>
        </p:nvSpPr>
        <p:spPr>
          <a:xfrm>
            <a:off x="645583" y="1939762"/>
            <a:ext cx="3111500" cy="461665"/>
          </a:xfrm>
          <a:prstGeom prst="rect">
            <a:avLst/>
          </a:prstGeom>
          <a:solidFill>
            <a:srgbClr val="FD8A0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図画工作科の目標</a:t>
            </a:r>
          </a:p>
        </p:txBody>
      </p:sp>
      <p:grpSp>
        <p:nvGrpSpPr>
          <p:cNvPr id="4" name="グループ化 3">
            <a:extLst>
              <a:ext uri="{FF2B5EF4-FFF2-40B4-BE49-F238E27FC236}">
                <a16:creationId xmlns:a16="http://schemas.microsoft.com/office/drawing/2014/main" xmlns="" id="{606508E2-1D9B-45A1-A13F-9EB54BE4A9A3}"/>
              </a:ext>
            </a:extLst>
          </p:cNvPr>
          <p:cNvGrpSpPr/>
          <p:nvPr/>
        </p:nvGrpSpPr>
        <p:grpSpPr>
          <a:xfrm>
            <a:off x="1435456" y="3827528"/>
            <a:ext cx="10126154" cy="885935"/>
            <a:chOff x="568855" y="3323669"/>
            <a:chExt cx="10808917" cy="1009601"/>
          </a:xfrm>
        </p:grpSpPr>
        <p:sp>
          <p:nvSpPr>
            <p:cNvPr id="14" name="コンテンツ プレースホルダー 2">
              <a:extLst>
                <a:ext uri="{FF2B5EF4-FFF2-40B4-BE49-F238E27FC236}">
                  <a16:creationId xmlns:a16="http://schemas.microsoft.com/office/drawing/2014/main" xmlns="" id="{F5954413-ECB5-9E4C-9CEF-C04B5A89E2B3}"/>
                </a:ext>
              </a:extLst>
            </p:cNvPr>
            <p:cNvSpPr txBox="1">
              <a:spLocks/>
            </p:cNvSpPr>
            <p:nvPr/>
          </p:nvSpPr>
          <p:spPr>
            <a:xfrm>
              <a:off x="1427583" y="3323669"/>
              <a:ext cx="9950189" cy="100960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対象や事象を捉える造形的な視点について自分の感覚や行為を通して理解するとともに、材料や用具を使い、表し方などを工夫して、創造的につくったり表したりすることができるようにする。</a:t>
              </a:r>
              <a:endPar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endParaRPr>
            </a:p>
          </p:txBody>
        </p:sp>
        <p:sp>
          <p:nvSpPr>
            <p:cNvPr id="10" name="コンテンツ プレースホルダー 2">
              <a:extLst>
                <a:ext uri="{FF2B5EF4-FFF2-40B4-BE49-F238E27FC236}">
                  <a16:creationId xmlns:a16="http://schemas.microsoft.com/office/drawing/2014/main" xmlns="" id="{28A3CEAE-C5B9-48A5-963D-B0F4FCB302D2}"/>
                </a:ext>
              </a:extLst>
            </p:cNvPr>
            <p:cNvSpPr txBox="1">
              <a:spLocks/>
            </p:cNvSpPr>
            <p:nvPr/>
          </p:nvSpPr>
          <p:spPr>
            <a:xfrm>
              <a:off x="568855" y="3342891"/>
              <a:ext cx="1061225"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a:t>
              </a:r>
              <a:r>
                <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1</a:t>
              </a: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a:t>
              </a:r>
            </a:p>
          </p:txBody>
        </p:sp>
      </p:grpSp>
      <p:grpSp>
        <p:nvGrpSpPr>
          <p:cNvPr id="6" name="グループ化 5">
            <a:extLst>
              <a:ext uri="{FF2B5EF4-FFF2-40B4-BE49-F238E27FC236}">
                <a16:creationId xmlns:a16="http://schemas.microsoft.com/office/drawing/2014/main" xmlns="" id="{64231707-E16F-418A-B1A4-E7A2E26690B3}"/>
              </a:ext>
            </a:extLst>
          </p:cNvPr>
          <p:cNvGrpSpPr/>
          <p:nvPr/>
        </p:nvGrpSpPr>
        <p:grpSpPr>
          <a:xfrm>
            <a:off x="1427583" y="4894209"/>
            <a:ext cx="10134027" cy="885935"/>
            <a:chOff x="568855" y="4548971"/>
            <a:chExt cx="10892891" cy="1123695"/>
          </a:xfrm>
        </p:grpSpPr>
        <p:sp>
          <p:nvSpPr>
            <p:cNvPr id="18" name="コンテンツ プレースホルダー 2">
              <a:extLst>
                <a:ext uri="{FF2B5EF4-FFF2-40B4-BE49-F238E27FC236}">
                  <a16:creationId xmlns:a16="http://schemas.microsoft.com/office/drawing/2014/main" xmlns="" id="{F8C02450-1A41-AB42-961C-633D650E71EA}"/>
                </a:ext>
              </a:extLst>
            </p:cNvPr>
            <p:cNvSpPr txBox="1">
              <a:spLocks/>
            </p:cNvSpPr>
            <p:nvPr/>
          </p:nvSpPr>
          <p:spPr>
            <a:xfrm>
              <a:off x="1427583" y="4548971"/>
              <a:ext cx="10034163" cy="112369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造形的なよさや美しさ、表したいこと、表し方などについて考え、創造的に発想したり、作品などに対する自分の見方や感じ方を深めたりすることができるようにする。</a:t>
              </a:r>
              <a:endPar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endParaRPr>
            </a:p>
          </p:txBody>
        </p:sp>
        <p:sp>
          <p:nvSpPr>
            <p:cNvPr id="11" name="コンテンツ プレースホルダー 2">
              <a:extLst>
                <a:ext uri="{FF2B5EF4-FFF2-40B4-BE49-F238E27FC236}">
                  <a16:creationId xmlns:a16="http://schemas.microsoft.com/office/drawing/2014/main" xmlns="" id="{8838A6A9-4FD5-4E45-A3A7-A6217A69A847}"/>
                </a:ext>
              </a:extLst>
            </p:cNvPr>
            <p:cNvSpPr txBox="1">
              <a:spLocks/>
            </p:cNvSpPr>
            <p:nvPr/>
          </p:nvSpPr>
          <p:spPr>
            <a:xfrm>
              <a:off x="568855" y="4578455"/>
              <a:ext cx="1061225"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a:t>
              </a:r>
              <a:r>
                <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2</a:t>
              </a: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a:t>
              </a:r>
            </a:p>
          </p:txBody>
        </p:sp>
      </p:grpSp>
      <p:grpSp>
        <p:nvGrpSpPr>
          <p:cNvPr id="7" name="グループ化 6">
            <a:extLst>
              <a:ext uri="{FF2B5EF4-FFF2-40B4-BE49-F238E27FC236}">
                <a16:creationId xmlns:a16="http://schemas.microsoft.com/office/drawing/2014/main" xmlns="" id="{D27E3787-6763-4F83-B883-B4DE08EA0DDA}"/>
              </a:ext>
            </a:extLst>
          </p:cNvPr>
          <p:cNvGrpSpPr/>
          <p:nvPr/>
        </p:nvGrpSpPr>
        <p:grpSpPr>
          <a:xfrm>
            <a:off x="1435455" y="5969967"/>
            <a:ext cx="10187689" cy="773362"/>
            <a:chOff x="568855" y="5802015"/>
            <a:chExt cx="11054290" cy="773362"/>
          </a:xfrm>
        </p:grpSpPr>
        <p:sp>
          <p:nvSpPr>
            <p:cNvPr id="20" name="コンテンツ プレースホルダー 2">
              <a:extLst>
                <a:ext uri="{FF2B5EF4-FFF2-40B4-BE49-F238E27FC236}">
                  <a16:creationId xmlns:a16="http://schemas.microsoft.com/office/drawing/2014/main" xmlns="" id="{1E6248C9-79F8-2A4D-B5B3-0E8DBE5D0AC2}"/>
                </a:ext>
              </a:extLst>
            </p:cNvPr>
            <p:cNvSpPr txBox="1">
              <a:spLocks/>
            </p:cNvSpPr>
            <p:nvPr/>
          </p:nvSpPr>
          <p:spPr>
            <a:xfrm>
              <a:off x="1427583" y="5802015"/>
              <a:ext cx="10195562" cy="77336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つくりだす喜びを味わうとともに、感性を育み、楽しく豊かな生活を創造しようとする態度を養い、豊かな情操を培う。</a:t>
              </a:r>
            </a:p>
          </p:txBody>
        </p:sp>
        <p:sp>
          <p:nvSpPr>
            <p:cNvPr id="12" name="コンテンツ プレースホルダー 2">
              <a:extLst>
                <a:ext uri="{FF2B5EF4-FFF2-40B4-BE49-F238E27FC236}">
                  <a16:creationId xmlns:a16="http://schemas.microsoft.com/office/drawing/2014/main" xmlns="" id="{E6F5515A-1399-4522-93B3-3CFDB39A6744}"/>
                </a:ext>
              </a:extLst>
            </p:cNvPr>
            <p:cNvSpPr txBox="1">
              <a:spLocks/>
            </p:cNvSpPr>
            <p:nvPr/>
          </p:nvSpPr>
          <p:spPr>
            <a:xfrm>
              <a:off x="568855" y="5808111"/>
              <a:ext cx="1061225"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a:t>
              </a:r>
              <a:r>
                <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3</a:t>
              </a:r>
              <a:r>
                <a:rPr kumimoji="1" lang="ja-JP" altLang="en-US" sz="2000" b="0" i="0" u="none" strike="noStrike" kern="1200" cap="none" spc="0" normalizeH="0" baseline="0" noProof="0" dirty="0">
                  <a:ln>
                    <a:noFill/>
                  </a:ln>
                  <a:solidFill>
                    <a:prstClr val="black"/>
                  </a:solidFill>
                  <a:effectLst/>
                  <a:uLnTx/>
                  <a:uFillTx/>
                  <a:latin typeface="游ゴシック" panose="020F0502020204030204"/>
                  <a:ea typeface="游ゴシック"/>
                  <a:cs typeface="+mn-cs"/>
                </a:rPr>
                <a:t>）</a:t>
              </a:r>
            </a:p>
          </p:txBody>
        </p:sp>
      </p:grpSp>
      <p:sp>
        <p:nvSpPr>
          <p:cNvPr id="8" name="正方形/長方形 7">
            <a:extLst>
              <a:ext uri="{FF2B5EF4-FFF2-40B4-BE49-F238E27FC236}">
                <a16:creationId xmlns:a16="http://schemas.microsoft.com/office/drawing/2014/main" xmlns="" id="{0D127F57-1A82-49ED-A0CC-5C300C13F5D7}"/>
              </a:ext>
            </a:extLst>
          </p:cNvPr>
          <p:cNvSpPr/>
          <p:nvPr/>
        </p:nvSpPr>
        <p:spPr>
          <a:xfrm>
            <a:off x="568855" y="1234474"/>
            <a:ext cx="6870792" cy="523220"/>
          </a:xfrm>
          <a:prstGeom prst="rect">
            <a:avLst/>
          </a:prstGeom>
        </p:spPr>
        <p:txBody>
          <a:bodyPr wrap="none">
            <a:spAutoFit/>
          </a:bodyPr>
          <a:lstStyle/>
          <a:p>
            <a:r>
              <a:rPr lang="en-US" altLang="ja-JP" sz="2800" dirty="0"/>
              <a:t>(3)</a:t>
            </a:r>
            <a:r>
              <a:rPr lang="ja-JP" altLang="en-US" sz="2800" dirty="0"/>
              <a:t> 図画工作科における「見方・考え方」</a:t>
            </a:r>
          </a:p>
        </p:txBody>
      </p:sp>
      <p:grpSp>
        <p:nvGrpSpPr>
          <p:cNvPr id="16" name="グループ化 15">
            <a:extLst>
              <a:ext uri="{FF2B5EF4-FFF2-40B4-BE49-F238E27FC236}">
                <a16:creationId xmlns:a16="http://schemas.microsoft.com/office/drawing/2014/main" xmlns="" id="{72684993-4426-4210-A5BF-6C3A6FC3FE12}"/>
              </a:ext>
            </a:extLst>
          </p:cNvPr>
          <p:cNvGrpSpPr/>
          <p:nvPr/>
        </p:nvGrpSpPr>
        <p:grpSpPr>
          <a:xfrm>
            <a:off x="0" y="-1926"/>
            <a:ext cx="12192001" cy="784800"/>
            <a:chOff x="-1" y="0"/>
            <a:chExt cx="12192001" cy="784800"/>
          </a:xfrm>
        </p:grpSpPr>
        <p:sp>
          <p:nvSpPr>
            <p:cNvPr id="17" name="四角形 8">
              <a:extLst>
                <a:ext uri="{FF2B5EF4-FFF2-40B4-BE49-F238E27FC236}">
                  <a16:creationId xmlns:a16="http://schemas.microsoft.com/office/drawing/2014/main" xmlns="" id="{803BFED8-5F0C-487D-84A5-C74E76B8EFC4}"/>
                </a:ext>
              </a:extLst>
            </p:cNvPr>
            <p:cNvSpPr/>
            <p:nvPr/>
          </p:nvSpPr>
          <p:spPr>
            <a:xfrm>
              <a:off x="-1" y="0"/>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9" name="タイトル 1">
              <a:extLst>
                <a:ext uri="{FF2B5EF4-FFF2-40B4-BE49-F238E27FC236}">
                  <a16:creationId xmlns:a16="http://schemas.microsoft.com/office/drawing/2014/main" xmlns="" id="{0EE4EF69-07AA-418E-8262-4905993861B2}"/>
                </a:ext>
              </a:extLst>
            </p:cNvPr>
            <p:cNvSpPr txBox="1">
              <a:spLocks/>
            </p:cNvSpPr>
            <p:nvPr/>
          </p:nvSpPr>
          <p:spPr>
            <a:xfrm>
              <a:off x="129073" y="220116"/>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游ゴシック Light" panose="020F0302020204030204"/>
                  <a:ea typeface="游ゴシック Light" panose="020B0300000000000000" pitchFamily="50" charset="-128"/>
                  <a:cs typeface="+mj-cs"/>
                </a:rPr>
                <a:t>１　図画工作科の目標について</a:t>
              </a:r>
              <a:endParaRPr kumimoji="1" lang="ja-JP" altLang="en-US" sz="2400" b="0" i="0" u="none" strike="noStrike" kern="1200" cap="none" spc="0" normalizeH="0" baseline="0" noProof="0" dirty="0">
                <a:ln>
                  <a:noFill/>
                </a:ln>
                <a:solidFill>
                  <a:prstClr val="black"/>
                </a:solidFill>
                <a:effectLst/>
                <a:uLnTx/>
                <a:uFillTx/>
                <a:latin typeface="游ゴシック Light" panose="020F0302020204030204"/>
                <a:ea typeface="游ゴシック Light" panose="020B0300000000000000" pitchFamily="50" charset="-128"/>
                <a:cs typeface="+mj-cs"/>
              </a:endParaRPr>
            </a:p>
          </p:txBody>
        </p:sp>
      </p:grpSp>
      <p:sp>
        <p:nvSpPr>
          <p:cNvPr id="21" name="四角形: 角を丸くする 20">
            <a:extLst>
              <a:ext uri="{FF2B5EF4-FFF2-40B4-BE49-F238E27FC236}">
                <a16:creationId xmlns:a16="http://schemas.microsoft.com/office/drawing/2014/main" xmlns="" id="{354D370B-9CC2-4C2F-BA91-DE108F448EDC}"/>
              </a:ext>
            </a:extLst>
          </p:cNvPr>
          <p:cNvSpPr/>
          <p:nvPr/>
        </p:nvSpPr>
        <p:spPr>
          <a:xfrm>
            <a:off x="303061" y="3677863"/>
            <a:ext cx="11335280" cy="1089573"/>
          </a:xfrm>
          <a:prstGeom prst="roundRect">
            <a:avLst/>
          </a:prstGeom>
          <a:noFill/>
          <a:ln w="28575">
            <a:solidFill>
              <a:schemeClr val="accent5"/>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2" name="四角形: 角を丸くする 21">
            <a:extLst>
              <a:ext uri="{FF2B5EF4-FFF2-40B4-BE49-F238E27FC236}">
                <a16:creationId xmlns:a16="http://schemas.microsoft.com/office/drawing/2014/main" xmlns="" id="{D3AF08B5-CD65-466D-B4C0-E914A075AF96}"/>
              </a:ext>
            </a:extLst>
          </p:cNvPr>
          <p:cNvSpPr/>
          <p:nvPr/>
        </p:nvSpPr>
        <p:spPr>
          <a:xfrm>
            <a:off x="298829" y="3679530"/>
            <a:ext cx="1154323" cy="1105793"/>
          </a:xfrm>
          <a:prstGeom prst="roundRect">
            <a:avLst/>
          </a:prstGeom>
          <a:ln>
            <a:noFill/>
          </a:ln>
        </p:spPr>
        <p:style>
          <a:lnRef idx="3">
            <a:schemeClr val="lt1"/>
          </a:lnRef>
          <a:fillRef idx="1">
            <a:schemeClr val="accent5"/>
          </a:fillRef>
          <a:effectRef idx="1">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知識及び技能</a:t>
            </a:r>
          </a:p>
        </p:txBody>
      </p:sp>
      <p:sp>
        <p:nvSpPr>
          <p:cNvPr id="23" name="四角形: 角を丸くする 22">
            <a:extLst>
              <a:ext uri="{FF2B5EF4-FFF2-40B4-BE49-F238E27FC236}">
                <a16:creationId xmlns:a16="http://schemas.microsoft.com/office/drawing/2014/main" xmlns="" id="{2A440F86-E92F-4A6A-A226-E223A09DF320}"/>
              </a:ext>
            </a:extLst>
          </p:cNvPr>
          <p:cNvSpPr/>
          <p:nvPr/>
        </p:nvSpPr>
        <p:spPr>
          <a:xfrm>
            <a:off x="287865" y="4867349"/>
            <a:ext cx="11335280" cy="885935"/>
          </a:xfrm>
          <a:prstGeom prst="roundRect">
            <a:avLst/>
          </a:prstGeom>
          <a:noFill/>
          <a:ln w="28575">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4" name="四角形: 角を丸くする 23">
            <a:extLst>
              <a:ext uri="{FF2B5EF4-FFF2-40B4-BE49-F238E27FC236}">
                <a16:creationId xmlns:a16="http://schemas.microsoft.com/office/drawing/2014/main" xmlns="" id="{3E9671A2-B954-46CE-8B1A-BE1CD7EF3044}"/>
              </a:ext>
            </a:extLst>
          </p:cNvPr>
          <p:cNvSpPr/>
          <p:nvPr/>
        </p:nvSpPr>
        <p:spPr>
          <a:xfrm>
            <a:off x="298829" y="4865654"/>
            <a:ext cx="1165287" cy="893713"/>
          </a:xfrm>
          <a:prstGeom prst="roundRect">
            <a:avLst/>
          </a:prstGeom>
          <a:solidFill>
            <a:srgbClr val="92D050"/>
          </a:solidFill>
          <a:ln>
            <a:noFill/>
          </a:ln>
        </p:spPr>
        <p:style>
          <a:lnRef idx="3">
            <a:schemeClr val="lt1"/>
          </a:lnRef>
          <a:fillRef idx="1">
            <a:schemeClr val="accent5"/>
          </a:fillRef>
          <a:effectRef idx="1">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思考力</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判断力</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表現力等</a:t>
            </a:r>
          </a:p>
        </p:txBody>
      </p:sp>
      <p:sp>
        <p:nvSpPr>
          <p:cNvPr id="25" name="四角形: 角を丸くする 24">
            <a:extLst>
              <a:ext uri="{FF2B5EF4-FFF2-40B4-BE49-F238E27FC236}">
                <a16:creationId xmlns:a16="http://schemas.microsoft.com/office/drawing/2014/main" xmlns="" id="{15A08F2A-B651-4A9D-AF33-F998EDF7DC5F}"/>
              </a:ext>
            </a:extLst>
          </p:cNvPr>
          <p:cNvSpPr/>
          <p:nvPr/>
        </p:nvSpPr>
        <p:spPr>
          <a:xfrm>
            <a:off x="364596" y="5884162"/>
            <a:ext cx="11258549" cy="755648"/>
          </a:xfrm>
          <a:prstGeom prst="roundRect">
            <a:avLst/>
          </a:prstGeom>
          <a:noFill/>
          <a:ln w="28575">
            <a:solidFill>
              <a:srgbClr val="E2949F"/>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6" name="四角形: 角を丸くする 25">
            <a:extLst>
              <a:ext uri="{FF2B5EF4-FFF2-40B4-BE49-F238E27FC236}">
                <a16:creationId xmlns:a16="http://schemas.microsoft.com/office/drawing/2014/main" xmlns="" id="{CDDA134A-59BF-466A-87AD-AA18310CB87D}"/>
              </a:ext>
            </a:extLst>
          </p:cNvPr>
          <p:cNvSpPr/>
          <p:nvPr/>
        </p:nvSpPr>
        <p:spPr>
          <a:xfrm>
            <a:off x="276747" y="5886162"/>
            <a:ext cx="1187370" cy="767693"/>
          </a:xfrm>
          <a:prstGeom prst="roundRect">
            <a:avLst/>
          </a:prstGeom>
          <a:solidFill>
            <a:srgbClr val="E2949F"/>
          </a:solidFill>
          <a:ln>
            <a:noFill/>
          </a:ln>
        </p:spPr>
        <p:style>
          <a:lnRef idx="3">
            <a:schemeClr val="lt1"/>
          </a:lnRef>
          <a:fillRef idx="1">
            <a:schemeClr val="accent5"/>
          </a:fillRef>
          <a:effectRef idx="1">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学びに向かう力、人間性等</a:t>
            </a:r>
          </a:p>
        </p:txBody>
      </p:sp>
      <p:grpSp>
        <p:nvGrpSpPr>
          <p:cNvPr id="27" name="グループ化 26">
            <a:extLst>
              <a:ext uri="{FF2B5EF4-FFF2-40B4-BE49-F238E27FC236}">
                <a16:creationId xmlns:a16="http://schemas.microsoft.com/office/drawing/2014/main" xmlns="" id="{7970A1C9-184D-426C-9655-AD98314CB077}"/>
              </a:ext>
            </a:extLst>
          </p:cNvPr>
          <p:cNvGrpSpPr/>
          <p:nvPr/>
        </p:nvGrpSpPr>
        <p:grpSpPr>
          <a:xfrm>
            <a:off x="4881474" y="2171224"/>
            <a:ext cx="3646707" cy="795910"/>
            <a:chOff x="141765" y="1405318"/>
            <a:chExt cx="3588517" cy="783210"/>
          </a:xfrm>
        </p:grpSpPr>
        <p:sp>
          <p:nvSpPr>
            <p:cNvPr id="28" name="四角形 6">
              <a:extLst>
                <a:ext uri="{FF2B5EF4-FFF2-40B4-BE49-F238E27FC236}">
                  <a16:creationId xmlns:a16="http://schemas.microsoft.com/office/drawing/2014/main" xmlns="" id="{D19AD133-B0AA-4D68-898A-B79064DE424F}"/>
                </a:ext>
              </a:extLst>
            </p:cNvPr>
            <p:cNvSpPr/>
            <p:nvPr/>
          </p:nvSpPr>
          <p:spPr>
            <a:xfrm>
              <a:off x="516677" y="1768206"/>
              <a:ext cx="3213605" cy="420322"/>
            </a:xfrm>
            <a:prstGeom prst="rect">
              <a:avLst/>
            </a:prstGeom>
            <a:solidFill>
              <a:schemeClr val="bg1"/>
            </a:solidFill>
            <a:ln w="28575"/>
          </p:spPr>
          <p:style>
            <a:lnRef idx="2">
              <a:schemeClr val="accent6"/>
            </a:lnRef>
            <a:fillRef idx="1">
              <a:schemeClr val="lt1"/>
            </a:fillRef>
            <a:effectRef idx="0">
              <a:schemeClr val="accent6"/>
            </a:effectRef>
            <a:fontRef idx="minor">
              <a:schemeClr val="dk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00B050"/>
                  </a:solidFill>
                  <a:effectLst/>
                  <a:uLnTx/>
                  <a:uFillTx/>
                  <a:latin typeface="游ゴシック" panose="020F0502020204030204"/>
                  <a:ea typeface="游ゴシック" panose="020B0400000000000000" pitchFamily="50" charset="-128"/>
                  <a:cs typeface="+mn-cs"/>
                </a:rPr>
                <a:t>造形的な見方・考え方</a:t>
              </a:r>
              <a:endParaRPr kumimoji="1" lang="ja-JP" altLang="en-US" sz="2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pic>
          <p:nvPicPr>
            <p:cNvPr id="29" name="Picture 1">
              <a:extLst>
                <a:ext uri="{FF2B5EF4-FFF2-40B4-BE49-F238E27FC236}">
                  <a16:creationId xmlns:a16="http://schemas.microsoft.com/office/drawing/2014/main" xmlns="" id="{ADD28702-A762-4FCD-88EB-86432F562BD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1765" y="1405318"/>
              <a:ext cx="944180" cy="36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sp>
        <p:nvSpPr>
          <p:cNvPr id="30" name="フローチャート: 代替処理 29">
            <a:extLst>
              <a:ext uri="{FF2B5EF4-FFF2-40B4-BE49-F238E27FC236}">
                <a16:creationId xmlns:a16="http://schemas.microsoft.com/office/drawing/2014/main" xmlns="" id="{541E7D27-5F13-4FB6-84D5-B3C7BE9B9B76}"/>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10</a:t>
            </a:r>
            <a:r>
              <a:rPr kumimoji="1" lang="ja-JP" altLang="en-US" sz="1400" dirty="0">
                <a:solidFill>
                  <a:schemeClr val="accent1">
                    <a:lumMod val="75000"/>
                  </a:schemeClr>
                </a:solidFill>
              </a:rPr>
              <a:t>～</a:t>
            </a:r>
            <a:r>
              <a:rPr kumimoji="1" lang="en-US" altLang="ja-JP" sz="1400" dirty="0">
                <a:solidFill>
                  <a:schemeClr val="accent1">
                    <a:lumMod val="75000"/>
                  </a:schemeClr>
                </a:solidFill>
              </a:rPr>
              <a:t>11</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4256731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xmlns="" id="{469D9FFC-8BD4-4B91-8B80-D23E52A8D012}"/>
              </a:ext>
            </a:extLst>
          </p:cNvPr>
          <p:cNvSpPr txBox="1"/>
          <p:nvPr/>
        </p:nvSpPr>
        <p:spPr>
          <a:xfrm>
            <a:off x="634251" y="2124634"/>
            <a:ext cx="6082552"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ja-JP" altLang="en-US" dirty="0">
              <a:ea typeface="游ゴシック"/>
            </a:endParaRPr>
          </a:p>
        </p:txBody>
      </p:sp>
      <p:grpSp>
        <p:nvGrpSpPr>
          <p:cNvPr id="13" name="グループ化 12">
            <a:extLst>
              <a:ext uri="{FF2B5EF4-FFF2-40B4-BE49-F238E27FC236}">
                <a16:creationId xmlns:a16="http://schemas.microsoft.com/office/drawing/2014/main" xmlns="" id="{C05311F4-6492-4718-8914-290970B3C57E}"/>
              </a:ext>
            </a:extLst>
          </p:cNvPr>
          <p:cNvGrpSpPr/>
          <p:nvPr/>
        </p:nvGrpSpPr>
        <p:grpSpPr>
          <a:xfrm>
            <a:off x="156634" y="1894874"/>
            <a:ext cx="4115368" cy="961781"/>
            <a:chOff x="156634" y="1232395"/>
            <a:chExt cx="4115368" cy="961781"/>
          </a:xfrm>
        </p:grpSpPr>
        <p:sp>
          <p:nvSpPr>
            <p:cNvPr id="7" name="四角形 6">
              <a:extLst>
                <a:ext uri="{FF2B5EF4-FFF2-40B4-BE49-F238E27FC236}">
                  <a16:creationId xmlns:a16="http://schemas.microsoft.com/office/drawing/2014/main" xmlns="" id="{DED8D1DE-EBFF-0D4C-8902-E6AD1B5513D2}"/>
                </a:ext>
              </a:extLst>
            </p:cNvPr>
            <p:cNvSpPr/>
            <p:nvPr/>
          </p:nvSpPr>
          <p:spPr>
            <a:xfrm>
              <a:off x="442383" y="1485093"/>
              <a:ext cx="3829619" cy="709083"/>
            </a:xfrm>
            <a:prstGeom prst="rect">
              <a:avLst/>
            </a:prstGeom>
            <a:solidFill>
              <a:schemeClr val="bg1"/>
            </a:solidFill>
            <a:ln w="28575"/>
          </p:spPr>
          <p:style>
            <a:lnRef idx="2">
              <a:schemeClr val="accent6"/>
            </a:lnRef>
            <a:fillRef idx="1">
              <a:schemeClr val="lt1"/>
            </a:fillRef>
            <a:effectRef idx="0">
              <a:schemeClr val="accent6"/>
            </a:effectRef>
            <a:fontRef idx="minor">
              <a:schemeClr val="dk1"/>
            </a:fontRef>
          </p:style>
          <p:txBody>
            <a:bodyPr rtlCol="0" anchor="b"/>
            <a:lstStyle/>
            <a:p>
              <a:pPr algn="ctr"/>
              <a:r>
                <a:rPr kumimoji="1" lang="ja-JP" altLang="en-US" sz="2800" b="1">
                  <a:solidFill>
                    <a:srgbClr val="00B050"/>
                  </a:solidFill>
                </a:rPr>
                <a:t>造形的な見方・考え方</a:t>
              </a:r>
              <a:endParaRPr lang="ja-JP" altLang="en-US" sz="2800"/>
            </a:p>
          </p:txBody>
        </p:sp>
        <p:pic>
          <p:nvPicPr>
            <p:cNvPr id="3" name="Picture 1">
              <a:extLst>
                <a:ext uri="{FF2B5EF4-FFF2-40B4-BE49-F238E27FC236}">
                  <a16:creationId xmlns:a16="http://schemas.microsoft.com/office/drawing/2014/main" xmlns="" id="{D786CB51-32A6-954B-AE97-47DA2F5873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634" y="1232395"/>
              <a:ext cx="1182414" cy="454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15" name="グループ化 14">
            <a:extLst>
              <a:ext uri="{FF2B5EF4-FFF2-40B4-BE49-F238E27FC236}">
                <a16:creationId xmlns:a16="http://schemas.microsoft.com/office/drawing/2014/main" xmlns="" id="{689C80CB-C5C6-4C6B-B5B1-20758B41D326}"/>
              </a:ext>
            </a:extLst>
          </p:cNvPr>
          <p:cNvGrpSpPr/>
          <p:nvPr/>
        </p:nvGrpSpPr>
        <p:grpSpPr>
          <a:xfrm>
            <a:off x="497415" y="3145329"/>
            <a:ext cx="10847918" cy="830997"/>
            <a:chOff x="497415" y="2482850"/>
            <a:chExt cx="10847918" cy="830997"/>
          </a:xfrm>
        </p:grpSpPr>
        <p:sp>
          <p:nvSpPr>
            <p:cNvPr id="11" name="矢印: 右 10">
              <a:extLst>
                <a:ext uri="{FF2B5EF4-FFF2-40B4-BE49-F238E27FC236}">
                  <a16:creationId xmlns:a16="http://schemas.microsoft.com/office/drawing/2014/main" xmlns="" id="{ACC0B8B5-F921-3F4F-AA5E-4B4E9E644B98}"/>
                </a:ext>
              </a:extLst>
            </p:cNvPr>
            <p:cNvSpPr/>
            <p:nvPr/>
          </p:nvSpPr>
          <p:spPr>
            <a:xfrm>
              <a:off x="497415" y="2512342"/>
              <a:ext cx="932975" cy="737578"/>
            </a:xfrm>
            <a:prstGeom prst="rightArrow">
              <a:avLst>
                <a:gd name="adj1" fmla="val 45916"/>
                <a:gd name="adj2" fmla="val 50444"/>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700" dirty="0"/>
            </a:p>
          </p:txBody>
        </p:sp>
        <p:sp>
          <p:nvSpPr>
            <p:cNvPr id="12" name="テキスト ボックス 11">
              <a:extLst>
                <a:ext uri="{FF2B5EF4-FFF2-40B4-BE49-F238E27FC236}">
                  <a16:creationId xmlns:a16="http://schemas.microsoft.com/office/drawing/2014/main" xmlns="" id="{F1BB0EF8-0E02-694A-AE4D-DE03E7A67643}"/>
                </a:ext>
              </a:extLst>
            </p:cNvPr>
            <p:cNvSpPr txBox="1"/>
            <p:nvPr/>
          </p:nvSpPr>
          <p:spPr>
            <a:xfrm>
              <a:off x="1622258" y="2482850"/>
              <a:ext cx="9723075" cy="830997"/>
            </a:xfrm>
            <a:prstGeom prst="rect">
              <a:avLst/>
            </a:prstGeom>
            <a:noFill/>
          </p:spPr>
          <p:txBody>
            <a:bodyPr wrap="square" rtlCol="0">
              <a:spAutoFit/>
            </a:bodyPr>
            <a:lstStyle/>
            <a:p>
              <a:pPr algn="l"/>
              <a:r>
                <a:rPr lang="ja-JP" altLang="en-US" sz="2400" dirty="0"/>
                <a:t>「感性や想像力を働かせ、対象や事象を、形や色などの造形的な視点で捉え、自分のイメージをもちながら意味や価値をつくりだすこと」</a:t>
              </a:r>
            </a:p>
          </p:txBody>
        </p:sp>
      </p:grpSp>
      <p:sp>
        <p:nvSpPr>
          <p:cNvPr id="14" name="四角形 13">
            <a:extLst>
              <a:ext uri="{FF2B5EF4-FFF2-40B4-BE49-F238E27FC236}">
                <a16:creationId xmlns:a16="http://schemas.microsoft.com/office/drawing/2014/main" xmlns="" id="{5A58B5AA-E0D6-4047-A3EA-9B0CD731CE83}"/>
              </a:ext>
            </a:extLst>
          </p:cNvPr>
          <p:cNvSpPr/>
          <p:nvPr/>
        </p:nvSpPr>
        <p:spPr>
          <a:xfrm>
            <a:off x="9302620" y="3085857"/>
            <a:ext cx="1850846" cy="450432"/>
          </a:xfrm>
          <a:prstGeom prst="rect">
            <a:avLst/>
          </a:prstGeom>
          <a:noFill/>
          <a:ln w="28575">
            <a:solidFill>
              <a:srgbClr val="E01CA0"/>
            </a:solidFill>
          </a:ln>
        </p:spPr>
        <p:style>
          <a:lnRef idx="2">
            <a:schemeClr val="accent6"/>
          </a:lnRef>
          <a:fillRef idx="1">
            <a:schemeClr val="lt1"/>
          </a:fillRef>
          <a:effectRef idx="0">
            <a:schemeClr val="accent6"/>
          </a:effectRef>
          <a:fontRef idx="minor">
            <a:schemeClr val="dk1"/>
          </a:fontRef>
        </p:style>
        <p:txBody>
          <a:bodyPr rtlCol="0" anchor="b"/>
          <a:lstStyle/>
          <a:p>
            <a:pPr algn="r"/>
            <a:r>
              <a:rPr kumimoji="1" lang="ja-JP" altLang="en-US" sz="2800" b="1" dirty="0">
                <a:solidFill>
                  <a:srgbClr val="FE28F3"/>
                </a:solidFill>
              </a:rPr>
              <a:t>    </a:t>
            </a:r>
            <a:r>
              <a:rPr kumimoji="1" lang="ja-JP" altLang="en-US" sz="2300" b="1" dirty="0">
                <a:solidFill>
                  <a:srgbClr val="FE28F3"/>
                </a:solidFill>
              </a:rPr>
              <a:t> </a:t>
            </a:r>
            <a:endParaRPr lang="ja-JP" altLang="en-US" sz="2300" dirty="0">
              <a:solidFill>
                <a:srgbClr val="FE28F3"/>
              </a:solidFill>
            </a:endParaRPr>
          </a:p>
        </p:txBody>
      </p:sp>
      <p:grpSp>
        <p:nvGrpSpPr>
          <p:cNvPr id="16" name="グループ化 15">
            <a:extLst>
              <a:ext uri="{FF2B5EF4-FFF2-40B4-BE49-F238E27FC236}">
                <a16:creationId xmlns:a16="http://schemas.microsoft.com/office/drawing/2014/main" xmlns="" id="{D5E0C33E-4334-4072-ACEC-50ADE7553682}"/>
              </a:ext>
            </a:extLst>
          </p:cNvPr>
          <p:cNvGrpSpPr/>
          <p:nvPr/>
        </p:nvGrpSpPr>
        <p:grpSpPr>
          <a:xfrm>
            <a:off x="497415" y="5588935"/>
            <a:ext cx="10656050" cy="984885"/>
            <a:chOff x="497415" y="5588935"/>
            <a:chExt cx="10656050" cy="984885"/>
          </a:xfrm>
        </p:grpSpPr>
        <p:sp>
          <p:nvSpPr>
            <p:cNvPr id="8" name="矢印: 右 7">
              <a:extLst>
                <a:ext uri="{FF2B5EF4-FFF2-40B4-BE49-F238E27FC236}">
                  <a16:creationId xmlns:a16="http://schemas.microsoft.com/office/drawing/2014/main" xmlns="" id="{53213526-6D56-1845-A704-08A9CC554FB7}"/>
                </a:ext>
              </a:extLst>
            </p:cNvPr>
            <p:cNvSpPr/>
            <p:nvPr/>
          </p:nvSpPr>
          <p:spPr>
            <a:xfrm>
              <a:off x="497415" y="5777264"/>
              <a:ext cx="932975" cy="713736"/>
            </a:xfrm>
            <a:prstGeom prst="rightArrow">
              <a:avLst>
                <a:gd name="adj1" fmla="val 45916"/>
                <a:gd name="adj2" fmla="val 50444"/>
              </a:avLst>
            </a:prstGeom>
            <a:solidFill>
              <a:srgbClr val="E01C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700" dirty="0"/>
            </a:p>
          </p:txBody>
        </p:sp>
        <p:sp>
          <p:nvSpPr>
            <p:cNvPr id="10" name="テキスト ボックス 9">
              <a:extLst>
                <a:ext uri="{FF2B5EF4-FFF2-40B4-BE49-F238E27FC236}">
                  <a16:creationId xmlns:a16="http://schemas.microsoft.com/office/drawing/2014/main" xmlns="" id="{440F0011-F041-9B4B-936E-89BFBA814EE2}"/>
                </a:ext>
              </a:extLst>
            </p:cNvPr>
            <p:cNvSpPr txBox="1"/>
            <p:nvPr/>
          </p:nvSpPr>
          <p:spPr>
            <a:xfrm>
              <a:off x="1430390" y="5588935"/>
              <a:ext cx="9723075" cy="984885"/>
            </a:xfrm>
            <a:prstGeom prst="rect">
              <a:avLst/>
            </a:prstGeom>
            <a:noFill/>
          </p:spPr>
          <p:txBody>
            <a:bodyPr wrap="square" rtlCol="0">
              <a:spAutoFit/>
            </a:bodyPr>
            <a:lstStyle/>
            <a:p>
              <a:pPr algn="l"/>
              <a:r>
                <a:rPr lang="ja-JP" altLang="en-US" sz="2900" dirty="0">
                  <a:solidFill>
                    <a:srgbClr val="FE28F3"/>
                  </a:solidFill>
                </a:rPr>
                <a:t>   </a:t>
              </a:r>
              <a:r>
                <a:rPr lang="ja-JP" altLang="en-US" sz="2900" b="1" dirty="0">
                  <a:solidFill>
                    <a:srgbClr val="E01CA0"/>
                  </a:solidFill>
                </a:rPr>
                <a:t>図画工作科ならではの視点</a:t>
              </a:r>
              <a:r>
                <a:rPr lang="ja-JP" altLang="en-US" sz="2900" dirty="0"/>
                <a:t>であり、図画工作科で育成を目指す資質・能力を支えるもの。</a:t>
              </a:r>
            </a:p>
          </p:txBody>
        </p:sp>
      </p:grpSp>
      <p:grpSp>
        <p:nvGrpSpPr>
          <p:cNvPr id="6" name="グループ化 5">
            <a:extLst>
              <a:ext uri="{FF2B5EF4-FFF2-40B4-BE49-F238E27FC236}">
                <a16:creationId xmlns:a16="http://schemas.microsoft.com/office/drawing/2014/main" xmlns="" id="{4793CF3C-D884-4396-94FD-64A08505BB63}"/>
              </a:ext>
            </a:extLst>
          </p:cNvPr>
          <p:cNvGrpSpPr/>
          <p:nvPr/>
        </p:nvGrpSpPr>
        <p:grpSpPr>
          <a:xfrm>
            <a:off x="306921" y="4275921"/>
            <a:ext cx="3598329" cy="1055744"/>
            <a:chOff x="306921" y="4275921"/>
            <a:chExt cx="3598329" cy="1055744"/>
          </a:xfrm>
        </p:grpSpPr>
        <p:sp>
          <p:nvSpPr>
            <p:cNvPr id="5" name="四角形 4">
              <a:extLst>
                <a:ext uri="{FF2B5EF4-FFF2-40B4-BE49-F238E27FC236}">
                  <a16:creationId xmlns:a16="http://schemas.microsoft.com/office/drawing/2014/main" xmlns="" id="{DD886A5E-3F2E-174C-B7FB-17B6D48CE76E}"/>
                </a:ext>
              </a:extLst>
            </p:cNvPr>
            <p:cNvSpPr/>
            <p:nvPr/>
          </p:nvSpPr>
          <p:spPr>
            <a:xfrm>
              <a:off x="442382" y="4617929"/>
              <a:ext cx="3462868" cy="713736"/>
            </a:xfrm>
            <a:prstGeom prst="rect">
              <a:avLst/>
            </a:prstGeom>
            <a:solidFill>
              <a:schemeClr val="bg1"/>
            </a:solidFill>
            <a:ln w="28575">
              <a:solidFill>
                <a:srgbClr val="E01CA0"/>
              </a:solidFill>
            </a:ln>
          </p:spPr>
          <p:style>
            <a:lnRef idx="2">
              <a:schemeClr val="accent6"/>
            </a:lnRef>
            <a:fillRef idx="1">
              <a:schemeClr val="lt1"/>
            </a:fillRef>
            <a:effectRef idx="0">
              <a:schemeClr val="accent6"/>
            </a:effectRef>
            <a:fontRef idx="minor">
              <a:schemeClr val="dk1"/>
            </a:fontRef>
          </p:style>
          <p:txBody>
            <a:bodyPr rtlCol="0" anchor="b"/>
            <a:lstStyle/>
            <a:p>
              <a:pPr algn="r"/>
              <a:r>
                <a:rPr kumimoji="1" lang="ja-JP" altLang="en-US" sz="3100" b="1" dirty="0">
                  <a:solidFill>
                    <a:srgbClr val="E01CA0"/>
                  </a:solidFill>
                  <a:latin typeface="HGMaruGothicMPRO" panose="020F0600000000000000" pitchFamily="34" charset="-128"/>
                  <a:ea typeface="HGMaruGothicMPRO" panose="020F0600000000000000" pitchFamily="34" charset="-128"/>
                </a:rPr>
                <a:t>造形的な視点</a:t>
              </a:r>
              <a:endParaRPr lang="ja-JP" altLang="en-US" sz="3100" dirty="0">
                <a:solidFill>
                  <a:srgbClr val="E01CA0"/>
                </a:solidFill>
                <a:latin typeface="HGMaruGothicMPRO" panose="020F0600000000000000" pitchFamily="34" charset="-128"/>
                <a:ea typeface="HGMaruGothicMPRO" panose="020F0600000000000000" pitchFamily="34" charset="-128"/>
              </a:endParaRPr>
            </a:p>
          </p:txBody>
        </p:sp>
        <p:pic>
          <p:nvPicPr>
            <p:cNvPr id="17" name="Picture 2">
              <a:extLst>
                <a:ext uri="{FF2B5EF4-FFF2-40B4-BE49-F238E27FC236}">
                  <a16:creationId xmlns:a16="http://schemas.microsoft.com/office/drawing/2014/main" xmlns="" id="{84738DFB-9D1F-C64F-989C-C51D5CD46B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6921" y="4275921"/>
              <a:ext cx="1182414" cy="45482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pic>
        <p:nvPicPr>
          <p:cNvPr id="19" name="Picture 3">
            <a:extLst>
              <a:ext uri="{FF2B5EF4-FFF2-40B4-BE49-F238E27FC236}">
                <a16:creationId xmlns:a16="http://schemas.microsoft.com/office/drawing/2014/main" xmlns="" id="{DC77F2B8-A44E-8444-B17B-24314E5554E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8457" y="4746018"/>
            <a:ext cx="490503" cy="517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nvGrpSpPr>
          <p:cNvPr id="20" name="グループ化 19">
            <a:extLst>
              <a:ext uri="{FF2B5EF4-FFF2-40B4-BE49-F238E27FC236}">
                <a16:creationId xmlns:a16="http://schemas.microsoft.com/office/drawing/2014/main" xmlns="" id="{42B75562-FECD-412B-933F-C501B3982317}"/>
              </a:ext>
            </a:extLst>
          </p:cNvPr>
          <p:cNvGrpSpPr/>
          <p:nvPr/>
        </p:nvGrpSpPr>
        <p:grpSpPr>
          <a:xfrm>
            <a:off x="0" y="-1926"/>
            <a:ext cx="12192001" cy="784800"/>
            <a:chOff x="-1" y="0"/>
            <a:chExt cx="12192001" cy="784800"/>
          </a:xfrm>
        </p:grpSpPr>
        <p:sp>
          <p:nvSpPr>
            <p:cNvPr id="21" name="四角形 8">
              <a:extLst>
                <a:ext uri="{FF2B5EF4-FFF2-40B4-BE49-F238E27FC236}">
                  <a16:creationId xmlns:a16="http://schemas.microsoft.com/office/drawing/2014/main" xmlns="" id="{4A9D6E40-19CB-4A38-8F63-B99D3589E03D}"/>
                </a:ext>
              </a:extLst>
            </p:cNvPr>
            <p:cNvSpPr/>
            <p:nvPr/>
          </p:nvSpPr>
          <p:spPr>
            <a:xfrm>
              <a:off x="-1" y="0"/>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タイトル 1">
              <a:extLst>
                <a:ext uri="{FF2B5EF4-FFF2-40B4-BE49-F238E27FC236}">
                  <a16:creationId xmlns:a16="http://schemas.microsoft.com/office/drawing/2014/main" xmlns="" id="{F2650BBA-8D46-448F-98BC-4C44AD248092}"/>
                </a:ext>
              </a:extLst>
            </p:cNvPr>
            <p:cNvSpPr txBox="1">
              <a:spLocks/>
            </p:cNvSpPr>
            <p:nvPr/>
          </p:nvSpPr>
          <p:spPr>
            <a:xfrm>
              <a:off x="129073" y="220116"/>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grpSp>
      <p:sp>
        <p:nvSpPr>
          <p:cNvPr id="23" name="正方形/長方形 22">
            <a:extLst>
              <a:ext uri="{FF2B5EF4-FFF2-40B4-BE49-F238E27FC236}">
                <a16:creationId xmlns:a16="http://schemas.microsoft.com/office/drawing/2014/main" xmlns="" id="{3AF225E0-A2CB-4F1A-82CC-314F5462A3FD}"/>
              </a:ext>
            </a:extLst>
          </p:cNvPr>
          <p:cNvSpPr/>
          <p:nvPr/>
        </p:nvSpPr>
        <p:spPr>
          <a:xfrm>
            <a:off x="568855" y="1253135"/>
            <a:ext cx="6870792" cy="523220"/>
          </a:xfrm>
          <a:prstGeom prst="rect">
            <a:avLst/>
          </a:prstGeom>
        </p:spPr>
        <p:txBody>
          <a:bodyPr wrap="none">
            <a:spAutoFit/>
          </a:bodyPr>
          <a:lstStyle/>
          <a:p>
            <a:r>
              <a:rPr lang="en-US" altLang="ja-JP" sz="2800" dirty="0"/>
              <a:t>(3)</a:t>
            </a:r>
            <a:r>
              <a:rPr lang="ja-JP" altLang="en-US" sz="2800" dirty="0"/>
              <a:t> 図画工作科における「見方・考え方」</a:t>
            </a:r>
          </a:p>
        </p:txBody>
      </p:sp>
      <p:sp>
        <p:nvSpPr>
          <p:cNvPr id="24" name="フローチャート: 代替処理 23">
            <a:extLst>
              <a:ext uri="{FF2B5EF4-FFF2-40B4-BE49-F238E27FC236}">
                <a16:creationId xmlns:a16="http://schemas.microsoft.com/office/drawing/2014/main" xmlns="" id="{7A78C336-528E-4865-A93F-64ED9A4F3717}"/>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10</a:t>
            </a:r>
            <a:r>
              <a:rPr kumimoji="1" lang="ja-JP" altLang="en-US" sz="1400" dirty="0">
                <a:solidFill>
                  <a:schemeClr val="accent1">
                    <a:lumMod val="75000"/>
                  </a:schemeClr>
                </a:solidFill>
              </a:rPr>
              <a:t>～</a:t>
            </a:r>
            <a:r>
              <a:rPr kumimoji="1" lang="en-US" altLang="ja-JP" sz="1400" dirty="0">
                <a:solidFill>
                  <a:schemeClr val="accent1">
                    <a:lumMod val="75000"/>
                  </a:schemeClr>
                </a:solidFill>
              </a:rPr>
              <a:t>11</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251009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wipe(down)">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 calcmode="lin" valueType="num">
                                      <p:cBhvr additive="base">
                                        <p:cTn id="28" dur="500" fill="hold"/>
                                        <p:tgtEl>
                                          <p:spTgt spid="16"/>
                                        </p:tgtEl>
                                        <p:attrNameLst>
                                          <p:attrName>ppt_x</p:attrName>
                                        </p:attrNameLst>
                                      </p:cBhvr>
                                      <p:tavLst>
                                        <p:tav tm="0">
                                          <p:val>
                                            <p:strVal val="0-#ppt_w/2"/>
                                          </p:val>
                                        </p:tav>
                                        <p:tav tm="100000">
                                          <p:val>
                                            <p:strVal val="#ppt_x"/>
                                          </p:val>
                                        </p:tav>
                                      </p:tavLst>
                                    </p:anim>
                                    <p:anim calcmode="lin" valueType="num">
                                      <p:cBhvr additive="base">
                                        <p:cTn id="29"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3F5CF967-98E7-7D44-85F3-3807F764D2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63035" y="3842354"/>
            <a:ext cx="2141409" cy="1877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28" name="代替処理 27">
            <a:extLst>
              <a:ext uri="{FF2B5EF4-FFF2-40B4-BE49-F238E27FC236}">
                <a16:creationId xmlns:a16="http://schemas.microsoft.com/office/drawing/2014/main" xmlns="" id="{B6458E0D-58C6-824C-8B51-4580D518DB7F}"/>
              </a:ext>
            </a:extLst>
          </p:cNvPr>
          <p:cNvSpPr/>
          <p:nvPr/>
        </p:nvSpPr>
        <p:spPr>
          <a:xfrm>
            <a:off x="2369923" y="3466491"/>
            <a:ext cx="5903657" cy="2809425"/>
          </a:xfrm>
          <a:prstGeom prst="flowChartAlternateProcess">
            <a:avLst/>
          </a:prstGeom>
          <a:ln w="57150">
            <a:solidFill>
              <a:schemeClr val="accent5"/>
            </a:solidFill>
          </a:ln>
        </p:spPr>
        <p:style>
          <a:lnRef idx="2">
            <a:schemeClr val="accent1"/>
          </a:lnRef>
          <a:fillRef idx="1">
            <a:schemeClr val="lt1"/>
          </a:fillRef>
          <a:effectRef idx="0">
            <a:schemeClr val="accent1"/>
          </a:effectRef>
          <a:fontRef idx="minor">
            <a:schemeClr val="dk1"/>
          </a:fontRef>
        </p:style>
        <p:txBody>
          <a:bodyPr rtlCol="0" anchor="b"/>
          <a:lstStyle/>
          <a:p>
            <a:r>
              <a:rPr lang="ja-JP" altLang="en-US" sz="2200" b="1" dirty="0">
                <a:solidFill>
                  <a:srgbClr val="00B0F0"/>
                </a:solidFill>
              </a:rPr>
              <a:t>共通事項（</a:t>
            </a:r>
            <a:r>
              <a:rPr lang="en-US" altLang="ja-JP" sz="2200" b="1" dirty="0">
                <a:solidFill>
                  <a:srgbClr val="00B0F0"/>
                </a:solidFill>
              </a:rPr>
              <a:t>1</a:t>
            </a:r>
            <a:r>
              <a:rPr lang="ja-JP" altLang="en-US" sz="2200" b="1" dirty="0">
                <a:solidFill>
                  <a:srgbClr val="00B0F0"/>
                </a:solidFill>
              </a:rPr>
              <a:t>） ア</a:t>
            </a:r>
          </a:p>
        </p:txBody>
      </p:sp>
      <p:pic>
        <p:nvPicPr>
          <p:cNvPr id="3" name="Picture 7">
            <a:extLst>
              <a:ext uri="{FF2B5EF4-FFF2-40B4-BE49-F238E27FC236}">
                <a16:creationId xmlns:a16="http://schemas.microsoft.com/office/drawing/2014/main" xmlns="" id="{D19A0998-6F35-2042-B15B-E6BF6D5AE7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98131" y="5087908"/>
            <a:ext cx="4379748" cy="862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4" name="テキスト ボックス 3">
            <a:extLst>
              <a:ext uri="{FF2B5EF4-FFF2-40B4-BE49-F238E27FC236}">
                <a16:creationId xmlns:a16="http://schemas.microsoft.com/office/drawing/2014/main" xmlns="" id="{469D9FFC-8BD4-4B91-8B80-D23E52A8D012}"/>
              </a:ext>
            </a:extLst>
          </p:cNvPr>
          <p:cNvSpPr txBox="1"/>
          <p:nvPr/>
        </p:nvSpPr>
        <p:spPr>
          <a:xfrm>
            <a:off x="634251" y="2124634"/>
            <a:ext cx="6082552"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ja-JP" altLang="en-US" dirty="0">
              <a:ea typeface="游ゴシック"/>
            </a:endParaRPr>
          </a:p>
        </p:txBody>
      </p:sp>
      <p:sp>
        <p:nvSpPr>
          <p:cNvPr id="10" name="テキスト ボックス 9">
            <a:extLst>
              <a:ext uri="{FF2B5EF4-FFF2-40B4-BE49-F238E27FC236}">
                <a16:creationId xmlns:a16="http://schemas.microsoft.com/office/drawing/2014/main" xmlns="" id="{440F0011-F041-9B4B-936E-89BFBA814EE2}"/>
              </a:ext>
            </a:extLst>
          </p:cNvPr>
          <p:cNvSpPr txBox="1"/>
          <p:nvPr/>
        </p:nvSpPr>
        <p:spPr>
          <a:xfrm>
            <a:off x="442383" y="2309300"/>
            <a:ext cx="2838449" cy="538609"/>
          </a:xfrm>
          <a:prstGeom prst="rect">
            <a:avLst/>
          </a:prstGeom>
          <a:noFill/>
        </p:spPr>
        <p:txBody>
          <a:bodyPr wrap="square" rtlCol="0">
            <a:spAutoFit/>
          </a:bodyPr>
          <a:lstStyle/>
          <a:p>
            <a:pPr algn="l"/>
            <a:r>
              <a:rPr lang="ja-JP" altLang="en-US" sz="2900" dirty="0">
                <a:solidFill>
                  <a:srgbClr val="FE28F3"/>
                </a:solidFill>
              </a:rPr>
              <a:t>具体的には</a:t>
            </a:r>
            <a:r>
              <a:rPr lang="en-US" altLang="ja-JP" sz="2900" dirty="0">
                <a:solidFill>
                  <a:srgbClr val="FE28F3"/>
                </a:solidFill>
              </a:rPr>
              <a:t>…</a:t>
            </a:r>
            <a:endParaRPr lang="ja-JP" altLang="en-US" sz="2900" dirty="0"/>
          </a:p>
        </p:txBody>
      </p:sp>
      <p:pic>
        <p:nvPicPr>
          <p:cNvPr id="7" name="Picture 4">
            <a:extLst>
              <a:ext uri="{FF2B5EF4-FFF2-40B4-BE49-F238E27FC236}">
                <a16:creationId xmlns:a16="http://schemas.microsoft.com/office/drawing/2014/main" xmlns="" id="{DA7681E5-262D-6445-A1A0-D6539955C7E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059" y="4305181"/>
            <a:ext cx="1000125"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2" name="Picture 4">
            <a:extLst>
              <a:ext uri="{FF2B5EF4-FFF2-40B4-BE49-F238E27FC236}">
                <a16:creationId xmlns:a16="http://schemas.microsoft.com/office/drawing/2014/main" xmlns="" id="{704EC8AD-D43B-7142-A358-80F2482C559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25541" y="3580464"/>
            <a:ext cx="2377287" cy="822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4" name="Picture 6">
            <a:extLst>
              <a:ext uri="{FF2B5EF4-FFF2-40B4-BE49-F238E27FC236}">
                <a16:creationId xmlns:a16="http://schemas.microsoft.com/office/drawing/2014/main" xmlns="" id="{1ED726D0-4554-D949-B2A4-C74BECB1B3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2435" y="4374735"/>
            <a:ext cx="3310309" cy="822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23" name="吹き出し: 円形 22">
            <a:extLst>
              <a:ext uri="{FF2B5EF4-FFF2-40B4-BE49-F238E27FC236}">
                <a16:creationId xmlns:a16="http://schemas.microsoft.com/office/drawing/2014/main" xmlns="" id="{0AC4064C-4781-CE4F-8FB5-D1045F729376}"/>
              </a:ext>
            </a:extLst>
          </p:cNvPr>
          <p:cNvSpPr/>
          <p:nvPr/>
        </p:nvSpPr>
        <p:spPr>
          <a:xfrm>
            <a:off x="3344329" y="1746914"/>
            <a:ext cx="2455332" cy="1647964"/>
          </a:xfrm>
          <a:prstGeom prst="wedgeEllipseCallout">
            <a:avLst>
              <a:gd name="adj1" fmla="val -59673"/>
              <a:gd name="adj2" fmla="val 67683"/>
            </a:avLst>
          </a:prstGeom>
          <a:solidFill>
            <a:schemeClr val="accent4">
              <a:lumMod val="20000"/>
              <a:lumOff val="80000"/>
            </a:schemeClr>
          </a:solidFill>
          <a:ln>
            <a:solidFill>
              <a:srgbClr val="E7A9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a:solidFill>
                  <a:schemeClr val="tx1"/>
                </a:solidFill>
                <a:latin typeface="HGMaruGothicMPRO" panose="020F0600000000000000" pitchFamily="34" charset="-128"/>
                <a:ea typeface="HGMaruGothicMPRO" panose="020F0600000000000000" pitchFamily="34" charset="-128"/>
              </a:rPr>
              <a:t>◯いろいろな形</a:t>
            </a:r>
          </a:p>
          <a:p>
            <a:r>
              <a:rPr lang="ja-JP" altLang="en-US" sz="1700" dirty="0">
                <a:solidFill>
                  <a:schemeClr val="tx1"/>
                </a:solidFill>
                <a:latin typeface="HGMaruGothicMPRO" panose="020F0600000000000000" pitchFamily="34" charset="-128"/>
                <a:ea typeface="HGMaruGothicMPRO" panose="020F0600000000000000" pitchFamily="34" charset="-128"/>
              </a:rPr>
              <a:t>◯いろいろな色</a:t>
            </a:r>
          </a:p>
          <a:p>
            <a:r>
              <a:rPr lang="ja-JP" altLang="en-US" sz="1700" dirty="0">
                <a:solidFill>
                  <a:schemeClr val="tx1"/>
                </a:solidFill>
                <a:latin typeface="HGMaruGothicMPRO" panose="020F0600000000000000" pitchFamily="34" charset="-128"/>
                <a:ea typeface="HGMaruGothicMPRO" panose="020F0600000000000000" pitchFamily="34" charset="-128"/>
              </a:rPr>
              <a:t>◯触った感じ</a:t>
            </a:r>
          </a:p>
        </p:txBody>
      </p:sp>
      <p:sp>
        <p:nvSpPr>
          <p:cNvPr id="25" name="吹き出し: 円形 24">
            <a:extLst>
              <a:ext uri="{FF2B5EF4-FFF2-40B4-BE49-F238E27FC236}">
                <a16:creationId xmlns:a16="http://schemas.microsoft.com/office/drawing/2014/main" xmlns="" id="{EB4D29C7-F138-FF4D-BC0B-75363D11B071}"/>
              </a:ext>
            </a:extLst>
          </p:cNvPr>
          <p:cNvSpPr/>
          <p:nvPr/>
        </p:nvSpPr>
        <p:spPr>
          <a:xfrm>
            <a:off x="5380635" y="2140773"/>
            <a:ext cx="2961150" cy="1807785"/>
          </a:xfrm>
          <a:prstGeom prst="wedgeEllipseCallout">
            <a:avLst>
              <a:gd name="adj1" fmla="val -56119"/>
              <a:gd name="adj2" fmla="val 80083"/>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HGMaruGothicMPRO" panose="020F0600000000000000" pitchFamily="34" charset="-128"/>
                <a:ea typeface="HGMaruGothicMPRO" panose="020F0600000000000000" pitchFamily="34" charset="-128"/>
              </a:rPr>
              <a:t>◯形の感じ</a:t>
            </a:r>
          </a:p>
          <a:p>
            <a:r>
              <a:rPr lang="ja-JP" altLang="en-US" sz="1600" dirty="0">
                <a:solidFill>
                  <a:schemeClr val="tx1"/>
                </a:solidFill>
                <a:latin typeface="HGMaruGothicMPRO" panose="020F0600000000000000" pitchFamily="34" charset="-128"/>
                <a:ea typeface="HGMaruGothicMPRO" panose="020F0600000000000000" pitchFamily="34" charset="-128"/>
              </a:rPr>
              <a:t>◯色の感じ</a:t>
            </a:r>
          </a:p>
          <a:p>
            <a:r>
              <a:rPr lang="ja-JP" altLang="en-US" sz="1600" dirty="0">
                <a:solidFill>
                  <a:schemeClr val="tx1"/>
                </a:solidFill>
                <a:latin typeface="HGMaruGothicMPRO" panose="020F0600000000000000" pitchFamily="34" charset="-128"/>
                <a:ea typeface="HGMaruGothicMPRO" panose="020F0600000000000000" pitchFamily="34" charset="-128"/>
              </a:rPr>
              <a:t>◯形や色の組み</a:t>
            </a:r>
          </a:p>
          <a:p>
            <a:r>
              <a:rPr lang="ja-JP" altLang="en-US" sz="1600" dirty="0">
                <a:solidFill>
                  <a:schemeClr val="tx1"/>
                </a:solidFill>
                <a:latin typeface="HGMaruGothicMPRO" panose="020F0600000000000000" pitchFamily="34" charset="-128"/>
                <a:ea typeface="HGMaruGothicMPRO" panose="020F0600000000000000" pitchFamily="34" charset="-128"/>
              </a:rPr>
              <a:t>   合わせによる感じ</a:t>
            </a:r>
          </a:p>
          <a:p>
            <a:r>
              <a:rPr lang="ja-JP" altLang="en-US" sz="1600" dirty="0">
                <a:solidFill>
                  <a:schemeClr val="tx1"/>
                </a:solidFill>
                <a:latin typeface="HGMaruGothicMPRO" panose="020F0600000000000000" pitchFamily="34" charset="-128"/>
                <a:ea typeface="HGMaruGothicMPRO" panose="020F0600000000000000" pitchFamily="34" charset="-128"/>
              </a:rPr>
              <a:t>◯色の明るさ</a:t>
            </a:r>
          </a:p>
        </p:txBody>
      </p:sp>
      <p:grpSp>
        <p:nvGrpSpPr>
          <p:cNvPr id="6" name="グループ化 5">
            <a:extLst>
              <a:ext uri="{FF2B5EF4-FFF2-40B4-BE49-F238E27FC236}">
                <a16:creationId xmlns:a16="http://schemas.microsoft.com/office/drawing/2014/main" xmlns="" id="{52E7B9C0-67C4-42E2-9FDD-06024C1F5170}"/>
              </a:ext>
            </a:extLst>
          </p:cNvPr>
          <p:cNvGrpSpPr/>
          <p:nvPr/>
        </p:nvGrpSpPr>
        <p:grpSpPr>
          <a:xfrm>
            <a:off x="184113" y="1026174"/>
            <a:ext cx="2980304" cy="1179760"/>
            <a:chOff x="184113" y="1026174"/>
            <a:chExt cx="2980304" cy="1179760"/>
          </a:xfrm>
        </p:grpSpPr>
        <p:sp>
          <p:nvSpPr>
            <p:cNvPr id="5" name="四角形 4">
              <a:extLst>
                <a:ext uri="{FF2B5EF4-FFF2-40B4-BE49-F238E27FC236}">
                  <a16:creationId xmlns:a16="http://schemas.microsoft.com/office/drawing/2014/main" xmlns="" id="{DD886A5E-3F2E-174C-B7FB-17B6D48CE76E}"/>
                </a:ext>
              </a:extLst>
            </p:cNvPr>
            <p:cNvSpPr/>
            <p:nvPr/>
          </p:nvSpPr>
          <p:spPr>
            <a:xfrm>
              <a:off x="442382" y="1463440"/>
              <a:ext cx="2722035" cy="742494"/>
            </a:xfrm>
            <a:prstGeom prst="rect">
              <a:avLst/>
            </a:prstGeom>
            <a:solidFill>
              <a:schemeClr val="bg1"/>
            </a:solidFill>
            <a:ln w="28575">
              <a:solidFill>
                <a:srgbClr val="FE28F3"/>
              </a:solid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ja-JP" altLang="en-US" sz="2800" b="1" dirty="0">
                  <a:solidFill>
                    <a:srgbClr val="FE28F3"/>
                  </a:solidFill>
                  <a:latin typeface="HGMaruGothicMPRO" panose="020F0600000000000000" pitchFamily="34" charset="-128"/>
                  <a:ea typeface="HGMaruGothicMPRO" panose="020F0600000000000000" pitchFamily="34" charset="-128"/>
                </a:rPr>
                <a:t>造形的な視点</a:t>
              </a:r>
              <a:endParaRPr lang="ja-JP" altLang="en-US" sz="2800" dirty="0">
                <a:solidFill>
                  <a:srgbClr val="FE28F3"/>
                </a:solidFill>
                <a:latin typeface="HGMaruGothicMPRO" panose="020F0600000000000000" pitchFamily="34" charset="-128"/>
                <a:ea typeface="HGMaruGothicMPRO" panose="020F0600000000000000" pitchFamily="34" charset="-128"/>
              </a:endParaRPr>
            </a:p>
          </p:txBody>
        </p:sp>
        <p:pic>
          <p:nvPicPr>
            <p:cNvPr id="18" name="Picture 2">
              <a:extLst>
                <a:ext uri="{FF2B5EF4-FFF2-40B4-BE49-F238E27FC236}">
                  <a16:creationId xmlns:a16="http://schemas.microsoft.com/office/drawing/2014/main" xmlns="" id="{3CADA7D0-1BA1-4847-8AC6-F260E8F808FF}"/>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4113" y="1026174"/>
              <a:ext cx="1400222" cy="53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0" name="Picture 3">
              <a:extLst>
                <a:ext uri="{FF2B5EF4-FFF2-40B4-BE49-F238E27FC236}">
                  <a16:creationId xmlns:a16="http://schemas.microsoft.com/office/drawing/2014/main" xmlns="" id="{B1C2355E-028E-5747-8D85-AC7C0A93ED1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76593" y="1573019"/>
              <a:ext cx="444158" cy="468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sp>
        <p:nvSpPr>
          <p:cNvPr id="31" name="テキスト ボックス 30">
            <a:extLst>
              <a:ext uri="{FF2B5EF4-FFF2-40B4-BE49-F238E27FC236}">
                <a16:creationId xmlns:a16="http://schemas.microsoft.com/office/drawing/2014/main" xmlns="" id="{1246B1F8-3D56-E34D-A4C5-32B8255C9519}"/>
              </a:ext>
            </a:extLst>
          </p:cNvPr>
          <p:cNvSpPr txBox="1"/>
          <p:nvPr/>
        </p:nvSpPr>
        <p:spPr>
          <a:xfrm>
            <a:off x="4850931" y="6138447"/>
            <a:ext cx="1146316" cy="538609"/>
          </a:xfrm>
          <a:prstGeom prst="rect">
            <a:avLst/>
          </a:prstGeom>
          <a:solidFill>
            <a:schemeClr val="accent5"/>
          </a:solidFill>
        </p:spPr>
        <p:txBody>
          <a:bodyPr wrap="square" rtlCol="0">
            <a:spAutoFit/>
          </a:bodyPr>
          <a:lstStyle/>
          <a:p>
            <a:pPr algn="ctr"/>
            <a:r>
              <a:rPr lang="ja-JP" altLang="en-US" sz="2900" dirty="0">
                <a:solidFill>
                  <a:schemeClr val="bg1"/>
                </a:solidFill>
              </a:rPr>
              <a:t>知識</a:t>
            </a:r>
          </a:p>
        </p:txBody>
      </p:sp>
      <p:sp>
        <p:nvSpPr>
          <p:cNvPr id="27" name="吹き出し: 円形 26">
            <a:extLst>
              <a:ext uri="{FF2B5EF4-FFF2-40B4-BE49-F238E27FC236}">
                <a16:creationId xmlns:a16="http://schemas.microsoft.com/office/drawing/2014/main" xmlns="" id="{E1D9B834-B412-8D44-8E2A-767C78501989}"/>
              </a:ext>
            </a:extLst>
          </p:cNvPr>
          <p:cNvSpPr/>
          <p:nvPr/>
        </p:nvSpPr>
        <p:spPr>
          <a:xfrm>
            <a:off x="7143264" y="3345271"/>
            <a:ext cx="2298566" cy="1632747"/>
          </a:xfrm>
          <a:prstGeom prst="wedgeEllipseCallout">
            <a:avLst>
              <a:gd name="adj1" fmla="val -38722"/>
              <a:gd name="adj2" fmla="val 69934"/>
            </a:avLst>
          </a:prstGeom>
          <a:solidFill>
            <a:schemeClr val="accent1">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HGMaruGothicMPRO" panose="020F0600000000000000" pitchFamily="34" charset="-128"/>
                <a:ea typeface="HGMaruGothicMPRO" panose="020F0600000000000000" pitchFamily="34" charset="-128"/>
              </a:rPr>
              <a:t>◯動き</a:t>
            </a:r>
          </a:p>
          <a:p>
            <a:r>
              <a:rPr lang="ja-JP" altLang="en-US" sz="1600" dirty="0">
                <a:solidFill>
                  <a:schemeClr val="tx1"/>
                </a:solidFill>
                <a:latin typeface="HGMaruGothicMPRO" panose="020F0600000000000000" pitchFamily="34" charset="-128"/>
                <a:ea typeface="HGMaruGothicMPRO" panose="020F0600000000000000" pitchFamily="34" charset="-128"/>
              </a:rPr>
              <a:t>◯奥行き</a:t>
            </a:r>
          </a:p>
          <a:p>
            <a:r>
              <a:rPr lang="ja-JP" altLang="en-US" sz="1600" dirty="0">
                <a:solidFill>
                  <a:schemeClr val="tx1"/>
                </a:solidFill>
                <a:latin typeface="HGMaruGothicMPRO" panose="020F0600000000000000" pitchFamily="34" charset="-128"/>
                <a:ea typeface="HGMaruGothicMPRO" panose="020F0600000000000000" pitchFamily="34" charset="-128"/>
              </a:rPr>
              <a:t>◯バランス</a:t>
            </a:r>
          </a:p>
          <a:p>
            <a:r>
              <a:rPr lang="ja-JP" altLang="en-US" sz="1600" dirty="0">
                <a:solidFill>
                  <a:schemeClr val="tx1"/>
                </a:solidFill>
                <a:latin typeface="HGMaruGothicMPRO" panose="020F0600000000000000" pitchFamily="34" charset="-128"/>
                <a:ea typeface="HGMaruGothicMPRO" panose="020F0600000000000000" pitchFamily="34" charset="-128"/>
              </a:rPr>
              <a:t>◯色の鮮やかさ</a:t>
            </a:r>
          </a:p>
        </p:txBody>
      </p:sp>
      <p:grpSp>
        <p:nvGrpSpPr>
          <p:cNvPr id="24" name="グループ化 23">
            <a:extLst>
              <a:ext uri="{FF2B5EF4-FFF2-40B4-BE49-F238E27FC236}">
                <a16:creationId xmlns:a16="http://schemas.microsoft.com/office/drawing/2014/main" xmlns="" id="{529A7593-0426-4778-80B1-F30E89404B1E}"/>
              </a:ext>
            </a:extLst>
          </p:cNvPr>
          <p:cNvGrpSpPr/>
          <p:nvPr/>
        </p:nvGrpSpPr>
        <p:grpSpPr>
          <a:xfrm>
            <a:off x="0" y="-1926"/>
            <a:ext cx="12192001" cy="784800"/>
            <a:chOff x="-1" y="0"/>
            <a:chExt cx="12192001" cy="784800"/>
          </a:xfrm>
        </p:grpSpPr>
        <p:sp>
          <p:nvSpPr>
            <p:cNvPr id="26" name="四角形 8">
              <a:extLst>
                <a:ext uri="{FF2B5EF4-FFF2-40B4-BE49-F238E27FC236}">
                  <a16:creationId xmlns:a16="http://schemas.microsoft.com/office/drawing/2014/main" xmlns="" id="{DC1F7B85-82D9-4876-A74E-EBE8EF461C12}"/>
                </a:ext>
              </a:extLst>
            </p:cNvPr>
            <p:cNvSpPr/>
            <p:nvPr/>
          </p:nvSpPr>
          <p:spPr>
            <a:xfrm>
              <a:off x="-1" y="0"/>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タイトル 1">
              <a:extLst>
                <a:ext uri="{FF2B5EF4-FFF2-40B4-BE49-F238E27FC236}">
                  <a16:creationId xmlns:a16="http://schemas.microsoft.com/office/drawing/2014/main" xmlns="" id="{03770C8C-467A-4D25-A7A7-01B8BC660698}"/>
                </a:ext>
              </a:extLst>
            </p:cNvPr>
            <p:cNvSpPr txBox="1">
              <a:spLocks/>
            </p:cNvSpPr>
            <p:nvPr/>
          </p:nvSpPr>
          <p:spPr>
            <a:xfrm>
              <a:off x="129073" y="220116"/>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grpSp>
      <p:sp>
        <p:nvSpPr>
          <p:cNvPr id="11" name="テキスト ボックス 10">
            <a:extLst>
              <a:ext uri="{FF2B5EF4-FFF2-40B4-BE49-F238E27FC236}">
                <a16:creationId xmlns:a16="http://schemas.microsoft.com/office/drawing/2014/main" xmlns="" id="{27F3D59E-D6E5-4600-B559-2E45CC6F6655}"/>
              </a:ext>
            </a:extLst>
          </p:cNvPr>
          <p:cNvSpPr txBox="1"/>
          <p:nvPr/>
        </p:nvSpPr>
        <p:spPr>
          <a:xfrm>
            <a:off x="6424332" y="6017386"/>
            <a:ext cx="4107846" cy="646331"/>
          </a:xfrm>
          <a:prstGeom prst="rect">
            <a:avLst/>
          </a:prstGeom>
          <a:solidFill>
            <a:schemeClr val="bg1"/>
          </a:solidFill>
          <a:ln w="38100">
            <a:solidFill>
              <a:srgbClr val="FFC000"/>
            </a:solidFill>
          </a:ln>
        </p:spPr>
        <p:txBody>
          <a:bodyPr wrap="square" rtlCol="0">
            <a:spAutoFit/>
          </a:bodyPr>
          <a:lstStyle/>
          <a:p>
            <a:r>
              <a:rPr kumimoji="1" lang="ja-JP" altLang="en-US" dirty="0"/>
              <a:t>「小学校指導要領</a:t>
            </a:r>
            <a:r>
              <a:rPr kumimoji="1" lang="en-US" altLang="ja-JP" dirty="0"/>
              <a:t>(</a:t>
            </a:r>
            <a:r>
              <a:rPr kumimoji="1" lang="ja-JP" altLang="en-US" dirty="0"/>
              <a:t>平成</a:t>
            </a:r>
            <a:r>
              <a:rPr kumimoji="1" lang="en-US" altLang="ja-JP" dirty="0"/>
              <a:t>29</a:t>
            </a:r>
            <a:r>
              <a:rPr kumimoji="1" lang="ja-JP" altLang="en-US" dirty="0"/>
              <a:t>年告示</a:t>
            </a:r>
            <a:r>
              <a:rPr kumimoji="1" lang="en-US" altLang="ja-JP" dirty="0"/>
              <a:t>)</a:t>
            </a:r>
            <a:r>
              <a:rPr kumimoji="1" lang="ja-JP" altLang="en-US" dirty="0"/>
              <a:t>解説　図画工作編」　Ｐ</a:t>
            </a:r>
            <a:r>
              <a:rPr kumimoji="1" lang="en-US" altLang="ja-JP" dirty="0"/>
              <a:t>114</a:t>
            </a:r>
            <a:r>
              <a:rPr kumimoji="1" lang="ja-JP" altLang="en-US" dirty="0"/>
              <a:t>～</a:t>
            </a:r>
            <a:r>
              <a:rPr kumimoji="1" lang="en-US" altLang="ja-JP" dirty="0"/>
              <a:t>116</a:t>
            </a:r>
            <a:endParaRPr kumimoji="1" lang="ja-JP" altLang="en-US" dirty="0"/>
          </a:p>
        </p:txBody>
      </p:sp>
      <p:sp>
        <p:nvSpPr>
          <p:cNvPr id="22" name="フローチャート: 代替処理 21">
            <a:extLst>
              <a:ext uri="{FF2B5EF4-FFF2-40B4-BE49-F238E27FC236}">
                <a16:creationId xmlns:a16="http://schemas.microsoft.com/office/drawing/2014/main" xmlns="" id="{6D569E6A-3285-4671-A7EC-026CD777A6AC}"/>
              </a:ext>
            </a:extLst>
          </p:cNvPr>
          <p:cNvSpPr/>
          <p:nvPr/>
        </p:nvSpPr>
        <p:spPr>
          <a:xfrm>
            <a:off x="7987002"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10</a:t>
            </a:r>
            <a:r>
              <a:rPr kumimoji="1" lang="ja-JP" altLang="en-US" sz="1400" dirty="0">
                <a:solidFill>
                  <a:schemeClr val="accent1">
                    <a:lumMod val="75000"/>
                  </a:schemeClr>
                </a:solidFill>
              </a:rPr>
              <a:t>～</a:t>
            </a:r>
            <a:r>
              <a:rPr kumimoji="1" lang="en-US" altLang="ja-JP" sz="1400" dirty="0">
                <a:solidFill>
                  <a:schemeClr val="accent1">
                    <a:lumMod val="75000"/>
                  </a:schemeClr>
                </a:solidFill>
              </a:rPr>
              <a:t>11</a:t>
            </a:r>
            <a:endParaRPr kumimoji="1" lang="ja-JP" altLang="en-US" sz="1400" dirty="0">
              <a:solidFill>
                <a:schemeClr val="accent1">
                  <a:lumMod val="75000"/>
                </a:schemeClr>
              </a:solidFill>
            </a:endParaRPr>
          </a:p>
        </p:txBody>
      </p:sp>
      <p:sp>
        <p:nvSpPr>
          <p:cNvPr id="32" name="フローチャート: 代替処理 31">
            <a:extLst>
              <a:ext uri="{FF2B5EF4-FFF2-40B4-BE49-F238E27FC236}">
                <a16:creationId xmlns:a16="http://schemas.microsoft.com/office/drawing/2014/main" xmlns="" id="{5BF0E43E-C54D-4A59-961F-519FE7B3DBD9}"/>
              </a:ext>
            </a:extLst>
          </p:cNvPr>
          <p:cNvSpPr/>
          <p:nvPr/>
        </p:nvSpPr>
        <p:spPr>
          <a:xfrm>
            <a:off x="10011747" y="128612"/>
            <a:ext cx="1953207"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114</a:t>
            </a:r>
            <a:r>
              <a:rPr kumimoji="1" lang="ja-JP" altLang="en-US" sz="1400" dirty="0">
                <a:solidFill>
                  <a:schemeClr val="accent1">
                    <a:lumMod val="75000"/>
                  </a:schemeClr>
                </a:solidFill>
              </a:rPr>
              <a:t>～</a:t>
            </a:r>
            <a:r>
              <a:rPr kumimoji="1" lang="en-US" altLang="ja-JP" sz="1400" dirty="0">
                <a:solidFill>
                  <a:schemeClr val="accent1">
                    <a:lumMod val="75000"/>
                  </a:schemeClr>
                </a:solidFill>
              </a:rPr>
              <a:t>116</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3665269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cBhvr additive="base">
                                        <p:cTn id="22" dur="500" fill="hold"/>
                                        <p:tgtEl>
                                          <p:spTgt spid="12"/>
                                        </p:tgtEl>
                                        <p:attrNameLst>
                                          <p:attrName>ppt_x</p:attrName>
                                        </p:attrNameLst>
                                      </p:cBhvr>
                                      <p:tavLst>
                                        <p:tav tm="0">
                                          <p:val>
                                            <p:strVal val="0-#ppt_w/2"/>
                                          </p:val>
                                        </p:tav>
                                        <p:tav tm="100000">
                                          <p:val>
                                            <p:strVal val="#ppt_x"/>
                                          </p:val>
                                        </p:tav>
                                      </p:tavLst>
                                    </p:anim>
                                    <p:anim calcmode="lin" valueType="num">
                                      <p:cBhvr additive="base">
                                        <p:cTn id="23"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fill="hold"/>
                                        <p:tgtEl>
                                          <p:spTgt spid="14"/>
                                        </p:tgtEl>
                                        <p:attrNameLst>
                                          <p:attrName>ppt_x</p:attrName>
                                        </p:attrNameLst>
                                      </p:cBhvr>
                                      <p:tavLst>
                                        <p:tav tm="0">
                                          <p:val>
                                            <p:strVal val="0-#ppt_w/2"/>
                                          </p:val>
                                        </p:tav>
                                        <p:tav tm="100000">
                                          <p:val>
                                            <p:strVal val="#ppt_x"/>
                                          </p:val>
                                        </p:tav>
                                      </p:tavLst>
                                    </p:anim>
                                    <p:anim calcmode="lin" valueType="num">
                                      <p:cBhvr additive="base">
                                        <p:cTn id="29"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anim calcmode="lin" valueType="num">
                                      <p:cBhvr additive="base">
                                        <p:cTn id="34" dur="500" fill="hold"/>
                                        <p:tgtEl>
                                          <p:spTgt spid="3"/>
                                        </p:tgtEl>
                                        <p:attrNameLst>
                                          <p:attrName>ppt_x</p:attrName>
                                        </p:attrNameLst>
                                      </p:cBhvr>
                                      <p:tavLst>
                                        <p:tav tm="0">
                                          <p:val>
                                            <p:strVal val="0-#ppt_w/2"/>
                                          </p:val>
                                        </p:tav>
                                        <p:tav tm="100000">
                                          <p:val>
                                            <p:strVal val="#ppt_x"/>
                                          </p:val>
                                        </p:tav>
                                      </p:tavLst>
                                    </p:anim>
                                    <p:anim calcmode="lin" valueType="num">
                                      <p:cBhvr additive="base">
                                        <p:cTn id="35"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500"/>
                                        <p:tgtEl>
                                          <p:spTgt spid="2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fade">
                                      <p:cBhvr>
                                        <p:cTn id="45" dur="500"/>
                                        <p:tgtEl>
                                          <p:spTgt spid="25"/>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fade">
                                      <p:cBhvr>
                                        <p:cTn id="50" dur="5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fade">
                                      <p:cBhvr>
                                        <p:cTn id="55" dur="500"/>
                                        <p:tgtEl>
                                          <p:spTgt spid="2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1"/>
                                        </p:tgtEl>
                                        <p:attrNameLst>
                                          <p:attrName>style.visibility</p:attrName>
                                        </p:attrNameLst>
                                      </p:cBhvr>
                                      <p:to>
                                        <p:strVal val="visible"/>
                                      </p:to>
                                    </p:set>
                                    <p:animEffect transition="in" filter="fade">
                                      <p:cBhvr>
                                        <p:cTn id="60" dur="500"/>
                                        <p:tgtEl>
                                          <p:spTgt spid="31"/>
                                        </p:tgtEl>
                                      </p:cBhvr>
                                    </p:animEffect>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anim calcmode="lin" valueType="num">
                                      <p:cBhvr additive="base">
                                        <p:cTn id="65" dur="500" fill="hold"/>
                                        <p:tgtEl>
                                          <p:spTgt spid="11"/>
                                        </p:tgtEl>
                                        <p:attrNameLst>
                                          <p:attrName>ppt_x</p:attrName>
                                        </p:attrNameLst>
                                      </p:cBhvr>
                                      <p:tavLst>
                                        <p:tav tm="0">
                                          <p:val>
                                            <p:strVal val="#ppt_x"/>
                                          </p:val>
                                        </p:tav>
                                        <p:tav tm="100000">
                                          <p:val>
                                            <p:strVal val="#ppt_x"/>
                                          </p:val>
                                        </p:tav>
                                      </p:tavLst>
                                    </p:anim>
                                    <p:anim calcmode="lin" valueType="num">
                                      <p:cBhvr additive="base">
                                        <p:cTn id="6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10" grpId="0"/>
      <p:bldP spid="23" grpId="0" animBg="1"/>
      <p:bldP spid="25" grpId="0" animBg="1"/>
      <p:bldP spid="31" grpId="0" animBg="1"/>
      <p:bldP spid="27"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3">
            <a:extLst>
              <a:ext uri="{FF2B5EF4-FFF2-40B4-BE49-F238E27FC236}">
                <a16:creationId xmlns:a16="http://schemas.microsoft.com/office/drawing/2014/main" xmlns="" id="{27B2185F-E109-654C-ADDB-E198B19694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3201" y="3270050"/>
            <a:ext cx="2402719" cy="2401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nvGrpSpPr>
          <p:cNvPr id="3" name="グループ化 2">
            <a:extLst>
              <a:ext uri="{FF2B5EF4-FFF2-40B4-BE49-F238E27FC236}">
                <a16:creationId xmlns:a16="http://schemas.microsoft.com/office/drawing/2014/main" xmlns="" id="{4C30A769-65FF-46A7-A611-A10BCD4EE69E}"/>
              </a:ext>
            </a:extLst>
          </p:cNvPr>
          <p:cNvGrpSpPr/>
          <p:nvPr/>
        </p:nvGrpSpPr>
        <p:grpSpPr>
          <a:xfrm>
            <a:off x="624417" y="2487761"/>
            <a:ext cx="2291574" cy="718625"/>
            <a:chOff x="587093" y="3112542"/>
            <a:chExt cx="2291574" cy="718625"/>
          </a:xfrm>
        </p:grpSpPr>
        <p:sp>
          <p:nvSpPr>
            <p:cNvPr id="17" name="四角形 16">
              <a:extLst>
                <a:ext uri="{FF2B5EF4-FFF2-40B4-BE49-F238E27FC236}">
                  <a16:creationId xmlns:a16="http://schemas.microsoft.com/office/drawing/2014/main" xmlns="" id="{0EEFBFBD-FC10-4A4D-9E82-1D54C839779B}"/>
                </a:ext>
              </a:extLst>
            </p:cNvPr>
            <p:cNvSpPr/>
            <p:nvPr/>
          </p:nvSpPr>
          <p:spPr>
            <a:xfrm>
              <a:off x="624417" y="3226462"/>
              <a:ext cx="2254250" cy="604705"/>
            </a:xfrm>
            <a:prstGeom prst="rect">
              <a:avLst/>
            </a:prstGeom>
            <a:solidFill>
              <a:schemeClr val="bg1"/>
            </a:solidFill>
            <a:ln w="28575">
              <a:solidFill>
                <a:srgbClr val="E01CA0"/>
              </a:solidFill>
            </a:ln>
          </p:spPr>
          <p:style>
            <a:lnRef idx="2">
              <a:schemeClr val="accent6"/>
            </a:lnRef>
            <a:fillRef idx="1">
              <a:schemeClr val="lt1"/>
            </a:fillRef>
            <a:effectRef idx="0">
              <a:schemeClr val="accent6"/>
            </a:effectRef>
            <a:fontRef idx="minor">
              <a:schemeClr val="dk1"/>
            </a:fontRef>
          </p:style>
          <p:txBody>
            <a:bodyPr rtlCol="0" anchor="b"/>
            <a:lstStyle/>
            <a:p>
              <a:pPr algn="r"/>
              <a:r>
                <a:rPr kumimoji="1" lang="ja-JP" altLang="en-US" sz="3100" b="1" dirty="0">
                  <a:solidFill>
                    <a:srgbClr val="E01CA0"/>
                  </a:solidFill>
                  <a:latin typeface="HGMaruGothicMPRO" panose="020F0600000000000000" pitchFamily="34" charset="-128"/>
                  <a:ea typeface="HGMaruGothicMPRO" panose="020F0600000000000000" pitchFamily="34" charset="-128"/>
                </a:rPr>
                <a:t>関わる</a:t>
              </a:r>
              <a:endParaRPr lang="ja-JP" altLang="en-US" sz="3100" dirty="0">
                <a:solidFill>
                  <a:srgbClr val="E01CA0"/>
                </a:solidFill>
                <a:latin typeface="HGMaruGothicMPRO" panose="020F0600000000000000" pitchFamily="34" charset="-128"/>
                <a:ea typeface="HGMaruGothicMPRO" panose="020F0600000000000000" pitchFamily="34" charset="-128"/>
              </a:endParaRPr>
            </a:p>
          </p:txBody>
        </p:sp>
        <p:pic>
          <p:nvPicPr>
            <p:cNvPr id="13" name="Picture 2">
              <a:extLst>
                <a:ext uri="{FF2B5EF4-FFF2-40B4-BE49-F238E27FC236}">
                  <a16:creationId xmlns:a16="http://schemas.microsoft.com/office/drawing/2014/main" xmlns="" id="{03BD5EEA-006A-9D42-92B2-C563A35571C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7093" y="3112542"/>
              <a:ext cx="920750" cy="35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pic>
        <p:nvPicPr>
          <p:cNvPr id="19" name="Picture 4">
            <a:extLst>
              <a:ext uri="{FF2B5EF4-FFF2-40B4-BE49-F238E27FC236}">
                <a16:creationId xmlns:a16="http://schemas.microsoft.com/office/drawing/2014/main" xmlns="" id="{1FFA6C77-A500-464F-8037-3BDF3E6DAEA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955" y="3985206"/>
            <a:ext cx="703213" cy="980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1" name="Picture 5">
            <a:extLst>
              <a:ext uri="{FF2B5EF4-FFF2-40B4-BE49-F238E27FC236}">
                <a16:creationId xmlns:a16="http://schemas.microsoft.com/office/drawing/2014/main" xmlns="" id="{D24980AE-19D3-6F49-B2E6-48C54B2720E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2882" y="3206386"/>
            <a:ext cx="1123624" cy="1125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3" name="Picture 6">
            <a:extLst>
              <a:ext uri="{FF2B5EF4-FFF2-40B4-BE49-F238E27FC236}">
                <a16:creationId xmlns:a16="http://schemas.microsoft.com/office/drawing/2014/main" xmlns="" id="{141FBA14-88F2-AF4A-B0DC-DF5E2DDA8B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10557" y="3985206"/>
            <a:ext cx="1123624" cy="1125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5" name="Picture 7">
            <a:extLst>
              <a:ext uri="{FF2B5EF4-FFF2-40B4-BE49-F238E27FC236}">
                <a16:creationId xmlns:a16="http://schemas.microsoft.com/office/drawing/2014/main" xmlns="" id="{83854236-520C-E943-9FE4-2C41867A64C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13201" y="5168868"/>
            <a:ext cx="1130476" cy="1132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nvGrpSpPr>
          <p:cNvPr id="14" name="グループ化 13">
            <a:extLst>
              <a:ext uri="{FF2B5EF4-FFF2-40B4-BE49-F238E27FC236}">
                <a16:creationId xmlns:a16="http://schemas.microsoft.com/office/drawing/2014/main" xmlns="" id="{95FF214A-A30B-462F-B098-96DCB07A855E}"/>
              </a:ext>
            </a:extLst>
          </p:cNvPr>
          <p:cNvGrpSpPr/>
          <p:nvPr/>
        </p:nvGrpSpPr>
        <p:grpSpPr>
          <a:xfrm>
            <a:off x="624417" y="1136853"/>
            <a:ext cx="9263103" cy="936734"/>
            <a:chOff x="624414" y="3032016"/>
            <a:chExt cx="9263103" cy="936734"/>
          </a:xfrm>
        </p:grpSpPr>
        <p:sp>
          <p:nvSpPr>
            <p:cNvPr id="15" name="四角形 6">
              <a:extLst>
                <a:ext uri="{FF2B5EF4-FFF2-40B4-BE49-F238E27FC236}">
                  <a16:creationId xmlns:a16="http://schemas.microsoft.com/office/drawing/2014/main" xmlns="" id="{31EBDDEA-AFBE-4C4A-9FFE-D14B390B79C9}"/>
                </a:ext>
              </a:extLst>
            </p:cNvPr>
            <p:cNvSpPr/>
            <p:nvPr/>
          </p:nvSpPr>
          <p:spPr>
            <a:xfrm>
              <a:off x="624414" y="3259667"/>
              <a:ext cx="9263103" cy="709083"/>
            </a:xfrm>
            <a:prstGeom prst="rect">
              <a:avLst/>
            </a:prstGeom>
            <a:solidFill>
              <a:schemeClr val="bg1"/>
            </a:solid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b"/>
            <a:lstStyle/>
            <a:p>
              <a:pPr algn="ctr"/>
              <a:r>
                <a:rPr kumimoji="1" lang="ja-JP" altLang="en-US" sz="2800" b="1" dirty="0">
                  <a:solidFill>
                    <a:srgbClr val="00B050"/>
                  </a:solidFill>
                </a:rPr>
                <a:t>生活や社会の中の形や色などと豊かに関わる資質・能力</a:t>
              </a:r>
              <a:endParaRPr lang="ja-JP" altLang="en-US" sz="2800" dirty="0">
                <a:solidFill>
                  <a:srgbClr val="00B050"/>
                </a:solidFill>
              </a:endParaRPr>
            </a:p>
          </p:txBody>
        </p:sp>
        <p:pic>
          <p:nvPicPr>
            <p:cNvPr id="16" name="Picture 1">
              <a:extLst>
                <a:ext uri="{FF2B5EF4-FFF2-40B4-BE49-F238E27FC236}">
                  <a16:creationId xmlns:a16="http://schemas.microsoft.com/office/drawing/2014/main" xmlns="" id="{A89DE2ED-8268-4E1B-93B4-BE39AA4FF4E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24414" y="3032016"/>
              <a:ext cx="1049867" cy="403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sp>
        <p:nvSpPr>
          <p:cNvPr id="18" name="四角形 8">
            <a:extLst>
              <a:ext uri="{FF2B5EF4-FFF2-40B4-BE49-F238E27FC236}">
                <a16:creationId xmlns:a16="http://schemas.microsoft.com/office/drawing/2014/main" xmlns="" id="{13D92D44-89DB-49D5-ABFA-E08405BFE59B}"/>
              </a:ext>
            </a:extLst>
          </p:cNvPr>
          <p:cNvSpPr/>
          <p:nvPr/>
        </p:nvSpPr>
        <p:spPr>
          <a:xfrm>
            <a:off x="0" y="-1926"/>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0" name="タイトル 1">
            <a:extLst>
              <a:ext uri="{FF2B5EF4-FFF2-40B4-BE49-F238E27FC236}">
                <a16:creationId xmlns:a16="http://schemas.microsoft.com/office/drawing/2014/main" xmlns="" id="{E94D4B00-BF5C-4497-8B3F-D803E96D3DA0}"/>
              </a:ext>
            </a:extLst>
          </p:cNvPr>
          <p:cNvSpPr txBox="1">
            <a:spLocks/>
          </p:cNvSpPr>
          <p:nvPr/>
        </p:nvSpPr>
        <p:spPr>
          <a:xfrm>
            <a:off x="129074" y="218190"/>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sp>
        <p:nvSpPr>
          <p:cNvPr id="7" name="楕円 6">
            <a:extLst>
              <a:ext uri="{FF2B5EF4-FFF2-40B4-BE49-F238E27FC236}">
                <a16:creationId xmlns:a16="http://schemas.microsoft.com/office/drawing/2014/main" xmlns="" id="{F3735E5D-596B-463E-804E-BC2BFFBA20CD}"/>
              </a:ext>
            </a:extLst>
          </p:cNvPr>
          <p:cNvSpPr/>
          <p:nvPr/>
        </p:nvSpPr>
        <p:spPr>
          <a:xfrm>
            <a:off x="1728402" y="4143464"/>
            <a:ext cx="2817874" cy="2157674"/>
          </a:xfrm>
          <a:prstGeom prst="ellipse">
            <a:avLst/>
          </a:prstGeom>
          <a:gradFill flip="none" rotWithShape="1">
            <a:gsLst>
              <a:gs pos="66000">
                <a:schemeClr val="bg1"/>
              </a:gs>
              <a:gs pos="0">
                <a:schemeClr val="accent1">
                  <a:lumMod val="45000"/>
                  <a:lumOff val="55000"/>
                </a:schemeClr>
              </a:gs>
              <a:gs pos="0">
                <a:schemeClr val="accent4">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24" name="テキスト ボックス 23">
            <a:extLst>
              <a:ext uri="{FF2B5EF4-FFF2-40B4-BE49-F238E27FC236}">
                <a16:creationId xmlns:a16="http://schemas.microsoft.com/office/drawing/2014/main" xmlns="" id="{C9C183C3-D3E8-4C94-9D62-47B17BD07FEE}"/>
              </a:ext>
            </a:extLst>
          </p:cNvPr>
          <p:cNvSpPr txBox="1"/>
          <p:nvPr/>
        </p:nvSpPr>
        <p:spPr>
          <a:xfrm>
            <a:off x="2105840" y="4907590"/>
            <a:ext cx="2163609" cy="461665"/>
          </a:xfrm>
          <a:prstGeom prst="rect">
            <a:avLst/>
          </a:prstGeom>
          <a:noFill/>
        </p:spPr>
        <p:txBody>
          <a:bodyPr wrap="square" rtlCol="0">
            <a:spAutoFit/>
          </a:bodyPr>
          <a:lstStyle/>
          <a:p>
            <a:r>
              <a:rPr kumimoji="1" lang="ja-JP" altLang="en-US" sz="2400" dirty="0">
                <a:latin typeface="AR丸ゴシック体E" panose="020F0909000000000000" pitchFamily="49" charset="-128"/>
                <a:ea typeface="AR丸ゴシック体E" panose="020F0909000000000000" pitchFamily="49" charset="-128"/>
              </a:rPr>
              <a:t>さまざまな形</a:t>
            </a:r>
          </a:p>
        </p:txBody>
      </p:sp>
      <p:grpSp>
        <p:nvGrpSpPr>
          <p:cNvPr id="38" name="グループ化 37">
            <a:extLst>
              <a:ext uri="{FF2B5EF4-FFF2-40B4-BE49-F238E27FC236}">
                <a16:creationId xmlns:a16="http://schemas.microsoft.com/office/drawing/2014/main" xmlns="" id="{4D86CBB1-1618-433A-8EC2-3F8CE2D2D855}"/>
              </a:ext>
            </a:extLst>
          </p:cNvPr>
          <p:cNvGrpSpPr/>
          <p:nvPr/>
        </p:nvGrpSpPr>
        <p:grpSpPr>
          <a:xfrm>
            <a:off x="1896908" y="3907431"/>
            <a:ext cx="2381530" cy="2262812"/>
            <a:chOff x="1896908" y="3907431"/>
            <a:chExt cx="2381530" cy="2262812"/>
          </a:xfrm>
        </p:grpSpPr>
        <p:sp>
          <p:nvSpPr>
            <p:cNvPr id="8" name="楕円 7">
              <a:extLst>
                <a:ext uri="{FF2B5EF4-FFF2-40B4-BE49-F238E27FC236}">
                  <a16:creationId xmlns:a16="http://schemas.microsoft.com/office/drawing/2014/main" xmlns="" id="{0AF95A66-67FE-4F19-896A-AE3856BBD9CF}"/>
                </a:ext>
              </a:extLst>
            </p:cNvPr>
            <p:cNvSpPr/>
            <p:nvPr/>
          </p:nvSpPr>
          <p:spPr>
            <a:xfrm>
              <a:off x="1896908" y="4311312"/>
              <a:ext cx="535021" cy="535021"/>
            </a:xfrm>
            <a:prstGeom prst="ellipse">
              <a:avLst/>
            </a:prstGeom>
            <a:solidFill>
              <a:schemeClr val="accent1">
                <a:lumMod val="5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星: 7 pt 9">
              <a:extLst>
                <a:ext uri="{FF2B5EF4-FFF2-40B4-BE49-F238E27FC236}">
                  <a16:creationId xmlns:a16="http://schemas.microsoft.com/office/drawing/2014/main" xmlns="" id="{B2D0EA12-6AD9-4FF5-8783-1A9DEE2CD9C4}"/>
                </a:ext>
              </a:extLst>
            </p:cNvPr>
            <p:cNvSpPr/>
            <p:nvPr/>
          </p:nvSpPr>
          <p:spPr>
            <a:xfrm>
              <a:off x="1986709" y="5389361"/>
              <a:ext cx="622570" cy="622570"/>
            </a:xfrm>
            <a:prstGeom prst="star7">
              <a:avLst/>
            </a:prstGeom>
            <a:solidFill>
              <a:schemeClr val="accent1">
                <a:lumMod val="5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二等辺三角形 10">
              <a:extLst>
                <a:ext uri="{FF2B5EF4-FFF2-40B4-BE49-F238E27FC236}">
                  <a16:creationId xmlns:a16="http://schemas.microsoft.com/office/drawing/2014/main" xmlns="" id="{DF00D688-36C8-41F4-8205-E8AAF9E744F8}"/>
                </a:ext>
              </a:extLst>
            </p:cNvPr>
            <p:cNvSpPr/>
            <p:nvPr/>
          </p:nvSpPr>
          <p:spPr>
            <a:xfrm rot="1340496">
              <a:off x="2958463" y="5550034"/>
              <a:ext cx="719443" cy="620209"/>
            </a:xfrm>
            <a:prstGeom prst="triangle">
              <a:avLst/>
            </a:prstGeom>
            <a:solidFill>
              <a:schemeClr val="accent1">
                <a:lumMod val="5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xmlns="" id="{1847A7F0-5E72-4499-8ABB-C3EC7149D03C}"/>
                </a:ext>
              </a:extLst>
            </p:cNvPr>
            <p:cNvSpPr/>
            <p:nvPr/>
          </p:nvSpPr>
          <p:spPr>
            <a:xfrm>
              <a:off x="3783907" y="5365608"/>
              <a:ext cx="494531" cy="494531"/>
            </a:xfrm>
            <a:prstGeom prst="rect">
              <a:avLst/>
            </a:prstGeom>
            <a:solidFill>
              <a:schemeClr val="accent1">
                <a:lumMod val="5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雲 21">
              <a:extLst>
                <a:ext uri="{FF2B5EF4-FFF2-40B4-BE49-F238E27FC236}">
                  <a16:creationId xmlns:a16="http://schemas.microsoft.com/office/drawing/2014/main" xmlns="" id="{B0B1B106-19D3-4072-BB4C-E3F816B03937}"/>
                </a:ext>
              </a:extLst>
            </p:cNvPr>
            <p:cNvSpPr/>
            <p:nvPr/>
          </p:nvSpPr>
          <p:spPr>
            <a:xfrm rot="3724277">
              <a:off x="2702012" y="3907431"/>
              <a:ext cx="716651" cy="716651"/>
            </a:xfrm>
            <a:prstGeom prst="cloud">
              <a:avLst/>
            </a:prstGeom>
            <a:solidFill>
              <a:schemeClr val="accent1">
                <a:lumMod val="5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平行四辺形 25">
              <a:extLst>
                <a:ext uri="{FF2B5EF4-FFF2-40B4-BE49-F238E27FC236}">
                  <a16:creationId xmlns:a16="http://schemas.microsoft.com/office/drawing/2014/main" xmlns="" id="{4E361EE9-55A9-49E1-904F-E196C4BA063D}"/>
                </a:ext>
              </a:extLst>
            </p:cNvPr>
            <p:cNvSpPr/>
            <p:nvPr/>
          </p:nvSpPr>
          <p:spPr>
            <a:xfrm>
              <a:off x="3696047" y="4274655"/>
              <a:ext cx="535021" cy="450567"/>
            </a:xfrm>
            <a:prstGeom prst="parallelogram">
              <a:avLst/>
            </a:prstGeom>
            <a:solidFill>
              <a:schemeClr val="accent1">
                <a:lumMod val="5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7" name="グループ化 36">
            <a:extLst>
              <a:ext uri="{FF2B5EF4-FFF2-40B4-BE49-F238E27FC236}">
                <a16:creationId xmlns:a16="http://schemas.microsoft.com/office/drawing/2014/main" xmlns="" id="{2C567A9E-6109-4A1D-892C-2DB40A5730E6}"/>
              </a:ext>
            </a:extLst>
          </p:cNvPr>
          <p:cNvGrpSpPr/>
          <p:nvPr/>
        </p:nvGrpSpPr>
        <p:grpSpPr>
          <a:xfrm>
            <a:off x="7804740" y="2318136"/>
            <a:ext cx="3162544" cy="3009037"/>
            <a:chOff x="7804740" y="2318136"/>
            <a:chExt cx="3162544" cy="3009037"/>
          </a:xfrm>
        </p:grpSpPr>
        <p:sp>
          <p:nvSpPr>
            <p:cNvPr id="28" name="楕円 27">
              <a:extLst>
                <a:ext uri="{FF2B5EF4-FFF2-40B4-BE49-F238E27FC236}">
                  <a16:creationId xmlns:a16="http://schemas.microsoft.com/office/drawing/2014/main" xmlns="" id="{93F06613-E5EF-49AA-9233-145711C9296F}"/>
                </a:ext>
              </a:extLst>
            </p:cNvPr>
            <p:cNvSpPr/>
            <p:nvPr/>
          </p:nvSpPr>
          <p:spPr>
            <a:xfrm>
              <a:off x="8240112" y="2371302"/>
              <a:ext cx="1019255" cy="780454"/>
            </a:xfrm>
            <a:prstGeom prst="ellipse">
              <a:avLst/>
            </a:prstGeom>
            <a:gradFill flip="none" rotWithShape="1">
              <a:gsLst>
                <a:gs pos="66000">
                  <a:schemeClr val="bg1"/>
                </a:gs>
                <a:gs pos="0">
                  <a:schemeClr val="accent1">
                    <a:lumMod val="45000"/>
                    <a:lumOff val="55000"/>
                  </a:schemeClr>
                </a:gs>
                <a:gs pos="0">
                  <a:srgbClr val="FFFF0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30" name="楕円 29">
              <a:extLst>
                <a:ext uri="{FF2B5EF4-FFF2-40B4-BE49-F238E27FC236}">
                  <a16:creationId xmlns:a16="http://schemas.microsoft.com/office/drawing/2014/main" xmlns="" id="{9E9971D3-B129-4810-9244-F5A5BAB011AC}"/>
                </a:ext>
              </a:extLst>
            </p:cNvPr>
            <p:cNvSpPr/>
            <p:nvPr/>
          </p:nvSpPr>
          <p:spPr>
            <a:xfrm>
              <a:off x="8641476" y="4546719"/>
              <a:ext cx="1019255" cy="780454"/>
            </a:xfrm>
            <a:prstGeom prst="ellipse">
              <a:avLst/>
            </a:prstGeom>
            <a:gradFill flip="none" rotWithShape="1">
              <a:gsLst>
                <a:gs pos="66000">
                  <a:schemeClr val="bg1"/>
                </a:gs>
                <a:gs pos="0">
                  <a:schemeClr val="accent1">
                    <a:lumMod val="45000"/>
                    <a:lumOff val="55000"/>
                  </a:schemeClr>
                </a:gs>
                <a:gs pos="0">
                  <a:srgbClr val="FE28F3"/>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31" name="楕円 30">
              <a:extLst>
                <a:ext uri="{FF2B5EF4-FFF2-40B4-BE49-F238E27FC236}">
                  <a16:creationId xmlns:a16="http://schemas.microsoft.com/office/drawing/2014/main" xmlns="" id="{059C1FF5-D1EE-49B4-8EE1-FBB5084380A9}"/>
                </a:ext>
              </a:extLst>
            </p:cNvPr>
            <p:cNvSpPr/>
            <p:nvPr/>
          </p:nvSpPr>
          <p:spPr>
            <a:xfrm>
              <a:off x="9857211" y="2853936"/>
              <a:ext cx="1019255" cy="780454"/>
            </a:xfrm>
            <a:prstGeom prst="ellipse">
              <a:avLst/>
            </a:prstGeom>
            <a:gradFill flip="none" rotWithShape="1">
              <a:gsLst>
                <a:gs pos="66000">
                  <a:schemeClr val="bg1"/>
                </a:gs>
                <a:gs pos="0">
                  <a:schemeClr val="accent1">
                    <a:lumMod val="45000"/>
                    <a:lumOff val="55000"/>
                  </a:schemeClr>
                </a:gs>
                <a:gs pos="0">
                  <a:srgbClr val="17CDC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32" name="楕円 31">
              <a:extLst>
                <a:ext uri="{FF2B5EF4-FFF2-40B4-BE49-F238E27FC236}">
                  <a16:creationId xmlns:a16="http://schemas.microsoft.com/office/drawing/2014/main" xmlns="" id="{A61EC2F4-E4CE-4264-9786-13FAADBBF2AB}"/>
                </a:ext>
              </a:extLst>
            </p:cNvPr>
            <p:cNvSpPr/>
            <p:nvPr/>
          </p:nvSpPr>
          <p:spPr>
            <a:xfrm>
              <a:off x="9613186" y="4441847"/>
              <a:ext cx="1019255" cy="780454"/>
            </a:xfrm>
            <a:prstGeom prst="ellipse">
              <a:avLst/>
            </a:prstGeom>
            <a:gradFill flip="none" rotWithShape="1">
              <a:gsLst>
                <a:gs pos="61000">
                  <a:schemeClr val="bg1"/>
                </a:gs>
                <a:gs pos="0">
                  <a:schemeClr val="accent1">
                    <a:lumMod val="45000"/>
                    <a:lumOff val="55000"/>
                  </a:schemeClr>
                </a:gs>
                <a:gs pos="0">
                  <a:srgbClr val="2547F9"/>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33" name="楕円 32">
              <a:extLst>
                <a:ext uri="{FF2B5EF4-FFF2-40B4-BE49-F238E27FC236}">
                  <a16:creationId xmlns:a16="http://schemas.microsoft.com/office/drawing/2014/main" xmlns="" id="{DD49D7E0-B684-4FDA-8149-531EE282CFBF}"/>
                </a:ext>
              </a:extLst>
            </p:cNvPr>
            <p:cNvSpPr/>
            <p:nvPr/>
          </p:nvSpPr>
          <p:spPr>
            <a:xfrm>
              <a:off x="9948029" y="3751447"/>
              <a:ext cx="1019255" cy="780454"/>
            </a:xfrm>
            <a:prstGeom prst="ellipse">
              <a:avLst/>
            </a:prstGeom>
            <a:gradFill flip="none" rotWithShape="1">
              <a:gsLst>
                <a:gs pos="66000">
                  <a:schemeClr val="bg1"/>
                </a:gs>
                <a:gs pos="0">
                  <a:schemeClr val="accent1">
                    <a:lumMod val="45000"/>
                    <a:lumOff val="55000"/>
                  </a:schemeClr>
                </a:gs>
                <a:gs pos="0">
                  <a:srgbClr val="4DCDFE"/>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34" name="楕円 33">
              <a:extLst>
                <a:ext uri="{FF2B5EF4-FFF2-40B4-BE49-F238E27FC236}">
                  <a16:creationId xmlns:a16="http://schemas.microsoft.com/office/drawing/2014/main" xmlns="" id="{53EBA75A-10F4-4F3F-BF66-A4715CBB5040}"/>
                </a:ext>
              </a:extLst>
            </p:cNvPr>
            <p:cNvSpPr/>
            <p:nvPr/>
          </p:nvSpPr>
          <p:spPr>
            <a:xfrm>
              <a:off x="7949851" y="3969724"/>
              <a:ext cx="1019255" cy="780454"/>
            </a:xfrm>
            <a:prstGeom prst="ellipse">
              <a:avLst/>
            </a:prstGeom>
            <a:gradFill flip="none" rotWithShape="1">
              <a:gsLst>
                <a:gs pos="66000">
                  <a:schemeClr val="bg1"/>
                </a:gs>
                <a:gs pos="0">
                  <a:schemeClr val="accent1">
                    <a:lumMod val="45000"/>
                    <a:lumOff val="55000"/>
                  </a:schemeClr>
                </a:gs>
                <a:gs pos="0">
                  <a:srgbClr val="FF000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35" name="楕円 34">
              <a:extLst>
                <a:ext uri="{FF2B5EF4-FFF2-40B4-BE49-F238E27FC236}">
                  <a16:creationId xmlns:a16="http://schemas.microsoft.com/office/drawing/2014/main" xmlns="" id="{FDBD1816-B82A-4022-9AE6-3139C29F278A}"/>
                </a:ext>
              </a:extLst>
            </p:cNvPr>
            <p:cNvSpPr/>
            <p:nvPr/>
          </p:nvSpPr>
          <p:spPr>
            <a:xfrm>
              <a:off x="9132813" y="2318136"/>
              <a:ext cx="1019255" cy="780454"/>
            </a:xfrm>
            <a:prstGeom prst="ellipse">
              <a:avLst/>
            </a:prstGeom>
            <a:gradFill flip="none" rotWithShape="1">
              <a:gsLst>
                <a:gs pos="66000">
                  <a:schemeClr val="bg1"/>
                </a:gs>
                <a:gs pos="0">
                  <a:schemeClr val="accent1">
                    <a:lumMod val="45000"/>
                    <a:lumOff val="55000"/>
                  </a:schemeClr>
                </a:gs>
                <a:gs pos="0">
                  <a:srgbClr val="92D05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36" name="楕円 35">
              <a:extLst>
                <a:ext uri="{FF2B5EF4-FFF2-40B4-BE49-F238E27FC236}">
                  <a16:creationId xmlns:a16="http://schemas.microsoft.com/office/drawing/2014/main" xmlns="" id="{0AED4316-6BE4-44F2-BAD6-A84D17700D32}"/>
                </a:ext>
              </a:extLst>
            </p:cNvPr>
            <p:cNvSpPr/>
            <p:nvPr/>
          </p:nvSpPr>
          <p:spPr>
            <a:xfrm>
              <a:off x="7804740" y="3073053"/>
              <a:ext cx="1019255" cy="780454"/>
            </a:xfrm>
            <a:prstGeom prst="ellipse">
              <a:avLst/>
            </a:prstGeom>
            <a:gradFill flip="none" rotWithShape="1">
              <a:gsLst>
                <a:gs pos="66000">
                  <a:schemeClr val="bg1"/>
                </a:gs>
                <a:gs pos="0">
                  <a:schemeClr val="accent1">
                    <a:lumMod val="45000"/>
                    <a:lumOff val="55000"/>
                  </a:schemeClr>
                </a:gs>
                <a:gs pos="0">
                  <a:srgbClr val="FFC00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grpSp>
      <p:sp>
        <p:nvSpPr>
          <p:cNvPr id="29" name="テキスト ボックス 28">
            <a:extLst>
              <a:ext uri="{FF2B5EF4-FFF2-40B4-BE49-F238E27FC236}">
                <a16:creationId xmlns:a16="http://schemas.microsoft.com/office/drawing/2014/main" xmlns="" id="{65982F81-F5A3-41B3-BDC0-7504E81AAAE2}"/>
              </a:ext>
            </a:extLst>
          </p:cNvPr>
          <p:cNvSpPr txBox="1"/>
          <p:nvPr/>
        </p:nvSpPr>
        <p:spPr>
          <a:xfrm>
            <a:off x="8426686" y="3622674"/>
            <a:ext cx="2163609" cy="461665"/>
          </a:xfrm>
          <a:prstGeom prst="rect">
            <a:avLst/>
          </a:prstGeom>
          <a:noFill/>
        </p:spPr>
        <p:txBody>
          <a:bodyPr wrap="square" rtlCol="0">
            <a:spAutoFit/>
          </a:bodyPr>
          <a:lstStyle/>
          <a:p>
            <a:r>
              <a:rPr kumimoji="1" lang="ja-JP" altLang="en-US" sz="2400" dirty="0">
                <a:latin typeface="AR丸ゴシック体E" panose="020F0909000000000000" pitchFamily="49" charset="-128"/>
                <a:ea typeface="AR丸ゴシック体E" panose="020F0909000000000000" pitchFamily="49" charset="-128"/>
              </a:rPr>
              <a:t>さまざまな色</a:t>
            </a:r>
          </a:p>
        </p:txBody>
      </p:sp>
      <p:sp>
        <p:nvSpPr>
          <p:cNvPr id="39" name="フローチャート: 代替処理 38">
            <a:extLst>
              <a:ext uri="{FF2B5EF4-FFF2-40B4-BE49-F238E27FC236}">
                <a16:creationId xmlns:a16="http://schemas.microsoft.com/office/drawing/2014/main" xmlns="" id="{A17F267C-8621-4788-95B7-FC07DB84A41B}"/>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Ｐ９～</a:t>
            </a:r>
            <a:r>
              <a:rPr kumimoji="1" lang="en-US" altLang="ja-JP" sz="1400" dirty="0">
                <a:solidFill>
                  <a:schemeClr val="accent1">
                    <a:lumMod val="75000"/>
                  </a:schemeClr>
                </a:solidFill>
              </a:rPr>
              <a:t>10</a:t>
            </a:r>
          </a:p>
          <a:p>
            <a:pPr algn="ctr"/>
            <a:r>
              <a:rPr kumimoji="1" lang="ja-JP" altLang="en-US" sz="1400" dirty="0">
                <a:solidFill>
                  <a:schemeClr val="accent1">
                    <a:lumMod val="75000"/>
                  </a:schemeClr>
                </a:solidFill>
              </a:rPr>
              <a:t>　Ｐ</a:t>
            </a:r>
            <a:r>
              <a:rPr kumimoji="1" lang="en-US" altLang="ja-JP" sz="1400" dirty="0">
                <a:solidFill>
                  <a:schemeClr val="accent1">
                    <a:lumMod val="75000"/>
                  </a:schemeClr>
                </a:solidFill>
              </a:rPr>
              <a:t>11</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712348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7"/>
                                        </p:tgtEl>
                                        <p:attrNameLst>
                                          <p:attrName>style.visibility</p:attrName>
                                        </p:attrNameLst>
                                      </p:cBhvr>
                                      <p:to>
                                        <p:strVal val="visible"/>
                                      </p:to>
                                    </p:set>
                                    <p:animEffect transition="in" filter="fade">
                                      <p:cBhvr>
                                        <p:cTn id="32" dur="500"/>
                                        <p:tgtEl>
                                          <p:spTgt spid="3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fade">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fade">
                                      <p:cBhvr>
                                        <p:cTn id="52" dur="500"/>
                                        <p:tgtEl>
                                          <p:spTgt spid="2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4" grpId="0"/>
      <p:bldP spid="2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
            <a:extLst>
              <a:ext uri="{FF2B5EF4-FFF2-40B4-BE49-F238E27FC236}">
                <a16:creationId xmlns:a16="http://schemas.microsoft.com/office/drawing/2014/main" xmlns="" id="{99C1FAB3-2924-CC49-A688-922EED798A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6861" y="2768277"/>
            <a:ext cx="4907980" cy="3004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5" name="Picture 2">
            <a:extLst>
              <a:ext uri="{FF2B5EF4-FFF2-40B4-BE49-F238E27FC236}">
                <a16:creationId xmlns:a16="http://schemas.microsoft.com/office/drawing/2014/main" xmlns="" id="{B2E88304-638E-2F49-94E4-9DFE2D0023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4765" y="2504851"/>
            <a:ext cx="1722313" cy="1723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nvGrpSpPr>
          <p:cNvPr id="3" name="グループ化 2">
            <a:extLst>
              <a:ext uri="{FF2B5EF4-FFF2-40B4-BE49-F238E27FC236}">
                <a16:creationId xmlns:a16="http://schemas.microsoft.com/office/drawing/2014/main" xmlns="" id="{3A670B34-B056-4A5C-BA98-0A5881364C6D}"/>
              </a:ext>
            </a:extLst>
          </p:cNvPr>
          <p:cNvGrpSpPr/>
          <p:nvPr/>
        </p:nvGrpSpPr>
        <p:grpSpPr>
          <a:xfrm>
            <a:off x="5148409" y="2764929"/>
            <a:ext cx="2214563" cy="2213446"/>
            <a:chOff x="5148409" y="2764929"/>
            <a:chExt cx="2214563" cy="2213446"/>
          </a:xfrm>
        </p:grpSpPr>
        <p:pic>
          <p:nvPicPr>
            <p:cNvPr id="29" name="Picture 3">
              <a:extLst>
                <a:ext uri="{FF2B5EF4-FFF2-40B4-BE49-F238E27FC236}">
                  <a16:creationId xmlns:a16="http://schemas.microsoft.com/office/drawing/2014/main" xmlns="" id="{C4DE9776-A040-0046-907A-7FAD259649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5184" y="2941290"/>
              <a:ext cx="1762497" cy="1762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1" name="Picture 4">
              <a:extLst>
                <a:ext uri="{FF2B5EF4-FFF2-40B4-BE49-F238E27FC236}">
                  <a16:creationId xmlns:a16="http://schemas.microsoft.com/office/drawing/2014/main" xmlns="" id="{12D03A96-DB32-CF46-B243-3A2C49BC91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61010" y="3257178"/>
              <a:ext cx="660797" cy="921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3" name="Picture 5">
              <a:extLst>
                <a:ext uri="{FF2B5EF4-FFF2-40B4-BE49-F238E27FC236}">
                  <a16:creationId xmlns:a16="http://schemas.microsoft.com/office/drawing/2014/main" xmlns="" id="{389E19C9-99E1-E547-9397-7615F9D0185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8409" y="2764929"/>
              <a:ext cx="660797"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5" name="Picture 6">
              <a:extLst>
                <a:ext uri="{FF2B5EF4-FFF2-40B4-BE49-F238E27FC236}">
                  <a16:creationId xmlns:a16="http://schemas.microsoft.com/office/drawing/2014/main" xmlns="" id="{CE371E68-20E7-0A4C-8792-F407145C249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02175" y="3117651"/>
              <a:ext cx="660797"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7" name="Picture 7">
              <a:extLst>
                <a:ext uri="{FF2B5EF4-FFF2-40B4-BE49-F238E27FC236}">
                  <a16:creationId xmlns:a16="http://schemas.microsoft.com/office/drawing/2014/main" xmlns="" id="{C6EA0A93-CBF5-3745-96C5-8EDF15F4092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5505" y="4317578"/>
              <a:ext cx="661913"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pic>
        <p:nvPicPr>
          <p:cNvPr id="47" name="Picture 12">
            <a:extLst>
              <a:ext uri="{FF2B5EF4-FFF2-40B4-BE49-F238E27FC236}">
                <a16:creationId xmlns:a16="http://schemas.microsoft.com/office/drawing/2014/main" xmlns="" id="{4E1ED429-EEAC-E64C-B7AB-9A5E1EDC51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3042" y="4890194"/>
            <a:ext cx="1723430" cy="1723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49" name="Picture 13">
            <a:extLst>
              <a:ext uri="{FF2B5EF4-FFF2-40B4-BE49-F238E27FC236}">
                <a16:creationId xmlns:a16="http://schemas.microsoft.com/office/drawing/2014/main" xmlns="" id="{C35FC373-72B7-9E4C-9CEC-86E1602B2A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1290" y="2504851"/>
            <a:ext cx="1722313" cy="1723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nvGrpSpPr>
          <p:cNvPr id="5" name="グループ化 4">
            <a:extLst>
              <a:ext uri="{FF2B5EF4-FFF2-40B4-BE49-F238E27FC236}">
                <a16:creationId xmlns:a16="http://schemas.microsoft.com/office/drawing/2014/main" xmlns="" id="{CFE96E52-8ED5-453A-B6BF-37B200D4F11D}"/>
              </a:ext>
            </a:extLst>
          </p:cNvPr>
          <p:cNvGrpSpPr/>
          <p:nvPr/>
        </p:nvGrpSpPr>
        <p:grpSpPr>
          <a:xfrm>
            <a:off x="2636935" y="3032819"/>
            <a:ext cx="1175370" cy="813718"/>
            <a:chOff x="2636935" y="3032819"/>
            <a:chExt cx="1175370" cy="813718"/>
          </a:xfrm>
        </p:grpSpPr>
        <p:pic>
          <p:nvPicPr>
            <p:cNvPr id="39" name="Picture 8">
              <a:extLst>
                <a:ext uri="{FF2B5EF4-FFF2-40B4-BE49-F238E27FC236}">
                  <a16:creationId xmlns:a16="http://schemas.microsoft.com/office/drawing/2014/main" xmlns="" id="{17B230CE-569D-EC47-AB57-AA52BBB5517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25114" y="3032819"/>
              <a:ext cx="800324"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51" name="Picture 14">
              <a:extLst>
                <a:ext uri="{FF2B5EF4-FFF2-40B4-BE49-F238E27FC236}">
                  <a16:creationId xmlns:a16="http://schemas.microsoft.com/office/drawing/2014/main" xmlns="" id="{D7A21F61-78F9-134A-B046-4631C1D762C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36935" y="3694732"/>
              <a:ext cx="1175370" cy="151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4" name="グループ化 3">
            <a:extLst>
              <a:ext uri="{FF2B5EF4-FFF2-40B4-BE49-F238E27FC236}">
                <a16:creationId xmlns:a16="http://schemas.microsoft.com/office/drawing/2014/main" xmlns="" id="{8DEC3D00-4F69-4934-BD23-85CB7B1D689F}"/>
              </a:ext>
            </a:extLst>
          </p:cNvPr>
          <p:cNvGrpSpPr/>
          <p:nvPr/>
        </p:nvGrpSpPr>
        <p:grpSpPr>
          <a:xfrm>
            <a:off x="3746448" y="2334071"/>
            <a:ext cx="901898" cy="775767"/>
            <a:chOff x="3746448" y="2334071"/>
            <a:chExt cx="901898" cy="775767"/>
          </a:xfrm>
        </p:grpSpPr>
        <p:pic>
          <p:nvPicPr>
            <p:cNvPr id="41" name="Picture 9">
              <a:extLst>
                <a:ext uri="{FF2B5EF4-FFF2-40B4-BE49-F238E27FC236}">
                  <a16:creationId xmlns:a16="http://schemas.microsoft.com/office/drawing/2014/main" xmlns="" id="{76F3FE14-78BD-704C-BF0C-CD8C1243D12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46448" y="2334071"/>
              <a:ext cx="901898" cy="581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53" name="Picture 15">
              <a:extLst>
                <a:ext uri="{FF2B5EF4-FFF2-40B4-BE49-F238E27FC236}">
                  <a16:creationId xmlns:a16="http://schemas.microsoft.com/office/drawing/2014/main" xmlns="" id="{F4B8D60A-DE0C-2845-99E6-7117DE61A09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46709" y="2939058"/>
              <a:ext cx="319236" cy="170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6" name="グループ化 5">
            <a:extLst>
              <a:ext uri="{FF2B5EF4-FFF2-40B4-BE49-F238E27FC236}">
                <a16:creationId xmlns:a16="http://schemas.microsoft.com/office/drawing/2014/main" xmlns="" id="{10DEF1C5-3FA4-4454-B07C-E287AFDFD2E4}"/>
              </a:ext>
            </a:extLst>
          </p:cNvPr>
          <p:cNvGrpSpPr/>
          <p:nvPr/>
        </p:nvGrpSpPr>
        <p:grpSpPr>
          <a:xfrm>
            <a:off x="3877045" y="3482652"/>
            <a:ext cx="901898" cy="666378"/>
            <a:chOff x="3877045" y="3482652"/>
            <a:chExt cx="901898" cy="666378"/>
          </a:xfrm>
        </p:grpSpPr>
        <p:pic>
          <p:nvPicPr>
            <p:cNvPr id="43" name="Picture 10">
              <a:extLst>
                <a:ext uri="{FF2B5EF4-FFF2-40B4-BE49-F238E27FC236}">
                  <a16:creationId xmlns:a16="http://schemas.microsoft.com/office/drawing/2014/main" xmlns="" id="{3092AE28-7F3E-6A48-9274-74513B99B14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77045" y="3482652"/>
              <a:ext cx="901898" cy="521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55" name="Picture 16">
              <a:extLst>
                <a:ext uri="{FF2B5EF4-FFF2-40B4-BE49-F238E27FC236}">
                  <a16:creationId xmlns:a16="http://schemas.microsoft.com/office/drawing/2014/main" xmlns="" id="{81EFCC7D-9A1E-7145-A6EA-08A03CDB98C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56556" y="4006155"/>
              <a:ext cx="305842"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10" name="グループ化 9">
            <a:extLst>
              <a:ext uri="{FF2B5EF4-FFF2-40B4-BE49-F238E27FC236}">
                <a16:creationId xmlns:a16="http://schemas.microsoft.com/office/drawing/2014/main" xmlns="" id="{73BBFD9D-6701-4335-B913-7912C8F88427}"/>
              </a:ext>
            </a:extLst>
          </p:cNvPr>
          <p:cNvGrpSpPr/>
          <p:nvPr/>
        </p:nvGrpSpPr>
        <p:grpSpPr>
          <a:xfrm>
            <a:off x="7816153" y="2322909"/>
            <a:ext cx="900782" cy="774651"/>
            <a:chOff x="7816153" y="2322909"/>
            <a:chExt cx="900782" cy="774651"/>
          </a:xfrm>
        </p:grpSpPr>
        <p:pic>
          <p:nvPicPr>
            <p:cNvPr id="57" name="Picture 17">
              <a:extLst>
                <a:ext uri="{FF2B5EF4-FFF2-40B4-BE49-F238E27FC236}">
                  <a16:creationId xmlns:a16="http://schemas.microsoft.com/office/drawing/2014/main" xmlns="" id="{F9FF4C03-1CEE-0B43-B93B-2C6D441E1A6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816153" y="2322909"/>
              <a:ext cx="900782" cy="580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59" name="Picture 18">
              <a:extLst>
                <a:ext uri="{FF2B5EF4-FFF2-40B4-BE49-F238E27FC236}">
                  <a16:creationId xmlns:a16="http://schemas.microsoft.com/office/drawing/2014/main" xmlns="" id="{5DDD56DA-54BC-A64E-AB3B-3F107D70C2DB}"/>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116414" y="2927896"/>
              <a:ext cx="319236" cy="169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14" name="グループ化 13">
            <a:extLst>
              <a:ext uri="{FF2B5EF4-FFF2-40B4-BE49-F238E27FC236}">
                <a16:creationId xmlns:a16="http://schemas.microsoft.com/office/drawing/2014/main" xmlns="" id="{43A92F28-5D8B-4E9E-B66D-35AB5AD6EA95}"/>
              </a:ext>
            </a:extLst>
          </p:cNvPr>
          <p:cNvGrpSpPr/>
          <p:nvPr/>
        </p:nvGrpSpPr>
        <p:grpSpPr>
          <a:xfrm>
            <a:off x="7955679" y="3643387"/>
            <a:ext cx="901898" cy="666378"/>
            <a:chOff x="7955679" y="3643387"/>
            <a:chExt cx="901898" cy="666378"/>
          </a:xfrm>
        </p:grpSpPr>
        <p:pic>
          <p:nvPicPr>
            <p:cNvPr id="61" name="Picture 19">
              <a:extLst>
                <a:ext uri="{FF2B5EF4-FFF2-40B4-BE49-F238E27FC236}">
                  <a16:creationId xmlns:a16="http://schemas.microsoft.com/office/drawing/2014/main" xmlns="" id="{23D2351C-D62D-894A-AD0E-D4240EFDD9B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955679" y="3643387"/>
              <a:ext cx="901898" cy="521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63" name="Picture 20">
              <a:extLst>
                <a:ext uri="{FF2B5EF4-FFF2-40B4-BE49-F238E27FC236}">
                  <a16:creationId xmlns:a16="http://schemas.microsoft.com/office/drawing/2014/main" xmlns="" id="{66B7587E-1250-E148-B155-A8C80C44C25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334075" y="4166890"/>
              <a:ext cx="305842"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11" name="グループ化 10">
            <a:extLst>
              <a:ext uri="{FF2B5EF4-FFF2-40B4-BE49-F238E27FC236}">
                <a16:creationId xmlns:a16="http://schemas.microsoft.com/office/drawing/2014/main" xmlns="" id="{00771AEF-DE7A-498A-AB7F-1A3CCEAEF806}"/>
              </a:ext>
            </a:extLst>
          </p:cNvPr>
          <p:cNvGrpSpPr/>
          <p:nvPr/>
        </p:nvGrpSpPr>
        <p:grpSpPr>
          <a:xfrm>
            <a:off x="8896645" y="2865388"/>
            <a:ext cx="1174254" cy="812601"/>
            <a:chOff x="8896645" y="2865388"/>
            <a:chExt cx="1174254" cy="812601"/>
          </a:xfrm>
        </p:grpSpPr>
        <p:pic>
          <p:nvPicPr>
            <p:cNvPr id="65" name="Picture 21">
              <a:extLst>
                <a:ext uri="{FF2B5EF4-FFF2-40B4-BE49-F238E27FC236}">
                  <a16:creationId xmlns:a16="http://schemas.microsoft.com/office/drawing/2014/main" xmlns="" id="{516D16AD-842E-654B-B17A-6DEB14927A4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983710" y="2865388"/>
              <a:ext cx="801439"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67" name="Picture 22">
              <a:extLst>
                <a:ext uri="{FF2B5EF4-FFF2-40B4-BE49-F238E27FC236}">
                  <a16:creationId xmlns:a16="http://schemas.microsoft.com/office/drawing/2014/main" xmlns="" id="{45693660-B4F4-0E40-BE34-8A584A52A81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96645" y="3526184"/>
              <a:ext cx="1174254" cy="151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19" name="グループ化 18">
            <a:extLst>
              <a:ext uri="{FF2B5EF4-FFF2-40B4-BE49-F238E27FC236}">
                <a16:creationId xmlns:a16="http://schemas.microsoft.com/office/drawing/2014/main" xmlns="" id="{DD4350A9-85E1-432D-A5BA-0EAD607A8CB6}"/>
              </a:ext>
            </a:extLst>
          </p:cNvPr>
          <p:cNvGrpSpPr/>
          <p:nvPr/>
        </p:nvGrpSpPr>
        <p:grpSpPr>
          <a:xfrm>
            <a:off x="6965601" y="4732809"/>
            <a:ext cx="901898" cy="665261"/>
            <a:chOff x="6965601" y="4732809"/>
            <a:chExt cx="901898" cy="665261"/>
          </a:xfrm>
        </p:grpSpPr>
        <p:pic>
          <p:nvPicPr>
            <p:cNvPr id="69" name="Picture 23">
              <a:extLst>
                <a:ext uri="{FF2B5EF4-FFF2-40B4-BE49-F238E27FC236}">
                  <a16:creationId xmlns:a16="http://schemas.microsoft.com/office/drawing/2014/main" xmlns="" id="{D0D0FB2A-87C5-8B4D-9559-46816336091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65601" y="4732809"/>
              <a:ext cx="901898" cy="520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71" name="Picture 24">
              <a:extLst>
                <a:ext uri="{FF2B5EF4-FFF2-40B4-BE49-F238E27FC236}">
                  <a16:creationId xmlns:a16="http://schemas.microsoft.com/office/drawing/2014/main" xmlns="" id="{E5089347-6DC9-FD4D-8162-FEEA8722F5F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43996" y="5255195"/>
              <a:ext cx="305842"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18" name="グループ化 17">
            <a:extLst>
              <a:ext uri="{FF2B5EF4-FFF2-40B4-BE49-F238E27FC236}">
                <a16:creationId xmlns:a16="http://schemas.microsoft.com/office/drawing/2014/main" xmlns="" id="{2D827A81-DEB0-490A-A28B-9A5A10C096D0}"/>
              </a:ext>
            </a:extLst>
          </p:cNvPr>
          <p:cNvGrpSpPr/>
          <p:nvPr/>
        </p:nvGrpSpPr>
        <p:grpSpPr>
          <a:xfrm>
            <a:off x="5883992" y="5113437"/>
            <a:ext cx="1175370" cy="813717"/>
            <a:chOff x="5883992" y="5113437"/>
            <a:chExt cx="1175370" cy="813717"/>
          </a:xfrm>
        </p:grpSpPr>
        <p:pic>
          <p:nvPicPr>
            <p:cNvPr id="73" name="Picture 25">
              <a:extLst>
                <a:ext uri="{FF2B5EF4-FFF2-40B4-BE49-F238E27FC236}">
                  <a16:creationId xmlns:a16="http://schemas.microsoft.com/office/drawing/2014/main" xmlns="" id="{91541673-013D-4C4B-BCFC-E9C75F1B4E4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72173" y="5113437"/>
              <a:ext cx="800323"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75" name="Picture 26">
              <a:extLst>
                <a:ext uri="{FF2B5EF4-FFF2-40B4-BE49-F238E27FC236}">
                  <a16:creationId xmlns:a16="http://schemas.microsoft.com/office/drawing/2014/main" xmlns="" id="{3673B12E-27A8-DB46-B028-ABA0BD2014F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83992" y="5775349"/>
              <a:ext cx="1175370" cy="151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16" name="グループ化 15">
            <a:extLst>
              <a:ext uri="{FF2B5EF4-FFF2-40B4-BE49-F238E27FC236}">
                <a16:creationId xmlns:a16="http://schemas.microsoft.com/office/drawing/2014/main" xmlns="" id="{C404FD75-A214-4063-A502-5F49D6041F94}"/>
              </a:ext>
            </a:extLst>
          </p:cNvPr>
          <p:cNvGrpSpPr/>
          <p:nvPr/>
        </p:nvGrpSpPr>
        <p:grpSpPr>
          <a:xfrm>
            <a:off x="4610396" y="5060974"/>
            <a:ext cx="901898" cy="775767"/>
            <a:chOff x="4610396" y="5060974"/>
            <a:chExt cx="901898" cy="775767"/>
          </a:xfrm>
        </p:grpSpPr>
        <p:pic>
          <p:nvPicPr>
            <p:cNvPr id="77" name="Picture 27">
              <a:extLst>
                <a:ext uri="{FF2B5EF4-FFF2-40B4-BE49-F238E27FC236}">
                  <a16:creationId xmlns:a16="http://schemas.microsoft.com/office/drawing/2014/main" xmlns="" id="{2F1503F9-4341-BD4C-9B5A-E011E1F818B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10396" y="5060974"/>
              <a:ext cx="901898" cy="581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79" name="Picture 28">
              <a:extLst>
                <a:ext uri="{FF2B5EF4-FFF2-40B4-BE49-F238E27FC236}">
                  <a16:creationId xmlns:a16="http://schemas.microsoft.com/office/drawing/2014/main" xmlns="" id="{9097E34D-EE38-C248-9DA3-6B399064617F}"/>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11772" y="5665960"/>
              <a:ext cx="318120" cy="170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pic>
        <p:nvPicPr>
          <p:cNvPr id="85" name="Picture 31">
            <a:extLst>
              <a:ext uri="{FF2B5EF4-FFF2-40B4-BE49-F238E27FC236}">
                <a16:creationId xmlns:a16="http://schemas.microsoft.com/office/drawing/2014/main" xmlns="" id="{D87E3D09-D830-3B44-BC27-CA219DFA2C5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89187" y="3308523"/>
            <a:ext cx="5715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87" name="Picture 32">
            <a:extLst>
              <a:ext uri="{FF2B5EF4-FFF2-40B4-BE49-F238E27FC236}">
                <a16:creationId xmlns:a16="http://schemas.microsoft.com/office/drawing/2014/main" xmlns="" id="{12C1AEA0-A08C-2144-BF0F-E85903EF9A13}"/>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51570" y="3246015"/>
            <a:ext cx="1357313" cy="267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89" name="Picture 33">
            <a:extLst>
              <a:ext uri="{FF2B5EF4-FFF2-40B4-BE49-F238E27FC236}">
                <a16:creationId xmlns:a16="http://schemas.microsoft.com/office/drawing/2014/main" xmlns="" id="{0A8E0B1B-6AFA-9E44-B2E1-0D5E0B6EE3ED}"/>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79798" y="2906687"/>
            <a:ext cx="642938" cy="232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91" name="Picture 34">
            <a:extLst>
              <a:ext uri="{FF2B5EF4-FFF2-40B4-BE49-F238E27FC236}">
                <a16:creationId xmlns:a16="http://schemas.microsoft.com/office/drawing/2014/main" xmlns="" id="{07408076-DAD7-A541-A1C9-B9A32BFF94D5}"/>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366320" y="2978125"/>
            <a:ext cx="625078" cy="2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93" name="Picture 35">
            <a:extLst>
              <a:ext uri="{FF2B5EF4-FFF2-40B4-BE49-F238E27FC236}">
                <a16:creationId xmlns:a16="http://schemas.microsoft.com/office/drawing/2014/main" xmlns="" id="{74BE1EDD-40A0-AC49-A6D1-E4E9453FC714}"/>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464546" y="3228156"/>
            <a:ext cx="1375172" cy="125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95" name="Picture 36">
            <a:extLst>
              <a:ext uri="{FF2B5EF4-FFF2-40B4-BE49-F238E27FC236}">
                <a16:creationId xmlns:a16="http://schemas.microsoft.com/office/drawing/2014/main" xmlns="" id="{3EFB578C-23EC-BB44-9EFA-FC5E9DCAC415}"/>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384179" y="3576414"/>
            <a:ext cx="589359" cy="294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97" name="Picture 37">
            <a:extLst>
              <a:ext uri="{FF2B5EF4-FFF2-40B4-BE49-F238E27FC236}">
                <a16:creationId xmlns:a16="http://schemas.microsoft.com/office/drawing/2014/main" xmlns="" id="{26756E01-9416-1646-9B97-F39A226C1C28}"/>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205461" y="4781921"/>
            <a:ext cx="689818" cy="205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99" name="Picture 38">
            <a:extLst>
              <a:ext uri="{FF2B5EF4-FFF2-40B4-BE49-F238E27FC236}">
                <a16:creationId xmlns:a16="http://schemas.microsoft.com/office/drawing/2014/main" xmlns="" id="{18FC0F10-804C-344E-8F55-4765EB74352F}"/>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46499" y="4969445"/>
            <a:ext cx="151805" cy="25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01" name="Picture 39">
            <a:extLst>
              <a:ext uri="{FF2B5EF4-FFF2-40B4-BE49-F238E27FC236}">
                <a16:creationId xmlns:a16="http://schemas.microsoft.com/office/drawing/2014/main" xmlns="" id="{7E76081B-E98B-9649-9222-DB58D07DC747}"/>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306911" y="4942656"/>
            <a:ext cx="285750" cy="151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nvGrpSpPr>
          <p:cNvPr id="20" name="グループ化 19">
            <a:extLst>
              <a:ext uri="{FF2B5EF4-FFF2-40B4-BE49-F238E27FC236}">
                <a16:creationId xmlns:a16="http://schemas.microsoft.com/office/drawing/2014/main" xmlns="" id="{D5D5B340-0ECC-4888-ACD4-F58C1ABDC243}"/>
              </a:ext>
            </a:extLst>
          </p:cNvPr>
          <p:cNvGrpSpPr/>
          <p:nvPr/>
        </p:nvGrpSpPr>
        <p:grpSpPr>
          <a:xfrm>
            <a:off x="8639917" y="3400052"/>
            <a:ext cx="2783830" cy="1742406"/>
            <a:chOff x="8639917" y="3400052"/>
            <a:chExt cx="2783830" cy="1742406"/>
          </a:xfrm>
        </p:grpSpPr>
        <p:pic>
          <p:nvPicPr>
            <p:cNvPr id="81" name="Picture 29">
              <a:extLst>
                <a:ext uri="{FF2B5EF4-FFF2-40B4-BE49-F238E27FC236}">
                  <a16:creationId xmlns:a16="http://schemas.microsoft.com/office/drawing/2014/main" xmlns="" id="{20410C01-14BC-1E43-B1EE-CDD6193DF323}"/>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8639917" y="3400052"/>
              <a:ext cx="2783830" cy="1742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83" name="Picture 30">
              <a:extLst>
                <a:ext uri="{FF2B5EF4-FFF2-40B4-BE49-F238E27FC236}">
                  <a16:creationId xmlns:a16="http://schemas.microsoft.com/office/drawing/2014/main" xmlns="" id="{635DC297-E879-DA4D-B125-1C166AB2ED26}"/>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9330851" y="4466035"/>
              <a:ext cx="1913186" cy="420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46" name="グループ化 45">
            <a:extLst>
              <a:ext uri="{FF2B5EF4-FFF2-40B4-BE49-F238E27FC236}">
                <a16:creationId xmlns:a16="http://schemas.microsoft.com/office/drawing/2014/main" xmlns="" id="{FDFB2340-4976-4575-BCDA-43613FC16207}"/>
              </a:ext>
            </a:extLst>
          </p:cNvPr>
          <p:cNvGrpSpPr/>
          <p:nvPr/>
        </p:nvGrpSpPr>
        <p:grpSpPr>
          <a:xfrm>
            <a:off x="345361" y="2235116"/>
            <a:ext cx="2291574" cy="718625"/>
            <a:chOff x="587093" y="3112542"/>
            <a:chExt cx="2291574" cy="718625"/>
          </a:xfrm>
        </p:grpSpPr>
        <p:sp>
          <p:nvSpPr>
            <p:cNvPr id="48" name="四角形 16">
              <a:extLst>
                <a:ext uri="{FF2B5EF4-FFF2-40B4-BE49-F238E27FC236}">
                  <a16:creationId xmlns:a16="http://schemas.microsoft.com/office/drawing/2014/main" xmlns="" id="{171CA22A-CCBA-4906-9D25-994F6E6F6CA1}"/>
                </a:ext>
              </a:extLst>
            </p:cNvPr>
            <p:cNvSpPr/>
            <p:nvPr/>
          </p:nvSpPr>
          <p:spPr>
            <a:xfrm>
              <a:off x="624417" y="3226462"/>
              <a:ext cx="2254250" cy="604705"/>
            </a:xfrm>
            <a:prstGeom prst="rect">
              <a:avLst/>
            </a:prstGeom>
            <a:solidFill>
              <a:schemeClr val="bg1"/>
            </a:solidFill>
            <a:ln w="28575">
              <a:solidFill>
                <a:srgbClr val="E01CA0"/>
              </a:solidFill>
            </a:ln>
          </p:spPr>
          <p:style>
            <a:lnRef idx="2">
              <a:schemeClr val="accent6"/>
            </a:lnRef>
            <a:fillRef idx="1">
              <a:schemeClr val="lt1"/>
            </a:fillRef>
            <a:effectRef idx="0">
              <a:schemeClr val="accent6"/>
            </a:effectRef>
            <a:fontRef idx="minor">
              <a:schemeClr val="dk1"/>
            </a:fontRef>
          </p:style>
          <p:txBody>
            <a:bodyPr rtlCol="0" anchor="b"/>
            <a:lstStyle/>
            <a:p>
              <a:pPr algn="r"/>
              <a:r>
                <a:rPr kumimoji="1" lang="ja-JP" altLang="en-US" sz="3100" b="1" dirty="0">
                  <a:solidFill>
                    <a:srgbClr val="E01CA0"/>
                  </a:solidFill>
                  <a:latin typeface="HGMaruGothicMPRO" panose="020F0600000000000000" pitchFamily="34" charset="-128"/>
                  <a:ea typeface="HGMaruGothicMPRO" panose="020F0600000000000000" pitchFamily="34" charset="-128"/>
                </a:rPr>
                <a:t>関わる</a:t>
              </a:r>
              <a:endParaRPr lang="ja-JP" altLang="en-US" sz="3100" dirty="0">
                <a:solidFill>
                  <a:srgbClr val="E01CA0"/>
                </a:solidFill>
                <a:latin typeface="HGMaruGothicMPRO" panose="020F0600000000000000" pitchFamily="34" charset="-128"/>
                <a:ea typeface="HGMaruGothicMPRO" panose="020F0600000000000000" pitchFamily="34" charset="-128"/>
              </a:endParaRPr>
            </a:p>
          </p:txBody>
        </p:sp>
        <p:pic>
          <p:nvPicPr>
            <p:cNvPr id="50" name="Picture 2">
              <a:extLst>
                <a:ext uri="{FF2B5EF4-FFF2-40B4-BE49-F238E27FC236}">
                  <a16:creationId xmlns:a16="http://schemas.microsoft.com/office/drawing/2014/main" xmlns="" id="{6A85CACA-6F0A-4F09-88A5-67E0BFDC51B0}"/>
                </a:ext>
              </a:extLst>
            </p:cNvPr>
            <p:cNvPicPr>
              <a:picLocks noChangeAspect="1" noChangeArrowheads="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587093" y="3112542"/>
              <a:ext cx="920750" cy="35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grpSp>
        <p:nvGrpSpPr>
          <p:cNvPr id="52" name="グループ化 51">
            <a:extLst>
              <a:ext uri="{FF2B5EF4-FFF2-40B4-BE49-F238E27FC236}">
                <a16:creationId xmlns:a16="http://schemas.microsoft.com/office/drawing/2014/main" xmlns="" id="{095814D6-07F4-4718-83E6-765691BEECCB}"/>
              </a:ext>
            </a:extLst>
          </p:cNvPr>
          <p:cNvGrpSpPr/>
          <p:nvPr/>
        </p:nvGrpSpPr>
        <p:grpSpPr>
          <a:xfrm>
            <a:off x="382685" y="1054724"/>
            <a:ext cx="9263103" cy="936734"/>
            <a:chOff x="624414" y="3032016"/>
            <a:chExt cx="9263103" cy="936734"/>
          </a:xfrm>
        </p:grpSpPr>
        <p:sp>
          <p:nvSpPr>
            <p:cNvPr id="54" name="四角形 6">
              <a:extLst>
                <a:ext uri="{FF2B5EF4-FFF2-40B4-BE49-F238E27FC236}">
                  <a16:creationId xmlns:a16="http://schemas.microsoft.com/office/drawing/2014/main" xmlns="" id="{A3AE1EE0-7BD2-4167-BE46-6319480AD323}"/>
                </a:ext>
              </a:extLst>
            </p:cNvPr>
            <p:cNvSpPr/>
            <p:nvPr/>
          </p:nvSpPr>
          <p:spPr>
            <a:xfrm>
              <a:off x="624414" y="3259667"/>
              <a:ext cx="9263103" cy="709083"/>
            </a:xfrm>
            <a:prstGeom prst="rect">
              <a:avLst/>
            </a:prstGeom>
            <a:solidFill>
              <a:schemeClr val="bg1"/>
            </a:solid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b"/>
            <a:lstStyle/>
            <a:p>
              <a:pPr algn="ctr"/>
              <a:r>
                <a:rPr kumimoji="1" lang="ja-JP" altLang="en-US" sz="2800" b="1" dirty="0">
                  <a:solidFill>
                    <a:srgbClr val="00B050"/>
                  </a:solidFill>
                </a:rPr>
                <a:t>生活や社会の中の形や色などと豊かに関わる資質・能力</a:t>
              </a:r>
              <a:endParaRPr lang="ja-JP" altLang="en-US" sz="2800" dirty="0">
                <a:solidFill>
                  <a:srgbClr val="00B050"/>
                </a:solidFill>
              </a:endParaRPr>
            </a:p>
          </p:txBody>
        </p:sp>
        <p:pic>
          <p:nvPicPr>
            <p:cNvPr id="56" name="Picture 1">
              <a:extLst>
                <a:ext uri="{FF2B5EF4-FFF2-40B4-BE49-F238E27FC236}">
                  <a16:creationId xmlns:a16="http://schemas.microsoft.com/office/drawing/2014/main" xmlns="" id="{96E88B22-BFF8-4EB7-8D11-730D712E0D28}"/>
                </a:ext>
              </a:extLst>
            </p:cNvPr>
            <p:cNvPicPr>
              <a:picLocks noChangeAspect="1" noChangeArrowheads="1"/>
            </p:cNvPicPr>
            <p:nvPr/>
          </p:nvPicPr>
          <p:blipFill>
            <a:blip r:embed="rId27" cstate="print">
              <a:extLst>
                <a:ext uri="{28A0092B-C50C-407E-A947-70E740481C1C}">
                  <a14:useLocalDpi xmlns:a14="http://schemas.microsoft.com/office/drawing/2010/main" val="0"/>
                </a:ext>
              </a:extLst>
            </a:blip>
            <a:srcRect/>
            <a:stretch>
              <a:fillRect/>
            </a:stretch>
          </p:blipFill>
          <p:spPr bwMode="auto">
            <a:xfrm>
              <a:off x="624414" y="3032016"/>
              <a:ext cx="1049867" cy="403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pic>
        <p:nvPicPr>
          <p:cNvPr id="64" name="Picture 11">
            <a:extLst>
              <a:ext uri="{FF2B5EF4-FFF2-40B4-BE49-F238E27FC236}">
                <a16:creationId xmlns:a16="http://schemas.microsoft.com/office/drawing/2014/main" xmlns="" id="{0D0EA39C-37F5-47E0-BD2B-7C8E6A0EA01B}"/>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0369124" y="2003672"/>
            <a:ext cx="920874" cy="2384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21" name="四角形: 角を丸くする 20">
            <a:extLst>
              <a:ext uri="{FF2B5EF4-FFF2-40B4-BE49-F238E27FC236}">
                <a16:creationId xmlns:a16="http://schemas.microsoft.com/office/drawing/2014/main" xmlns="" id="{BCBC3D0A-9E56-4F71-B004-F972C25088EC}"/>
              </a:ext>
            </a:extLst>
          </p:cNvPr>
          <p:cNvSpPr/>
          <p:nvPr/>
        </p:nvSpPr>
        <p:spPr>
          <a:xfrm>
            <a:off x="9890449" y="1282375"/>
            <a:ext cx="1735494" cy="709083"/>
          </a:xfrm>
          <a:prstGeom prst="roundRect">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rgbClr val="FF0000"/>
                </a:solidFill>
                <a:latin typeface="HG丸ｺﾞｼｯｸM-PRO" panose="020F0600000000000000" pitchFamily="50" charset="-128"/>
                <a:ea typeface="HG丸ｺﾞｼｯｸM-PRO" panose="020F0600000000000000" pitchFamily="50" charset="-128"/>
              </a:rPr>
              <a:t>楽しく豊かな生活の創造</a:t>
            </a:r>
          </a:p>
        </p:txBody>
      </p:sp>
      <p:sp>
        <p:nvSpPr>
          <p:cNvPr id="66" name="四角形 8">
            <a:extLst>
              <a:ext uri="{FF2B5EF4-FFF2-40B4-BE49-F238E27FC236}">
                <a16:creationId xmlns:a16="http://schemas.microsoft.com/office/drawing/2014/main" xmlns="" id="{64E42429-022F-45EA-B07D-7244ADC1F433}"/>
              </a:ext>
            </a:extLst>
          </p:cNvPr>
          <p:cNvSpPr/>
          <p:nvPr/>
        </p:nvSpPr>
        <p:spPr>
          <a:xfrm>
            <a:off x="0" y="-1926"/>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8" name="タイトル 1">
            <a:extLst>
              <a:ext uri="{FF2B5EF4-FFF2-40B4-BE49-F238E27FC236}">
                <a16:creationId xmlns:a16="http://schemas.microsoft.com/office/drawing/2014/main" xmlns="" id="{8ACDC570-3751-4CCB-B839-53F1D3CC01B8}"/>
              </a:ext>
            </a:extLst>
          </p:cNvPr>
          <p:cNvSpPr txBox="1">
            <a:spLocks/>
          </p:cNvSpPr>
          <p:nvPr/>
        </p:nvSpPr>
        <p:spPr>
          <a:xfrm>
            <a:off x="129074" y="218190"/>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sp>
        <p:nvSpPr>
          <p:cNvPr id="62" name="フローチャート: 代替処理 61">
            <a:extLst>
              <a:ext uri="{FF2B5EF4-FFF2-40B4-BE49-F238E27FC236}">
                <a16:creationId xmlns:a16="http://schemas.microsoft.com/office/drawing/2014/main" xmlns="" id="{55701D79-F6A1-4385-9ABD-3DA35041B7C4}"/>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Ｐ９～</a:t>
            </a:r>
            <a:r>
              <a:rPr kumimoji="1" lang="en-US" altLang="ja-JP" sz="1400" dirty="0">
                <a:solidFill>
                  <a:schemeClr val="accent1">
                    <a:lumMod val="75000"/>
                  </a:schemeClr>
                </a:solidFill>
              </a:rPr>
              <a:t>10</a:t>
            </a:r>
            <a:endParaRPr lang="en-US" altLang="ja-JP" sz="1400" dirty="0">
              <a:solidFill>
                <a:schemeClr val="accent1">
                  <a:lumMod val="75000"/>
                </a:schemeClr>
              </a:solidFill>
            </a:endParaRPr>
          </a:p>
          <a:p>
            <a:pPr algn="ctr"/>
            <a:r>
              <a:rPr kumimoji="1" lang="ja-JP" altLang="en-US" sz="1400" dirty="0">
                <a:solidFill>
                  <a:schemeClr val="accent1">
                    <a:lumMod val="75000"/>
                  </a:schemeClr>
                </a:solidFill>
              </a:rPr>
              <a:t>　Ｐ</a:t>
            </a:r>
            <a:r>
              <a:rPr kumimoji="1" lang="en-US" altLang="ja-JP" sz="1400" dirty="0">
                <a:solidFill>
                  <a:schemeClr val="accent1">
                    <a:lumMod val="75000"/>
                  </a:schemeClr>
                </a:solidFill>
              </a:rPr>
              <a:t>11</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618306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9"/>
                                        </p:tgtEl>
                                        <p:attrNameLst>
                                          <p:attrName>style.visibility</p:attrName>
                                        </p:attrNameLst>
                                      </p:cBhvr>
                                      <p:to>
                                        <p:strVal val="visible"/>
                                      </p:to>
                                    </p:set>
                                    <p:animEffect transition="in" filter="fade">
                                      <p:cBhvr>
                                        <p:cTn id="27" dur="500"/>
                                        <p:tgtEl>
                                          <p:spTgt spid="8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7"/>
                                        </p:tgtEl>
                                        <p:attrNameLst>
                                          <p:attrName>style.visibility</p:attrName>
                                        </p:attrNameLst>
                                      </p:cBhvr>
                                      <p:to>
                                        <p:strVal val="visible"/>
                                      </p:to>
                                    </p:set>
                                    <p:animEffect transition="in" filter="fade">
                                      <p:cBhvr>
                                        <p:cTn id="32" dur="500"/>
                                        <p:tgtEl>
                                          <p:spTgt spid="8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5"/>
                                        </p:tgtEl>
                                        <p:attrNameLst>
                                          <p:attrName>style.visibility</p:attrName>
                                        </p:attrNameLst>
                                      </p:cBhvr>
                                      <p:to>
                                        <p:strVal val="visible"/>
                                      </p:to>
                                    </p:set>
                                    <p:animEffect transition="in" filter="fade">
                                      <p:cBhvr>
                                        <p:cTn id="37" dur="500"/>
                                        <p:tgtEl>
                                          <p:spTgt spid="8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1"/>
                                        </p:tgtEl>
                                        <p:attrNameLst>
                                          <p:attrName>style.visibility</p:attrName>
                                        </p:attrNameLst>
                                      </p:cBhvr>
                                      <p:to>
                                        <p:strVal val="visible"/>
                                      </p:to>
                                    </p:set>
                                    <p:animEffect transition="in" filter="fade">
                                      <p:cBhvr>
                                        <p:cTn id="57" dur="500"/>
                                        <p:tgtEl>
                                          <p:spTgt spid="9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3"/>
                                        </p:tgtEl>
                                        <p:attrNameLst>
                                          <p:attrName>style.visibility</p:attrName>
                                        </p:attrNameLst>
                                      </p:cBhvr>
                                      <p:to>
                                        <p:strVal val="visible"/>
                                      </p:to>
                                    </p:set>
                                    <p:animEffect transition="in" filter="fade">
                                      <p:cBhvr>
                                        <p:cTn id="62" dur="500"/>
                                        <p:tgtEl>
                                          <p:spTgt spid="9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5"/>
                                        </p:tgtEl>
                                        <p:attrNameLst>
                                          <p:attrName>style.visibility</p:attrName>
                                        </p:attrNameLst>
                                      </p:cBhvr>
                                      <p:to>
                                        <p:strVal val="visible"/>
                                      </p:to>
                                    </p:set>
                                    <p:animEffect transition="in" filter="fade">
                                      <p:cBhvr>
                                        <p:cTn id="67" dur="500"/>
                                        <p:tgtEl>
                                          <p:spTgt spid="9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fade">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fade">
                                      <p:cBhvr>
                                        <p:cTn id="77" dur="500"/>
                                        <p:tgtEl>
                                          <p:spTgt spid="18"/>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01"/>
                                        </p:tgtEl>
                                        <p:attrNameLst>
                                          <p:attrName>style.visibility</p:attrName>
                                        </p:attrNameLst>
                                      </p:cBhvr>
                                      <p:to>
                                        <p:strVal val="visible"/>
                                      </p:to>
                                    </p:set>
                                    <p:animEffect transition="in" filter="fade">
                                      <p:cBhvr>
                                        <p:cTn id="87" dur="500"/>
                                        <p:tgtEl>
                                          <p:spTgt spid="101"/>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99"/>
                                        </p:tgtEl>
                                        <p:attrNameLst>
                                          <p:attrName>style.visibility</p:attrName>
                                        </p:attrNameLst>
                                      </p:cBhvr>
                                      <p:to>
                                        <p:strVal val="visible"/>
                                      </p:to>
                                    </p:set>
                                    <p:animEffect transition="in" filter="fade">
                                      <p:cBhvr>
                                        <p:cTn id="92" dur="500"/>
                                        <p:tgtEl>
                                          <p:spTgt spid="99"/>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97"/>
                                        </p:tgtEl>
                                        <p:attrNameLst>
                                          <p:attrName>style.visibility</p:attrName>
                                        </p:attrNameLst>
                                      </p:cBhvr>
                                      <p:to>
                                        <p:strVal val="visible"/>
                                      </p:to>
                                    </p:set>
                                    <p:animEffect transition="in" filter="fade">
                                      <p:cBhvr>
                                        <p:cTn id="97" dur="500"/>
                                        <p:tgtEl>
                                          <p:spTgt spid="97"/>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5"/>
                                        </p:tgtEl>
                                        <p:attrNameLst>
                                          <p:attrName>style.visibility</p:attrName>
                                        </p:attrNameLst>
                                      </p:cBhvr>
                                      <p:to>
                                        <p:strVal val="visible"/>
                                      </p:to>
                                    </p:set>
                                    <p:animEffect transition="in" filter="fade">
                                      <p:cBhvr>
                                        <p:cTn id="102" dur="500"/>
                                        <p:tgtEl>
                                          <p:spTgt spid="15"/>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49"/>
                                        </p:tgtEl>
                                        <p:attrNameLst>
                                          <p:attrName>style.visibility</p:attrName>
                                        </p:attrNameLst>
                                      </p:cBhvr>
                                      <p:to>
                                        <p:strVal val="visible"/>
                                      </p:to>
                                    </p:set>
                                    <p:animEffect transition="in" filter="fade">
                                      <p:cBhvr>
                                        <p:cTn id="107" dur="500"/>
                                        <p:tgtEl>
                                          <p:spTgt spid="49"/>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47"/>
                                        </p:tgtEl>
                                        <p:attrNameLst>
                                          <p:attrName>style.visibility</p:attrName>
                                        </p:attrNameLst>
                                      </p:cBhvr>
                                      <p:to>
                                        <p:strVal val="visible"/>
                                      </p:to>
                                    </p:set>
                                    <p:animEffect transition="in" filter="fade">
                                      <p:cBhvr>
                                        <p:cTn id="112" dur="500"/>
                                        <p:tgtEl>
                                          <p:spTgt spid="47"/>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12"/>
                                        </p:tgtEl>
                                        <p:attrNameLst>
                                          <p:attrName>style.visibility</p:attrName>
                                        </p:attrNameLst>
                                      </p:cBhvr>
                                      <p:to>
                                        <p:strVal val="visible"/>
                                      </p:to>
                                    </p:set>
                                    <p:animEffect transition="in" filter="fade">
                                      <p:cBhvr>
                                        <p:cTn id="117" dur="500"/>
                                        <p:tgtEl>
                                          <p:spTgt spid="12"/>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20"/>
                                        </p:tgtEl>
                                        <p:attrNameLst>
                                          <p:attrName>style.visibility</p:attrName>
                                        </p:attrNameLst>
                                      </p:cBhvr>
                                      <p:to>
                                        <p:strVal val="visible"/>
                                      </p:to>
                                    </p:set>
                                    <p:animEffect transition="in" filter="fade">
                                      <p:cBhvr>
                                        <p:cTn id="122" dur="500"/>
                                        <p:tgtEl>
                                          <p:spTgt spid="20"/>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64"/>
                                        </p:tgtEl>
                                        <p:attrNameLst>
                                          <p:attrName>style.visibility</p:attrName>
                                        </p:attrNameLst>
                                      </p:cBhvr>
                                      <p:to>
                                        <p:strVal val="visible"/>
                                      </p:to>
                                    </p:set>
                                    <p:animEffect transition="in" filter="fade">
                                      <p:cBhvr>
                                        <p:cTn id="127" dur="500"/>
                                        <p:tgtEl>
                                          <p:spTgt spid="64"/>
                                        </p:tgtEl>
                                      </p:cBhvr>
                                    </p:animEffect>
                                  </p:childTnLst>
                                </p:cTn>
                              </p:par>
                            </p:childTnLst>
                          </p:cTn>
                        </p:par>
                      </p:childTnLst>
                    </p:cTn>
                  </p:par>
                  <p:par>
                    <p:cTn id="128" fill="hold">
                      <p:stCondLst>
                        <p:cond delay="indefinite"/>
                      </p:stCondLst>
                      <p:childTnLst>
                        <p:par>
                          <p:cTn id="129" fill="hold">
                            <p:stCondLst>
                              <p:cond delay="0"/>
                            </p:stCondLst>
                            <p:childTnLst>
                              <p:par>
                                <p:cTn id="130" presetID="1" presetClass="entr" presetSubtype="0" fill="hold" grpId="0" nodeType="clickEffect">
                                  <p:stCondLst>
                                    <p:cond delay="0"/>
                                  </p:stCondLst>
                                  <p:childTnLst>
                                    <p:set>
                                      <p:cBhvr>
                                        <p:cTn id="131"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3">
            <a:extLst>
              <a:ext uri="{FF2B5EF4-FFF2-40B4-BE49-F238E27FC236}">
                <a16:creationId xmlns:a16="http://schemas.microsoft.com/office/drawing/2014/main" xmlns="" id="{F58924FC-22C1-064F-A6F0-59C2F95261ED}"/>
              </a:ext>
            </a:extLst>
          </p:cNvPr>
          <p:cNvSpPr/>
          <p:nvPr/>
        </p:nvSpPr>
        <p:spPr>
          <a:xfrm>
            <a:off x="-1" y="3938059"/>
            <a:ext cx="12192001" cy="252941"/>
          </a:xfrm>
          <a:prstGeom prst="rect">
            <a:avLst/>
          </a:prstGeom>
          <a:solidFill>
            <a:srgbClr val="2AD3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a:extLst>
              <a:ext uri="{FF2B5EF4-FFF2-40B4-BE49-F238E27FC236}">
                <a16:creationId xmlns:a16="http://schemas.microsoft.com/office/drawing/2014/main" xmlns="" id="{EFFF5890-0A5D-0A4C-92B9-B05448297BF8}"/>
              </a:ext>
            </a:extLst>
          </p:cNvPr>
          <p:cNvSpPr>
            <a:spLocks noGrp="1"/>
          </p:cNvSpPr>
          <p:nvPr>
            <p:ph type="title"/>
          </p:nvPr>
        </p:nvSpPr>
        <p:spPr>
          <a:xfrm>
            <a:off x="838200" y="1085322"/>
            <a:ext cx="10515600" cy="2852737"/>
          </a:xfrm>
        </p:spPr>
        <p:txBody>
          <a:bodyPr>
            <a:normAutofit/>
          </a:bodyPr>
          <a:lstStyle/>
          <a:p>
            <a:r>
              <a:rPr lang="ja-JP" altLang="en-US" sz="4800" b="1" dirty="0"/>
              <a:t>２　具体的な改善事項</a:t>
            </a:r>
          </a:p>
        </p:txBody>
      </p:sp>
    </p:spTree>
    <p:extLst>
      <p:ext uri="{BB962C8B-B14F-4D97-AF65-F5344CB8AC3E}">
        <p14:creationId xmlns:p14="http://schemas.microsoft.com/office/powerpoint/2010/main" val="2006834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テキスト ボックス 84">
            <a:extLst>
              <a:ext uri="{FF2B5EF4-FFF2-40B4-BE49-F238E27FC236}">
                <a16:creationId xmlns:a16="http://schemas.microsoft.com/office/drawing/2014/main" xmlns="" id="{48025AC6-D55E-2544-97A6-C4C22A190B79}"/>
              </a:ext>
            </a:extLst>
          </p:cNvPr>
          <p:cNvSpPr txBox="1"/>
          <p:nvPr/>
        </p:nvSpPr>
        <p:spPr>
          <a:xfrm>
            <a:off x="698224" y="3107012"/>
            <a:ext cx="8809567" cy="892552"/>
          </a:xfrm>
          <a:prstGeom prst="rect">
            <a:avLst/>
          </a:prstGeom>
          <a:noFill/>
        </p:spPr>
        <p:txBody>
          <a:bodyPr wrap="square" rtlCol="0">
            <a:spAutoFit/>
          </a:bodyPr>
          <a:lstStyle/>
          <a:p>
            <a:pPr algn="l"/>
            <a:r>
              <a:rPr lang="ja-JP" altLang="en-US" sz="2600" dirty="0"/>
              <a:t>系統表：</a:t>
            </a:r>
          </a:p>
          <a:p>
            <a:pPr algn="l"/>
            <a:r>
              <a:rPr lang="ja-JP" altLang="en-US" sz="2600" dirty="0"/>
              <a:t>小学校学習指導要領（平成</a:t>
            </a:r>
            <a:r>
              <a:rPr lang="en-US" altLang="ja-JP" sz="2600" dirty="0"/>
              <a:t>29</a:t>
            </a:r>
            <a:r>
              <a:rPr lang="ja-JP" altLang="en-US" sz="2600" dirty="0"/>
              <a:t>年告示）解説   </a:t>
            </a:r>
            <a:r>
              <a:rPr lang="en-US" altLang="ja-JP" sz="2600" dirty="0"/>
              <a:t>P146</a:t>
            </a:r>
            <a:r>
              <a:rPr lang="ja-JP" altLang="en-US" sz="2600" dirty="0"/>
              <a:t> </a:t>
            </a:r>
            <a:r>
              <a:rPr lang="en-US" altLang="ja-JP" sz="2600" dirty="0"/>
              <a:t>〜</a:t>
            </a:r>
            <a:r>
              <a:rPr lang="ja-JP" altLang="en-US" sz="2600" dirty="0"/>
              <a:t> </a:t>
            </a:r>
            <a:r>
              <a:rPr lang="en-US" altLang="ja-JP" sz="2600" dirty="0"/>
              <a:t>147</a:t>
            </a:r>
            <a:endParaRPr lang="ja-JP" altLang="en-US" sz="2600" dirty="0"/>
          </a:p>
        </p:txBody>
      </p:sp>
      <p:sp>
        <p:nvSpPr>
          <p:cNvPr id="87" name="四角形 86">
            <a:extLst>
              <a:ext uri="{FF2B5EF4-FFF2-40B4-BE49-F238E27FC236}">
                <a16:creationId xmlns:a16="http://schemas.microsoft.com/office/drawing/2014/main" xmlns="" id="{3AB61811-A484-0D4F-AF5F-E9A382560B47}"/>
              </a:ext>
            </a:extLst>
          </p:cNvPr>
          <p:cNvSpPr/>
          <p:nvPr/>
        </p:nvSpPr>
        <p:spPr>
          <a:xfrm>
            <a:off x="-1" y="-1"/>
            <a:ext cx="12192001" cy="825501"/>
          </a:xfrm>
          <a:prstGeom prst="rect">
            <a:avLst/>
          </a:prstGeom>
          <a:solidFill>
            <a:srgbClr val="2AD3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9" name="タイトル 1">
            <a:extLst>
              <a:ext uri="{FF2B5EF4-FFF2-40B4-BE49-F238E27FC236}">
                <a16:creationId xmlns:a16="http://schemas.microsoft.com/office/drawing/2014/main" xmlns="" id="{8F4E92FD-4C50-D844-8DAE-941B26244273}"/>
              </a:ext>
            </a:extLst>
          </p:cNvPr>
          <p:cNvSpPr>
            <a:spLocks noGrp="1"/>
          </p:cNvSpPr>
          <p:nvPr>
            <p:ph type="title"/>
          </p:nvPr>
        </p:nvSpPr>
        <p:spPr>
          <a:xfrm>
            <a:off x="177238" y="-297415"/>
            <a:ext cx="7900525" cy="995915"/>
          </a:xfrm>
        </p:spPr>
        <p:txBody>
          <a:bodyPr>
            <a:noAutofit/>
          </a:bodyPr>
          <a:lstStyle/>
          <a:p>
            <a:r>
              <a:rPr lang="ja-JP" altLang="en-US" sz="2800" b="1" dirty="0"/>
              <a:t>２　具体的な改善事項</a:t>
            </a:r>
          </a:p>
        </p:txBody>
      </p:sp>
      <p:sp>
        <p:nvSpPr>
          <p:cNvPr id="91" name="テキスト ボックス 90">
            <a:extLst>
              <a:ext uri="{FF2B5EF4-FFF2-40B4-BE49-F238E27FC236}">
                <a16:creationId xmlns:a16="http://schemas.microsoft.com/office/drawing/2014/main" xmlns="" id="{5C329695-15BB-B24A-A5B4-54DFF481ED76}"/>
              </a:ext>
            </a:extLst>
          </p:cNvPr>
          <p:cNvSpPr txBox="1"/>
          <p:nvPr/>
        </p:nvSpPr>
        <p:spPr>
          <a:xfrm>
            <a:off x="698223" y="4667783"/>
            <a:ext cx="8809567" cy="892552"/>
          </a:xfrm>
          <a:prstGeom prst="rect">
            <a:avLst/>
          </a:prstGeom>
          <a:noFill/>
        </p:spPr>
        <p:txBody>
          <a:bodyPr wrap="square" rtlCol="0">
            <a:spAutoFit/>
          </a:bodyPr>
          <a:lstStyle/>
          <a:p>
            <a:pPr algn="l"/>
            <a:r>
              <a:rPr lang="ja-JP" altLang="en-US" sz="2600" dirty="0"/>
              <a:t>変更比較について：</a:t>
            </a:r>
          </a:p>
          <a:p>
            <a:pPr algn="l"/>
            <a:r>
              <a:rPr lang="ja-JP" altLang="en-US" sz="2600" dirty="0"/>
              <a:t>小学校学習指導要領（平成</a:t>
            </a:r>
            <a:r>
              <a:rPr lang="en-US" altLang="ja-JP" sz="2600" dirty="0"/>
              <a:t>29</a:t>
            </a:r>
            <a:r>
              <a:rPr lang="ja-JP" altLang="en-US" sz="2600" dirty="0"/>
              <a:t>年告示）解説   </a:t>
            </a:r>
            <a:r>
              <a:rPr lang="en-US" altLang="ja-JP" sz="2600" dirty="0"/>
              <a:t>P25</a:t>
            </a:r>
            <a:endParaRPr lang="ja-JP" altLang="en-US" sz="2600" dirty="0"/>
          </a:p>
        </p:txBody>
      </p:sp>
      <p:sp>
        <p:nvSpPr>
          <p:cNvPr id="6" name="テキスト ボックス 5">
            <a:extLst>
              <a:ext uri="{FF2B5EF4-FFF2-40B4-BE49-F238E27FC236}">
                <a16:creationId xmlns:a16="http://schemas.microsoft.com/office/drawing/2014/main" xmlns="" id="{9510DACD-7F04-4179-B425-663F03BE15EB}"/>
              </a:ext>
            </a:extLst>
          </p:cNvPr>
          <p:cNvSpPr txBox="1"/>
          <p:nvPr/>
        </p:nvSpPr>
        <p:spPr>
          <a:xfrm>
            <a:off x="698224" y="2223356"/>
            <a:ext cx="8809567" cy="492443"/>
          </a:xfrm>
          <a:prstGeom prst="rect">
            <a:avLst/>
          </a:prstGeom>
          <a:noFill/>
        </p:spPr>
        <p:txBody>
          <a:bodyPr wrap="square" rtlCol="0">
            <a:spAutoFit/>
          </a:bodyPr>
          <a:lstStyle/>
          <a:p>
            <a:pPr algn="l"/>
            <a:r>
              <a:rPr lang="ja-JP" altLang="en-US" sz="2600" dirty="0"/>
              <a:t>◆平成</a:t>
            </a:r>
            <a:r>
              <a:rPr lang="en-US" altLang="ja-JP" sz="2600" dirty="0"/>
              <a:t>20</a:t>
            </a:r>
            <a:r>
              <a:rPr lang="ja-JP" altLang="en-US" sz="2600" dirty="0"/>
              <a:t>年度告示分の内容構成が比較確認ができる箇所</a:t>
            </a:r>
          </a:p>
        </p:txBody>
      </p:sp>
      <p:sp>
        <p:nvSpPr>
          <p:cNvPr id="9" name="正方形/長方形 8">
            <a:extLst>
              <a:ext uri="{FF2B5EF4-FFF2-40B4-BE49-F238E27FC236}">
                <a16:creationId xmlns:a16="http://schemas.microsoft.com/office/drawing/2014/main" xmlns="" id="{A62134F8-F756-47DC-B3D6-A09B16AF073A}"/>
              </a:ext>
            </a:extLst>
          </p:cNvPr>
          <p:cNvSpPr/>
          <p:nvPr/>
        </p:nvSpPr>
        <p:spPr>
          <a:xfrm>
            <a:off x="698223" y="1169861"/>
            <a:ext cx="3639138" cy="523220"/>
          </a:xfrm>
          <a:prstGeom prst="rect">
            <a:avLst/>
          </a:prstGeom>
        </p:spPr>
        <p:txBody>
          <a:bodyPr wrap="none">
            <a:spAutoFit/>
          </a:bodyPr>
          <a:lstStyle/>
          <a:p>
            <a:r>
              <a:rPr lang="en-US" altLang="ja-JP" sz="2800" dirty="0"/>
              <a:t>(1)</a:t>
            </a:r>
            <a:r>
              <a:rPr lang="ja-JP" altLang="en-US" sz="2800" dirty="0"/>
              <a:t> 内容構成の考え方</a:t>
            </a:r>
          </a:p>
        </p:txBody>
      </p:sp>
    </p:spTree>
    <p:extLst>
      <p:ext uri="{BB962C8B-B14F-4D97-AF65-F5344CB8AC3E}">
        <p14:creationId xmlns:p14="http://schemas.microsoft.com/office/powerpoint/2010/main" val="1954555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xmlns="" id="{3B5C8853-0D5D-49FD-A902-F2CB0201C3BC}"/>
              </a:ext>
            </a:extLst>
          </p:cNvPr>
          <p:cNvGrpSpPr/>
          <p:nvPr/>
        </p:nvGrpSpPr>
        <p:grpSpPr>
          <a:xfrm>
            <a:off x="2734732" y="4692933"/>
            <a:ext cx="5541435" cy="1225297"/>
            <a:chOff x="2734732" y="4692933"/>
            <a:chExt cx="5541435" cy="1225297"/>
          </a:xfrm>
        </p:grpSpPr>
        <p:cxnSp>
          <p:nvCxnSpPr>
            <p:cNvPr id="12" name="直線矢印コネクタ 11">
              <a:extLst>
                <a:ext uri="{FF2B5EF4-FFF2-40B4-BE49-F238E27FC236}">
                  <a16:creationId xmlns:a16="http://schemas.microsoft.com/office/drawing/2014/main" xmlns="" id="{B697B8B3-79EA-8045-BC7A-8390C15EC9C2}"/>
                </a:ext>
              </a:extLst>
            </p:cNvPr>
            <p:cNvCxnSpPr>
              <a:cxnSpLocks/>
            </p:cNvCxnSpPr>
            <p:nvPr/>
          </p:nvCxnSpPr>
          <p:spPr>
            <a:xfrm>
              <a:off x="2734732" y="4692933"/>
              <a:ext cx="937685" cy="509113"/>
            </a:xfrm>
            <a:prstGeom prst="straightConnector1">
              <a:avLst/>
            </a:prstGeom>
            <a:ln w="38100">
              <a:solidFill>
                <a:srgbClr val="2547F9"/>
              </a:solidFill>
            </a:ln>
          </p:spPr>
          <p:style>
            <a:lnRef idx="1">
              <a:schemeClr val="accent1"/>
            </a:lnRef>
            <a:fillRef idx="0">
              <a:schemeClr val="accent1"/>
            </a:fillRef>
            <a:effectRef idx="0">
              <a:schemeClr val="accent1"/>
            </a:effectRef>
            <a:fontRef idx="minor">
              <a:schemeClr val="tx1"/>
            </a:fontRef>
          </p:style>
        </p:cxnSp>
        <p:sp>
          <p:nvSpPr>
            <p:cNvPr id="5" name="代替処理 4">
              <a:extLst>
                <a:ext uri="{FF2B5EF4-FFF2-40B4-BE49-F238E27FC236}">
                  <a16:creationId xmlns:a16="http://schemas.microsoft.com/office/drawing/2014/main" xmlns="" id="{8CB2AD7C-EFCB-6947-9F56-5EDA43D498F7}"/>
                </a:ext>
              </a:extLst>
            </p:cNvPr>
            <p:cNvSpPr/>
            <p:nvPr/>
          </p:nvSpPr>
          <p:spPr>
            <a:xfrm>
              <a:off x="3524249" y="4692934"/>
              <a:ext cx="4751918" cy="1225296"/>
            </a:xfrm>
            <a:prstGeom prst="flowChartAlternateProcess">
              <a:avLst/>
            </a:prstGeom>
            <a:solidFill>
              <a:srgbClr val="2547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600" dirty="0"/>
                <a:t>自分の表したいことを基に、これを実現していこうとする側面</a:t>
              </a:r>
            </a:p>
          </p:txBody>
        </p:sp>
      </p:grpSp>
      <p:sp>
        <p:nvSpPr>
          <p:cNvPr id="85" name="テキスト ボックス 84">
            <a:extLst>
              <a:ext uri="{FF2B5EF4-FFF2-40B4-BE49-F238E27FC236}">
                <a16:creationId xmlns:a16="http://schemas.microsoft.com/office/drawing/2014/main" xmlns="" id="{48025AC6-D55E-2544-97A6-C4C22A190B79}"/>
              </a:ext>
            </a:extLst>
          </p:cNvPr>
          <p:cNvSpPr txBox="1"/>
          <p:nvPr/>
        </p:nvSpPr>
        <p:spPr>
          <a:xfrm>
            <a:off x="698223" y="1918356"/>
            <a:ext cx="1327152" cy="492443"/>
          </a:xfrm>
          <a:prstGeom prst="rect">
            <a:avLst/>
          </a:prstGeom>
          <a:noFill/>
        </p:spPr>
        <p:txBody>
          <a:bodyPr wrap="square" rtlCol="0">
            <a:spAutoFit/>
          </a:bodyPr>
          <a:lstStyle/>
          <a:p>
            <a:pPr algn="l"/>
            <a:r>
              <a:rPr lang="ja-JP" altLang="en-US" sz="2600" dirty="0"/>
              <a:t>Ａ表現</a:t>
            </a:r>
          </a:p>
        </p:txBody>
      </p:sp>
      <p:sp>
        <p:nvSpPr>
          <p:cNvPr id="3" name="代替処理 2">
            <a:extLst>
              <a:ext uri="{FF2B5EF4-FFF2-40B4-BE49-F238E27FC236}">
                <a16:creationId xmlns:a16="http://schemas.microsoft.com/office/drawing/2014/main" xmlns="" id="{CDA721B8-8F6B-F041-B9FC-AFF64310E01E}"/>
              </a:ext>
            </a:extLst>
          </p:cNvPr>
          <p:cNvSpPr/>
          <p:nvPr/>
        </p:nvSpPr>
        <p:spPr>
          <a:xfrm>
            <a:off x="980017" y="4022850"/>
            <a:ext cx="1828800" cy="1225296"/>
          </a:xfrm>
          <a:prstGeom prst="flowChartAlternateProcess">
            <a:avLst/>
          </a:prstGeom>
          <a:solidFill>
            <a:srgbClr val="9962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600" dirty="0"/>
              <a:t>造形活動</a:t>
            </a:r>
          </a:p>
        </p:txBody>
      </p:sp>
      <p:grpSp>
        <p:nvGrpSpPr>
          <p:cNvPr id="6" name="グループ化 5">
            <a:extLst>
              <a:ext uri="{FF2B5EF4-FFF2-40B4-BE49-F238E27FC236}">
                <a16:creationId xmlns:a16="http://schemas.microsoft.com/office/drawing/2014/main" xmlns="" id="{FADD1910-65E7-4862-9165-09CBCC14A649}"/>
              </a:ext>
            </a:extLst>
          </p:cNvPr>
          <p:cNvGrpSpPr/>
          <p:nvPr/>
        </p:nvGrpSpPr>
        <p:grpSpPr>
          <a:xfrm>
            <a:off x="2808817" y="3209120"/>
            <a:ext cx="5467351" cy="1225297"/>
            <a:chOff x="2808817" y="3209120"/>
            <a:chExt cx="5467351" cy="1225297"/>
          </a:xfrm>
        </p:grpSpPr>
        <p:cxnSp>
          <p:nvCxnSpPr>
            <p:cNvPr id="7" name="直線矢印コネクタ 6">
              <a:extLst>
                <a:ext uri="{FF2B5EF4-FFF2-40B4-BE49-F238E27FC236}">
                  <a16:creationId xmlns:a16="http://schemas.microsoft.com/office/drawing/2014/main" xmlns="" id="{932588A8-F9D9-F143-98F8-D4ED79E1CD83}"/>
                </a:ext>
              </a:extLst>
            </p:cNvPr>
            <p:cNvCxnSpPr>
              <a:cxnSpLocks/>
            </p:cNvCxnSpPr>
            <p:nvPr/>
          </p:nvCxnSpPr>
          <p:spPr>
            <a:xfrm flipV="1">
              <a:off x="2808817" y="3979333"/>
              <a:ext cx="863600" cy="455084"/>
            </a:xfrm>
            <a:prstGeom prst="straightConnector1">
              <a:avLst/>
            </a:prstGeom>
            <a:ln w="38100">
              <a:solidFill>
                <a:srgbClr val="E01CA0"/>
              </a:solidFill>
            </a:ln>
          </p:spPr>
          <p:style>
            <a:lnRef idx="1">
              <a:schemeClr val="accent1"/>
            </a:lnRef>
            <a:fillRef idx="0">
              <a:schemeClr val="accent1"/>
            </a:fillRef>
            <a:effectRef idx="0">
              <a:schemeClr val="accent1"/>
            </a:effectRef>
            <a:fontRef idx="minor">
              <a:schemeClr val="tx1"/>
            </a:fontRef>
          </p:style>
        </p:cxnSp>
        <p:sp>
          <p:nvSpPr>
            <p:cNvPr id="4" name="代替処理 3">
              <a:extLst>
                <a:ext uri="{FF2B5EF4-FFF2-40B4-BE49-F238E27FC236}">
                  <a16:creationId xmlns:a16="http://schemas.microsoft.com/office/drawing/2014/main" xmlns="" id="{43309F6A-A23B-0343-84DD-B3B22C500ECD}"/>
                </a:ext>
              </a:extLst>
            </p:cNvPr>
            <p:cNvSpPr/>
            <p:nvPr/>
          </p:nvSpPr>
          <p:spPr>
            <a:xfrm>
              <a:off x="3524250" y="3209120"/>
              <a:ext cx="4751918" cy="1225296"/>
            </a:xfrm>
            <a:prstGeom prst="flowChartAlternateProcess">
              <a:avLst/>
            </a:prstGeom>
            <a:solidFill>
              <a:srgbClr val="E01C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600" dirty="0"/>
                <a:t>材料やその形や色などに働きかけることから始まる側面</a:t>
              </a:r>
            </a:p>
          </p:txBody>
        </p:sp>
      </p:grpSp>
      <p:grpSp>
        <p:nvGrpSpPr>
          <p:cNvPr id="9" name="グループ化 8">
            <a:extLst>
              <a:ext uri="{FF2B5EF4-FFF2-40B4-BE49-F238E27FC236}">
                <a16:creationId xmlns:a16="http://schemas.microsoft.com/office/drawing/2014/main" xmlns="" id="{472A91C6-CFB6-4A29-920E-0D67D33350AC}"/>
              </a:ext>
            </a:extLst>
          </p:cNvPr>
          <p:cNvGrpSpPr/>
          <p:nvPr/>
        </p:nvGrpSpPr>
        <p:grpSpPr>
          <a:xfrm>
            <a:off x="8369559" y="3177231"/>
            <a:ext cx="3118808" cy="2740998"/>
            <a:chOff x="8369559" y="3177231"/>
            <a:chExt cx="3118808" cy="2740998"/>
          </a:xfrm>
        </p:grpSpPr>
        <p:sp>
          <p:nvSpPr>
            <p:cNvPr id="17" name="代替処理 16">
              <a:extLst>
                <a:ext uri="{FF2B5EF4-FFF2-40B4-BE49-F238E27FC236}">
                  <a16:creationId xmlns:a16="http://schemas.microsoft.com/office/drawing/2014/main" xmlns="" id="{2166D326-423D-C643-916B-14684549A2E1}"/>
                </a:ext>
              </a:extLst>
            </p:cNvPr>
            <p:cNvSpPr/>
            <p:nvPr/>
          </p:nvSpPr>
          <p:spPr>
            <a:xfrm>
              <a:off x="8837081" y="3209120"/>
              <a:ext cx="1672169" cy="1225296"/>
            </a:xfrm>
            <a:prstGeom prst="flowChartAlternateProcess">
              <a:avLst/>
            </a:prstGeom>
            <a:solidFill>
              <a:srgbClr val="E01CA0"/>
            </a:solidFill>
            <a:ln/>
          </p:spPr>
          <p:style>
            <a:lnRef idx="3">
              <a:schemeClr val="lt1"/>
            </a:lnRef>
            <a:fillRef idx="1">
              <a:schemeClr val="accent4"/>
            </a:fillRef>
            <a:effectRef idx="1">
              <a:schemeClr val="accent4"/>
            </a:effectRef>
            <a:fontRef idx="minor">
              <a:schemeClr val="lt1"/>
            </a:fontRef>
          </p:style>
          <p:txBody>
            <a:bodyPr rtlCol="0" anchor="ctr"/>
            <a:lstStyle/>
            <a:p>
              <a:r>
                <a:rPr lang="ja-JP" altLang="en-US" sz="2600" dirty="0"/>
                <a:t>造形遊び</a:t>
              </a:r>
            </a:p>
          </p:txBody>
        </p:sp>
        <p:sp>
          <p:nvSpPr>
            <p:cNvPr id="19" name="矢印: 右 18">
              <a:extLst>
                <a:ext uri="{FF2B5EF4-FFF2-40B4-BE49-F238E27FC236}">
                  <a16:creationId xmlns:a16="http://schemas.microsoft.com/office/drawing/2014/main" xmlns="" id="{F80B6D8F-434D-9647-ABD9-1D02FDE1114C}"/>
                </a:ext>
              </a:extLst>
            </p:cNvPr>
            <p:cNvSpPr/>
            <p:nvPr/>
          </p:nvSpPr>
          <p:spPr>
            <a:xfrm>
              <a:off x="8369559" y="3305247"/>
              <a:ext cx="467521" cy="969264"/>
            </a:xfrm>
            <a:prstGeom prst="rightArrow">
              <a:avLst/>
            </a:prstGeom>
            <a:solidFill>
              <a:srgbClr val="E01C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5" name="代替処理 16">
              <a:extLst>
                <a:ext uri="{FF2B5EF4-FFF2-40B4-BE49-F238E27FC236}">
                  <a16:creationId xmlns:a16="http://schemas.microsoft.com/office/drawing/2014/main" xmlns="" id="{DA8FA3E8-C2A2-4337-B5F7-C1972ABAA594}"/>
                </a:ext>
              </a:extLst>
            </p:cNvPr>
            <p:cNvSpPr/>
            <p:nvPr/>
          </p:nvSpPr>
          <p:spPr>
            <a:xfrm>
              <a:off x="10588061" y="3177231"/>
              <a:ext cx="900306" cy="1225296"/>
            </a:xfrm>
            <a:prstGeom prst="flowChartAlternateProcess">
              <a:avLst/>
            </a:prstGeom>
            <a:solidFill>
              <a:schemeClr val="bg1"/>
            </a:solidFill>
            <a:ln>
              <a:solidFill>
                <a:srgbClr val="E01CA0"/>
              </a:solidFill>
            </a:ln>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solidFill>
                    <a:srgbClr val="E01CA0"/>
                  </a:solidFill>
                </a:rPr>
                <a:t>Ａ</a:t>
              </a:r>
              <a:endParaRPr lang="en-US" altLang="ja-JP" sz="2400" b="1" dirty="0">
                <a:solidFill>
                  <a:srgbClr val="E01CA0"/>
                </a:solidFill>
              </a:endParaRPr>
            </a:p>
            <a:p>
              <a:pPr algn="ctr"/>
              <a:r>
                <a:rPr lang="ja-JP" altLang="en-US" sz="2400" b="1" dirty="0">
                  <a:solidFill>
                    <a:srgbClr val="E01CA0"/>
                  </a:solidFill>
                </a:rPr>
                <a:t>表現</a:t>
              </a:r>
              <a:endParaRPr lang="en-US" altLang="ja-JP" sz="2400" b="1" dirty="0">
                <a:solidFill>
                  <a:srgbClr val="E01CA0"/>
                </a:solidFill>
              </a:endParaRPr>
            </a:p>
            <a:p>
              <a:pPr algn="ctr"/>
              <a:r>
                <a:rPr lang="ja-JP" altLang="en-US" sz="2400" b="1" dirty="0">
                  <a:solidFill>
                    <a:srgbClr val="E01CA0"/>
                  </a:solidFill>
                </a:rPr>
                <a:t>ア</a:t>
              </a:r>
            </a:p>
          </p:txBody>
        </p:sp>
        <p:sp>
          <p:nvSpPr>
            <p:cNvPr id="26" name="代替処理 16">
              <a:extLst>
                <a:ext uri="{FF2B5EF4-FFF2-40B4-BE49-F238E27FC236}">
                  <a16:creationId xmlns:a16="http://schemas.microsoft.com/office/drawing/2014/main" xmlns="" id="{B4977949-0641-4C63-97FC-A56F6E59CEEE}"/>
                </a:ext>
              </a:extLst>
            </p:cNvPr>
            <p:cNvSpPr/>
            <p:nvPr/>
          </p:nvSpPr>
          <p:spPr>
            <a:xfrm>
              <a:off x="10588061" y="4692933"/>
              <a:ext cx="900306" cy="1225296"/>
            </a:xfrm>
            <a:prstGeom prst="flowChartAlternateProcess">
              <a:avLst/>
            </a:prstGeom>
            <a:solidFill>
              <a:schemeClr val="bg1"/>
            </a:solidFill>
            <a:ln>
              <a:solidFill>
                <a:srgbClr val="2547F9"/>
              </a:solidFill>
            </a:ln>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solidFill>
                    <a:srgbClr val="2547F9"/>
                  </a:solidFill>
                </a:rPr>
                <a:t>Ａ</a:t>
              </a:r>
              <a:endParaRPr lang="en-US" altLang="ja-JP" sz="2400" b="1" dirty="0">
                <a:solidFill>
                  <a:srgbClr val="2547F9"/>
                </a:solidFill>
              </a:endParaRPr>
            </a:p>
            <a:p>
              <a:pPr algn="ctr"/>
              <a:r>
                <a:rPr lang="ja-JP" altLang="en-US" sz="2400" b="1" dirty="0">
                  <a:solidFill>
                    <a:srgbClr val="2547F9"/>
                  </a:solidFill>
                </a:rPr>
                <a:t>表現</a:t>
              </a:r>
              <a:endParaRPr lang="en-US" altLang="ja-JP" sz="2400" b="1" dirty="0">
                <a:solidFill>
                  <a:srgbClr val="2547F9"/>
                </a:solidFill>
              </a:endParaRPr>
            </a:p>
            <a:p>
              <a:pPr algn="ctr"/>
              <a:r>
                <a:rPr lang="ja-JP" altLang="en-US" sz="2400" b="1" dirty="0">
                  <a:solidFill>
                    <a:srgbClr val="2547F9"/>
                  </a:solidFill>
                </a:rPr>
                <a:t>イ</a:t>
              </a:r>
            </a:p>
          </p:txBody>
        </p:sp>
      </p:grpSp>
      <p:grpSp>
        <p:nvGrpSpPr>
          <p:cNvPr id="10" name="グループ化 9">
            <a:extLst>
              <a:ext uri="{FF2B5EF4-FFF2-40B4-BE49-F238E27FC236}">
                <a16:creationId xmlns:a16="http://schemas.microsoft.com/office/drawing/2014/main" xmlns="" id="{8C644F7C-F3F8-42A0-B868-B5BDB897F5C9}"/>
              </a:ext>
            </a:extLst>
          </p:cNvPr>
          <p:cNvGrpSpPr/>
          <p:nvPr/>
        </p:nvGrpSpPr>
        <p:grpSpPr>
          <a:xfrm>
            <a:off x="8369558" y="4692933"/>
            <a:ext cx="2139691" cy="1225296"/>
            <a:chOff x="8369558" y="4692933"/>
            <a:chExt cx="2139691" cy="1225296"/>
          </a:xfrm>
        </p:grpSpPr>
        <p:sp>
          <p:nvSpPr>
            <p:cNvPr id="18" name="代替処理 17">
              <a:extLst>
                <a:ext uri="{FF2B5EF4-FFF2-40B4-BE49-F238E27FC236}">
                  <a16:creationId xmlns:a16="http://schemas.microsoft.com/office/drawing/2014/main" xmlns="" id="{8233B732-0C7C-DE46-A4D2-132DED626E7A}"/>
                </a:ext>
              </a:extLst>
            </p:cNvPr>
            <p:cNvSpPr/>
            <p:nvPr/>
          </p:nvSpPr>
          <p:spPr>
            <a:xfrm>
              <a:off x="8837080" y="4692933"/>
              <a:ext cx="1672169" cy="1225296"/>
            </a:xfrm>
            <a:prstGeom prst="flowChartAlternateProcess">
              <a:avLst/>
            </a:prstGeom>
            <a:solidFill>
              <a:srgbClr val="2547F9"/>
            </a:solidFill>
            <a:ln/>
          </p:spPr>
          <p:style>
            <a:lnRef idx="3">
              <a:schemeClr val="lt1"/>
            </a:lnRef>
            <a:fillRef idx="1">
              <a:schemeClr val="accent4"/>
            </a:fillRef>
            <a:effectRef idx="1">
              <a:schemeClr val="accent4"/>
            </a:effectRef>
            <a:fontRef idx="minor">
              <a:schemeClr val="lt1"/>
            </a:fontRef>
          </p:style>
          <p:txBody>
            <a:bodyPr rtlCol="0" anchor="ctr"/>
            <a:lstStyle/>
            <a:p>
              <a:r>
                <a:rPr lang="ja-JP" altLang="en-US" sz="2600" dirty="0"/>
                <a:t>絵や立体、工作</a:t>
              </a:r>
            </a:p>
          </p:txBody>
        </p:sp>
        <p:sp>
          <p:nvSpPr>
            <p:cNvPr id="20" name="矢印: 右 19">
              <a:extLst>
                <a:ext uri="{FF2B5EF4-FFF2-40B4-BE49-F238E27FC236}">
                  <a16:creationId xmlns:a16="http://schemas.microsoft.com/office/drawing/2014/main" xmlns="" id="{1AAC45FB-9226-7945-923D-F7602C74C495}"/>
                </a:ext>
              </a:extLst>
            </p:cNvPr>
            <p:cNvSpPr/>
            <p:nvPr/>
          </p:nvSpPr>
          <p:spPr>
            <a:xfrm>
              <a:off x="8369558" y="4852838"/>
              <a:ext cx="467521" cy="969264"/>
            </a:xfrm>
            <a:prstGeom prst="rightArrow">
              <a:avLst/>
            </a:prstGeom>
            <a:solidFill>
              <a:srgbClr val="2547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11" name="グループ化 10">
            <a:extLst>
              <a:ext uri="{FF2B5EF4-FFF2-40B4-BE49-F238E27FC236}">
                <a16:creationId xmlns:a16="http://schemas.microsoft.com/office/drawing/2014/main" xmlns="" id="{5ABF859B-A9E4-4E7A-A307-69D9CD294AFE}"/>
              </a:ext>
            </a:extLst>
          </p:cNvPr>
          <p:cNvGrpSpPr/>
          <p:nvPr/>
        </p:nvGrpSpPr>
        <p:grpSpPr>
          <a:xfrm>
            <a:off x="1874963" y="1918356"/>
            <a:ext cx="10078961" cy="892552"/>
            <a:chOff x="1894418" y="1262092"/>
            <a:chExt cx="10078961" cy="892552"/>
          </a:xfrm>
        </p:grpSpPr>
        <p:sp>
          <p:nvSpPr>
            <p:cNvPr id="2" name="テキスト ボックス 1">
              <a:extLst>
                <a:ext uri="{FF2B5EF4-FFF2-40B4-BE49-F238E27FC236}">
                  <a16:creationId xmlns:a16="http://schemas.microsoft.com/office/drawing/2014/main" xmlns="" id="{3FA88BB4-1C3B-E548-9B94-15A9B1EF4351}"/>
                </a:ext>
              </a:extLst>
            </p:cNvPr>
            <p:cNvSpPr txBox="1"/>
            <p:nvPr/>
          </p:nvSpPr>
          <p:spPr>
            <a:xfrm>
              <a:off x="2416630" y="1262092"/>
              <a:ext cx="9556749" cy="892552"/>
            </a:xfrm>
            <a:prstGeom prst="rect">
              <a:avLst/>
            </a:prstGeom>
            <a:noFill/>
          </p:spPr>
          <p:txBody>
            <a:bodyPr wrap="square" rtlCol="0">
              <a:spAutoFit/>
            </a:bodyPr>
            <a:lstStyle/>
            <a:p>
              <a:pPr algn="l"/>
              <a:r>
                <a:rPr lang="ja-JP" altLang="en-US" sz="2600" dirty="0"/>
                <a:t>　児童が進んで形や色、材料などに関わりながら、つくったり表したりする造形活動</a:t>
              </a:r>
            </a:p>
          </p:txBody>
        </p:sp>
        <p:sp>
          <p:nvSpPr>
            <p:cNvPr id="21" name="テキスト ボックス 20">
              <a:extLst>
                <a:ext uri="{FF2B5EF4-FFF2-40B4-BE49-F238E27FC236}">
                  <a16:creationId xmlns:a16="http://schemas.microsoft.com/office/drawing/2014/main" xmlns="" id="{3C79A778-73BC-405D-B63B-49B5630304FF}"/>
                </a:ext>
              </a:extLst>
            </p:cNvPr>
            <p:cNvSpPr txBox="1"/>
            <p:nvPr/>
          </p:nvSpPr>
          <p:spPr>
            <a:xfrm>
              <a:off x="1894418" y="1262092"/>
              <a:ext cx="522212" cy="492443"/>
            </a:xfrm>
            <a:prstGeom prst="rect">
              <a:avLst/>
            </a:prstGeom>
            <a:noFill/>
          </p:spPr>
          <p:txBody>
            <a:bodyPr wrap="square" rtlCol="0">
              <a:spAutoFit/>
            </a:bodyPr>
            <a:lstStyle/>
            <a:p>
              <a:pPr algn="l"/>
              <a:r>
                <a:rPr lang="ja-JP" altLang="en-US" sz="2600" dirty="0"/>
                <a:t>→</a:t>
              </a:r>
            </a:p>
          </p:txBody>
        </p:sp>
      </p:grpSp>
      <p:sp>
        <p:nvSpPr>
          <p:cNvPr id="23" name="四角形 86">
            <a:extLst>
              <a:ext uri="{FF2B5EF4-FFF2-40B4-BE49-F238E27FC236}">
                <a16:creationId xmlns:a16="http://schemas.microsoft.com/office/drawing/2014/main" xmlns="" id="{650E8F50-45E1-4B7C-B975-18572CB60CD1}"/>
              </a:ext>
            </a:extLst>
          </p:cNvPr>
          <p:cNvSpPr/>
          <p:nvPr/>
        </p:nvSpPr>
        <p:spPr>
          <a:xfrm>
            <a:off x="-1" y="-1"/>
            <a:ext cx="12192001" cy="825501"/>
          </a:xfrm>
          <a:prstGeom prst="rect">
            <a:avLst/>
          </a:prstGeom>
          <a:solidFill>
            <a:srgbClr val="2AD3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4" name="タイトル 1">
            <a:extLst>
              <a:ext uri="{FF2B5EF4-FFF2-40B4-BE49-F238E27FC236}">
                <a16:creationId xmlns:a16="http://schemas.microsoft.com/office/drawing/2014/main" xmlns="" id="{5C22578C-FD7A-400A-BB42-2B4CAC84ADC2}"/>
              </a:ext>
            </a:extLst>
          </p:cNvPr>
          <p:cNvSpPr>
            <a:spLocks noGrp="1"/>
          </p:cNvSpPr>
          <p:nvPr>
            <p:ph type="title"/>
          </p:nvPr>
        </p:nvSpPr>
        <p:spPr>
          <a:xfrm>
            <a:off x="177238" y="-297415"/>
            <a:ext cx="7900525" cy="995915"/>
          </a:xfrm>
        </p:spPr>
        <p:txBody>
          <a:bodyPr>
            <a:noAutofit/>
          </a:bodyPr>
          <a:lstStyle/>
          <a:p>
            <a:r>
              <a:rPr lang="ja-JP" altLang="en-US" sz="2800" b="1" dirty="0"/>
              <a:t>２　具体的な改善事項</a:t>
            </a:r>
          </a:p>
        </p:txBody>
      </p:sp>
      <p:sp>
        <p:nvSpPr>
          <p:cNvPr id="27" name="正方形/長方形 26">
            <a:extLst>
              <a:ext uri="{FF2B5EF4-FFF2-40B4-BE49-F238E27FC236}">
                <a16:creationId xmlns:a16="http://schemas.microsoft.com/office/drawing/2014/main" xmlns="" id="{50134509-59E5-4772-95CC-A741C87E111A}"/>
              </a:ext>
            </a:extLst>
          </p:cNvPr>
          <p:cNvSpPr/>
          <p:nvPr/>
        </p:nvSpPr>
        <p:spPr>
          <a:xfrm>
            <a:off x="698223" y="1169861"/>
            <a:ext cx="2561920" cy="523220"/>
          </a:xfrm>
          <a:prstGeom prst="rect">
            <a:avLst/>
          </a:prstGeom>
        </p:spPr>
        <p:txBody>
          <a:bodyPr wrap="none">
            <a:spAutoFit/>
          </a:bodyPr>
          <a:lstStyle/>
          <a:p>
            <a:r>
              <a:rPr lang="en-US" altLang="ja-JP" sz="2800" dirty="0"/>
              <a:t>(2)</a:t>
            </a:r>
            <a:r>
              <a:rPr lang="ja-JP" altLang="en-US" sz="2800" dirty="0"/>
              <a:t> 内容の改善</a:t>
            </a:r>
          </a:p>
        </p:txBody>
      </p:sp>
      <p:sp>
        <p:nvSpPr>
          <p:cNvPr id="28" name="フローチャート: 代替処理 27">
            <a:extLst>
              <a:ext uri="{FF2B5EF4-FFF2-40B4-BE49-F238E27FC236}">
                <a16:creationId xmlns:a16="http://schemas.microsoft.com/office/drawing/2014/main" xmlns="" id="{306B92BA-F03F-46E9-A687-D09EA71333CC}"/>
              </a:ext>
            </a:extLst>
          </p:cNvPr>
          <p:cNvSpPr/>
          <p:nvPr/>
        </p:nvSpPr>
        <p:spPr>
          <a:xfrm>
            <a:off x="9909108" y="153141"/>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20</a:t>
            </a:r>
            <a:r>
              <a:rPr kumimoji="1" lang="ja-JP" altLang="en-US" sz="1400" dirty="0">
                <a:solidFill>
                  <a:schemeClr val="accent1">
                    <a:lumMod val="75000"/>
                  </a:schemeClr>
                </a:solidFill>
              </a:rPr>
              <a:t>～</a:t>
            </a:r>
            <a:r>
              <a:rPr kumimoji="1" lang="en-US" altLang="ja-JP" sz="1400" dirty="0">
                <a:solidFill>
                  <a:schemeClr val="accent1">
                    <a:lumMod val="75000"/>
                  </a:schemeClr>
                </a:solidFill>
              </a:rPr>
              <a:t>21</a:t>
            </a:r>
            <a:r>
              <a:rPr kumimoji="1" lang="ja-JP" altLang="en-US" sz="1400" dirty="0">
                <a:solidFill>
                  <a:schemeClr val="accent1">
                    <a:lumMod val="75000"/>
                  </a:schemeClr>
                </a:solidFill>
              </a:rPr>
              <a:t>　</a:t>
            </a:r>
            <a:endParaRPr kumimoji="1" lang="en-US" altLang="ja-JP" sz="1400" dirty="0">
              <a:solidFill>
                <a:schemeClr val="accent1">
                  <a:lumMod val="75000"/>
                </a:schemeClr>
              </a:solidFill>
            </a:endParaRPr>
          </a:p>
          <a:p>
            <a:pPr algn="ctr"/>
            <a:r>
              <a:rPr kumimoji="1" lang="ja-JP" altLang="en-US" sz="1400" dirty="0">
                <a:solidFill>
                  <a:schemeClr val="accent1">
                    <a:lumMod val="75000"/>
                  </a:schemeClr>
                </a:solidFill>
              </a:rPr>
              <a:t>　　　Ｐ</a:t>
            </a:r>
            <a:r>
              <a:rPr kumimoji="1" lang="en-US" altLang="ja-JP" sz="1400" dirty="0">
                <a:solidFill>
                  <a:schemeClr val="accent1">
                    <a:lumMod val="75000"/>
                  </a:schemeClr>
                </a:solidFill>
              </a:rPr>
              <a:t>26</a:t>
            </a:r>
            <a:r>
              <a:rPr kumimoji="1" lang="ja-JP" altLang="en-US" sz="1400" dirty="0">
                <a:solidFill>
                  <a:schemeClr val="accent1">
                    <a:lumMod val="75000"/>
                  </a:schemeClr>
                </a:solidFill>
              </a:rPr>
              <a:t>～</a:t>
            </a:r>
            <a:r>
              <a:rPr kumimoji="1" lang="en-US" altLang="ja-JP" sz="1400" dirty="0">
                <a:solidFill>
                  <a:schemeClr val="accent1">
                    <a:lumMod val="75000"/>
                  </a:schemeClr>
                </a:solidFill>
              </a:rPr>
              <a:t>28</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76650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left)">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7">
            <a:extLst>
              <a:ext uri="{FF2B5EF4-FFF2-40B4-BE49-F238E27FC236}">
                <a16:creationId xmlns:a16="http://schemas.microsoft.com/office/drawing/2014/main" xmlns="" id="{6CFCA354-D9B9-1F4D-AC18-883A2F465F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924" y="3980902"/>
            <a:ext cx="2870200" cy="216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85" name="テキスト ボックス 84">
            <a:extLst>
              <a:ext uri="{FF2B5EF4-FFF2-40B4-BE49-F238E27FC236}">
                <a16:creationId xmlns:a16="http://schemas.microsoft.com/office/drawing/2014/main" xmlns="" id="{48025AC6-D55E-2544-97A6-C4C22A190B79}"/>
              </a:ext>
            </a:extLst>
          </p:cNvPr>
          <p:cNvSpPr txBox="1"/>
          <p:nvPr/>
        </p:nvSpPr>
        <p:spPr>
          <a:xfrm>
            <a:off x="419099" y="1911445"/>
            <a:ext cx="1327152" cy="492443"/>
          </a:xfrm>
          <a:prstGeom prst="rect">
            <a:avLst/>
          </a:prstGeom>
          <a:noFill/>
        </p:spPr>
        <p:txBody>
          <a:bodyPr wrap="square" rtlCol="0">
            <a:spAutoFit/>
          </a:bodyPr>
          <a:lstStyle/>
          <a:p>
            <a:pPr algn="l"/>
            <a:r>
              <a:rPr lang="en-US" altLang="ja-JP" sz="2600" dirty="0"/>
              <a:t>B</a:t>
            </a:r>
            <a:r>
              <a:rPr lang="ja-JP" altLang="en-US" sz="2600" dirty="0"/>
              <a:t> 鑑賞</a:t>
            </a:r>
          </a:p>
        </p:txBody>
      </p:sp>
      <p:sp>
        <p:nvSpPr>
          <p:cNvPr id="7" name="矢印: 左右 6">
            <a:extLst>
              <a:ext uri="{FF2B5EF4-FFF2-40B4-BE49-F238E27FC236}">
                <a16:creationId xmlns:a16="http://schemas.microsoft.com/office/drawing/2014/main" xmlns="" id="{BCB1756F-FBC5-074D-BDC1-B947672C51FA}"/>
              </a:ext>
            </a:extLst>
          </p:cNvPr>
          <p:cNvSpPr/>
          <p:nvPr/>
        </p:nvSpPr>
        <p:spPr>
          <a:xfrm>
            <a:off x="2661074" y="4414324"/>
            <a:ext cx="5056630" cy="1569660"/>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xmlns="" id="{BAD3F7C5-3AFB-0040-82F1-736F8C6FA864}"/>
              </a:ext>
            </a:extLst>
          </p:cNvPr>
          <p:cNvSpPr txBox="1"/>
          <p:nvPr/>
        </p:nvSpPr>
        <p:spPr>
          <a:xfrm>
            <a:off x="3295841" y="4949098"/>
            <a:ext cx="3870960" cy="492443"/>
          </a:xfrm>
          <a:prstGeom prst="rect">
            <a:avLst/>
          </a:prstGeom>
          <a:noFill/>
          <a:ln>
            <a:noFill/>
          </a:ln>
        </p:spPr>
        <p:txBody>
          <a:bodyPr wrap="square" rtlCol="0">
            <a:spAutoFit/>
          </a:bodyPr>
          <a:lstStyle/>
          <a:p>
            <a:pPr algn="ctr"/>
            <a:r>
              <a:rPr kumimoji="1" lang="ja-JP" altLang="en-US" sz="2600" dirty="0">
                <a:solidFill>
                  <a:schemeClr val="bg1"/>
                </a:solidFill>
              </a:rPr>
              <a:t>意味の生成（創造活動）</a:t>
            </a:r>
          </a:p>
        </p:txBody>
      </p:sp>
      <p:sp>
        <p:nvSpPr>
          <p:cNvPr id="22" name="テキスト ボックス 21">
            <a:extLst>
              <a:ext uri="{FF2B5EF4-FFF2-40B4-BE49-F238E27FC236}">
                <a16:creationId xmlns:a16="http://schemas.microsoft.com/office/drawing/2014/main" xmlns="" id="{D9818489-E0DF-4C42-96E4-173867671266}"/>
              </a:ext>
            </a:extLst>
          </p:cNvPr>
          <p:cNvSpPr txBox="1"/>
          <p:nvPr/>
        </p:nvSpPr>
        <p:spPr>
          <a:xfrm>
            <a:off x="3594247" y="3595901"/>
            <a:ext cx="3190284" cy="1015663"/>
          </a:xfrm>
          <a:prstGeom prst="rect">
            <a:avLst/>
          </a:prstGeom>
          <a:solidFill>
            <a:srgbClr val="3399FF"/>
          </a:solidFill>
          <a:ln>
            <a:solidFill>
              <a:schemeClr val="tx1"/>
            </a:solidFill>
          </a:ln>
        </p:spPr>
        <p:txBody>
          <a:bodyPr wrap="square" rtlCol="0">
            <a:spAutoFit/>
          </a:bodyPr>
          <a:lstStyle/>
          <a:p>
            <a:r>
              <a:rPr kumimoji="1" lang="ja-JP" altLang="en-US" sz="2000" dirty="0">
                <a:latin typeface="AR P丸ゴシック体M" panose="020F0600000000000000" pitchFamily="50" charset="-128"/>
                <a:ea typeface="AR P丸ゴシック体M" panose="020F0600000000000000" pitchFamily="50" charset="-128"/>
              </a:rPr>
              <a:t>指導者：</a:t>
            </a:r>
            <a:endParaRPr kumimoji="1" lang="en-US" altLang="ja-JP" sz="2000" dirty="0">
              <a:latin typeface="AR P丸ゴシック体M" panose="020F0600000000000000" pitchFamily="50" charset="-128"/>
              <a:ea typeface="AR P丸ゴシック体M" panose="020F0600000000000000" pitchFamily="50" charset="-128"/>
            </a:endParaRPr>
          </a:p>
          <a:p>
            <a:r>
              <a:rPr lang="ja-JP" altLang="en-US" sz="2000" dirty="0">
                <a:latin typeface="AR P丸ゴシック体M" panose="020F0600000000000000" pitchFamily="50" charset="-128"/>
                <a:ea typeface="AR P丸ゴシック体M" panose="020F0600000000000000" pitchFamily="50" charset="-128"/>
              </a:rPr>
              <a:t>ファシリテーターとしての役割</a:t>
            </a:r>
            <a:endParaRPr kumimoji="1" lang="en-US" altLang="ja-JP" sz="2000" dirty="0">
              <a:latin typeface="AR P丸ゴシック体M" panose="020F0600000000000000" pitchFamily="50" charset="-128"/>
              <a:ea typeface="AR P丸ゴシック体M" panose="020F0600000000000000" pitchFamily="50" charset="-128"/>
            </a:endParaRPr>
          </a:p>
        </p:txBody>
      </p:sp>
      <p:sp>
        <p:nvSpPr>
          <p:cNvPr id="24" name="吹き出し: 四角形 23">
            <a:extLst>
              <a:ext uri="{FF2B5EF4-FFF2-40B4-BE49-F238E27FC236}">
                <a16:creationId xmlns:a16="http://schemas.microsoft.com/office/drawing/2014/main" xmlns="" id="{A8E4871B-48D0-624F-8ED9-ED5A7DE10FD4}"/>
              </a:ext>
            </a:extLst>
          </p:cNvPr>
          <p:cNvSpPr/>
          <p:nvPr/>
        </p:nvSpPr>
        <p:spPr>
          <a:xfrm>
            <a:off x="6753847" y="5985449"/>
            <a:ext cx="3362920" cy="758998"/>
          </a:xfrm>
          <a:prstGeom prst="wedgeRectCallout">
            <a:avLst>
              <a:gd name="adj1" fmla="val -41794"/>
              <a:gd name="adj2" fmla="val -84773"/>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dirty="0">
              <a:solidFill>
                <a:schemeClr val="bg1"/>
              </a:solidFill>
              <a:latin typeface="AR P丸ゴシック体M" panose="020F0600000000000000" pitchFamily="50" charset="-128"/>
              <a:ea typeface="AR P丸ゴシック体M" panose="020F0600000000000000" pitchFamily="50" charset="-128"/>
            </a:endParaRPr>
          </a:p>
          <a:p>
            <a:r>
              <a:rPr kumimoji="1" lang="ja-JP" altLang="en-US" dirty="0">
                <a:solidFill>
                  <a:schemeClr val="bg1"/>
                </a:solidFill>
                <a:latin typeface="AR P丸ゴシック体M" panose="020F0600000000000000" pitchFamily="50" charset="-128"/>
                <a:ea typeface="AR P丸ゴシック体M" panose="020F0600000000000000" pitchFamily="50" charset="-128"/>
              </a:rPr>
              <a:t>○思考力、判断力、表現力等</a:t>
            </a:r>
            <a:endParaRPr kumimoji="1" lang="en-US" altLang="ja-JP" dirty="0">
              <a:solidFill>
                <a:schemeClr val="bg1"/>
              </a:solidFill>
              <a:latin typeface="AR P丸ゴシック体M" panose="020F0600000000000000" pitchFamily="50" charset="-128"/>
              <a:ea typeface="AR P丸ゴシック体M" panose="020F0600000000000000" pitchFamily="50" charset="-128"/>
            </a:endParaRPr>
          </a:p>
          <a:p>
            <a:r>
              <a:rPr kumimoji="1" lang="en-US" altLang="ja-JP" dirty="0">
                <a:solidFill>
                  <a:schemeClr val="bg1"/>
                </a:solidFill>
                <a:latin typeface="AR P丸ゴシック体M" panose="020F0600000000000000" pitchFamily="50" charset="-128"/>
                <a:ea typeface="AR P丸ゴシック体M" panose="020F0600000000000000" pitchFamily="50" charset="-128"/>
              </a:rPr>
              <a:t>〈</a:t>
            </a:r>
            <a:r>
              <a:rPr kumimoji="1" lang="ja-JP" altLang="en-US" dirty="0">
                <a:solidFill>
                  <a:schemeClr val="bg1"/>
                </a:solidFill>
                <a:latin typeface="AR P丸ゴシック体M" panose="020F0600000000000000" pitchFamily="50" charset="-128"/>
                <a:ea typeface="AR P丸ゴシック体M" panose="020F0600000000000000" pitchFamily="50" charset="-128"/>
              </a:rPr>
              <a:t>育成する資質・能力</a:t>
            </a:r>
            <a:r>
              <a:rPr kumimoji="1" lang="en-US" altLang="ja-JP" dirty="0">
                <a:solidFill>
                  <a:schemeClr val="bg1"/>
                </a:solidFill>
                <a:latin typeface="AR P丸ゴシック体M" panose="020F0600000000000000" pitchFamily="50" charset="-128"/>
                <a:ea typeface="AR P丸ゴシック体M" panose="020F0600000000000000" pitchFamily="50" charset="-128"/>
              </a:rPr>
              <a:t>〉</a:t>
            </a:r>
          </a:p>
          <a:p>
            <a:endParaRPr kumimoji="1" lang="en-US" altLang="ja-JP" dirty="0">
              <a:solidFill>
                <a:schemeClr val="bg1"/>
              </a:solidFill>
            </a:endParaRPr>
          </a:p>
        </p:txBody>
      </p:sp>
      <p:pic>
        <p:nvPicPr>
          <p:cNvPr id="26" name="Picture 4">
            <a:extLst>
              <a:ext uri="{FF2B5EF4-FFF2-40B4-BE49-F238E27FC236}">
                <a16:creationId xmlns:a16="http://schemas.microsoft.com/office/drawing/2014/main" xmlns="" id="{7C0337B8-321B-DC4D-8607-BB8C77785B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675" y="4368980"/>
            <a:ext cx="1178263" cy="155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grpSp>
        <p:nvGrpSpPr>
          <p:cNvPr id="3" name="グループ化 2">
            <a:extLst>
              <a:ext uri="{FF2B5EF4-FFF2-40B4-BE49-F238E27FC236}">
                <a16:creationId xmlns:a16="http://schemas.microsoft.com/office/drawing/2014/main" xmlns="" id="{664D20DA-FEBA-429C-A486-19E935325B6D}"/>
              </a:ext>
            </a:extLst>
          </p:cNvPr>
          <p:cNvGrpSpPr/>
          <p:nvPr/>
        </p:nvGrpSpPr>
        <p:grpSpPr>
          <a:xfrm>
            <a:off x="1742489" y="1913207"/>
            <a:ext cx="9532388" cy="1292662"/>
            <a:chOff x="1742489" y="1280913"/>
            <a:chExt cx="9532388" cy="1292662"/>
          </a:xfrm>
        </p:grpSpPr>
        <p:sp>
          <p:nvSpPr>
            <p:cNvPr id="2" name="テキスト ボックス 1">
              <a:extLst>
                <a:ext uri="{FF2B5EF4-FFF2-40B4-BE49-F238E27FC236}">
                  <a16:creationId xmlns:a16="http://schemas.microsoft.com/office/drawing/2014/main" xmlns="" id="{3FA88BB4-1C3B-E548-9B94-15A9B1EF4351}"/>
                </a:ext>
              </a:extLst>
            </p:cNvPr>
            <p:cNvSpPr txBox="1"/>
            <p:nvPr/>
          </p:nvSpPr>
          <p:spPr>
            <a:xfrm>
              <a:off x="2232816" y="1280913"/>
              <a:ext cx="9042061" cy="1292662"/>
            </a:xfrm>
            <a:prstGeom prst="rect">
              <a:avLst/>
            </a:prstGeom>
            <a:noFill/>
          </p:spPr>
          <p:txBody>
            <a:bodyPr wrap="square" rtlCol="0">
              <a:spAutoFit/>
            </a:bodyPr>
            <a:lstStyle/>
            <a:p>
              <a:pPr algn="l"/>
              <a:r>
                <a:rPr lang="ja-JP" altLang="en-US" sz="2600" dirty="0"/>
                <a:t>　児童が自分の感覚や体験などを基に、自分たちの作品や親しみのある美術作品などを見たり、自分たちの感じ方を深めたりする活動。</a:t>
              </a:r>
            </a:p>
          </p:txBody>
        </p:sp>
        <p:sp>
          <p:nvSpPr>
            <p:cNvPr id="12" name="テキスト ボックス 11">
              <a:extLst>
                <a:ext uri="{FF2B5EF4-FFF2-40B4-BE49-F238E27FC236}">
                  <a16:creationId xmlns:a16="http://schemas.microsoft.com/office/drawing/2014/main" xmlns="" id="{A0183B12-0A74-4234-936D-8B0C31423C01}"/>
                </a:ext>
              </a:extLst>
            </p:cNvPr>
            <p:cNvSpPr txBox="1"/>
            <p:nvPr/>
          </p:nvSpPr>
          <p:spPr>
            <a:xfrm>
              <a:off x="1742489" y="1281610"/>
              <a:ext cx="522212" cy="492443"/>
            </a:xfrm>
            <a:prstGeom prst="rect">
              <a:avLst/>
            </a:prstGeom>
            <a:noFill/>
          </p:spPr>
          <p:txBody>
            <a:bodyPr wrap="square" rtlCol="0">
              <a:spAutoFit/>
            </a:bodyPr>
            <a:lstStyle/>
            <a:p>
              <a:pPr algn="l"/>
              <a:r>
                <a:rPr lang="ja-JP" altLang="en-US" sz="2600" dirty="0"/>
                <a:t>→</a:t>
              </a:r>
            </a:p>
          </p:txBody>
        </p:sp>
      </p:grpSp>
      <p:sp>
        <p:nvSpPr>
          <p:cNvPr id="16" name="四角形 86">
            <a:extLst>
              <a:ext uri="{FF2B5EF4-FFF2-40B4-BE49-F238E27FC236}">
                <a16:creationId xmlns:a16="http://schemas.microsoft.com/office/drawing/2014/main" xmlns="" id="{436E1174-8B16-40A3-B0DB-615E26A974C5}"/>
              </a:ext>
            </a:extLst>
          </p:cNvPr>
          <p:cNvSpPr/>
          <p:nvPr/>
        </p:nvSpPr>
        <p:spPr>
          <a:xfrm>
            <a:off x="-1" y="-1"/>
            <a:ext cx="12192001" cy="825501"/>
          </a:xfrm>
          <a:prstGeom prst="rect">
            <a:avLst/>
          </a:prstGeom>
          <a:solidFill>
            <a:srgbClr val="2AD3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タイトル 1">
            <a:extLst>
              <a:ext uri="{FF2B5EF4-FFF2-40B4-BE49-F238E27FC236}">
                <a16:creationId xmlns:a16="http://schemas.microsoft.com/office/drawing/2014/main" xmlns="" id="{9D67491F-CFEA-4554-BBD0-9B889BEA7FAE}"/>
              </a:ext>
            </a:extLst>
          </p:cNvPr>
          <p:cNvSpPr>
            <a:spLocks noGrp="1"/>
          </p:cNvSpPr>
          <p:nvPr>
            <p:ph type="title"/>
          </p:nvPr>
        </p:nvSpPr>
        <p:spPr>
          <a:xfrm>
            <a:off x="177238" y="-297415"/>
            <a:ext cx="7900525" cy="995915"/>
          </a:xfrm>
        </p:spPr>
        <p:txBody>
          <a:bodyPr>
            <a:noAutofit/>
          </a:bodyPr>
          <a:lstStyle/>
          <a:p>
            <a:r>
              <a:rPr lang="ja-JP" altLang="en-US" sz="2800" b="1" dirty="0"/>
              <a:t>２　具体的な改善事項</a:t>
            </a:r>
          </a:p>
        </p:txBody>
      </p:sp>
      <p:sp>
        <p:nvSpPr>
          <p:cNvPr id="18" name="正方形/長方形 17">
            <a:extLst>
              <a:ext uri="{FF2B5EF4-FFF2-40B4-BE49-F238E27FC236}">
                <a16:creationId xmlns:a16="http://schemas.microsoft.com/office/drawing/2014/main" xmlns="" id="{92B27F57-35DF-423F-A016-E1FE90F724D1}"/>
              </a:ext>
            </a:extLst>
          </p:cNvPr>
          <p:cNvSpPr/>
          <p:nvPr/>
        </p:nvSpPr>
        <p:spPr>
          <a:xfrm>
            <a:off x="698223" y="1169861"/>
            <a:ext cx="2561920" cy="523220"/>
          </a:xfrm>
          <a:prstGeom prst="rect">
            <a:avLst/>
          </a:prstGeom>
        </p:spPr>
        <p:txBody>
          <a:bodyPr wrap="none">
            <a:spAutoFit/>
          </a:bodyPr>
          <a:lstStyle/>
          <a:p>
            <a:r>
              <a:rPr lang="en-US" altLang="ja-JP" sz="2800" dirty="0"/>
              <a:t>(2)</a:t>
            </a:r>
            <a:r>
              <a:rPr lang="ja-JP" altLang="en-US" sz="2800" dirty="0"/>
              <a:t> 内容の改善</a:t>
            </a:r>
          </a:p>
        </p:txBody>
      </p:sp>
      <p:sp>
        <p:nvSpPr>
          <p:cNvPr id="15" name="フローチャート: 代替処理 14">
            <a:extLst>
              <a:ext uri="{FF2B5EF4-FFF2-40B4-BE49-F238E27FC236}">
                <a16:creationId xmlns:a16="http://schemas.microsoft.com/office/drawing/2014/main" xmlns="" id="{DF905C9F-0A84-4E99-8C15-2D4837D65DFC}"/>
              </a:ext>
            </a:extLst>
          </p:cNvPr>
          <p:cNvSpPr/>
          <p:nvPr/>
        </p:nvSpPr>
        <p:spPr>
          <a:xfrm>
            <a:off x="9909108" y="153141"/>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21</a:t>
            </a:r>
            <a:r>
              <a:rPr kumimoji="1" lang="ja-JP" altLang="en-US" sz="1400" dirty="0">
                <a:solidFill>
                  <a:schemeClr val="accent1">
                    <a:lumMod val="75000"/>
                  </a:schemeClr>
                </a:solidFill>
              </a:rPr>
              <a:t>～</a:t>
            </a:r>
            <a:r>
              <a:rPr kumimoji="1" lang="en-US" altLang="ja-JP" sz="1400" dirty="0">
                <a:solidFill>
                  <a:schemeClr val="accent1">
                    <a:lumMod val="75000"/>
                  </a:schemeClr>
                </a:solidFill>
              </a:rPr>
              <a:t>22</a:t>
            </a:r>
            <a:r>
              <a:rPr kumimoji="1" lang="ja-JP" altLang="en-US" sz="1400" dirty="0">
                <a:solidFill>
                  <a:schemeClr val="accent1">
                    <a:lumMod val="75000"/>
                  </a:schemeClr>
                </a:solidFill>
              </a:rPr>
              <a:t>　</a:t>
            </a:r>
            <a:endParaRPr kumimoji="1" lang="en-US" altLang="ja-JP" sz="1400" dirty="0">
              <a:solidFill>
                <a:schemeClr val="accent1">
                  <a:lumMod val="75000"/>
                </a:schemeClr>
              </a:solidFill>
            </a:endParaRPr>
          </a:p>
          <a:p>
            <a:pPr algn="ctr"/>
            <a:r>
              <a:rPr kumimoji="1" lang="ja-JP" altLang="en-US" sz="1400" dirty="0">
                <a:solidFill>
                  <a:schemeClr val="accent1">
                    <a:lumMod val="75000"/>
                  </a:schemeClr>
                </a:solidFill>
              </a:rPr>
              <a:t>　　　Ｐ</a:t>
            </a:r>
            <a:r>
              <a:rPr kumimoji="1" lang="en-US" altLang="ja-JP" sz="1400" dirty="0">
                <a:solidFill>
                  <a:schemeClr val="accent1">
                    <a:lumMod val="75000"/>
                  </a:schemeClr>
                </a:solidFill>
              </a:rPr>
              <a:t>31</a:t>
            </a:r>
            <a:r>
              <a:rPr kumimoji="1" lang="ja-JP" altLang="en-US" sz="1400" dirty="0">
                <a:solidFill>
                  <a:schemeClr val="accent1">
                    <a:lumMod val="75000"/>
                  </a:schemeClr>
                </a:solidFill>
              </a:rPr>
              <a:t>～</a:t>
            </a:r>
            <a:r>
              <a:rPr kumimoji="1" lang="en-US" altLang="ja-JP" sz="1400" dirty="0">
                <a:solidFill>
                  <a:schemeClr val="accent1">
                    <a:lumMod val="75000"/>
                  </a:schemeClr>
                </a:solidFill>
              </a:rPr>
              <a:t>32</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13464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1000"/>
                                        <p:tgtEl>
                                          <p:spTgt spid="24"/>
                                        </p:tgtEl>
                                      </p:cBhvr>
                                    </p:animEffect>
                                    <p:anim calcmode="lin" valueType="num">
                                      <p:cBhvr>
                                        <p:cTn id="33" dur="1000" fill="hold"/>
                                        <p:tgtEl>
                                          <p:spTgt spid="24"/>
                                        </p:tgtEl>
                                        <p:attrNameLst>
                                          <p:attrName>ppt_x</p:attrName>
                                        </p:attrNameLst>
                                      </p:cBhvr>
                                      <p:tavLst>
                                        <p:tav tm="0">
                                          <p:val>
                                            <p:strVal val="#ppt_x"/>
                                          </p:val>
                                        </p:tav>
                                        <p:tav tm="100000">
                                          <p:val>
                                            <p:strVal val="#ppt_x"/>
                                          </p:val>
                                        </p:tav>
                                      </p:tavLst>
                                    </p:anim>
                                    <p:anim calcmode="lin" valueType="num">
                                      <p:cBhvr>
                                        <p:cTn id="3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2" grpId="0" animBg="1"/>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EFFF5890-0A5D-0A4C-92B9-B05448297BF8}"/>
              </a:ext>
            </a:extLst>
          </p:cNvPr>
          <p:cNvSpPr>
            <a:spLocks noGrp="1"/>
          </p:cNvSpPr>
          <p:nvPr>
            <p:ph type="title"/>
          </p:nvPr>
        </p:nvSpPr>
        <p:spPr>
          <a:xfrm>
            <a:off x="838200" y="1085322"/>
            <a:ext cx="11423904" cy="2852737"/>
          </a:xfrm>
        </p:spPr>
        <p:txBody>
          <a:bodyPr>
            <a:normAutofit/>
          </a:bodyPr>
          <a:lstStyle/>
          <a:p>
            <a:r>
              <a:rPr lang="ja-JP" altLang="en-US" sz="4800" b="1" dirty="0"/>
              <a:t>３　指導計画と学習指導の改善・充実や</a:t>
            </a:r>
            <a:r>
              <a:rPr lang="en-US" altLang="ja-JP" sz="4800" b="1" dirty="0"/>
              <a:t/>
            </a:r>
            <a:br>
              <a:rPr lang="en-US" altLang="ja-JP" sz="4800" b="1" dirty="0"/>
            </a:br>
            <a:r>
              <a:rPr lang="ja-JP" altLang="en-US" sz="4800" b="1" dirty="0"/>
              <a:t>　　教育環境の充実等</a:t>
            </a:r>
          </a:p>
        </p:txBody>
      </p:sp>
      <p:sp>
        <p:nvSpPr>
          <p:cNvPr id="4" name="四角形 3">
            <a:extLst>
              <a:ext uri="{FF2B5EF4-FFF2-40B4-BE49-F238E27FC236}">
                <a16:creationId xmlns:a16="http://schemas.microsoft.com/office/drawing/2014/main" xmlns="" id="{309BA180-D768-124A-AD11-42AD894F118C}"/>
              </a:ext>
            </a:extLst>
          </p:cNvPr>
          <p:cNvSpPr/>
          <p:nvPr/>
        </p:nvSpPr>
        <p:spPr>
          <a:xfrm>
            <a:off x="0" y="3906310"/>
            <a:ext cx="12192001" cy="254000"/>
          </a:xfrm>
          <a:prstGeom prst="rect">
            <a:avLst/>
          </a:prstGeom>
          <a:solidFill>
            <a:srgbClr val="9962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Tree>
    <p:extLst>
      <p:ext uri="{BB962C8B-B14F-4D97-AF65-F5344CB8AC3E}">
        <p14:creationId xmlns:p14="http://schemas.microsoft.com/office/powerpoint/2010/main" val="2815278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四角形 3">
            <a:extLst>
              <a:ext uri="{FF2B5EF4-FFF2-40B4-BE49-F238E27FC236}">
                <a16:creationId xmlns:a16="http://schemas.microsoft.com/office/drawing/2014/main" xmlns="" id="{9697C7D1-A7F9-47E6-AF0D-821F699EB2F3}"/>
              </a:ext>
            </a:extLst>
          </p:cNvPr>
          <p:cNvSpPr/>
          <p:nvPr/>
        </p:nvSpPr>
        <p:spPr>
          <a:xfrm>
            <a:off x="0" y="5770493"/>
            <a:ext cx="1295323" cy="42294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四角形 3">
            <a:extLst>
              <a:ext uri="{FF2B5EF4-FFF2-40B4-BE49-F238E27FC236}">
                <a16:creationId xmlns:a16="http://schemas.microsoft.com/office/drawing/2014/main" xmlns="" id="{9DDBFC64-749B-434C-83ED-9A4D2E6613DF}"/>
              </a:ext>
            </a:extLst>
          </p:cNvPr>
          <p:cNvSpPr/>
          <p:nvPr/>
        </p:nvSpPr>
        <p:spPr>
          <a:xfrm>
            <a:off x="0" y="4513427"/>
            <a:ext cx="1295323" cy="422940"/>
          </a:xfrm>
          <a:prstGeom prst="rect">
            <a:avLst/>
          </a:prstGeom>
          <a:solidFill>
            <a:srgbClr val="9962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6" name="四角形 3">
            <a:extLst>
              <a:ext uri="{FF2B5EF4-FFF2-40B4-BE49-F238E27FC236}">
                <a16:creationId xmlns:a16="http://schemas.microsoft.com/office/drawing/2014/main" xmlns="" id="{D26E37D7-FF0E-47C6-874F-367E735570CB}"/>
              </a:ext>
            </a:extLst>
          </p:cNvPr>
          <p:cNvSpPr/>
          <p:nvPr/>
        </p:nvSpPr>
        <p:spPr>
          <a:xfrm>
            <a:off x="0" y="2942893"/>
            <a:ext cx="1295324" cy="400110"/>
          </a:xfrm>
          <a:prstGeom prst="rect">
            <a:avLst/>
          </a:prstGeom>
          <a:solidFill>
            <a:srgbClr val="2AD3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四角形 3">
            <a:extLst>
              <a:ext uri="{FF2B5EF4-FFF2-40B4-BE49-F238E27FC236}">
                <a16:creationId xmlns:a16="http://schemas.microsoft.com/office/drawing/2014/main" xmlns="" id="{6F1A2370-E01A-406F-81E3-9BF69C235122}"/>
              </a:ext>
            </a:extLst>
          </p:cNvPr>
          <p:cNvSpPr/>
          <p:nvPr/>
        </p:nvSpPr>
        <p:spPr>
          <a:xfrm flipV="1">
            <a:off x="-2" y="643864"/>
            <a:ext cx="1295325" cy="382711"/>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タイトル 2">
            <a:extLst>
              <a:ext uri="{FF2B5EF4-FFF2-40B4-BE49-F238E27FC236}">
                <a16:creationId xmlns:a16="http://schemas.microsoft.com/office/drawing/2014/main" xmlns="" id="{BB10ECBA-FA37-4859-A951-2C9906F45C1A}"/>
              </a:ext>
            </a:extLst>
          </p:cNvPr>
          <p:cNvSpPr>
            <a:spLocks noGrp="1"/>
          </p:cNvSpPr>
          <p:nvPr>
            <p:ph type="title"/>
          </p:nvPr>
        </p:nvSpPr>
        <p:spPr>
          <a:xfrm>
            <a:off x="838199" y="362241"/>
            <a:ext cx="10515600" cy="1015806"/>
          </a:xfrm>
        </p:spPr>
        <p:txBody>
          <a:bodyPr>
            <a:normAutofit/>
          </a:bodyPr>
          <a:lstStyle/>
          <a:p>
            <a:r>
              <a:rPr kumimoji="1" lang="ja-JP" altLang="en-US" sz="2800" b="1" dirty="0"/>
              <a:t>１　図画工作科の目標について</a:t>
            </a:r>
          </a:p>
        </p:txBody>
      </p:sp>
      <p:sp>
        <p:nvSpPr>
          <p:cNvPr id="4" name="正方形/長方形 3">
            <a:extLst>
              <a:ext uri="{FF2B5EF4-FFF2-40B4-BE49-F238E27FC236}">
                <a16:creationId xmlns:a16="http://schemas.microsoft.com/office/drawing/2014/main" xmlns="" id="{A90F78C9-0521-4235-A438-3170436930B1}"/>
              </a:ext>
            </a:extLst>
          </p:cNvPr>
          <p:cNvSpPr/>
          <p:nvPr/>
        </p:nvSpPr>
        <p:spPr>
          <a:xfrm>
            <a:off x="1295323" y="1341078"/>
            <a:ext cx="4190571" cy="400110"/>
          </a:xfrm>
          <a:prstGeom prst="rect">
            <a:avLst/>
          </a:prstGeom>
        </p:spPr>
        <p:txBody>
          <a:bodyPr wrap="none">
            <a:spAutoFit/>
          </a:bodyPr>
          <a:lstStyle/>
          <a:p>
            <a:r>
              <a:rPr lang="en-US" altLang="ja-JP" sz="2000" dirty="0"/>
              <a:t>(1)</a:t>
            </a:r>
            <a:r>
              <a:rPr lang="ja-JP" altLang="en-US" sz="2000" dirty="0"/>
              <a:t> 小学校図画工作科の成果と課題</a:t>
            </a:r>
          </a:p>
        </p:txBody>
      </p:sp>
      <p:sp>
        <p:nvSpPr>
          <p:cNvPr id="5" name="正方形/長方形 4">
            <a:extLst>
              <a:ext uri="{FF2B5EF4-FFF2-40B4-BE49-F238E27FC236}">
                <a16:creationId xmlns:a16="http://schemas.microsoft.com/office/drawing/2014/main" xmlns="" id="{E6C4C58E-E898-4E04-9160-E21A6887B568}"/>
              </a:ext>
            </a:extLst>
          </p:cNvPr>
          <p:cNvSpPr/>
          <p:nvPr/>
        </p:nvSpPr>
        <p:spPr>
          <a:xfrm>
            <a:off x="1295323" y="1820573"/>
            <a:ext cx="5472973" cy="400110"/>
          </a:xfrm>
          <a:prstGeom prst="rect">
            <a:avLst/>
          </a:prstGeom>
        </p:spPr>
        <p:txBody>
          <a:bodyPr wrap="none">
            <a:spAutoFit/>
          </a:bodyPr>
          <a:lstStyle/>
          <a:p>
            <a:r>
              <a:rPr lang="en-US" altLang="ja-JP" sz="2000" dirty="0"/>
              <a:t>(2) </a:t>
            </a:r>
            <a:r>
              <a:rPr lang="ja-JP" altLang="en-US" sz="2000" dirty="0"/>
              <a:t>課題を踏まえた図画工作科の目標の在り方</a:t>
            </a:r>
          </a:p>
        </p:txBody>
      </p:sp>
      <p:sp>
        <p:nvSpPr>
          <p:cNvPr id="6" name="正方形/長方形 5">
            <a:extLst>
              <a:ext uri="{FF2B5EF4-FFF2-40B4-BE49-F238E27FC236}">
                <a16:creationId xmlns:a16="http://schemas.microsoft.com/office/drawing/2014/main" xmlns="" id="{96801B9D-A4D9-4456-BCA7-A9AAFA92745D}"/>
              </a:ext>
            </a:extLst>
          </p:cNvPr>
          <p:cNvSpPr/>
          <p:nvPr/>
        </p:nvSpPr>
        <p:spPr>
          <a:xfrm>
            <a:off x="1295323" y="2318728"/>
            <a:ext cx="4960012" cy="400110"/>
          </a:xfrm>
          <a:prstGeom prst="rect">
            <a:avLst/>
          </a:prstGeom>
        </p:spPr>
        <p:txBody>
          <a:bodyPr wrap="none">
            <a:spAutoFit/>
          </a:bodyPr>
          <a:lstStyle/>
          <a:p>
            <a:r>
              <a:rPr lang="en-US" altLang="ja-JP" sz="2000" dirty="0"/>
              <a:t>(3) </a:t>
            </a:r>
            <a:r>
              <a:rPr lang="ja-JP" altLang="en-US" sz="2000" dirty="0"/>
              <a:t>図画工作科における「見方・考え方」</a:t>
            </a:r>
          </a:p>
        </p:txBody>
      </p:sp>
      <p:sp>
        <p:nvSpPr>
          <p:cNvPr id="7" name="タイトル 2">
            <a:extLst>
              <a:ext uri="{FF2B5EF4-FFF2-40B4-BE49-F238E27FC236}">
                <a16:creationId xmlns:a16="http://schemas.microsoft.com/office/drawing/2014/main" xmlns="" id="{7F998784-9891-481D-9248-0CA5EA0D6AC7}"/>
              </a:ext>
            </a:extLst>
          </p:cNvPr>
          <p:cNvSpPr txBox="1">
            <a:spLocks/>
          </p:cNvSpPr>
          <p:nvPr/>
        </p:nvSpPr>
        <p:spPr>
          <a:xfrm>
            <a:off x="838200" y="2681869"/>
            <a:ext cx="10515600" cy="1015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b="1" dirty="0"/>
              <a:t>２　具体的な改善事項</a:t>
            </a:r>
          </a:p>
        </p:txBody>
      </p:sp>
      <p:sp>
        <p:nvSpPr>
          <p:cNvPr id="8" name="正方形/長方形 7">
            <a:extLst>
              <a:ext uri="{FF2B5EF4-FFF2-40B4-BE49-F238E27FC236}">
                <a16:creationId xmlns:a16="http://schemas.microsoft.com/office/drawing/2014/main" xmlns="" id="{2E3BB1CE-575A-42B1-B14E-20D12AA61E20}"/>
              </a:ext>
            </a:extLst>
          </p:cNvPr>
          <p:cNvSpPr/>
          <p:nvPr/>
        </p:nvSpPr>
        <p:spPr>
          <a:xfrm>
            <a:off x="1295323" y="3460296"/>
            <a:ext cx="2651688" cy="400110"/>
          </a:xfrm>
          <a:prstGeom prst="rect">
            <a:avLst/>
          </a:prstGeom>
        </p:spPr>
        <p:txBody>
          <a:bodyPr wrap="none">
            <a:spAutoFit/>
          </a:bodyPr>
          <a:lstStyle/>
          <a:p>
            <a:r>
              <a:rPr lang="en-US" altLang="ja-JP" sz="2000" dirty="0"/>
              <a:t>(1)</a:t>
            </a:r>
            <a:r>
              <a:rPr lang="ja-JP" altLang="en-US" sz="2000" dirty="0"/>
              <a:t> 内容構成の考え方</a:t>
            </a:r>
          </a:p>
        </p:txBody>
      </p:sp>
      <p:sp>
        <p:nvSpPr>
          <p:cNvPr id="9" name="正方形/長方形 8">
            <a:extLst>
              <a:ext uri="{FF2B5EF4-FFF2-40B4-BE49-F238E27FC236}">
                <a16:creationId xmlns:a16="http://schemas.microsoft.com/office/drawing/2014/main" xmlns="" id="{A765A1C7-A56E-460A-8BD2-FE08C29DB967}"/>
              </a:ext>
            </a:extLst>
          </p:cNvPr>
          <p:cNvSpPr/>
          <p:nvPr/>
        </p:nvSpPr>
        <p:spPr>
          <a:xfrm>
            <a:off x="1295323" y="3921127"/>
            <a:ext cx="1882247" cy="400110"/>
          </a:xfrm>
          <a:prstGeom prst="rect">
            <a:avLst/>
          </a:prstGeom>
        </p:spPr>
        <p:txBody>
          <a:bodyPr wrap="none">
            <a:spAutoFit/>
          </a:bodyPr>
          <a:lstStyle/>
          <a:p>
            <a:r>
              <a:rPr lang="en-US" altLang="ja-JP" sz="2000" dirty="0"/>
              <a:t>(2) </a:t>
            </a:r>
            <a:r>
              <a:rPr lang="ja-JP" altLang="en-US" sz="2000" dirty="0"/>
              <a:t>内容の改善</a:t>
            </a:r>
          </a:p>
        </p:txBody>
      </p:sp>
      <p:sp>
        <p:nvSpPr>
          <p:cNvPr id="10" name="タイトル 2">
            <a:extLst>
              <a:ext uri="{FF2B5EF4-FFF2-40B4-BE49-F238E27FC236}">
                <a16:creationId xmlns:a16="http://schemas.microsoft.com/office/drawing/2014/main" xmlns="" id="{C2FD9B24-BCD7-4CED-A12C-270EF6FE82E1}"/>
              </a:ext>
            </a:extLst>
          </p:cNvPr>
          <p:cNvSpPr txBox="1">
            <a:spLocks/>
          </p:cNvSpPr>
          <p:nvPr/>
        </p:nvSpPr>
        <p:spPr>
          <a:xfrm>
            <a:off x="838199" y="4251338"/>
            <a:ext cx="11030339" cy="1015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b="1" dirty="0"/>
              <a:t>３　指導計画と学習指導の改善・充実や教育環境の充実等</a:t>
            </a:r>
          </a:p>
        </p:txBody>
      </p:sp>
      <p:sp>
        <p:nvSpPr>
          <p:cNvPr id="11" name="正方形/長方形 10">
            <a:extLst>
              <a:ext uri="{FF2B5EF4-FFF2-40B4-BE49-F238E27FC236}">
                <a16:creationId xmlns:a16="http://schemas.microsoft.com/office/drawing/2014/main" xmlns="" id="{0377B3D4-186D-4D86-B709-D05038D756C5}"/>
              </a:ext>
            </a:extLst>
          </p:cNvPr>
          <p:cNvSpPr/>
          <p:nvPr/>
        </p:nvSpPr>
        <p:spPr>
          <a:xfrm>
            <a:off x="1295323" y="5067089"/>
            <a:ext cx="3677610" cy="400110"/>
          </a:xfrm>
          <a:prstGeom prst="rect">
            <a:avLst/>
          </a:prstGeom>
        </p:spPr>
        <p:txBody>
          <a:bodyPr wrap="none">
            <a:spAutoFit/>
          </a:bodyPr>
          <a:lstStyle/>
          <a:p>
            <a:r>
              <a:rPr lang="en-US" altLang="ja-JP" sz="2000" dirty="0"/>
              <a:t>(1)</a:t>
            </a:r>
            <a:r>
              <a:rPr lang="ja-JP" altLang="en-US" sz="2000" dirty="0"/>
              <a:t> 指導計画作成上の配慮事項</a:t>
            </a:r>
          </a:p>
        </p:txBody>
      </p:sp>
      <p:sp>
        <p:nvSpPr>
          <p:cNvPr id="14" name="タイトル 2">
            <a:extLst>
              <a:ext uri="{FF2B5EF4-FFF2-40B4-BE49-F238E27FC236}">
                <a16:creationId xmlns:a16="http://schemas.microsoft.com/office/drawing/2014/main" xmlns="" id="{D4A283DC-8012-403B-8400-742A51250842}"/>
              </a:ext>
            </a:extLst>
          </p:cNvPr>
          <p:cNvSpPr txBox="1">
            <a:spLocks/>
          </p:cNvSpPr>
          <p:nvPr/>
        </p:nvSpPr>
        <p:spPr>
          <a:xfrm>
            <a:off x="838199" y="5505128"/>
            <a:ext cx="11030339" cy="1015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b="1" dirty="0"/>
              <a:t>４　移行措置</a:t>
            </a:r>
          </a:p>
        </p:txBody>
      </p:sp>
    </p:spTree>
    <p:extLst>
      <p:ext uri="{BB962C8B-B14F-4D97-AF65-F5344CB8AC3E}">
        <p14:creationId xmlns:p14="http://schemas.microsoft.com/office/powerpoint/2010/main" val="3181134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テキスト ボックス 84">
            <a:extLst>
              <a:ext uri="{FF2B5EF4-FFF2-40B4-BE49-F238E27FC236}">
                <a16:creationId xmlns:a16="http://schemas.microsoft.com/office/drawing/2014/main" xmlns="" id="{48025AC6-D55E-2544-97A6-C4C22A190B79}"/>
              </a:ext>
            </a:extLst>
          </p:cNvPr>
          <p:cNvSpPr txBox="1"/>
          <p:nvPr/>
        </p:nvSpPr>
        <p:spPr>
          <a:xfrm>
            <a:off x="601131" y="1821128"/>
            <a:ext cx="8809567" cy="492443"/>
          </a:xfrm>
          <a:prstGeom prst="rect">
            <a:avLst/>
          </a:prstGeom>
          <a:noFill/>
        </p:spPr>
        <p:txBody>
          <a:bodyPr wrap="square" rtlCol="0">
            <a:spAutoFit/>
          </a:bodyPr>
          <a:lstStyle/>
          <a:p>
            <a:pPr algn="l"/>
            <a:r>
              <a:rPr lang="ja-JP" altLang="en-US" sz="2600" b="1" dirty="0"/>
              <a:t>◯ 主体的・対話的で深い学びの実現に向けた授業改善</a:t>
            </a:r>
          </a:p>
        </p:txBody>
      </p:sp>
      <p:sp>
        <p:nvSpPr>
          <p:cNvPr id="87" name="四角形 86">
            <a:extLst>
              <a:ext uri="{FF2B5EF4-FFF2-40B4-BE49-F238E27FC236}">
                <a16:creationId xmlns:a16="http://schemas.microsoft.com/office/drawing/2014/main" xmlns="" id="{3AB61811-A484-0D4F-AF5F-E9A382560B47}"/>
              </a:ext>
            </a:extLst>
          </p:cNvPr>
          <p:cNvSpPr/>
          <p:nvPr/>
        </p:nvSpPr>
        <p:spPr>
          <a:xfrm>
            <a:off x="-1" y="-1"/>
            <a:ext cx="12192001" cy="825501"/>
          </a:xfrm>
          <a:prstGeom prst="rect">
            <a:avLst/>
          </a:prstGeom>
          <a:solidFill>
            <a:srgbClr val="9962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89" name="タイトル 1">
            <a:extLst>
              <a:ext uri="{FF2B5EF4-FFF2-40B4-BE49-F238E27FC236}">
                <a16:creationId xmlns:a16="http://schemas.microsoft.com/office/drawing/2014/main" xmlns="" id="{8F4E92FD-4C50-D844-8DAE-941B26244273}"/>
              </a:ext>
            </a:extLst>
          </p:cNvPr>
          <p:cNvSpPr>
            <a:spLocks noGrp="1"/>
          </p:cNvSpPr>
          <p:nvPr>
            <p:ph type="title"/>
          </p:nvPr>
        </p:nvSpPr>
        <p:spPr>
          <a:xfrm>
            <a:off x="177238" y="-297415"/>
            <a:ext cx="10085443" cy="995915"/>
          </a:xfrm>
        </p:spPr>
        <p:txBody>
          <a:bodyPr>
            <a:noAutofit/>
          </a:bodyPr>
          <a:lstStyle/>
          <a:p>
            <a:r>
              <a:rPr lang="ja-JP" altLang="en-US" sz="2800" b="1" dirty="0">
                <a:solidFill>
                  <a:schemeClr val="bg1"/>
                </a:solidFill>
              </a:rPr>
              <a:t>３　指導計画と学習指導の改善・充実や教育環境の充実等</a:t>
            </a:r>
            <a:endParaRPr kumimoji="1" lang="ja-JP" altLang="en-US" sz="2800" b="1" dirty="0">
              <a:solidFill>
                <a:schemeClr val="bg1"/>
              </a:solidFill>
              <a:latin typeface="HGMaruGothicMPRO" panose="020B0604020202020204" pitchFamily="34" charset="0"/>
              <a:cs typeface="HGMaruGothicMPRO" panose="020B0604020202020204" pitchFamily="34" charset="0"/>
            </a:endParaRPr>
          </a:p>
        </p:txBody>
      </p:sp>
      <p:sp>
        <p:nvSpPr>
          <p:cNvPr id="2" name="テキスト ボックス 1">
            <a:extLst>
              <a:ext uri="{FF2B5EF4-FFF2-40B4-BE49-F238E27FC236}">
                <a16:creationId xmlns:a16="http://schemas.microsoft.com/office/drawing/2014/main" xmlns="" id="{1A8CD57D-E43F-1B40-B4DD-292F7F66F25D}"/>
              </a:ext>
            </a:extLst>
          </p:cNvPr>
          <p:cNvSpPr txBox="1"/>
          <p:nvPr/>
        </p:nvSpPr>
        <p:spPr>
          <a:xfrm>
            <a:off x="768345" y="3309199"/>
            <a:ext cx="4428067" cy="1200329"/>
          </a:xfrm>
          <a:prstGeom prst="rect">
            <a:avLst/>
          </a:prstGeom>
          <a:noFill/>
        </p:spPr>
        <p:txBody>
          <a:bodyPr wrap="square" rtlCol="0">
            <a:spAutoFit/>
          </a:bodyPr>
          <a:lstStyle/>
          <a:p>
            <a:pPr algn="l"/>
            <a:r>
              <a:rPr lang="ja-JP" altLang="en-US" sz="7200" b="1" dirty="0">
                <a:solidFill>
                  <a:srgbClr val="2547F9"/>
                </a:solidFill>
              </a:rPr>
              <a:t>つくり</a:t>
            </a:r>
          </a:p>
        </p:txBody>
      </p:sp>
      <p:sp>
        <p:nvSpPr>
          <p:cNvPr id="3" name="テキスト ボックス 2">
            <a:extLst>
              <a:ext uri="{FF2B5EF4-FFF2-40B4-BE49-F238E27FC236}">
                <a16:creationId xmlns:a16="http://schemas.microsoft.com/office/drawing/2014/main" xmlns="" id="{D17E3460-F79A-4B49-9CF4-63E2BE870B8F}"/>
              </a:ext>
            </a:extLst>
          </p:cNvPr>
          <p:cNvSpPr txBox="1"/>
          <p:nvPr/>
        </p:nvSpPr>
        <p:spPr>
          <a:xfrm>
            <a:off x="768347" y="4370912"/>
            <a:ext cx="5560483" cy="1200329"/>
          </a:xfrm>
          <a:prstGeom prst="rect">
            <a:avLst/>
          </a:prstGeom>
          <a:noFill/>
        </p:spPr>
        <p:txBody>
          <a:bodyPr wrap="square" rtlCol="0">
            <a:spAutoFit/>
          </a:bodyPr>
          <a:lstStyle/>
          <a:p>
            <a:pPr algn="l"/>
            <a:r>
              <a:rPr lang="ja-JP" altLang="en-US" sz="7200" b="1" dirty="0">
                <a:solidFill>
                  <a:srgbClr val="2547F9"/>
                </a:solidFill>
              </a:rPr>
              <a:t>つくりかえ</a:t>
            </a:r>
          </a:p>
        </p:txBody>
      </p:sp>
      <p:sp>
        <p:nvSpPr>
          <p:cNvPr id="4" name="テキスト ボックス 3">
            <a:extLst>
              <a:ext uri="{FF2B5EF4-FFF2-40B4-BE49-F238E27FC236}">
                <a16:creationId xmlns:a16="http://schemas.microsoft.com/office/drawing/2014/main" xmlns="" id="{50D493FC-EEED-3C46-8180-8AF3A35DDFD2}"/>
              </a:ext>
            </a:extLst>
          </p:cNvPr>
          <p:cNvSpPr txBox="1"/>
          <p:nvPr/>
        </p:nvSpPr>
        <p:spPr>
          <a:xfrm>
            <a:off x="768349" y="5475092"/>
            <a:ext cx="5560483" cy="1200329"/>
          </a:xfrm>
          <a:prstGeom prst="rect">
            <a:avLst/>
          </a:prstGeom>
          <a:noFill/>
        </p:spPr>
        <p:txBody>
          <a:bodyPr wrap="square" rtlCol="0">
            <a:spAutoFit/>
          </a:bodyPr>
          <a:lstStyle/>
          <a:p>
            <a:pPr algn="l"/>
            <a:r>
              <a:rPr lang="ja-JP" altLang="en-US" sz="7200" b="1" dirty="0">
                <a:solidFill>
                  <a:srgbClr val="2547F9"/>
                </a:solidFill>
              </a:rPr>
              <a:t>つくる</a:t>
            </a:r>
          </a:p>
        </p:txBody>
      </p:sp>
      <p:sp>
        <p:nvSpPr>
          <p:cNvPr id="10" name="吹き出し: 角を丸めた四角形 9">
            <a:extLst>
              <a:ext uri="{FF2B5EF4-FFF2-40B4-BE49-F238E27FC236}">
                <a16:creationId xmlns:a16="http://schemas.microsoft.com/office/drawing/2014/main" xmlns="" id="{6984C6FE-24BB-9E42-8D39-291B5629571E}"/>
              </a:ext>
            </a:extLst>
          </p:cNvPr>
          <p:cNvSpPr/>
          <p:nvPr/>
        </p:nvSpPr>
        <p:spPr>
          <a:xfrm>
            <a:off x="6328832" y="3841750"/>
            <a:ext cx="5390417" cy="2360692"/>
          </a:xfrm>
          <a:prstGeom prst="wedgeRoundRectCallout">
            <a:avLst>
              <a:gd name="adj1" fmla="val -61837"/>
              <a:gd name="adj2" fmla="val 21712"/>
              <a:gd name="adj3" fmla="val 16667"/>
            </a:avLst>
          </a:prstGeom>
          <a:solidFill>
            <a:schemeClr val="bg1"/>
          </a:solidFill>
          <a:ln w="28575">
            <a:solidFill>
              <a:srgbClr val="9962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500" dirty="0">
                <a:solidFill>
                  <a:schemeClr val="tx1"/>
                </a:solidFill>
              </a:rPr>
              <a:t>◆　子供が自ら表現したいことを</a:t>
            </a:r>
            <a:endParaRPr lang="en-US" altLang="ja-JP" sz="2500" dirty="0">
              <a:solidFill>
                <a:schemeClr val="tx1"/>
              </a:solidFill>
            </a:endParaRPr>
          </a:p>
          <a:p>
            <a:r>
              <a:rPr lang="ja-JP" altLang="en-US" sz="2500" dirty="0">
                <a:solidFill>
                  <a:schemeClr val="tx1"/>
                </a:solidFill>
              </a:rPr>
              <a:t>　見つける学習。</a:t>
            </a:r>
          </a:p>
          <a:p>
            <a:r>
              <a:rPr lang="ja-JP" altLang="en-US" sz="2500" dirty="0">
                <a:solidFill>
                  <a:schemeClr val="tx1"/>
                </a:solidFill>
              </a:rPr>
              <a:t>◆　学習過程を重視すること。</a:t>
            </a:r>
          </a:p>
          <a:p>
            <a:r>
              <a:rPr lang="ja-JP" altLang="en-US" sz="2500" dirty="0">
                <a:solidFill>
                  <a:schemeClr val="tx1"/>
                </a:solidFill>
              </a:rPr>
              <a:t>◆　自分で発想して、思考し、技</a:t>
            </a:r>
            <a:endParaRPr lang="en-US" altLang="ja-JP" sz="2500" dirty="0">
              <a:solidFill>
                <a:schemeClr val="tx1"/>
              </a:solidFill>
            </a:endParaRPr>
          </a:p>
          <a:p>
            <a:r>
              <a:rPr lang="ja-JP" altLang="en-US" sz="2500" dirty="0">
                <a:solidFill>
                  <a:schemeClr val="tx1"/>
                </a:solidFill>
              </a:rPr>
              <a:t>　術を働かせている。</a:t>
            </a:r>
          </a:p>
        </p:txBody>
      </p:sp>
      <p:sp>
        <p:nvSpPr>
          <p:cNvPr id="5" name="テキスト ボックス 4">
            <a:extLst>
              <a:ext uri="{FF2B5EF4-FFF2-40B4-BE49-F238E27FC236}">
                <a16:creationId xmlns:a16="http://schemas.microsoft.com/office/drawing/2014/main" xmlns="" id="{B3175397-E376-D643-B98F-95A4FE279C8F}"/>
              </a:ext>
            </a:extLst>
          </p:cNvPr>
          <p:cNvSpPr txBox="1"/>
          <p:nvPr/>
        </p:nvSpPr>
        <p:spPr>
          <a:xfrm>
            <a:off x="601130" y="1150283"/>
            <a:ext cx="8809567" cy="523220"/>
          </a:xfrm>
          <a:prstGeom prst="rect">
            <a:avLst/>
          </a:prstGeom>
          <a:noFill/>
        </p:spPr>
        <p:txBody>
          <a:bodyPr wrap="square" rtlCol="0">
            <a:spAutoFit/>
          </a:bodyPr>
          <a:lstStyle/>
          <a:p>
            <a:r>
              <a:rPr lang="en-US" altLang="ja-JP" sz="2800" dirty="0"/>
              <a:t>(1)</a:t>
            </a:r>
            <a:r>
              <a:rPr lang="ja-JP" altLang="en-US" sz="2800" dirty="0"/>
              <a:t> 指導計画作成上の配慮事項、内容の取扱い</a:t>
            </a:r>
          </a:p>
        </p:txBody>
      </p:sp>
      <p:pic>
        <p:nvPicPr>
          <p:cNvPr id="6" name="Picture 2">
            <a:extLst>
              <a:ext uri="{FF2B5EF4-FFF2-40B4-BE49-F238E27FC236}">
                <a16:creationId xmlns:a16="http://schemas.microsoft.com/office/drawing/2014/main" xmlns="" id="{1F11673F-97F6-644B-A09C-A26BE3FF6E9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130" y="2458842"/>
            <a:ext cx="1810115" cy="696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11" name="フローチャート: 代替処理 10">
            <a:extLst>
              <a:ext uri="{FF2B5EF4-FFF2-40B4-BE49-F238E27FC236}">
                <a16:creationId xmlns:a16="http://schemas.microsoft.com/office/drawing/2014/main" xmlns="" id="{AA1C2CCF-750D-4586-8A76-50589CFEFC6A}"/>
              </a:ext>
            </a:extLst>
          </p:cNvPr>
          <p:cNvSpPr/>
          <p:nvPr/>
        </p:nvSpPr>
        <p:spPr>
          <a:xfrm>
            <a:off x="9909108" y="153141"/>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26</a:t>
            </a:r>
            <a:r>
              <a:rPr kumimoji="1" lang="ja-JP" altLang="en-US" sz="1400" dirty="0">
                <a:solidFill>
                  <a:schemeClr val="accent1">
                    <a:lumMod val="75000"/>
                  </a:schemeClr>
                </a:solidFill>
              </a:rPr>
              <a:t>～</a:t>
            </a:r>
            <a:r>
              <a:rPr kumimoji="1" lang="en-US" altLang="ja-JP" sz="1400" dirty="0">
                <a:solidFill>
                  <a:schemeClr val="accent1">
                    <a:lumMod val="75000"/>
                  </a:schemeClr>
                </a:solidFill>
              </a:rPr>
              <a:t>27</a:t>
            </a:r>
            <a:r>
              <a:rPr kumimoji="1" lang="ja-JP" altLang="en-US" sz="1400" dirty="0">
                <a:solidFill>
                  <a:schemeClr val="accent1">
                    <a:lumMod val="75000"/>
                  </a:schemeClr>
                </a:solidFill>
              </a:rPr>
              <a:t>　</a:t>
            </a:r>
            <a:endParaRPr kumimoji="1" lang="en-US" altLang="ja-JP" sz="1400" dirty="0">
              <a:solidFill>
                <a:schemeClr val="accent1">
                  <a:lumMod val="75000"/>
                </a:schemeClr>
              </a:solidFill>
            </a:endParaRPr>
          </a:p>
          <a:p>
            <a:pPr algn="ctr"/>
            <a:r>
              <a:rPr kumimoji="1" lang="ja-JP" altLang="en-US" sz="1400" dirty="0">
                <a:solidFill>
                  <a:schemeClr val="accent1">
                    <a:lumMod val="75000"/>
                  </a:schemeClr>
                </a:solidFill>
              </a:rPr>
              <a:t>　</a:t>
            </a:r>
            <a:r>
              <a:rPr lang="ja-JP" altLang="en-US" sz="1400" dirty="0">
                <a:solidFill>
                  <a:schemeClr val="accent1">
                    <a:lumMod val="75000"/>
                  </a:schemeClr>
                </a:solidFill>
              </a:rPr>
              <a:t>  </a:t>
            </a:r>
            <a:r>
              <a:rPr kumimoji="1" lang="en-US" altLang="ja-JP" sz="1400" dirty="0">
                <a:solidFill>
                  <a:schemeClr val="accent1">
                    <a:lumMod val="75000"/>
                  </a:schemeClr>
                </a:solidFill>
              </a:rPr>
              <a:t>P104</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2950165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1000"/>
                                        <p:tgtEl>
                                          <p:spTgt spid="85"/>
                                        </p:tgtEl>
                                      </p:cBhvr>
                                    </p:animEffect>
                                    <p:anim calcmode="lin" valueType="num">
                                      <p:cBhvr>
                                        <p:cTn id="8" dur="1000" fill="hold"/>
                                        <p:tgtEl>
                                          <p:spTgt spid="85"/>
                                        </p:tgtEl>
                                        <p:attrNameLst>
                                          <p:attrName>ppt_x</p:attrName>
                                        </p:attrNameLst>
                                      </p:cBhvr>
                                      <p:tavLst>
                                        <p:tav tm="0">
                                          <p:val>
                                            <p:strVal val="#ppt_x"/>
                                          </p:val>
                                        </p:tav>
                                        <p:tav tm="100000">
                                          <p:val>
                                            <p:strVal val="#ppt_x"/>
                                          </p:val>
                                        </p:tav>
                                      </p:tavLst>
                                    </p:anim>
                                    <p:anim calcmode="lin" valueType="num">
                                      <p:cBhvr>
                                        <p:cTn id="9" dur="1000" fill="hold"/>
                                        <p:tgtEl>
                                          <p:spTgt spid="8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0-#ppt_w/2"/>
                                          </p:val>
                                        </p:tav>
                                        <p:tav tm="100000">
                                          <p:val>
                                            <p:strVal val="#ppt_x"/>
                                          </p:val>
                                        </p:tav>
                                      </p:tavLst>
                                    </p:anim>
                                    <p:anim calcmode="lin" valueType="num">
                                      <p:cBhvr additive="base">
                                        <p:cTn id="15"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 calcmode="lin" valueType="num">
                                      <p:cBhvr additive="base">
                                        <p:cTn id="26" dur="500" fill="hold"/>
                                        <p:tgtEl>
                                          <p:spTgt spid="3"/>
                                        </p:tgtEl>
                                        <p:attrNameLst>
                                          <p:attrName>ppt_x</p:attrName>
                                        </p:attrNameLst>
                                      </p:cBhvr>
                                      <p:tavLst>
                                        <p:tav tm="0">
                                          <p:val>
                                            <p:strVal val="#ppt_x"/>
                                          </p:val>
                                        </p:tav>
                                        <p:tav tm="100000">
                                          <p:val>
                                            <p:strVal val="#ppt_x"/>
                                          </p:val>
                                        </p:tav>
                                      </p:tavLst>
                                    </p:anim>
                                    <p:anim calcmode="lin" valueType="num">
                                      <p:cBhvr additive="base">
                                        <p:cTn id="2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 calcmode="lin" valueType="num">
                                      <p:cBhvr additive="base">
                                        <p:cTn id="32" dur="500" fill="hold"/>
                                        <p:tgtEl>
                                          <p:spTgt spid="4"/>
                                        </p:tgtEl>
                                        <p:attrNameLst>
                                          <p:attrName>ppt_x</p:attrName>
                                        </p:attrNameLst>
                                      </p:cBhvr>
                                      <p:tavLst>
                                        <p:tav tm="0">
                                          <p:val>
                                            <p:strVal val="#ppt_x"/>
                                          </p:val>
                                        </p:tav>
                                        <p:tav tm="100000">
                                          <p:val>
                                            <p:strVal val="#ppt_x"/>
                                          </p:val>
                                        </p:tav>
                                      </p:tavLst>
                                    </p:anim>
                                    <p:anim calcmode="lin" valueType="num">
                                      <p:cBhvr additive="base">
                                        <p:cTn id="3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2" grpId="0"/>
      <p:bldP spid="3" grpId="0"/>
      <p:bldP spid="4" grpId="0"/>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テキスト ボックス 84">
            <a:extLst>
              <a:ext uri="{FF2B5EF4-FFF2-40B4-BE49-F238E27FC236}">
                <a16:creationId xmlns:a16="http://schemas.microsoft.com/office/drawing/2014/main" xmlns="" id="{48025AC6-D55E-2544-97A6-C4C22A190B79}"/>
              </a:ext>
            </a:extLst>
          </p:cNvPr>
          <p:cNvSpPr txBox="1"/>
          <p:nvPr/>
        </p:nvSpPr>
        <p:spPr>
          <a:xfrm>
            <a:off x="577848" y="1825064"/>
            <a:ext cx="8809567" cy="492443"/>
          </a:xfrm>
          <a:prstGeom prst="rect">
            <a:avLst/>
          </a:prstGeom>
          <a:noFill/>
        </p:spPr>
        <p:txBody>
          <a:bodyPr wrap="square" rtlCol="0">
            <a:spAutoFit/>
          </a:bodyPr>
          <a:lstStyle/>
          <a:p>
            <a:pPr algn="l"/>
            <a:r>
              <a:rPr lang="ja-JP" altLang="en-US" sz="2600" b="1" dirty="0"/>
              <a:t>◯ 「Ａ表現」及び「</a:t>
            </a:r>
            <a:r>
              <a:rPr lang="en-US" altLang="ja-JP" sz="2600" b="1" dirty="0"/>
              <a:t>B</a:t>
            </a:r>
            <a:r>
              <a:rPr lang="ja-JP" altLang="en-US" sz="2600" b="1" dirty="0"/>
              <a:t>鑑賞」の関連</a:t>
            </a:r>
          </a:p>
        </p:txBody>
      </p:sp>
      <p:sp>
        <p:nvSpPr>
          <p:cNvPr id="87" name="四角形 86">
            <a:extLst>
              <a:ext uri="{FF2B5EF4-FFF2-40B4-BE49-F238E27FC236}">
                <a16:creationId xmlns:a16="http://schemas.microsoft.com/office/drawing/2014/main" xmlns="" id="{3AB61811-A484-0D4F-AF5F-E9A382560B47}"/>
              </a:ext>
            </a:extLst>
          </p:cNvPr>
          <p:cNvSpPr/>
          <p:nvPr/>
        </p:nvSpPr>
        <p:spPr>
          <a:xfrm>
            <a:off x="-1" y="-1"/>
            <a:ext cx="12192001" cy="825501"/>
          </a:xfrm>
          <a:prstGeom prst="rect">
            <a:avLst/>
          </a:prstGeom>
          <a:solidFill>
            <a:srgbClr val="9962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テキスト ボックス 4">
            <a:extLst>
              <a:ext uri="{FF2B5EF4-FFF2-40B4-BE49-F238E27FC236}">
                <a16:creationId xmlns:a16="http://schemas.microsoft.com/office/drawing/2014/main" xmlns="" id="{F5FEF7F8-F118-FC4C-8AEA-68848538DED5}"/>
              </a:ext>
            </a:extLst>
          </p:cNvPr>
          <p:cNvSpPr txBox="1"/>
          <p:nvPr/>
        </p:nvSpPr>
        <p:spPr>
          <a:xfrm>
            <a:off x="867833" y="2428314"/>
            <a:ext cx="10234083" cy="430887"/>
          </a:xfrm>
          <a:prstGeom prst="rect">
            <a:avLst/>
          </a:prstGeom>
          <a:noFill/>
        </p:spPr>
        <p:txBody>
          <a:bodyPr wrap="square" rtlCol="0">
            <a:spAutoFit/>
          </a:bodyPr>
          <a:lstStyle/>
          <a:p>
            <a:pPr algn="l"/>
            <a:r>
              <a:rPr lang="ja-JP" altLang="en-US" sz="2200" dirty="0"/>
              <a:t>＊表現と鑑賞は表裏一体であり、相互に関連を図ることを原則とする。</a:t>
            </a:r>
          </a:p>
        </p:txBody>
      </p:sp>
      <p:sp>
        <p:nvSpPr>
          <p:cNvPr id="6" name="テキスト ボックス 5">
            <a:extLst>
              <a:ext uri="{FF2B5EF4-FFF2-40B4-BE49-F238E27FC236}">
                <a16:creationId xmlns:a16="http://schemas.microsoft.com/office/drawing/2014/main" xmlns="" id="{B41C5BEE-10FD-F94C-8912-B467F2A2BCB7}"/>
              </a:ext>
            </a:extLst>
          </p:cNvPr>
          <p:cNvSpPr txBox="1"/>
          <p:nvPr/>
        </p:nvSpPr>
        <p:spPr>
          <a:xfrm>
            <a:off x="867833" y="2926022"/>
            <a:ext cx="10583334" cy="769441"/>
          </a:xfrm>
          <a:prstGeom prst="rect">
            <a:avLst/>
          </a:prstGeom>
          <a:noFill/>
        </p:spPr>
        <p:txBody>
          <a:bodyPr wrap="square" rtlCol="0">
            <a:spAutoFit/>
          </a:bodyPr>
          <a:lstStyle/>
          <a:p>
            <a:pPr algn="l"/>
            <a:r>
              <a:rPr lang="ja-JP" altLang="en-US" sz="2200" dirty="0"/>
              <a:t>＊　「</a:t>
            </a:r>
            <a:r>
              <a:rPr lang="en-US" altLang="ja-JP" sz="2200" dirty="0"/>
              <a:t>B</a:t>
            </a:r>
            <a:r>
              <a:rPr lang="ja-JP" altLang="en-US" sz="2200" dirty="0"/>
              <a:t>鑑賞」の指導については、指導上の効果を高めるため必要がある場合には、　</a:t>
            </a:r>
            <a:endParaRPr lang="en-US" altLang="ja-JP" sz="2200" dirty="0"/>
          </a:p>
          <a:p>
            <a:pPr algn="l"/>
            <a:r>
              <a:rPr lang="ja-JP" altLang="en-US" sz="2200" dirty="0"/>
              <a:t>　児童や学校の実態に応じて、独立して扱うことができる。</a:t>
            </a:r>
          </a:p>
        </p:txBody>
      </p:sp>
      <p:sp>
        <p:nvSpPr>
          <p:cNvPr id="9" name="テキスト ボックス 8">
            <a:extLst>
              <a:ext uri="{FF2B5EF4-FFF2-40B4-BE49-F238E27FC236}">
                <a16:creationId xmlns:a16="http://schemas.microsoft.com/office/drawing/2014/main" xmlns="" id="{09BDB111-F209-C646-8DD1-B4DFF2650206}"/>
              </a:ext>
            </a:extLst>
          </p:cNvPr>
          <p:cNvSpPr txBox="1"/>
          <p:nvPr/>
        </p:nvSpPr>
        <p:spPr>
          <a:xfrm>
            <a:off x="867833" y="3989774"/>
            <a:ext cx="3357034" cy="492443"/>
          </a:xfrm>
          <a:prstGeom prst="rect">
            <a:avLst/>
          </a:prstGeom>
          <a:noFill/>
        </p:spPr>
        <p:txBody>
          <a:bodyPr wrap="square" rtlCol="0">
            <a:spAutoFit/>
          </a:bodyPr>
          <a:lstStyle/>
          <a:p>
            <a:pPr algn="l"/>
            <a:r>
              <a:rPr lang="en-US" altLang="ja-JP" sz="2600" dirty="0">
                <a:solidFill>
                  <a:srgbClr val="FF0000"/>
                </a:solidFill>
              </a:rPr>
              <a:t>【</a:t>
            </a:r>
            <a:r>
              <a:rPr lang="ja-JP" altLang="en-US" sz="2600" dirty="0">
                <a:solidFill>
                  <a:srgbClr val="FF0000"/>
                </a:solidFill>
              </a:rPr>
              <a:t>留意点</a:t>
            </a:r>
            <a:r>
              <a:rPr lang="en-US" altLang="ja-JP" sz="2600" dirty="0">
                <a:solidFill>
                  <a:srgbClr val="FF0000"/>
                </a:solidFill>
              </a:rPr>
              <a:t>】</a:t>
            </a:r>
            <a:endParaRPr lang="ja-JP" altLang="en-US" sz="2600" dirty="0">
              <a:solidFill>
                <a:srgbClr val="FF0000"/>
              </a:solidFill>
            </a:endParaRPr>
          </a:p>
        </p:txBody>
      </p:sp>
      <p:sp>
        <p:nvSpPr>
          <p:cNvPr id="15" name="タイトル 1">
            <a:extLst>
              <a:ext uri="{FF2B5EF4-FFF2-40B4-BE49-F238E27FC236}">
                <a16:creationId xmlns:a16="http://schemas.microsoft.com/office/drawing/2014/main" xmlns="" id="{115DDD4B-8E25-DC40-8135-7C80C7C616E4}"/>
              </a:ext>
            </a:extLst>
          </p:cNvPr>
          <p:cNvSpPr txBox="1">
            <a:spLocks/>
          </p:cNvSpPr>
          <p:nvPr/>
        </p:nvSpPr>
        <p:spPr>
          <a:xfrm>
            <a:off x="177238" y="-297415"/>
            <a:ext cx="7900525" cy="99591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2800" b="1">
                <a:solidFill>
                  <a:schemeClr val="bg1"/>
                </a:solidFill>
              </a:rPr>
              <a:t>4</a:t>
            </a:r>
            <a:r>
              <a:rPr lang="ja-JP" altLang="en-US" sz="2800" b="1">
                <a:solidFill>
                  <a:schemeClr val="bg1"/>
                </a:solidFill>
              </a:rPr>
              <a:t>   指導計画の作成と内容の取り扱い</a:t>
            </a:r>
            <a:endParaRPr lang="ja-JP" altLang="en-US" sz="2800" b="1" dirty="0">
              <a:solidFill>
                <a:schemeClr val="bg1"/>
              </a:solidFill>
              <a:latin typeface="HGMaruGothicMPRO" panose="020B0604020202020204" pitchFamily="34" charset="0"/>
              <a:cs typeface="HGMaruGothicMPRO" panose="020B0604020202020204" pitchFamily="34" charset="0"/>
            </a:endParaRPr>
          </a:p>
        </p:txBody>
      </p:sp>
      <p:grpSp>
        <p:nvGrpSpPr>
          <p:cNvPr id="3" name="グループ化 2">
            <a:extLst>
              <a:ext uri="{FF2B5EF4-FFF2-40B4-BE49-F238E27FC236}">
                <a16:creationId xmlns:a16="http://schemas.microsoft.com/office/drawing/2014/main" xmlns="" id="{B5518422-80FE-4564-B336-F92ACAD0784B}"/>
              </a:ext>
            </a:extLst>
          </p:cNvPr>
          <p:cNvGrpSpPr/>
          <p:nvPr/>
        </p:nvGrpSpPr>
        <p:grpSpPr>
          <a:xfrm>
            <a:off x="951073" y="4482217"/>
            <a:ext cx="10711761" cy="2031325"/>
            <a:chOff x="951073" y="4102836"/>
            <a:chExt cx="10711761" cy="2031325"/>
          </a:xfrm>
        </p:grpSpPr>
        <p:sp>
          <p:nvSpPr>
            <p:cNvPr id="7" name="テキスト ボックス 6">
              <a:extLst>
                <a:ext uri="{FF2B5EF4-FFF2-40B4-BE49-F238E27FC236}">
                  <a16:creationId xmlns:a16="http://schemas.microsoft.com/office/drawing/2014/main" xmlns="" id="{816A53A7-FD8D-8F45-8DB7-2D9C854A7EAA}"/>
                </a:ext>
              </a:extLst>
            </p:cNvPr>
            <p:cNvSpPr txBox="1"/>
            <p:nvPr/>
          </p:nvSpPr>
          <p:spPr>
            <a:xfrm>
              <a:off x="1267883" y="4102836"/>
              <a:ext cx="10394951" cy="2031325"/>
            </a:xfrm>
            <a:prstGeom prst="rect">
              <a:avLst/>
            </a:prstGeom>
            <a:noFill/>
          </p:spPr>
          <p:txBody>
            <a:bodyPr wrap="square" rtlCol="0">
              <a:spAutoFit/>
            </a:bodyPr>
            <a:lstStyle/>
            <a:p>
              <a:pPr algn="l"/>
              <a:r>
                <a:rPr lang="ja-JP" altLang="en-US" sz="2100" dirty="0"/>
                <a:t>　児童がよさや美しさなどについて関心をもって感じ取ったり考えたりし、</a:t>
              </a:r>
              <a:r>
                <a:rPr lang="ja-JP" altLang="en-US" sz="2100" b="1" dirty="0">
                  <a:solidFill>
                    <a:srgbClr val="FF0000"/>
                  </a:solidFill>
                </a:rPr>
                <a:t>一人一人の感じ方や見方を深めることができるような内容</a:t>
              </a:r>
              <a:r>
                <a:rPr lang="ja-JP" altLang="en-US" sz="2100" dirty="0"/>
                <a:t>であること。</a:t>
              </a:r>
            </a:p>
            <a:p>
              <a:pPr algn="l"/>
              <a:r>
                <a:rPr lang="ja-JP" altLang="en-US" sz="2100" dirty="0"/>
                <a:t>　鑑賞する対象は発達の段階に応じて児童が関心や親しみのもてる作品などを選ぶようにするとともに、</a:t>
              </a:r>
              <a:r>
                <a:rPr lang="ja-JP" altLang="en-US" sz="2100" b="1" dirty="0">
                  <a:solidFill>
                    <a:srgbClr val="FF0000"/>
                  </a:solidFill>
                </a:rPr>
                <a:t>作品や作者についての知識は結果として得られるものである</a:t>
              </a:r>
              <a:r>
                <a:rPr lang="ja-JP" altLang="en-US" sz="2100" dirty="0"/>
                <a:t>こと。</a:t>
              </a:r>
            </a:p>
            <a:p>
              <a:pPr algn="l"/>
              <a:r>
                <a:rPr lang="ja-JP" altLang="en-US" sz="2100" dirty="0"/>
                <a:t>　児童が対象について感じたことなどを言葉にしたり友人と話し合ったりするなど、</a:t>
              </a:r>
              <a:r>
                <a:rPr lang="ja-JP" altLang="en-US" sz="2100" b="1" dirty="0">
                  <a:solidFill>
                    <a:srgbClr val="FF0000"/>
                  </a:solidFill>
                </a:rPr>
                <a:t>言語活動を充実する</a:t>
              </a:r>
              <a:r>
                <a:rPr lang="ja-JP" altLang="en-US" sz="2100" dirty="0"/>
                <a:t>こと。</a:t>
              </a:r>
            </a:p>
          </p:txBody>
        </p:sp>
        <p:sp>
          <p:nvSpPr>
            <p:cNvPr id="2" name="テキスト ボックス 1">
              <a:extLst>
                <a:ext uri="{FF2B5EF4-FFF2-40B4-BE49-F238E27FC236}">
                  <a16:creationId xmlns:a16="http://schemas.microsoft.com/office/drawing/2014/main" xmlns="" id="{EE0EADC0-3BFA-4420-91A9-6B1514963665}"/>
                </a:ext>
              </a:extLst>
            </p:cNvPr>
            <p:cNvSpPr txBox="1"/>
            <p:nvPr/>
          </p:nvSpPr>
          <p:spPr>
            <a:xfrm>
              <a:off x="951073" y="4123372"/>
              <a:ext cx="415498" cy="369332"/>
            </a:xfrm>
            <a:prstGeom prst="rect">
              <a:avLst/>
            </a:prstGeom>
            <a:noFill/>
          </p:spPr>
          <p:txBody>
            <a:bodyPr wrap="none" rtlCol="0">
              <a:spAutoFit/>
            </a:bodyPr>
            <a:lstStyle/>
            <a:p>
              <a:r>
                <a:rPr kumimoji="1" lang="ja-JP" altLang="en-US" dirty="0"/>
                <a:t>◆</a:t>
              </a:r>
            </a:p>
          </p:txBody>
        </p:sp>
        <p:sp>
          <p:nvSpPr>
            <p:cNvPr id="10" name="テキスト ボックス 9">
              <a:extLst>
                <a:ext uri="{FF2B5EF4-FFF2-40B4-BE49-F238E27FC236}">
                  <a16:creationId xmlns:a16="http://schemas.microsoft.com/office/drawing/2014/main" xmlns="" id="{A8B75914-75E7-4790-82DF-4C2800AE546F}"/>
                </a:ext>
              </a:extLst>
            </p:cNvPr>
            <p:cNvSpPr txBox="1"/>
            <p:nvPr/>
          </p:nvSpPr>
          <p:spPr>
            <a:xfrm>
              <a:off x="951073" y="4800481"/>
              <a:ext cx="415498" cy="369332"/>
            </a:xfrm>
            <a:prstGeom prst="rect">
              <a:avLst/>
            </a:prstGeom>
            <a:noFill/>
          </p:spPr>
          <p:txBody>
            <a:bodyPr wrap="none" rtlCol="0">
              <a:spAutoFit/>
            </a:bodyPr>
            <a:lstStyle/>
            <a:p>
              <a:r>
                <a:rPr kumimoji="1" lang="ja-JP" altLang="en-US" dirty="0"/>
                <a:t>◆</a:t>
              </a:r>
            </a:p>
          </p:txBody>
        </p:sp>
        <p:sp>
          <p:nvSpPr>
            <p:cNvPr id="11" name="テキスト ボックス 10">
              <a:extLst>
                <a:ext uri="{FF2B5EF4-FFF2-40B4-BE49-F238E27FC236}">
                  <a16:creationId xmlns:a16="http://schemas.microsoft.com/office/drawing/2014/main" xmlns="" id="{1DDFF839-702B-4C76-9B83-F26F10088F71}"/>
                </a:ext>
              </a:extLst>
            </p:cNvPr>
            <p:cNvSpPr txBox="1"/>
            <p:nvPr/>
          </p:nvSpPr>
          <p:spPr>
            <a:xfrm>
              <a:off x="951073" y="5412317"/>
              <a:ext cx="415498" cy="369332"/>
            </a:xfrm>
            <a:prstGeom prst="rect">
              <a:avLst/>
            </a:prstGeom>
            <a:noFill/>
          </p:spPr>
          <p:txBody>
            <a:bodyPr wrap="none" rtlCol="0">
              <a:spAutoFit/>
            </a:bodyPr>
            <a:lstStyle/>
            <a:p>
              <a:r>
                <a:rPr kumimoji="1" lang="ja-JP" altLang="en-US" dirty="0"/>
                <a:t>◆</a:t>
              </a:r>
            </a:p>
          </p:txBody>
        </p:sp>
      </p:grpSp>
      <p:sp>
        <p:nvSpPr>
          <p:cNvPr id="13" name="テキスト ボックス 12">
            <a:extLst>
              <a:ext uri="{FF2B5EF4-FFF2-40B4-BE49-F238E27FC236}">
                <a16:creationId xmlns:a16="http://schemas.microsoft.com/office/drawing/2014/main" xmlns="" id="{93ED22A0-ABF9-4635-83AA-CD53DF34C51B}"/>
              </a:ext>
            </a:extLst>
          </p:cNvPr>
          <p:cNvSpPr txBox="1"/>
          <p:nvPr/>
        </p:nvSpPr>
        <p:spPr>
          <a:xfrm>
            <a:off x="601130" y="1150283"/>
            <a:ext cx="8809567" cy="523220"/>
          </a:xfrm>
          <a:prstGeom prst="rect">
            <a:avLst/>
          </a:prstGeom>
          <a:noFill/>
        </p:spPr>
        <p:txBody>
          <a:bodyPr wrap="square" rtlCol="0">
            <a:spAutoFit/>
          </a:bodyPr>
          <a:lstStyle/>
          <a:p>
            <a:r>
              <a:rPr lang="en-US" altLang="ja-JP" sz="2800" dirty="0"/>
              <a:t>(1)</a:t>
            </a:r>
            <a:r>
              <a:rPr lang="ja-JP" altLang="en-US" sz="2800" dirty="0"/>
              <a:t> 指導計画作成上の配慮事項、内容の取扱い</a:t>
            </a:r>
          </a:p>
        </p:txBody>
      </p:sp>
      <p:sp>
        <p:nvSpPr>
          <p:cNvPr id="14" name="フローチャート: 代替処理 13">
            <a:extLst>
              <a:ext uri="{FF2B5EF4-FFF2-40B4-BE49-F238E27FC236}">
                <a16:creationId xmlns:a16="http://schemas.microsoft.com/office/drawing/2014/main" xmlns="" id="{71B72C50-C1CC-455D-8F31-F9EF4D5FF6A0}"/>
              </a:ext>
            </a:extLst>
          </p:cNvPr>
          <p:cNvSpPr/>
          <p:nvPr/>
        </p:nvSpPr>
        <p:spPr>
          <a:xfrm>
            <a:off x="9909108" y="153141"/>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106</a:t>
            </a:r>
            <a:r>
              <a:rPr kumimoji="1" lang="ja-JP" altLang="en-US" sz="1400" dirty="0">
                <a:solidFill>
                  <a:schemeClr val="accent1">
                    <a:lumMod val="75000"/>
                  </a:schemeClr>
                </a:solidFill>
              </a:rPr>
              <a:t>～</a:t>
            </a:r>
            <a:r>
              <a:rPr kumimoji="1" lang="en-US" altLang="ja-JP" sz="1400" dirty="0">
                <a:solidFill>
                  <a:schemeClr val="accent1">
                    <a:lumMod val="75000"/>
                  </a:schemeClr>
                </a:solidFill>
              </a:rPr>
              <a:t>107</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599863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500"/>
                                        <p:tgtEl>
                                          <p:spTgt spid="8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5" grpId="0"/>
      <p:bldP spid="6"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四角形 86">
            <a:extLst>
              <a:ext uri="{FF2B5EF4-FFF2-40B4-BE49-F238E27FC236}">
                <a16:creationId xmlns:a16="http://schemas.microsoft.com/office/drawing/2014/main" xmlns="" id="{3AB61811-A484-0D4F-AF5F-E9A382560B47}"/>
              </a:ext>
            </a:extLst>
          </p:cNvPr>
          <p:cNvSpPr/>
          <p:nvPr/>
        </p:nvSpPr>
        <p:spPr>
          <a:xfrm>
            <a:off x="-1" y="-1"/>
            <a:ext cx="12192001" cy="825501"/>
          </a:xfrm>
          <a:prstGeom prst="rect">
            <a:avLst/>
          </a:prstGeom>
          <a:solidFill>
            <a:srgbClr val="9962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テキスト ボックス 1">
            <a:extLst>
              <a:ext uri="{FF2B5EF4-FFF2-40B4-BE49-F238E27FC236}">
                <a16:creationId xmlns:a16="http://schemas.microsoft.com/office/drawing/2014/main" xmlns="" id="{AEB9E15B-384A-9647-9707-841857ED7336}"/>
              </a:ext>
            </a:extLst>
          </p:cNvPr>
          <p:cNvSpPr txBox="1"/>
          <p:nvPr/>
        </p:nvSpPr>
        <p:spPr>
          <a:xfrm>
            <a:off x="429681" y="1712737"/>
            <a:ext cx="10883902" cy="492443"/>
          </a:xfrm>
          <a:prstGeom prst="rect">
            <a:avLst/>
          </a:prstGeom>
          <a:noFill/>
        </p:spPr>
        <p:txBody>
          <a:bodyPr wrap="square" rtlCol="0">
            <a:spAutoFit/>
          </a:bodyPr>
          <a:lstStyle/>
          <a:p>
            <a:pPr algn="l"/>
            <a:r>
              <a:rPr lang="ja-JP" altLang="en-US" sz="2600" b="1" dirty="0"/>
              <a:t>◯ 「Ａ表現」の（</a:t>
            </a:r>
            <a:r>
              <a:rPr lang="en-US" altLang="ja-JP" sz="2600" b="1" dirty="0"/>
              <a:t>1</a:t>
            </a:r>
            <a:r>
              <a:rPr lang="ja-JP" altLang="en-US" sz="2600" b="1" dirty="0"/>
              <a:t>）、（</a:t>
            </a:r>
            <a:r>
              <a:rPr lang="en-US" altLang="ja-JP" sz="2600" b="1" dirty="0"/>
              <a:t>2</a:t>
            </a:r>
            <a:r>
              <a:rPr lang="ja-JP" altLang="en-US" sz="2600" b="1" dirty="0"/>
              <a:t>）の関連と指導に配当する授業時数</a:t>
            </a:r>
          </a:p>
        </p:txBody>
      </p:sp>
      <p:pic>
        <p:nvPicPr>
          <p:cNvPr id="4" name="Picture 1">
            <a:extLst>
              <a:ext uri="{FF2B5EF4-FFF2-40B4-BE49-F238E27FC236}">
                <a16:creationId xmlns:a16="http://schemas.microsoft.com/office/drawing/2014/main" xmlns="" id="{D8BA4900-1C76-2247-8276-29100EBD5C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5863" y="3631697"/>
            <a:ext cx="482203" cy="723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8" name="Picture 2">
            <a:extLst>
              <a:ext uri="{FF2B5EF4-FFF2-40B4-BE49-F238E27FC236}">
                <a16:creationId xmlns:a16="http://schemas.microsoft.com/office/drawing/2014/main" xmlns="" id="{AA515347-3D80-984E-A74B-7A7154E2AAC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9963" y="3631697"/>
            <a:ext cx="482203" cy="723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2" name="Picture 3">
            <a:extLst>
              <a:ext uri="{FF2B5EF4-FFF2-40B4-BE49-F238E27FC236}">
                <a16:creationId xmlns:a16="http://schemas.microsoft.com/office/drawing/2014/main" xmlns="" id="{BDE63A5D-E5BE-4249-BEC5-725A00F518D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5863" y="4303657"/>
            <a:ext cx="1135187" cy="171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4" name="Picture 4">
            <a:extLst>
              <a:ext uri="{FF2B5EF4-FFF2-40B4-BE49-F238E27FC236}">
                <a16:creationId xmlns:a16="http://schemas.microsoft.com/office/drawing/2014/main" xmlns="" id="{F31FF0EE-C2AD-0C44-803D-6759D661DC5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55514" y="4347189"/>
            <a:ext cx="327049" cy="429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6" name="Picture 5">
            <a:extLst>
              <a:ext uri="{FF2B5EF4-FFF2-40B4-BE49-F238E27FC236}">
                <a16:creationId xmlns:a16="http://schemas.microsoft.com/office/drawing/2014/main" xmlns="" id="{3624CDCB-0585-8B42-B1F5-FCCCFD5E39F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02405" y="3580352"/>
            <a:ext cx="877342" cy="1101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8" name="Picture 6">
            <a:extLst>
              <a:ext uri="{FF2B5EF4-FFF2-40B4-BE49-F238E27FC236}">
                <a16:creationId xmlns:a16="http://schemas.microsoft.com/office/drawing/2014/main" xmlns="" id="{05FBE608-F312-AF4A-9409-EC0C5F4CAA5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66227" y="4607266"/>
            <a:ext cx="2529334" cy="360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0" name="Picture 7">
            <a:extLst>
              <a:ext uri="{FF2B5EF4-FFF2-40B4-BE49-F238E27FC236}">
                <a16:creationId xmlns:a16="http://schemas.microsoft.com/office/drawing/2014/main" xmlns="" id="{448C6222-9685-6A40-AD9A-E6A691493AD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87101" y="4724468"/>
            <a:ext cx="68870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2" name="Picture 8">
            <a:extLst>
              <a:ext uri="{FF2B5EF4-FFF2-40B4-BE49-F238E27FC236}">
                <a16:creationId xmlns:a16="http://schemas.microsoft.com/office/drawing/2014/main" xmlns="" id="{59AFF886-4833-1640-A651-5BF565045EB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09686" y="5830633"/>
            <a:ext cx="4973836" cy="292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4" name="Picture 9">
            <a:extLst>
              <a:ext uri="{FF2B5EF4-FFF2-40B4-BE49-F238E27FC236}">
                <a16:creationId xmlns:a16="http://schemas.microsoft.com/office/drawing/2014/main" xmlns="" id="{5C39E9C7-1F97-1548-BCAC-6A2482348238}"/>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15799" y="5212252"/>
            <a:ext cx="2220144" cy="999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6" name="Picture 10">
            <a:extLst>
              <a:ext uri="{FF2B5EF4-FFF2-40B4-BE49-F238E27FC236}">
                <a16:creationId xmlns:a16="http://schemas.microsoft.com/office/drawing/2014/main" xmlns="" id="{02B5EA10-D9F8-894F-92E7-BAA3D9DDD7D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15351" y="3526774"/>
            <a:ext cx="1910953" cy="160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28" name="Picture 11">
            <a:extLst>
              <a:ext uri="{FF2B5EF4-FFF2-40B4-BE49-F238E27FC236}">
                <a16:creationId xmlns:a16="http://schemas.microsoft.com/office/drawing/2014/main" xmlns="" id="{011F39F0-9F69-6144-A8D1-F0802115518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91555" y="3526774"/>
            <a:ext cx="1910953" cy="160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0" name="Picture 12">
            <a:extLst>
              <a:ext uri="{FF2B5EF4-FFF2-40B4-BE49-F238E27FC236}">
                <a16:creationId xmlns:a16="http://schemas.microsoft.com/office/drawing/2014/main" xmlns="" id="{25E21D7C-06E0-7F4E-883C-E6809F3B1E8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39886" y="3537935"/>
            <a:ext cx="343793" cy="344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2" name="Picture 13">
            <a:extLst>
              <a:ext uri="{FF2B5EF4-FFF2-40B4-BE49-F238E27FC236}">
                <a16:creationId xmlns:a16="http://schemas.microsoft.com/office/drawing/2014/main" xmlns="" id="{E2926A02-014E-7E4A-B306-487549C2BB01}"/>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989176" y="5212252"/>
            <a:ext cx="2220144" cy="999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4" name="Picture 14">
            <a:extLst>
              <a:ext uri="{FF2B5EF4-FFF2-40B4-BE49-F238E27FC236}">
                <a16:creationId xmlns:a16="http://schemas.microsoft.com/office/drawing/2014/main" xmlns="" id="{E4434339-6CEB-F440-8D26-80B01129681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732573" y="3858288"/>
            <a:ext cx="740048" cy="74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6" name="Picture 15">
            <a:extLst>
              <a:ext uri="{FF2B5EF4-FFF2-40B4-BE49-F238E27FC236}">
                <a16:creationId xmlns:a16="http://schemas.microsoft.com/office/drawing/2014/main" xmlns="" id="{A234563B-1F1A-F748-90AB-1ED462AA0466}"/>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61991" y="4493412"/>
            <a:ext cx="740048" cy="74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38" name="Picture 16">
            <a:extLst>
              <a:ext uri="{FF2B5EF4-FFF2-40B4-BE49-F238E27FC236}">
                <a16:creationId xmlns:a16="http://schemas.microsoft.com/office/drawing/2014/main" xmlns="" id="{D0F1685E-04D4-1344-BE87-F1F1CB610D29}"/>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118782" y="4492296"/>
            <a:ext cx="740048" cy="74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40" name="Picture 17">
            <a:extLst>
              <a:ext uri="{FF2B5EF4-FFF2-40B4-BE49-F238E27FC236}">
                <a16:creationId xmlns:a16="http://schemas.microsoft.com/office/drawing/2014/main" xmlns="" id="{D3CEA9B7-17F0-034F-A1B5-47328C63DE51}"/>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121755" y="5612972"/>
            <a:ext cx="981149" cy="10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42" name="Picture 18">
            <a:extLst>
              <a:ext uri="{FF2B5EF4-FFF2-40B4-BE49-F238E27FC236}">
                <a16:creationId xmlns:a16="http://schemas.microsoft.com/office/drawing/2014/main" xmlns="" id="{7F559C3C-1743-A740-99C6-E68D40864B70}"/>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716570" y="5362941"/>
            <a:ext cx="584895" cy="652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44" name="Picture 19">
            <a:extLst>
              <a:ext uri="{FF2B5EF4-FFF2-40B4-BE49-F238E27FC236}">
                <a16:creationId xmlns:a16="http://schemas.microsoft.com/office/drawing/2014/main" xmlns="" id="{50F5BA8B-DC3D-CC47-BBAB-6600819544F2}"/>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934357" y="5362941"/>
            <a:ext cx="586010" cy="652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52" name="タイトル 1">
            <a:extLst>
              <a:ext uri="{FF2B5EF4-FFF2-40B4-BE49-F238E27FC236}">
                <a16:creationId xmlns:a16="http://schemas.microsoft.com/office/drawing/2014/main" xmlns="" id="{55D7E8D1-F7C3-344B-AECD-D2A02D9A4B2D}"/>
              </a:ext>
            </a:extLst>
          </p:cNvPr>
          <p:cNvSpPr txBox="1">
            <a:spLocks/>
          </p:cNvSpPr>
          <p:nvPr/>
        </p:nvSpPr>
        <p:spPr>
          <a:xfrm>
            <a:off x="177238" y="-297415"/>
            <a:ext cx="7900525" cy="99591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2800" b="1">
                <a:solidFill>
                  <a:schemeClr val="bg1"/>
                </a:solidFill>
              </a:rPr>
              <a:t>4</a:t>
            </a:r>
            <a:r>
              <a:rPr lang="ja-JP" altLang="en-US" sz="2800" b="1">
                <a:solidFill>
                  <a:schemeClr val="bg1"/>
                </a:solidFill>
              </a:rPr>
              <a:t>   指導計画の作成と内容の取り扱い</a:t>
            </a:r>
            <a:endParaRPr lang="ja-JP" altLang="en-US" sz="2800" b="1" dirty="0">
              <a:solidFill>
                <a:schemeClr val="bg1"/>
              </a:solidFill>
              <a:latin typeface="HGMaruGothicMPRO" panose="020B0604020202020204" pitchFamily="34" charset="0"/>
              <a:cs typeface="HGMaruGothicMPRO" panose="020B0604020202020204" pitchFamily="34" charset="0"/>
            </a:endParaRPr>
          </a:p>
        </p:txBody>
      </p:sp>
      <p:sp>
        <p:nvSpPr>
          <p:cNvPr id="53" name="テキスト ボックス 52">
            <a:extLst>
              <a:ext uri="{FF2B5EF4-FFF2-40B4-BE49-F238E27FC236}">
                <a16:creationId xmlns:a16="http://schemas.microsoft.com/office/drawing/2014/main" xmlns="" id="{BD68C29A-E314-2D40-B956-2EC40212EF42}"/>
              </a:ext>
            </a:extLst>
          </p:cNvPr>
          <p:cNvSpPr txBox="1"/>
          <p:nvPr/>
        </p:nvSpPr>
        <p:spPr>
          <a:xfrm>
            <a:off x="429680" y="2267834"/>
            <a:ext cx="5597896" cy="492443"/>
          </a:xfrm>
          <a:prstGeom prst="rect">
            <a:avLst/>
          </a:prstGeom>
          <a:noFill/>
        </p:spPr>
        <p:txBody>
          <a:bodyPr wrap="square" rtlCol="0">
            <a:spAutoFit/>
          </a:bodyPr>
          <a:lstStyle/>
          <a:p>
            <a:pPr algn="l"/>
            <a:r>
              <a:rPr lang="ja-JP" altLang="en-US" sz="2600" b="1" dirty="0">
                <a:solidFill>
                  <a:srgbClr val="9962F8"/>
                </a:solidFill>
              </a:rPr>
              <a:t>バランスを考慮した年間指導計画等</a:t>
            </a:r>
          </a:p>
        </p:txBody>
      </p:sp>
      <p:grpSp>
        <p:nvGrpSpPr>
          <p:cNvPr id="3" name="グループ化 2">
            <a:extLst>
              <a:ext uri="{FF2B5EF4-FFF2-40B4-BE49-F238E27FC236}">
                <a16:creationId xmlns:a16="http://schemas.microsoft.com/office/drawing/2014/main" xmlns="" id="{3FD87AB1-6209-4360-AB0A-EF7EEAD4321D}"/>
              </a:ext>
            </a:extLst>
          </p:cNvPr>
          <p:cNvGrpSpPr/>
          <p:nvPr/>
        </p:nvGrpSpPr>
        <p:grpSpPr>
          <a:xfrm>
            <a:off x="5996014" y="2312012"/>
            <a:ext cx="5527292" cy="1018294"/>
            <a:chOff x="5996014" y="1749399"/>
            <a:chExt cx="5527292" cy="1018294"/>
          </a:xfrm>
        </p:grpSpPr>
        <p:sp>
          <p:nvSpPr>
            <p:cNvPr id="54" name="矢印: 右 53">
              <a:extLst>
                <a:ext uri="{FF2B5EF4-FFF2-40B4-BE49-F238E27FC236}">
                  <a16:creationId xmlns:a16="http://schemas.microsoft.com/office/drawing/2014/main" xmlns="" id="{E222ADFF-14B9-DB45-81EF-0255953D9D7A}"/>
                </a:ext>
              </a:extLst>
            </p:cNvPr>
            <p:cNvSpPr/>
            <p:nvPr/>
          </p:nvSpPr>
          <p:spPr>
            <a:xfrm>
              <a:off x="5996014" y="1749399"/>
              <a:ext cx="928500" cy="416044"/>
            </a:xfrm>
            <a:prstGeom prst="rightArrow">
              <a:avLst>
                <a:gd name="adj1" fmla="val 39612"/>
                <a:gd name="adj2" fmla="val 106384"/>
              </a:avLst>
            </a:prstGeom>
            <a:solidFill>
              <a:srgbClr val="9962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6" name="テキスト ボックス 55">
              <a:extLst>
                <a:ext uri="{FF2B5EF4-FFF2-40B4-BE49-F238E27FC236}">
                  <a16:creationId xmlns:a16="http://schemas.microsoft.com/office/drawing/2014/main" xmlns="" id="{12FCB66D-6A8E-DA46-B9DB-57DFA639950E}"/>
                </a:ext>
              </a:extLst>
            </p:cNvPr>
            <p:cNvSpPr txBox="1"/>
            <p:nvPr/>
          </p:nvSpPr>
          <p:spPr>
            <a:xfrm>
              <a:off x="6904838" y="1752030"/>
              <a:ext cx="4618468" cy="1015663"/>
            </a:xfrm>
            <a:prstGeom prst="rect">
              <a:avLst/>
            </a:prstGeom>
            <a:noFill/>
          </p:spPr>
          <p:txBody>
            <a:bodyPr wrap="square" rtlCol="0">
              <a:spAutoFit/>
            </a:bodyPr>
            <a:lstStyle/>
            <a:p>
              <a:pPr algn="l"/>
              <a:r>
                <a:rPr lang="ja-JP" altLang="en-US" sz="2000" dirty="0"/>
                <a:t>小学校入学前、中学校美術科（中学校　技術分野）への学習を視野に入れ、継続的な指導計画の作成。</a:t>
              </a:r>
            </a:p>
          </p:txBody>
        </p:sp>
      </p:grpSp>
      <p:sp>
        <p:nvSpPr>
          <p:cNvPr id="29" name="テキスト ボックス 28">
            <a:extLst>
              <a:ext uri="{FF2B5EF4-FFF2-40B4-BE49-F238E27FC236}">
                <a16:creationId xmlns:a16="http://schemas.microsoft.com/office/drawing/2014/main" xmlns="" id="{421B551F-C9F0-4CBE-95AC-56E312DB6150}"/>
              </a:ext>
            </a:extLst>
          </p:cNvPr>
          <p:cNvSpPr txBox="1"/>
          <p:nvPr/>
        </p:nvSpPr>
        <p:spPr>
          <a:xfrm>
            <a:off x="601130" y="1150283"/>
            <a:ext cx="8809567" cy="523220"/>
          </a:xfrm>
          <a:prstGeom prst="rect">
            <a:avLst/>
          </a:prstGeom>
          <a:noFill/>
        </p:spPr>
        <p:txBody>
          <a:bodyPr wrap="square" rtlCol="0">
            <a:spAutoFit/>
          </a:bodyPr>
          <a:lstStyle/>
          <a:p>
            <a:r>
              <a:rPr lang="en-US" altLang="ja-JP" sz="2800" dirty="0"/>
              <a:t>(1)</a:t>
            </a:r>
            <a:r>
              <a:rPr lang="ja-JP" altLang="en-US" sz="2800" dirty="0"/>
              <a:t> 指導計画作成上の配慮事項、内容の取扱い</a:t>
            </a:r>
          </a:p>
        </p:txBody>
      </p:sp>
      <p:sp>
        <p:nvSpPr>
          <p:cNvPr id="31" name="フローチャート: 代替処理 30">
            <a:extLst>
              <a:ext uri="{FF2B5EF4-FFF2-40B4-BE49-F238E27FC236}">
                <a16:creationId xmlns:a16="http://schemas.microsoft.com/office/drawing/2014/main" xmlns="" id="{967C60CB-BC3C-42EF-A19A-67772341B40A}"/>
              </a:ext>
            </a:extLst>
          </p:cNvPr>
          <p:cNvSpPr/>
          <p:nvPr/>
        </p:nvSpPr>
        <p:spPr>
          <a:xfrm>
            <a:off x="9909108" y="153141"/>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107</a:t>
            </a:r>
            <a:r>
              <a:rPr kumimoji="1" lang="ja-JP" altLang="en-US" sz="1400" dirty="0">
                <a:solidFill>
                  <a:schemeClr val="accent1">
                    <a:lumMod val="75000"/>
                  </a:schemeClr>
                </a:solidFill>
              </a:rPr>
              <a:t>～</a:t>
            </a:r>
            <a:r>
              <a:rPr kumimoji="1" lang="en-US" altLang="ja-JP" sz="1400" dirty="0">
                <a:solidFill>
                  <a:schemeClr val="accent1">
                    <a:lumMod val="75000"/>
                  </a:schemeClr>
                </a:solidFill>
              </a:rPr>
              <a:t>108</a:t>
            </a:r>
          </a:p>
          <a:p>
            <a:pPr algn="ctr"/>
            <a:r>
              <a:rPr kumimoji="1" lang="en-US" altLang="ja-JP" sz="1400" dirty="0">
                <a:solidFill>
                  <a:schemeClr val="accent1">
                    <a:lumMod val="75000"/>
                  </a:schemeClr>
                </a:solidFill>
              </a:rPr>
              <a:t>P116</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1427645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3"/>
                                        </p:tgtEl>
                                        <p:attrNameLst>
                                          <p:attrName>style.visibility</p:attrName>
                                        </p:attrNameLst>
                                      </p:cBhvr>
                                      <p:to>
                                        <p:strVal val="visible"/>
                                      </p:to>
                                    </p:set>
                                    <p:animEffect transition="in" filter="fade">
                                      <p:cBhvr>
                                        <p:cTn id="12" dur="500"/>
                                        <p:tgtEl>
                                          <p:spTgt spid="5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fade">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2"/>
                                        </p:tgtEl>
                                        <p:attrNameLst>
                                          <p:attrName>style.visibility</p:attrName>
                                        </p:attrNameLst>
                                      </p:cBhvr>
                                      <p:to>
                                        <p:strVal val="visible"/>
                                      </p:to>
                                    </p:set>
                                    <p:animEffect transition="in" filter="fade">
                                      <p:cBhvr>
                                        <p:cTn id="27" dur="500"/>
                                        <p:tgtEl>
                                          <p:spTgt spid="4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fade">
                                      <p:cBhvr>
                                        <p:cTn id="32" dur="500"/>
                                        <p:tgtEl>
                                          <p:spTgt spid="4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fade">
                                      <p:cBhvr>
                                        <p:cTn id="42" dur="500"/>
                                        <p:tgtEl>
                                          <p:spTgt spid="24"/>
                                        </p:tgtEl>
                                      </p:cBhvr>
                                    </p:animEffect>
                                  </p:childTnLst>
                                </p:cTn>
                              </p:par>
                              <p:par>
                                <p:cTn id="43" presetID="10" presetClass="entr" presetSubtype="0" fill="hold" nodeType="withEffect">
                                  <p:stCondLst>
                                    <p:cond delay="0"/>
                                  </p:stCondLst>
                                  <p:childTnLst>
                                    <p:set>
                                      <p:cBhvr>
                                        <p:cTn id="44" dur="1" fill="hold">
                                          <p:stCondLst>
                                            <p:cond delay="0"/>
                                          </p:stCondLst>
                                        </p:cTn>
                                        <p:tgtEl>
                                          <p:spTgt spid="32"/>
                                        </p:tgtEl>
                                        <p:attrNameLst>
                                          <p:attrName>style.visibility</p:attrName>
                                        </p:attrNameLst>
                                      </p:cBhvr>
                                      <p:to>
                                        <p:strVal val="visible"/>
                                      </p:to>
                                    </p:set>
                                    <p:animEffect transition="in" filter="fade">
                                      <p:cBhvr>
                                        <p:cTn id="45" dur="500"/>
                                        <p:tgtEl>
                                          <p:spTgt spid="32"/>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6"/>
                                        </p:tgtEl>
                                        <p:attrNameLst>
                                          <p:attrName>style.visibility</p:attrName>
                                        </p:attrNameLst>
                                      </p:cBhvr>
                                      <p:to>
                                        <p:strVal val="visible"/>
                                      </p:to>
                                    </p:set>
                                    <p:animEffect transition="in" filter="fade">
                                      <p:cBhvr>
                                        <p:cTn id="50" dur="500"/>
                                        <p:tgtEl>
                                          <p:spTgt spid="3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fade">
                                      <p:cBhvr>
                                        <p:cTn id="55" dur="500"/>
                                        <p:tgtEl>
                                          <p:spTgt spid="3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34"/>
                                        </p:tgtEl>
                                        <p:attrNameLst>
                                          <p:attrName>style.visibility</p:attrName>
                                        </p:attrNameLst>
                                      </p:cBhvr>
                                      <p:to>
                                        <p:strVal val="visible"/>
                                      </p:to>
                                    </p:set>
                                    <p:animEffect transition="in" filter="fade">
                                      <p:cBhvr>
                                        <p:cTn id="60" dur="500"/>
                                        <p:tgtEl>
                                          <p:spTgt spid="34"/>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4"/>
                                        </p:tgtEl>
                                        <p:attrNameLst>
                                          <p:attrName>style.visibility</p:attrName>
                                        </p:attrNameLst>
                                      </p:cBhvr>
                                      <p:to>
                                        <p:strVal val="visible"/>
                                      </p:to>
                                    </p:set>
                                    <p:animEffect transition="in" filter="fade">
                                      <p:cBhvr>
                                        <p:cTn id="65" dur="500"/>
                                        <p:tgtEl>
                                          <p:spTgt spid="4"/>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8"/>
                                        </p:tgtEl>
                                        <p:attrNameLst>
                                          <p:attrName>style.visibility</p:attrName>
                                        </p:attrNameLst>
                                      </p:cBhvr>
                                      <p:to>
                                        <p:strVal val="visible"/>
                                      </p:to>
                                    </p:set>
                                    <p:animEffect transition="in" filter="fade">
                                      <p:cBhvr>
                                        <p:cTn id="70" dur="500"/>
                                        <p:tgtEl>
                                          <p:spTgt spid="8"/>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30"/>
                                        </p:tgtEl>
                                        <p:attrNameLst>
                                          <p:attrName>style.visibility</p:attrName>
                                        </p:attrNameLst>
                                      </p:cBhvr>
                                      <p:to>
                                        <p:strVal val="visible"/>
                                      </p:to>
                                    </p:set>
                                    <p:animEffect transition="in" filter="fade">
                                      <p:cBhvr>
                                        <p:cTn id="75" dur="500"/>
                                        <p:tgtEl>
                                          <p:spTgt spid="30"/>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14"/>
                                        </p:tgtEl>
                                        <p:attrNameLst>
                                          <p:attrName>style.visibility</p:attrName>
                                        </p:attrNameLst>
                                      </p:cBhvr>
                                      <p:to>
                                        <p:strVal val="visible"/>
                                      </p:to>
                                    </p:set>
                                    <p:animEffect transition="in" filter="fade">
                                      <p:cBhvr>
                                        <p:cTn id="80" dur="500"/>
                                        <p:tgtEl>
                                          <p:spTgt spid="14"/>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12"/>
                                        </p:tgtEl>
                                        <p:attrNameLst>
                                          <p:attrName>style.visibility</p:attrName>
                                        </p:attrNameLst>
                                      </p:cBhvr>
                                      <p:to>
                                        <p:strVal val="visible"/>
                                      </p:to>
                                    </p:set>
                                    <p:animEffect transition="in" filter="fade">
                                      <p:cBhvr>
                                        <p:cTn id="85" dur="500"/>
                                        <p:tgtEl>
                                          <p:spTgt spid="12"/>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nodeType="clickEffect">
                                  <p:stCondLst>
                                    <p:cond delay="0"/>
                                  </p:stCondLst>
                                  <p:childTnLst>
                                    <p:set>
                                      <p:cBhvr>
                                        <p:cTn id="89" dur="1" fill="hold">
                                          <p:stCondLst>
                                            <p:cond delay="0"/>
                                          </p:stCondLst>
                                        </p:cTn>
                                        <p:tgtEl>
                                          <p:spTgt spid="28"/>
                                        </p:tgtEl>
                                        <p:attrNameLst>
                                          <p:attrName>style.visibility</p:attrName>
                                        </p:attrNameLst>
                                      </p:cBhvr>
                                      <p:to>
                                        <p:strVal val="visible"/>
                                      </p:to>
                                    </p:set>
                                    <p:animEffect transition="in" filter="fade">
                                      <p:cBhvr>
                                        <p:cTn id="90" dur="500"/>
                                        <p:tgtEl>
                                          <p:spTgt spid="28"/>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16"/>
                                        </p:tgtEl>
                                        <p:attrNameLst>
                                          <p:attrName>style.visibility</p:attrName>
                                        </p:attrNameLst>
                                      </p:cBhvr>
                                      <p:to>
                                        <p:strVal val="visible"/>
                                      </p:to>
                                    </p:set>
                                    <p:animEffect transition="in" filter="fade">
                                      <p:cBhvr>
                                        <p:cTn id="95" dur="500"/>
                                        <p:tgtEl>
                                          <p:spTgt spid="16"/>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26"/>
                                        </p:tgtEl>
                                        <p:attrNameLst>
                                          <p:attrName>style.visibility</p:attrName>
                                        </p:attrNameLst>
                                      </p:cBhvr>
                                      <p:to>
                                        <p:strVal val="visible"/>
                                      </p:to>
                                    </p:set>
                                    <p:animEffect transition="in" filter="fade">
                                      <p:cBhvr>
                                        <p:cTn id="100" dur="500"/>
                                        <p:tgtEl>
                                          <p:spTgt spid="26"/>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nodeType="clickEffect">
                                  <p:stCondLst>
                                    <p:cond delay="0"/>
                                  </p:stCondLst>
                                  <p:childTnLst>
                                    <p:set>
                                      <p:cBhvr>
                                        <p:cTn id="104" dur="1" fill="hold">
                                          <p:stCondLst>
                                            <p:cond delay="0"/>
                                          </p:stCondLst>
                                        </p:cTn>
                                        <p:tgtEl>
                                          <p:spTgt spid="20"/>
                                        </p:tgtEl>
                                        <p:attrNameLst>
                                          <p:attrName>style.visibility</p:attrName>
                                        </p:attrNameLst>
                                      </p:cBhvr>
                                      <p:to>
                                        <p:strVal val="visible"/>
                                      </p:to>
                                    </p:set>
                                    <p:animEffect transition="in" filter="fade">
                                      <p:cBhvr>
                                        <p:cTn id="105" dur="500"/>
                                        <p:tgtEl>
                                          <p:spTgt spid="20"/>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nodeType="clickEffect">
                                  <p:stCondLst>
                                    <p:cond delay="0"/>
                                  </p:stCondLst>
                                  <p:childTnLst>
                                    <p:set>
                                      <p:cBhvr>
                                        <p:cTn id="109" dur="1" fill="hold">
                                          <p:stCondLst>
                                            <p:cond delay="0"/>
                                          </p:stCondLst>
                                        </p:cTn>
                                        <p:tgtEl>
                                          <p:spTgt spid="18"/>
                                        </p:tgtEl>
                                        <p:attrNameLst>
                                          <p:attrName>style.visibility</p:attrName>
                                        </p:attrNameLst>
                                      </p:cBhvr>
                                      <p:to>
                                        <p:strVal val="visible"/>
                                      </p:to>
                                    </p:set>
                                    <p:animEffect transition="in" filter="fade">
                                      <p:cBhvr>
                                        <p:cTn id="1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EFFF5890-0A5D-0A4C-92B9-B05448297BF8}"/>
              </a:ext>
            </a:extLst>
          </p:cNvPr>
          <p:cNvSpPr>
            <a:spLocks noGrp="1"/>
          </p:cNvSpPr>
          <p:nvPr>
            <p:ph type="title"/>
          </p:nvPr>
        </p:nvSpPr>
        <p:spPr>
          <a:xfrm>
            <a:off x="838200" y="1085322"/>
            <a:ext cx="10515600" cy="2852737"/>
          </a:xfrm>
        </p:spPr>
        <p:txBody>
          <a:bodyPr>
            <a:normAutofit/>
          </a:bodyPr>
          <a:lstStyle/>
          <a:p>
            <a:r>
              <a:rPr lang="en-US" altLang="ja-JP" sz="4800" dirty="0"/>
              <a:t>5</a:t>
            </a:r>
            <a:r>
              <a:rPr lang="ja-JP" altLang="en-US" sz="4800" dirty="0"/>
              <a:t>   移行措置に係る留意事項等</a:t>
            </a:r>
            <a:endParaRPr kumimoji="1" lang="ja-JP" altLang="en-US" sz="4800" dirty="0"/>
          </a:p>
        </p:txBody>
      </p:sp>
      <p:sp>
        <p:nvSpPr>
          <p:cNvPr id="4" name="四角形 3">
            <a:extLst>
              <a:ext uri="{FF2B5EF4-FFF2-40B4-BE49-F238E27FC236}">
                <a16:creationId xmlns:a16="http://schemas.microsoft.com/office/drawing/2014/main" xmlns="" id="{20372897-9E16-7C4D-881B-47C56DA6A128}"/>
              </a:ext>
            </a:extLst>
          </p:cNvPr>
          <p:cNvSpPr/>
          <p:nvPr/>
        </p:nvSpPr>
        <p:spPr>
          <a:xfrm>
            <a:off x="-1" y="3852333"/>
            <a:ext cx="12192001" cy="24341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596996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四角形 86">
            <a:extLst>
              <a:ext uri="{FF2B5EF4-FFF2-40B4-BE49-F238E27FC236}">
                <a16:creationId xmlns:a16="http://schemas.microsoft.com/office/drawing/2014/main" xmlns="" id="{3AB61811-A484-0D4F-AF5F-E9A382560B47}"/>
              </a:ext>
            </a:extLst>
          </p:cNvPr>
          <p:cNvSpPr/>
          <p:nvPr/>
        </p:nvSpPr>
        <p:spPr>
          <a:xfrm>
            <a:off x="-1" y="-1"/>
            <a:ext cx="12192001" cy="82550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 name="テキスト ボックス 1">
            <a:extLst>
              <a:ext uri="{FF2B5EF4-FFF2-40B4-BE49-F238E27FC236}">
                <a16:creationId xmlns:a16="http://schemas.microsoft.com/office/drawing/2014/main" xmlns="" id="{AEB9E15B-384A-9647-9707-841857ED7336}"/>
              </a:ext>
            </a:extLst>
          </p:cNvPr>
          <p:cNvSpPr txBox="1"/>
          <p:nvPr/>
        </p:nvSpPr>
        <p:spPr>
          <a:xfrm>
            <a:off x="933534" y="1490634"/>
            <a:ext cx="10883902" cy="2092881"/>
          </a:xfrm>
          <a:prstGeom prst="rect">
            <a:avLst/>
          </a:prstGeom>
          <a:noFill/>
        </p:spPr>
        <p:txBody>
          <a:bodyPr wrap="square" rtlCol="0">
            <a:spAutoFit/>
          </a:bodyPr>
          <a:lstStyle/>
          <a:p>
            <a:pPr algn="l"/>
            <a:r>
              <a:rPr lang="ja-JP" altLang="en-US" sz="2600" b="1" dirty="0"/>
              <a:t>　平成</a:t>
            </a:r>
            <a:r>
              <a:rPr lang="en-US" altLang="ja-JP" sz="2600" b="1" dirty="0"/>
              <a:t>30</a:t>
            </a:r>
            <a:r>
              <a:rPr lang="ja-JP" altLang="en-US" sz="2600" b="1" dirty="0"/>
              <a:t>年度及び</a:t>
            </a:r>
            <a:r>
              <a:rPr lang="en-US" altLang="ja-JP" sz="2600" b="1" dirty="0"/>
              <a:t>31</a:t>
            </a:r>
            <a:r>
              <a:rPr lang="ja-JP" altLang="en-US" sz="2600" b="1" dirty="0"/>
              <a:t>年度の第１学年から第６学年までの図画工作の指導に当たっては、現行小学校指導要領第２章第７節の規定によることができる。</a:t>
            </a:r>
          </a:p>
          <a:p>
            <a:pPr algn="l"/>
            <a:r>
              <a:rPr lang="ja-JP" altLang="en-US" sz="2600" b="1" dirty="0"/>
              <a:t>    ただし、評価については平成</a:t>
            </a:r>
            <a:r>
              <a:rPr lang="en-US" altLang="ja-JP" sz="2600" b="1" dirty="0"/>
              <a:t>32</a:t>
            </a:r>
            <a:r>
              <a:rPr lang="ja-JP" altLang="en-US" sz="2600" b="1" dirty="0"/>
              <a:t>年度全面実施までは現行の学習指導要領で進める。</a:t>
            </a:r>
          </a:p>
        </p:txBody>
      </p:sp>
      <p:sp>
        <p:nvSpPr>
          <p:cNvPr id="11" name="タイトル 1">
            <a:extLst>
              <a:ext uri="{FF2B5EF4-FFF2-40B4-BE49-F238E27FC236}">
                <a16:creationId xmlns:a16="http://schemas.microsoft.com/office/drawing/2014/main" xmlns="" id="{6DA16E1B-A77F-7A44-98A6-DE21C7CAC974}"/>
              </a:ext>
            </a:extLst>
          </p:cNvPr>
          <p:cNvSpPr txBox="1">
            <a:spLocks/>
          </p:cNvSpPr>
          <p:nvPr/>
        </p:nvSpPr>
        <p:spPr>
          <a:xfrm>
            <a:off x="177238" y="-297415"/>
            <a:ext cx="7900525" cy="99591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2800" b="1" dirty="0"/>
              <a:t>5</a:t>
            </a:r>
            <a:r>
              <a:rPr lang="ja-JP" altLang="en-US" sz="2800" b="1" dirty="0"/>
              <a:t>   移行措置に係る留意事項等</a:t>
            </a:r>
            <a:endParaRPr lang="ja-JP" altLang="en-US" sz="2800" b="1" dirty="0">
              <a:latin typeface="HGMaruGothicMPRO" panose="020B0604020202020204" pitchFamily="34" charset="0"/>
              <a:cs typeface="HGMaruGothicMPRO" panose="020B0604020202020204" pitchFamily="34" charset="0"/>
            </a:endParaRPr>
          </a:p>
        </p:txBody>
      </p:sp>
      <p:sp>
        <p:nvSpPr>
          <p:cNvPr id="4" name="テキスト ボックス 3">
            <a:extLst>
              <a:ext uri="{FF2B5EF4-FFF2-40B4-BE49-F238E27FC236}">
                <a16:creationId xmlns:a16="http://schemas.microsoft.com/office/drawing/2014/main" xmlns="" id="{16AE3D4A-8973-CD41-A91F-D0E7DC711D04}"/>
              </a:ext>
            </a:extLst>
          </p:cNvPr>
          <p:cNvSpPr txBox="1"/>
          <p:nvPr/>
        </p:nvSpPr>
        <p:spPr>
          <a:xfrm>
            <a:off x="1031953" y="3648832"/>
            <a:ext cx="10883902" cy="892552"/>
          </a:xfrm>
          <a:prstGeom prst="rect">
            <a:avLst/>
          </a:prstGeom>
          <a:noFill/>
        </p:spPr>
        <p:txBody>
          <a:bodyPr wrap="square" rtlCol="0">
            <a:spAutoFit/>
          </a:bodyPr>
          <a:lstStyle/>
          <a:p>
            <a:pPr algn="l"/>
            <a:r>
              <a:rPr lang="ja-JP" altLang="en-US" sz="2600" b="1" dirty="0"/>
              <a:t>　新学習指導要領の評価の観点については、</a:t>
            </a:r>
            <a:r>
              <a:rPr lang="en-US" altLang="ja-JP" sz="2600" b="1" dirty="0"/>
              <a:t>3</a:t>
            </a:r>
            <a:r>
              <a:rPr lang="ja-JP" altLang="en-US" sz="2600" b="1" dirty="0"/>
              <a:t>つの観点から評価することのみ決定されているが、内容に関して公表は未定である。</a:t>
            </a:r>
          </a:p>
        </p:txBody>
      </p:sp>
      <p:sp>
        <p:nvSpPr>
          <p:cNvPr id="3" name="正方形/長方形 2">
            <a:extLst>
              <a:ext uri="{FF2B5EF4-FFF2-40B4-BE49-F238E27FC236}">
                <a16:creationId xmlns:a16="http://schemas.microsoft.com/office/drawing/2014/main" xmlns="" id="{87BE353E-2D1D-49F8-B0D0-7F566D8067E2}"/>
              </a:ext>
            </a:extLst>
          </p:cNvPr>
          <p:cNvSpPr/>
          <p:nvPr/>
        </p:nvSpPr>
        <p:spPr>
          <a:xfrm>
            <a:off x="616455" y="3648832"/>
            <a:ext cx="415498" cy="369332"/>
          </a:xfrm>
          <a:prstGeom prst="rect">
            <a:avLst/>
          </a:prstGeom>
        </p:spPr>
        <p:txBody>
          <a:bodyPr wrap="none">
            <a:spAutoFit/>
          </a:bodyPr>
          <a:lstStyle/>
          <a:p>
            <a:r>
              <a:rPr lang="ja-JP" altLang="en-US" b="1" dirty="0"/>
              <a:t>◯</a:t>
            </a:r>
            <a:endParaRPr lang="ja-JP" altLang="en-US" dirty="0"/>
          </a:p>
        </p:txBody>
      </p:sp>
      <p:sp>
        <p:nvSpPr>
          <p:cNvPr id="7" name="正方形/長方形 6">
            <a:extLst>
              <a:ext uri="{FF2B5EF4-FFF2-40B4-BE49-F238E27FC236}">
                <a16:creationId xmlns:a16="http://schemas.microsoft.com/office/drawing/2014/main" xmlns="" id="{A120AEB2-BC9D-4049-AB44-971C09306940}"/>
              </a:ext>
            </a:extLst>
          </p:cNvPr>
          <p:cNvSpPr/>
          <p:nvPr/>
        </p:nvSpPr>
        <p:spPr>
          <a:xfrm>
            <a:off x="607597" y="1556168"/>
            <a:ext cx="415498" cy="369332"/>
          </a:xfrm>
          <a:prstGeom prst="rect">
            <a:avLst/>
          </a:prstGeom>
        </p:spPr>
        <p:txBody>
          <a:bodyPr wrap="none">
            <a:spAutoFit/>
          </a:bodyPr>
          <a:lstStyle/>
          <a:p>
            <a:r>
              <a:rPr lang="ja-JP" altLang="en-US" b="1" dirty="0"/>
              <a:t>◯</a:t>
            </a:r>
            <a:endParaRPr lang="ja-JP" altLang="en-US" dirty="0"/>
          </a:p>
        </p:txBody>
      </p:sp>
    </p:spTree>
    <p:extLst>
      <p:ext uri="{BB962C8B-B14F-4D97-AF65-F5344CB8AC3E}">
        <p14:creationId xmlns:p14="http://schemas.microsoft.com/office/powerpoint/2010/main" val="1785841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3">
            <a:extLst>
              <a:ext uri="{FF2B5EF4-FFF2-40B4-BE49-F238E27FC236}">
                <a16:creationId xmlns:a16="http://schemas.microsoft.com/office/drawing/2014/main" xmlns="" id="{4CF8A2BC-5630-704D-9F5F-1D1AA0825D12}"/>
              </a:ext>
            </a:extLst>
          </p:cNvPr>
          <p:cNvSpPr/>
          <p:nvPr/>
        </p:nvSpPr>
        <p:spPr>
          <a:xfrm>
            <a:off x="-1" y="3831165"/>
            <a:ext cx="12192001" cy="255059"/>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a:extLst>
              <a:ext uri="{FF2B5EF4-FFF2-40B4-BE49-F238E27FC236}">
                <a16:creationId xmlns:a16="http://schemas.microsoft.com/office/drawing/2014/main" xmlns="" id="{EFFF5890-0A5D-0A4C-92B9-B05448297BF8}"/>
              </a:ext>
            </a:extLst>
          </p:cNvPr>
          <p:cNvSpPr>
            <a:spLocks noGrp="1"/>
          </p:cNvSpPr>
          <p:nvPr>
            <p:ph type="title"/>
          </p:nvPr>
        </p:nvSpPr>
        <p:spPr>
          <a:xfrm>
            <a:off x="838200" y="1085322"/>
            <a:ext cx="10515600" cy="2852737"/>
          </a:xfrm>
        </p:spPr>
        <p:txBody>
          <a:bodyPr>
            <a:normAutofit/>
          </a:bodyPr>
          <a:lstStyle/>
          <a:p>
            <a:r>
              <a:rPr lang="ja-JP" altLang="en-US" sz="4800" b="1" dirty="0"/>
              <a:t>１　図画工作科の目標について</a:t>
            </a:r>
            <a:endParaRPr kumimoji="1" lang="ja-JP" altLang="en-US" sz="4800" dirty="0"/>
          </a:p>
        </p:txBody>
      </p:sp>
    </p:spTree>
    <p:extLst>
      <p:ext uri="{BB962C8B-B14F-4D97-AF65-F5344CB8AC3E}">
        <p14:creationId xmlns:p14="http://schemas.microsoft.com/office/powerpoint/2010/main" val="3294039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FC57CB7-2A03-1D42-9E20-16CED01CDF8E}"/>
              </a:ext>
            </a:extLst>
          </p:cNvPr>
          <p:cNvSpPr>
            <a:spLocks noGrp="1"/>
          </p:cNvSpPr>
          <p:nvPr>
            <p:ph type="title" idx="4294967295"/>
          </p:nvPr>
        </p:nvSpPr>
        <p:spPr>
          <a:xfrm>
            <a:off x="1102223" y="1534477"/>
            <a:ext cx="10515600" cy="519216"/>
          </a:xfrm>
        </p:spPr>
        <p:txBody>
          <a:bodyPr>
            <a:noAutofit/>
          </a:bodyPr>
          <a:lstStyle/>
          <a:p>
            <a:r>
              <a:rPr kumimoji="1" lang="ja-JP" altLang="en-US" sz="1600" dirty="0">
                <a:latin typeface="HGMaruGothicMPRO" panose="020B0604020202020204" pitchFamily="34" charset="0"/>
                <a:cs typeface="HGMaruGothicMPRO" panose="020B0604020202020204" pitchFamily="34" charset="0"/>
              </a:rPr>
              <a:t>中央教育審議会答申における小学校図画工作科、中学校美術科及び高等学校芸術科（美術、工芸）の成果と課題</a:t>
            </a:r>
          </a:p>
        </p:txBody>
      </p:sp>
      <p:sp>
        <p:nvSpPr>
          <p:cNvPr id="4" name="矢印: 右 3">
            <a:extLst>
              <a:ext uri="{FF2B5EF4-FFF2-40B4-BE49-F238E27FC236}">
                <a16:creationId xmlns:a16="http://schemas.microsoft.com/office/drawing/2014/main" xmlns="" id="{63894AB2-B977-F34C-93EE-323B963772C9}"/>
              </a:ext>
            </a:extLst>
          </p:cNvPr>
          <p:cNvSpPr/>
          <p:nvPr/>
        </p:nvSpPr>
        <p:spPr>
          <a:xfrm>
            <a:off x="590725" y="2070781"/>
            <a:ext cx="1381975" cy="929489"/>
          </a:xfrm>
          <a:prstGeom prs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700" dirty="0"/>
              <a:t>成果</a:t>
            </a:r>
          </a:p>
        </p:txBody>
      </p:sp>
      <p:grpSp>
        <p:nvGrpSpPr>
          <p:cNvPr id="6" name="グループ化 5">
            <a:extLst>
              <a:ext uri="{FF2B5EF4-FFF2-40B4-BE49-F238E27FC236}">
                <a16:creationId xmlns:a16="http://schemas.microsoft.com/office/drawing/2014/main" xmlns="" id="{5DA95A05-13CB-4211-8C64-9896E84BBA36}"/>
              </a:ext>
            </a:extLst>
          </p:cNvPr>
          <p:cNvGrpSpPr/>
          <p:nvPr/>
        </p:nvGrpSpPr>
        <p:grpSpPr>
          <a:xfrm>
            <a:off x="-1" y="0"/>
            <a:ext cx="12192001" cy="784800"/>
            <a:chOff x="-1" y="0"/>
            <a:chExt cx="12192001" cy="784800"/>
          </a:xfrm>
        </p:grpSpPr>
        <p:sp>
          <p:nvSpPr>
            <p:cNvPr id="9" name="四角形 8">
              <a:extLst>
                <a:ext uri="{FF2B5EF4-FFF2-40B4-BE49-F238E27FC236}">
                  <a16:creationId xmlns:a16="http://schemas.microsoft.com/office/drawing/2014/main" xmlns="" id="{DAEE379C-AD51-5F46-AB08-15EE80F3DEE0}"/>
                </a:ext>
              </a:extLst>
            </p:cNvPr>
            <p:cNvSpPr/>
            <p:nvPr/>
          </p:nvSpPr>
          <p:spPr>
            <a:xfrm>
              <a:off x="-1" y="0"/>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1">
              <a:extLst>
                <a:ext uri="{FF2B5EF4-FFF2-40B4-BE49-F238E27FC236}">
                  <a16:creationId xmlns:a16="http://schemas.microsoft.com/office/drawing/2014/main" xmlns="" id="{6803EACB-A5CB-4D97-A9BD-B07FDCB15450}"/>
                </a:ext>
              </a:extLst>
            </p:cNvPr>
            <p:cNvSpPr txBox="1">
              <a:spLocks/>
            </p:cNvSpPr>
            <p:nvPr/>
          </p:nvSpPr>
          <p:spPr>
            <a:xfrm>
              <a:off x="129073" y="220116"/>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grpSp>
      <p:grpSp>
        <p:nvGrpSpPr>
          <p:cNvPr id="11" name="グループ化 10">
            <a:extLst>
              <a:ext uri="{FF2B5EF4-FFF2-40B4-BE49-F238E27FC236}">
                <a16:creationId xmlns:a16="http://schemas.microsoft.com/office/drawing/2014/main" xmlns="" id="{36A2383A-714F-49DB-BE5F-AEA2AD7CD7C5}"/>
              </a:ext>
            </a:extLst>
          </p:cNvPr>
          <p:cNvGrpSpPr/>
          <p:nvPr/>
        </p:nvGrpSpPr>
        <p:grpSpPr>
          <a:xfrm>
            <a:off x="2437776" y="2070781"/>
            <a:ext cx="9251431" cy="1200329"/>
            <a:chOff x="2443151" y="2799776"/>
            <a:chExt cx="9251431" cy="1200329"/>
          </a:xfrm>
        </p:grpSpPr>
        <p:sp>
          <p:nvSpPr>
            <p:cNvPr id="7" name="コンテンツ プレースホルダー 2">
              <a:extLst>
                <a:ext uri="{FF2B5EF4-FFF2-40B4-BE49-F238E27FC236}">
                  <a16:creationId xmlns:a16="http://schemas.microsoft.com/office/drawing/2014/main" xmlns="" id="{263FCF25-B2B8-4CCA-91E7-9B842534FE69}"/>
                </a:ext>
              </a:extLst>
            </p:cNvPr>
            <p:cNvSpPr txBox="1">
              <a:spLocks/>
            </p:cNvSpPr>
            <p:nvPr/>
          </p:nvSpPr>
          <p:spPr>
            <a:xfrm>
              <a:off x="2443151" y="2824990"/>
              <a:ext cx="492621" cy="453360"/>
            </a:xfrm>
            <a:prstGeom prst="rect">
              <a:avLst/>
            </a:prstGeom>
            <a:ln w="12700" cap="flat" cmpd="sng" algn="ctr">
              <a:noFill/>
              <a:prstDash val="solid"/>
              <a:miter lim="800000"/>
            </a:ln>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buFont typeface="Arial" panose="020B0604020202020204" pitchFamily="34" charset="0"/>
                <a:buNone/>
              </a:pPr>
              <a:r>
                <a:rPr lang="ja-JP" altLang="en-US" sz="2400" dirty="0"/>
                <a:t>○</a:t>
              </a:r>
            </a:p>
          </p:txBody>
        </p:sp>
        <p:sp>
          <p:nvSpPr>
            <p:cNvPr id="5" name="テキスト ボックス 4">
              <a:extLst>
                <a:ext uri="{FF2B5EF4-FFF2-40B4-BE49-F238E27FC236}">
                  <a16:creationId xmlns:a16="http://schemas.microsoft.com/office/drawing/2014/main" xmlns="" id="{050C1F08-5B3E-4891-A0EA-A305CFD4240A}"/>
                </a:ext>
              </a:extLst>
            </p:cNvPr>
            <p:cNvSpPr txBox="1"/>
            <p:nvPr/>
          </p:nvSpPr>
          <p:spPr>
            <a:xfrm>
              <a:off x="2941148" y="2799776"/>
              <a:ext cx="8753434" cy="1200329"/>
            </a:xfrm>
            <a:prstGeom prst="rect">
              <a:avLst/>
            </a:prstGeom>
            <a:noFill/>
          </p:spPr>
          <p:txBody>
            <a:bodyPr wrap="square" rtlCol="0">
              <a:spAutoFit/>
            </a:bodyPr>
            <a:lstStyle/>
            <a:p>
              <a:r>
                <a:rPr lang="ja-JP" altLang="en-US" sz="2400" dirty="0"/>
                <a:t>　創造することの</a:t>
              </a:r>
              <a:r>
                <a:rPr lang="ja-JP" altLang="en-US" sz="2400" b="1" dirty="0">
                  <a:solidFill>
                    <a:srgbClr val="00B0F0"/>
                  </a:solidFill>
                </a:rPr>
                <a:t>楽しさを感じる</a:t>
              </a:r>
              <a:r>
                <a:rPr lang="ja-JP" altLang="en-US" sz="2400" dirty="0"/>
                <a:t>とともに、思考・判断し表現するなどの</a:t>
              </a:r>
              <a:r>
                <a:rPr lang="ja-JP" altLang="en-US" sz="2400" b="1" dirty="0">
                  <a:solidFill>
                    <a:srgbClr val="00B0F0"/>
                  </a:solidFill>
                </a:rPr>
                <a:t>造形的な創造活動の基礎的な能力を育てる</a:t>
              </a:r>
              <a:r>
                <a:rPr lang="ja-JP" altLang="en-US" sz="2400" dirty="0"/>
                <a:t>こと。</a:t>
              </a:r>
            </a:p>
            <a:p>
              <a:endParaRPr kumimoji="1" lang="ja-JP" altLang="en-US" sz="2400" dirty="0"/>
            </a:p>
          </p:txBody>
        </p:sp>
      </p:grpSp>
      <p:grpSp>
        <p:nvGrpSpPr>
          <p:cNvPr id="13" name="グループ化 12">
            <a:extLst>
              <a:ext uri="{FF2B5EF4-FFF2-40B4-BE49-F238E27FC236}">
                <a16:creationId xmlns:a16="http://schemas.microsoft.com/office/drawing/2014/main" xmlns="" id="{AE2EBFD3-0343-45E5-8CBC-552BC50322B6}"/>
              </a:ext>
            </a:extLst>
          </p:cNvPr>
          <p:cNvGrpSpPr/>
          <p:nvPr/>
        </p:nvGrpSpPr>
        <p:grpSpPr>
          <a:xfrm>
            <a:off x="2443151" y="3065107"/>
            <a:ext cx="9246056" cy="830997"/>
            <a:chOff x="2443151" y="4971187"/>
            <a:chExt cx="9246056" cy="830997"/>
          </a:xfrm>
        </p:grpSpPr>
        <p:sp>
          <p:nvSpPr>
            <p:cNvPr id="8" name="コンテンツ プレースホルダー 2">
              <a:extLst>
                <a:ext uri="{FF2B5EF4-FFF2-40B4-BE49-F238E27FC236}">
                  <a16:creationId xmlns:a16="http://schemas.microsoft.com/office/drawing/2014/main" xmlns="" id="{773FBD02-17C0-47CB-AA80-D7647A1503F0}"/>
                </a:ext>
              </a:extLst>
            </p:cNvPr>
            <p:cNvSpPr txBox="1">
              <a:spLocks/>
            </p:cNvSpPr>
            <p:nvPr/>
          </p:nvSpPr>
          <p:spPr>
            <a:xfrm>
              <a:off x="2443151" y="4971187"/>
              <a:ext cx="492621" cy="453360"/>
            </a:xfrm>
            <a:prstGeom prst="rect">
              <a:avLst/>
            </a:prstGeom>
            <a:ln w="12700" cap="flat" cmpd="sng" algn="ctr">
              <a:noFill/>
              <a:prstDash val="solid"/>
              <a:miter lim="800000"/>
            </a:ln>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buFont typeface="Arial" panose="020B0604020202020204" pitchFamily="34" charset="0"/>
                <a:buNone/>
              </a:pPr>
              <a:r>
                <a:rPr lang="ja-JP" altLang="en-US" sz="2400" dirty="0"/>
                <a:t>○</a:t>
              </a:r>
            </a:p>
          </p:txBody>
        </p:sp>
        <p:sp>
          <p:nvSpPr>
            <p:cNvPr id="12" name="テキスト ボックス 11">
              <a:extLst>
                <a:ext uri="{FF2B5EF4-FFF2-40B4-BE49-F238E27FC236}">
                  <a16:creationId xmlns:a16="http://schemas.microsoft.com/office/drawing/2014/main" xmlns="" id="{A60E0108-A4D0-422C-B0CC-9CA085D6AEF8}"/>
                </a:ext>
              </a:extLst>
            </p:cNvPr>
            <p:cNvSpPr txBox="1"/>
            <p:nvPr/>
          </p:nvSpPr>
          <p:spPr>
            <a:xfrm>
              <a:off x="2935772" y="4971187"/>
              <a:ext cx="8753435" cy="830997"/>
            </a:xfrm>
            <a:prstGeom prst="rect">
              <a:avLst/>
            </a:prstGeom>
            <a:noFill/>
          </p:spPr>
          <p:txBody>
            <a:bodyPr wrap="square" rtlCol="0">
              <a:spAutoFit/>
            </a:bodyPr>
            <a:lstStyle/>
            <a:p>
              <a:r>
                <a:rPr lang="ja-JP" altLang="en-US" sz="2400" dirty="0"/>
                <a:t>生活の中の造形や美術の働き、美術文化に関心を持って、</a:t>
              </a:r>
              <a:r>
                <a:rPr lang="ja-JP" altLang="en-US" sz="2400" b="1" dirty="0">
                  <a:solidFill>
                    <a:srgbClr val="00B0F0"/>
                  </a:solidFill>
                </a:rPr>
                <a:t>生涯にわたり主体的に関わっていく態度を育む</a:t>
              </a:r>
              <a:r>
                <a:rPr lang="ja-JP" altLang="en-US" sz="2400" dirty="0"/>
                <a:t>こと。</a:t>
              </a:r>
              <a:endParaRPr kumimoji="1" lang="ja-JP" altLang="en-US" sz="2400" dirty="0"/>
            </a:p>
          </p:txBody>
        </p:sp>
      </p:grpSp>
      <p:sp>
        <p:nvSpPr>
          <p:cNvPr id="14" name="矢印: 右 13">
            <a:extLst>
              <a:ext uri="{FF2B5EF4-FFF2-40B4-BE49-F238E27FC236}">
                <a16:creationId xmlns:a16="http://schemas.microsoft.com/office/drawing/2014/main" xmlns="" id="{A90F82AA-C9D2-4E39-9EFF-5695DC803EE2}"/>
              </a:ext>
            </a:extLst>
          </p:cNvPr>
          <p:cNvSpPr/>
          <p:nvPr/>
        </p:nvSpPr>
        <p:spPr>
          <a:xfrm>
            <a:off x="646550" y="4141377"/>
            <a:ext cx="1326150" cy="891942"/>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700" dirty="0"/>
              <a:t>課題</a:t>
            </a:r>
          </a:p>
        </p:txBody>
      </p:sp>
      <p:grpSp>
        <p:nvGrpSpPr>
          <p:cNvPr id="15" name="グループ化 14">
            <a:extLst>
              <a:ext uri="{FF2B5EF4-FFF2-40B4-BE49-F238E27FC236}">
                <a16:creationId xmlns:a16="http://schemas.microsoft.com/office/drawing/2014/main" xmlns="" id="{9FAE8274-C4E2-4CCD-8A93-172485D50B52}"/>
              </a:ext>
            </a:extLst>
          </p:cNvPr>
          <p:cNvGrpSpPr/>
          <p:nvPr/>
        </p:nvGrpSpPr>
        <p:grpSpPr>
          <a:xfrm>
            <a:off x="2437777" y="4141376"/>
            <a:ext cx="9374778" cy="1149781"/>
            <a:chOff x="2679786" y="2824952"/>
            <a:chExt cx="8409746" cy="2120134"/>
          </a:xfrm>
        </p:grpSpPr>
        <p:sp>
          <p:nvSpPr>
            <p:cNvPr id="16" name="コンテンツ プレースホルダー 2">
              <a:extLst>
                <a:ext uri="{FF2B5EF4-FFF2-40B4-BE49-F238E27FC236}">
                  <a16:creationId xmlns:a16="http://schemas.microsoft.com/office/drawing/2014/main" xmlns="" id="{D46F4A8D-5420-42BF-8EE0-8085B5590532}"/>
                </a:ext>
              </a:extLst>
            </p:cNvPr>
            <p:cNvSpPr txBox="1">
              <a:spLocks/>
            </p:cNvSpPr>
            <p:nvPr/>
          </p:nvSpPr>
          <p:spPr>
            <a:xfrm>
              <a:off x="2679786" y="2824952"/>
              <a:ext cx="492621" cy="453360"/>
            </a:xfrm>
            <a:prstGeom prst="rect">
              <a:avLst/>
            </a:prstGeom>
            <a:ln w="12700" cap="flat" cmpd="sng" algn="ctr">
              <a:noFill/>
              <a:prstDash val="solid"/>
              <a:miter lim="800000"/>
            </a:ln>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buFont typeface="Arial" panose="020B0604020202020204" pitchFamily="34" charset="0"/>
                <a:buNone/>
              </a:pPr>
              <a:r>
                <a:rPr lang="ja-JP" altLang="en-US" sz="2400" dirty="0"/>
                <a:t>○</a:t>
              </a:r>
            </a:p>
          </p:txBody>
        </p:sp>
        <p:sp>
          <p:nvSpPr>
            <p:cNvPr id="17" name="テキスト ボックス 16">
              <a:extLst>
                <a:ext uri="{FF2B5EF4-FFF2-40B4-BE49-F238E27FC236}">
                  <a16:creationId xmlns:a16="http://schemas.microsoft.com/office/drawing/2014/main" xmlns="" id="{675A1F0D-BB40-4BCA-9527-764664DE5C1E}"/>
                </a:ext>
              </a:extLst>
            </p:cNvPr>
            <p:cNvSpPr txBox="1"/>
            <p:nvPr/>
          </p:nvSpPr>
          <p:spPr>
            <a:xfrm>
              <a:off x="3172407" y="2824952"/>
              <a:ext cx="7917125" cy="2120134"/>
            </a:xfrm>
            <a:prstGeom prst="rect">
              <a:avLst/>
            </a:prstGeom>
            <a:noFill/>
          </p:spPr>
          <p:txBody>
            <a:bodyPr wrap="square" rtlCol="0">
              <a:spAutoFit/>
            </a:bodyPr>
            <a:lstStyle/>
            <a:p>
              <a:r>
                <a:rPr lang="ja-JP" altLang="en-US" sz="2400" dirty="0"/>
                <a:t>　感性や想像力等を働かせて、思考・判断し、表現したり鑑賞したりするなどの資質・能力を</a:t>
              </a:r>
              <a:r>
                <a:rPr lang="ja-JP" altLang="en-US" sz="2400" b="1" dirty="0">
                  <a:solidFill>
                    <a:srgbClr val="FF0000"/>
                  </a:solidFill>
                </a:rPr>
                <a:t>相互に関連させながら育成する</a:t>
              </a:r>
              <a:r>
                <a:rPr lang="ja-JP" altLang="en-US" sz="2400" dirty="0"/>
                <a:t>こと。</a:t>
              </a:r>
            </a:p>
            <a:p>
              <a:endParaRPr kumimoji="1" lang="ja-JP" altLang="en-US" sz="2400" dirty="0"/>
            </a:p>
          </p:txBody>
        </p:sp>
      </p:grpSp>
      <p:grpSp>
        <p:nvGrpSpPr>
          <p:cNvPr id="18" name="グループ化 17">
            <a:extLst>
              <a:ext uri="{FF2B5EF4-FFF2-40B4-BE49-F238E27FC236}">
                <a16:creationId xmlns:a16="http://schemas.microsoft.com/office/drawing/2014/main" xmlns="" id="{FACF6C7F-CB08-4EBE-B242-BD5493D40D8A}"/>
              </a:ext>
            </a:extLst>
          </p:cNvPr>
          <p:cNvGrpSpPr/>
          <p:nvPr/>
        </p:nvGrpSpPr>
        <p:grpSpPr>
          <a:xfrm>
            <a:off x="2437776" y="5336721"/>
            <a:ext cx="9180047" cy="1938992"/>
            <a:chOff x="2679786" y="4599727"/>
            <a:chExt cx="8768876" cy="2618990"/>
          </a:xfrm>
        </p:grpSpPr>
        <p:sp>
          <p:nvSpPr>
            <p:cNvPr id="19" name="コンテンツ プレースホルダー 2">
              <a:extLst>
                <a:ext uri="{FF2B5EF4-FFF2-40B4-BE49-F238E27FC236}">
                  <a16:creationId xmlns:a16="http://schemas.microsoft.com/office/drawing/2014/main" xmlns="" id="{12569A07-6CD5-4457-92CD-B5827A588451}"/>
                </a:ext>
              </a:extLst>
            </p:cNvPr>
            <p:cNvSpPr txBox="1">
              <a:spLocks/>
            </p:cNvSpPr>
            <p:nvPr/>
          </p:nvSpPr>
          <p:spPr>
            <a:xfrm>
              <a:off x="2679786" y="4599727"/>
              <a:ext cx="492621" cy="453360"/>
            </a:xfrm>
            <a:prstGeom prst="rect">
              <a:avLst/>
            </a:prstGeom>
            <a:ln w="12700" cap="flat" cmpd="sng" algn="ctr">
              <a:noFill/>
              <a:prstDash val="solid"/>
              <a:miter lim="800000"/>
            </a:ln>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dk1"/>
                  </a:solidFill>
                  <a:latin typeface="+mn-lt"/>
                  <a:ea typeface="+mn-ea"/>
                  <a:cs typeface="+mn-cs"/>
                </a:defRPr>
              </a:lvl9pPr>
            </a:lstStyle>
            <a:p>
              <a:pPr marL="0" indent="0">
                <a:buFont typeface="Arial" panose="020B0604020202020204" pitchFamily="34" charset="0"/>
                <a:buNone/>
              </a:pPr>
              <a:r>
                <a:rPr lang="ja-JP" altLang="en-US" sz="2400" dirty="0"/>
                <a:t>○</a:t>
              </a:r>
            </a:p>
          </p:txBody>
        </p:sp>
        <p:sp>
          <p:nvSpPr>
            <p:cNvPr id="20" name="テキスト ボックス 19">
              <a:extLst>
                <a:ext uri="{FF2B5EF4-FFF2-40B4-BE49-F238E27FC236}">
                  <a16:creationId xmlns:a16="http://schemas.microsoft.com/office/drawing/2014/main" xmlns="" id="{446E668C-0FF0-4C7A-9F03-78544F20ED63}"/>
                </a:ext>
              </a:extLst>
            </p:cNvPr>
            <p:cNvSpPr txBox="1"/>
            <p:nvPr/>
          </p:nvSpPr>
          <p:spPr>
            <a:xfrm>
              <a:off x="3172407" y="4599727"/>
              <a:ext cx="8276255" cy="2618990"/>
            </a:xfrm>
            <a:prstGeom prst="rect">
              <a:avLst/>
            </a:prstGeom>
            <a:noFill/>
          </p:spPr>
          <p:txBody>
            <a:bodyPr wrap="square" rtlCol="0">
              <a:spAutoFit/>
            </a:bodyPr>
            <a:lstStyle/>
            <a:p>
              <a:r>
                <a:rPr lang="ja-JP" altLang="en-US" sz="2400" dirty="0"/>
                <a:t>　生活を美しく豊かにする造形や美術の働き、美術文化についての</a:t>
              </a:r>
              <a:r>
                <a:rPr lang="ja-JP" altLang="en-US" sz="2400" b="1" dirty="0">
                  <a:solidFill>
                    <a:srgbClr val="FF0000"/>
                  </a:solidFill>
                </a:rPr>
                <a:t>実感的な理解を深め、生活や社会と豊かに関わる態度を育成する</a:t>
              </a:r>
              <a:r>
                <a:rPr lang="ja-JP" altLang="en-US" sz="2400" dirty="0"/>
                <a:t>こと。</a:t>
              </a:r>
            </a:p>
            <a:p>
              <a:endParaRPr kumimoji="1" lang="ja-JP" altLang="en-US" sz="2400" dirty="0"/>
            </a:p>
          </p:txBody>
        </p:sp>
      </p:grpSp>
      <p:sp>
        <p:nvSpPr>
          <p:cNvPr id="3" name="正方形/長方形 2">
            <a:extLst>
              <a:ext uri="{FF2B5EF4-FFF2-40B4-BE49-F238E27FC236}">
                <a16:creationId xmlns:a16="http://schemas.microsoft.com/office/drawing/2014/main" xmlns="" id="{3BF9B507-E86B-4E44-AC8A-F2BCCDDA6F9E}"/>
              </a:ext>
            </a:extLst>
          </p:cNvPr>
          <p:cNvSpPr/>
          <p:nvPr/>
        </p:nvSpPr>
        <p:spPr>
          <a:xfrm>
            <a:off x="479341" y="977209"/>
            <a:ext cx="5793574" cy="523220"/>
          </a:xfrm>
          <a:prstGeom prst="rect">
            <a:avLst/>
          </a:prstGeom>
        </p:spPr>
        <p:txBody>
          <a:bodyPr wrap="none">
            <a:spAutoFit/>
          </a:bodyPr>
          <a:lstStyle/>
          <a:p>
            <a:r>
              <a:rPr lang="en-US" altLang="ja-JP" sz="2800" dirty="0"/>
              <a:t>(1)</a:t>
            </a:r>
            <a:r>
              <a:rPr lang="ja-JP" altLang="en-US" sz="2800" dirty="0"/>
              <a:t> 小学校図画工作科の成果と課題</a:t>
            </a:r>
          </a:p>
        </p:txBody>
      </p:sp>
      <p:sp>
        <p:nvSpPr>
          <p:cNvPr id="21" name="フローチャート: 代替処理 20">
            <a:extLst>
              <a:ext uri="{FF2B5EF4-FFF2-40B4-BE49-F238E27FC236}">
                <a16:creationId xmlns:a16="http://schemas.microsoft.com/office/drawing/2014/main" xmlns="" id="{8F01CAD7-610D-487B-B491-D1D58FCE86E9}"/>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1">
                    <a:lumMod val="75000"/>
                  </a:schemeClr>
                </a:solidFill>
              </a:rPr>
              <a:t>解説　Ｐ６</a:t>
            </a:r>
          </a:p>
        </p:txBody>
      </p:sp>
    </p:spTree>
    <p:extLst>
      <p:ext uri="{BB962C8B-B14F-4D97-AF65-F5344CB8AC3E}">
        <p14:creationId xmlns:p14="http://schemas.microsoft.com/office/powerpoint/2010/main" val="3947931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E2874F3F-5DB5-A542-AEE0-43A3621CD132}"/>
              </a:ext>
            </a:extLst>
          </p:cNvPr>
          <p:cNvSpPr>
            <a:spLocks noGrp="1"/>
          </p:cNvSpPr>
          <p:nvPr>
            <p:ph idx="1"/>
          </p:nvPr>
        </p:nvSpPr>
        <p:spPr>
          <a:xfrm>
            <a:off x="645583" y="2597941"/>
            <a:ext cx="10977562" cy="1381124"/>
          </a:xfrm>
        </p:spPr>
        <p:txBody>
          <a:bodyPr>
            <a:noAutofit/>
          </a:bodyPr>
          <a:lstStyle/>
          <a:p>
            <a:pPr marL="0" indent="0" algn="just">
              <a:buNone/>
            </a:pPr>
            <a:r>
              <a:rPr kumimoji="1" lang="ja-JP" altLang="en-US" sz="2400" dirty="0"/>
              <a:t>   表現及び鑑賞の活動を通して、造形的な見方・考え方を働かせ、生活や社会の中の形や色などと豊かに関わる資質・能力を次のとおり育成することを目指す。</a:t>
            </a:r>
          </a:p>
        </p:txBody>
      </p:sp>
      <p:sp>
        <p:nvSpPr>
          <p:cNvPr id="5" name="テキスト ボックス 4">
            <a:extLst>
              <a:ext uri="{FF2B5EF4-FFF2-40B4-BE49-F238E27FC236}">
                <a16:creationId xmlns:a16="http://schemas.microsoft.com/office/drawing/2014/main" xmlns="" id="{7EB6F2BE-5EAC-A94F-8C9E-C4E36E76CB74}"/>
              </a:ext>
            </a:extLst>
          </p:cNvPr>
          <p:cNvSpPr txBox="1"/>
          <p:nvPr/>
        </p:nvSpPr>
        <p:spPr>
          <a:xfrm>
            <a:off x="645583" y="1939762"/>
            <a:ext cx="3111500" cy="461665"/>
          </a:xfrm>
          <a:prstGeom prst="rect">
            <a:avLst/>
          </a:prstGeom>
          <a:solidFill>
            <a:srgbClr val="FD8A01"/>
          </a:solidFill>
        </p:spPr>
        <p:txBody>
          <a:bodyPr wrap="square" rtlCol="0" anchor="ctr">
            <a:spAutoFit/>
          </a:bodyPr>
          <a:lstStyle/>
          <a:p>
            <a:pPr algn="ctr"/>
            <a:r>
              <a:rPr lang="ja-JP" altLang="en-US" sz="2400" b="1" dirty="0">
                <a:solidFill>
                  <a:schemeClr val="bg1"/>
                </a:solidFill>
              </a:rPr>
              <a:t>図画工作科の目標</a:t>
            </a:r>
          </a:p>
        </p:txBody>
      </p:sp>
      <p:grpSp>
        <p:nvGrpSpPr>
          <p:cNvPr id="4" name="グループ化 3">
            <a:extLst>
              <a:ext uri="{FF2B5EF4-FFF2-40B4-BE49-F238E27FC236}">
                <a16:creationId xmlns:a16="http://schemas.microsoft.com/office/drawing/2014/main" xmlns="" id="{606508E2-1D9B-45A1-A13F-9EB54BE4A9A3}"/>
              </a:ext>
            </a:extLst>
          </p:cNvPr>
          <p:cNvGrpSpPr/>
          <p:nvPr/>
        </p:nvGrpSpPr>
        <p:grpSpPr>
          <a:xfrm>
            <a:off x="1435456" y="3827528"/>
            <a:ext cx="10126154" cy="885935"/>
            <a:chOff x="568855" y="3323669"/>
            <a:chExt cx="10808917" cy="1009601"/>
          </a:xfrm>
        </p:grpSpPr>
        <p:sp>
          <p:nvSpPr>
            <p:cNvPr id="14" name="コンテンツ プレースホルダー 2">
              <a:extLst>
                <a:ext uri="{FF2B5EF4-FFF2-40B4-BE49-F238E27FC236}">
                  <a16:creationId xmlns:a16="http://schemas.microsoft.com/office/drawing/2014/main" xmlns="" id="{F5954413-ECB5-9E4C-9CEF-C04B5A89E2B3}"/>
                </a:ext>
              </a:extLst>
            </p:cNvPr>
            <p:cNvSpPr txBox="1">
              <a:spLocks/>
            </p:cNvSpPr>
            <p:nvPr/>
          </p:nvSpPr>
          <p:spPr>
            <a:xfrm>
              <a:off x="1427583" y="3323669"/>
              <a:ext cx="9950189" cy="100960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t>　対象や事象を捉える造形的な視点について自分の感覚や行為を通して理解するとともに、材料や用具を使い、表し方などを工夫して、創造的につくったり表したりすることができるようにする。</a:t>
              </a:r>
              <a:endParaRPr lang="ja-JP" sz="2000" dirty="0">
                <a:ea typeface="游ゴシック"/>
              </a:endParaRPr>
            </a:p>
          </p:txBody>
        </p:sp>
        <p:sp>
          <p:nvSpPr>
            <p:cNvPr id="10" name="コンテンツ プレースホルダー 2">
              <a:extLst>
                <a:ext uri="{FF2B5EF4-FFF2-40B4-BE49-F238E27FC236}">
                  <a16:creationId xmlns:a16="http://schemas.microsoft.com/office/drawing/2014/main" xmlns="" id="{28A3CEAE-C5B9-48A5-963D-B0F4FCB302D2}"/>
                </a:ext>
              </a:extLst>
            </p:cNvPr>
            <p:cNvSpPr txBox="1">
              <a:spLocks/>
            </p:cNvSpPr>
            <p:nvPr/>
          </p:nvSpPr>
          <p:spPr>
            <a:xfrm>
              <a:off x="568855" y="3342891"/>
              <a:ext cx="1061225"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ea typeface="游ゴシック"/>
                </a:rPr>
                <a:t>（</a:t>
              </a:r>
              <a:r>
                <a:rPr lang="en-US" altLang="ja-JP" sz="2000" dirty="0">
                  <a:ea typeface="游ゴシック"/>
                </a:rPr>
                <a:t>1</a:t>
              </a:r>
              <a:r>
                <a:rPr lang="ja-JP" altLang="en-US" sz="2000" dirty="0">
                  <a:ea typeface="游ゴシック"/>
                </a:rPr>
                <a:t>）</a:t>
              </a:r>
              <a:endParaRPr lang="ja-JP" sz="2000" dirty="0">
                <a:ea typeface="游ゴシック"/>
              </a:endParaRPr>
            </a:p>
          </p:txBody>
        </p:sp>
      </p:grpSp>
      <p:grpSp>
        <p:nvGrpSpPr>
          <p:cNvPr id="6" name="グループ化 5">
            <a:extLst>
              <a:ext uri="{FF2B5EF4-FFF2-40B4-BE49-F238E27FC236}">
                <a16:creationId xmlns:a16="http://schemas.microsoft.com/office/drawing/2014/main" xmlns="" id="{64231707-E16F-418A-B1A4-E7A2E26690B3}"/>
              </a:ext>
            </a:extLst>
          </p:cNvPr>
          <p:cNvGrpSpPr/>
          <p:nvPr/>
        </p:nvGrpSpPr>
        <p:grpSpPr>
          <a:xfrm>
            <a:off x="1427583" y="4894209"/>
            <a:ext cx="10134027" cy="885935"/>
            <a:chOff x="568855" y="4548971"/>
            <a:chExt cx="10892891" cy="1123695"/>
          </a:xfrm>
        </p:grpSpPr>
        <p:sp>
          <p:nvSpPr>
            <p:cNvPr id="18" name="コンテンツ プレースホルダー 2">
              <a:extLst>
                <a:ext uri="{FF2B5EF4-FFF2-40B4-BE49-F238E27FC236}">
                  <a16:creationId xmlns:a16="http://schemas.microsoft.com/office/drawing/2014/main" xmlns="" id="{F8C02450-1A41-AB42-961C-633D650E71EA}"/>
                </a:ext>
              </a:extLst>
            </p:cNvPr>
            <p:cNvSpPr txBox="1">
              <a:spLocks/>
            </p:cNvSpPr>
            <p:nvPr/>
          </p:nvSpPr>
          <p:spPr>
            <a:xfrm>
              <a:off x="1427583" y="4548971"/>
              <a:ext cx="10034163" cy="112369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t>　造形的なよさや美しさ、表したいこと、表し方などについて考え、創造的に発想したり、作品などに対する自分の見方や感じ方を深めたりすることができるようにする。</a:t>
              </a:r>
              <a:endParaRPr lang="ja-JP" sz="2000" dirty="0">
                <a:ea typeface="游ゴシック"/>
              </a:endParaRPr>
            </a:p>
          </p:txBody>
        </p:sp>
        <p:sp>
          <p:nvSpPr>
            <p:cNvPr id="11" name="コンテンツ プレースホルダー 2">
              <a:extLst>
                <a:ext uri="{FF2B5EF4-FFF2-40B4-BE49-F238E27FC236}">
                  <a16:creationId xmlns:a16="http://schemas.microsoft.com/office/drawing/2014/main" xmlns="" id="{8838A6A9-4FD5-4E45-A3A7-A6217A69A847}"/>
                </a:ext>
              </a:extLst>
            </p:cNvPr>
            <p:cNvSpPr txBox="1">
              <a:spLocks/>
            </p:cNvSpPr>
            <p:nvPr/>
          </p:nvSpPr>
          <p:spPr>
            <a:xfrm>
              <a:off x="568855" y="4578455"/>
              <a:ext cx="1061225"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ea typeface="游ゴシック"/>
                </a:rPr>
                <a:t>（</a:t>
              </a:r>
              <a:r>
                <a:rPr lang="en-US" altLang="ja-JP" sz="2000" dirty="0">
                  <a:ea typeface="游ゴシック"/>
                </a:rPr>
                <a:t>2</a:t>
              </a:r>
              <a:r>
                <a:rPr lang="ja-JP" altLang="en-US" sz="2000" dirty="0">
                  <a:ea typeface="游ゴシック"/>
                </a:rPr>
                <a:t>）</a:t>
              </a:r>
              <a:endParaRPr lang="ja-JP" sz="2000" dirty="0">
                <a:ea typeface="游ゴシック"/>
              </a:endParaRPr>
            </a:p>
          </p:txBody>
        </p:sp>
      </p:grpSp>
      <p:grpSp>
        <p:nvGrpSpPr>
          <p:cNvPr id="7" name="グループ化 6">
            <a:extLst>
              <a:ext uri="{FF2B5EF4-FFF2-40B4-BE49-F238E27FC236}">
                <a16:creationId xmlns:a16="http://schemas.microsoft.com/office/drawing/2014/main" xmlns="" id="{D27E3787-6763-4F83-B883-B4DE08EA0DDA}"/>
              </a:ext>
            </a:extLst>
          </p:cNvPr>
          <p:cNvGrpSpPr/>
          <p:nvPr/>
        </p:nvGrpSpPr>
        <p:grpSpPr>
          <a:xfrm>
            <a:off x="1435455" y="5969967"/>
            <a:ext cx="10187689" cy="773362"/>
            <a:chOff x="568855" y="5802015"/>
            <a:chExt cx="11054290" cy="773362"/>
          </a:xfrm>
        </p:grpSpPr>
        <p:sp>
          <p:nvSpPr>
            <p:cNvPr id="20" name="コンテンツ プレースホルダー 2">
              <a:extLst>
                <a:ext uri="{FF2B5EF4-FFF2-40B4-BE49-F238E27FC236}">
                  <a16:creationId xmlns:a16="http://schemas.microsoft.com/office/drawing/2014/main" xmlns="" id="{1E6248C9-79F8-2A4D-B5B3-0E8DBE5D0AC2}"/>
                </a:ext>
              </a:extLst>
            </p:cNvPr>
            <p:cNvSpPr txBox="1">
              <a:spLocks/>
            </p:cNvSpPr>
            <p:nvPr/>
          </p:nvSpPr>
          <p:spPr>
            <a:xfrm>
              <a:off x="1427583" y="5802015"/>
              <a:ext cx="10195562" cy="77336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dirty="0"/>
                <a:t>　つくりだす喜びを味わうとともに、感性を育み、楽しく豊かな生活を創造しようとする態度を養い、豊かな情操を培う。</a:t>
              </a:r>
              <a:endParaRPr lang="ja-JP" sz="2000" dirty="0"/>
            </a:p>
          </p:txBody>
        </p:sp>
        <p:sp>
          <p:nvSpPr>
            <p:cNvPr id="12" name="コンテンツ プレースホルダー 2">
              <a:extLst>
                <a:ext uri="{FF2B5EF4-FFF2-40B4-BE49-F238E27FC236}">
                  <a16:creationId xmlns:a16="http://schemas.microsoft.com/office/drawing/2014/main" xmlns="" id="{E6F5515A-1399-4522-93B3-3CFDB39A6744}"/>
                </a:ext>
              </a:extLst>
            </p:cNvPr>
            <p:cNvSpPr txBox="1">
              <a:spLocks/>
            </p:cNvSpPr>
            <p:nvPr/>
          </p:nvSpPr>
          <p:spPr>
            <a:xfrm>
              <a:off x="568855" y="5808111"/>
              <a:ext cx="1061225"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ea typeface="游ゴシック"/>
                </a:rPr>
                <a:t>（</a:t>
              </a:r>
              <a:r>
                <a:rPr lang="en-US" altLang="ja-JP" sz="2000" dirty="0">
                  <a:ea typeface="游ゴシック"/>
                </a:rPr>
                <a:t>3</a:t>
              </a:r>
              <a:r>
                <a:rPr lang="ja-JP" altLang="en-US" sz="2000" dirty="0">
                  <a:ea typeface="游ゴシック"/>
                </a:rPr>
                <a:t>）</a:t>
              </a:r>
              <a:endParaRPr lang="ja-JP" sz="2000" dirty="0">
                <a:ea typeface="游ゴシック"/>
              </a:endParaRPr>
            </a:p>
          </p:txBody>
        </p:sp>
      </p:grpSp>
      <p:sp>
        <p:nvSpPr>
          <p:cNvPr id="8" name="正方形/長方形 7">
            <a:extLst>
              <a:ext uri="{FF2B5EF4-FFF2-40B4-BE49-F238E27FC236}">
                <a16:creationId xmlns:a16="http://schemas.microsoft.com/office/drawing/2014/main" xmlns="" id="{0D127F57-1A82-49ED-A0CC-5C300C13F5D7}"/>
              </a:ext>
            </a:extLst>
          </p:cNvPr>
          <p:cNvSpPr/>
          <p:nvPr/>
        </p:nvSpPr>
        <p:spPr>
          <a:xfrm>
            <a:off x="568855" y="1234474"/>
            <a:ext cx="7588937" cy="523220"/>
          </a:xfrm>
          <a:prstGeom prst="rect">
            <a:avLst/>
          </a:prstGeom>
        </p:spPr>
        <p:txBody>
          <a:bodyPr wrap="none">
            <a:spAutoFit/>
          </a:bodyPr>
          <a:lstStyle/>
          <a:p>
            <a:r>
              <a:rPr lang="en-US" altLang="ja-JP" sz="2800" dirty="0"/>
              <a:t>(2) </a:t>
            </a:r>
            <a:r>
              <a:rPr lang="ja-JP" altLang="en-US" sz="2800" dirty="0"/>
              <a:t>課題を踏まえた図画工作科の目標の在り方</a:t>
            </a:r>
          </a:p>
        </p:txBody>
      </p:sp>
      <p:grpSp>
        <p:nvGrpSpPr>
          <p:cNvPr id="16" name="グループ化 15">
            <a:extLst>
              <a:ext uri="{FF2B5EF4-FFF2-40B4-BE49-F238E27FC236}">
                <a16:creationId xmlns:a16="http://schemas.microsoft.com/office/drawing/2014/main" xmlns="" id="{72684993-4426-4210-A5BF-6C3A6FC3FE12}"/>
              </a:ext>
            </a:extLst>
          </p:cNvPr>
          <p:cNvGrpSpPr/>
          <p:nvPr/>
        </p:nvGrpSpPr>
        <p:grpSpPr>
          <a:xfrm>
            <a:off x="0" y="-1926"/>
            <a:ext cx="12192001" cy="784800"/>
            <a:chOff x="-1" y="0"/>
            <a:chExt cx="12192001" cy="784800"/>
          </a:xfrm>
        </p:grpSpPr>
        <p:sp>
          <p:nvSpPr>
            <p:cNvPr id="17" name="四角形 8">
              <a:extLst>
                <a:ext uri="{FF2B5EF4-FFF2-40B4-BE49-F238E27FC236}">
                  <a16:creationId xmlns:a16="http://schemas.microsoft.com/office/drawing/2014/main" xmlns="" id="{803BFED8-5F0C-487D-84A5-C74E76B8EFC4}"/>
                </a:ext>
              </a:extLst>
            </p:cNvPr>
            <p:cNvSpPr/>
            <p:nvPr/>
          </p:nvSpPr>
          <p:spPr>
            <a:xfrm>
              <a:off x="-1" y="0"/>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タイトル 1">
              <a:extLst>
                <a:ext uri="{FF2B5EF4-FFF2-40B4-BE49-F238E27FC236}">
                  <a16:creationId xmlns:a16="http://schemas.microsoft.com/office/drawing/2014/main" xmlns="" id="{0EE4EF69-07AA-418E-8262-4905993861B2}"/>
                </a:ext>
              </a:extLst>
            </p:cNvPr>
            <p:cNvSpPr txBox="1">
              <a:spLocks/>
            </p:cNvSpPr>
            <p:nvPr/>
          </p:nvSpPr>
          <p:spPr>
            <a:xfrm>
              <a:off x="129073" y="220116"/>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grpSp>
      <p:sp>
        <p:nvSpPr>
          <p:cNvPr id="21" name="四角形: 角を丸くする 20">
            <a:extLst>
              <a:ext uri="{FF2B5EF4-FFF2-40B4-BE49-F238E27FC236}">
                <a16:creationId xmlns:a16="http://schemas.microsoft.com/office/drawing/2014/main" xmlns="" id="{354D370B-9CC2-4C2F-BA91-DE108F448EDC}"/>
              </a:ext>
            </a:extLst>
          </p:cNvPr>
          <p:cNvSpPr/>
          <p:nvPr/>
        </p:nvSpPr>
        <p:spPr>
          <a:xfrm>
            <a:off x="303061" y="3677863"/>
            <a:ext cx="11335280" cy="1089573"/>
          </a:xfrm>
          <a:prstGeom prst="roundRect">
            <a:avLst/>
          </a:prstGeom>
          <a:noFill/>
          <a:ln w="28575">
            <a:solidFill>
              <a:schemeClr val="accent5"/>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a:p>
        </p:txBody>
      </p:sp>
      <p:sp>
        <p:nvSpPr>
          <p:cNvPr id="22" name="四角形: 角を丸くする 21">
            <a:extLst>
              <a:ext uri="{FF2B5EF4-FFF2-40B4-BE49-F238E27FC236}">
                <a16:creationId xmlns:a16="http://schemas.microsoft.com/office/drawing/2014/main" xmlns="" id="{D3AF08B5-CD65-466D-B4C0-E914A075AF96}"/>
              </a:ext>
            </a:extLst>
          </p:cNvPr>
          <p:cNvSpPr/>
          <p:nvPr/>
        </p:nvSpPr>
        <p:spPr>
          <a:xfrm>
            <a:off x="298829" y="3679530"/>
            <a:ext cx="1154323" cy="1105793"/>
          </a:xfrm>
          <a:prstGeom prst="roundRect">
            <a:avLst/>
          </a:prstGeom>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1600" dirty="0"/>
              <a:t>知識及び技能</a:t>
            </a:r>
          </a:p>
        </p:txBody>
      </p:sp>
      <p:sp>
        <p:nvSpPr>
          <p:cNvPr id="23" name="四角形: 角を丸くする 22">
            <a:extLst>
              <a:ext uri="{FF2B5EF4-FFF2-40B4-BE49-F238E27FC236}">
                <a16:creationId xmlns:a16="http://schemas.microsoft.com/office/drawing/2014/main" xmlns="" id="{2A440F86-E92F-4A6A-A226-E223A09DF320}"/>
              </a:ext>
            </a:extLst>
          </p:cNvPr>
          <p:cNvSpPr/>
          <p:nvPr/>
        </p:nvSpPr>
        <p:spPr>
          <a:xfrm>
            <a:off x="287865" y="4867349"/>
            <a:ext cx="11335280" cy="885935"/>
          </a:xfrm>
          <a:prstGeom prst="roundRect">
            <a:avLst/>
          </a:prstGeom>
          <a:noFill/>
          <a:ln w="28575">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24" name="四角形: 角を丸くする 23">
            <a:extLst>
              <a:ext uri="{FF2B5EF4-FFF2-40B4-BE49-F238E27FC236}">
                <a16:creationId xmlns:a16="http://schemas.microsoft.com/office/drawing/2014/main" xmlns="" id="{3E9671A2-B954-46CE-8B1A-BE1CD7EF3044}"/>
              </a:ext>
            </a:extLst>
          </p:cNvPr>
          <p:cNvSpPr/>
          <p:nvPr/>
        </p:nvSpPr>
        <p:spPr>
          <a:xfrm>
            <a:off x="298829" y="4865654"/>
            <a:ext cx="1165287" cy="893713"/>
          </a:xfrm>
          <a:prstGeom prst="roundRect">
            <a:avLst/>
          </a:prstGeom>
          <a:solidFill>
            <a:srgbClr val="92D050"/>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1600" dirty="0"/>
              <a:t>思考力</a:t>
            </a:r>
          </a:p>
          <a:p>
            <a:pPr algn="ctr"/>
            <a:r>
              <a:rPr lang="ja-JP" altLang="en-US" sz="1600" dirty="0"/>
              <a:t>判断力</a:t>
            </a:r>
          </a:p>
          <a:p>
            <a:pPr algn="ctr"/>
            <a:r>
              <a:rPr lang="ja-JP" altLang="en-US" sz="1600" dirty="0"/>
              <a:t>表現力等</a:t>
            </a:r>
          </a:p>
        </p:txBody>
      </p:sp>
      <p:sp>
        <p:nvSpPr>
          <p:cNvPr id="25" name="四角形: 角を丸くする 24">
            <a:extLst>
              <a:ext uri="{FF2B5EF4-FFF2-40B4-BE49-F238E27FC236}">
                <a16:creationId xmlns:a16="http://schemas.microsoft.com/office/drawing/2014/main" xmlns="" id="{15A08F2A-B651-4A9D-AF33-F998EDF7DC5F}"/>
              </a:ext>
            </a:extLst>
          </p:cNvPr>
          <p:cNvSpPr/>
          <p:nvPr/>
        </p:nvSpPr>
        <p:spPr>
          <a:xfrm>
            <a:off x="364596" y="5884162"/>
            <a:ext cx="11258549" cy="755648"/>
          </a:xfrm>
          <a:prstGeom prst="roundRect">
            <a:avLst/>
          </a:prstGeom>
          <a:noFill/>
          <a:ln w="28575">
            <a:solidFill>
              <a:srgbClr val="E2949F"/>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a:p>
        </p:txBody>
      </p:sp>
      <p:sp>
        <p:nvSpPr>
          <p:cNvPr id="26" name="四角形: 角を丸くする 25">
            <a:extLst>
              <a:ext uri="{FF2B5EF4-FFF2-40B4-BE49-F238E27FC236}">
                <a16:creationId xmlns:a16="http://schemas.microsoft.com/office/drawing/2014/main" xmlns="" id="{CDDA134A-59BF-466A-87AD-AA18310CB87D}"/>
              </a:ext>
            </a:extLst>
          </p:cNvPr>
          <p:cNvSpPr/>
          <p:nvPr/>
        </p:nvSpPr>
        <p:spPr>
          <a:xfrm>
            <a:off x="276747" y="5886162"/>
            <a:ext cx="1187370" cy="767693"/>
          </a:xfrm>
          <a:prstGeom prst="roundRect">
            <a:avLst/>
          </a:prstGeom>
          <a:solidFill>
            <a:srgbClr val="E2949F"/>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1600" dirty="0"/>
              <a:t>学びに向かう力、人間性等</a:t>
            </a:r>
          </a:p>
        </p:txBody>
      </p:sp>
      <p:sp>
        <p:nvSpPr>
          <p:cNvPr id="27" name="フローチャート: 代替処理 26">
            <a:extLst>
              <a:ext uri="{FF2B5EF4-FFF2-40B4-BE49-F238E27FC236}">
                <a16:creationId xmlns:a16="http://schemas.microsoft.com/office/drawing/2014/main" xmlns="" id="{4DD65FAF-A36C-4B42-A5CD-B51825150DB9}"/>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Ｐ９～</a:t>
            </a:r>
            <a:r>
              <a:rPr kumimoji="1" lang="en-US" altLang="ja-JP" sz="1400" dirty="0">
                <a:solidFill>
                  <a:schemeClr val="accent1">
                    <a:lumMod val="75000"/>
                  </a:schemeClr>
                </a:solidFill>
              </a:rPr>
              <a:t>11</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3484991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fade">
                                      <p:cBhvr>
                                        <p:cTn id="14" dur="1000"/>
                                        <p:tgtEl>
                                          <p:spTgt spid="22"/>
                                        </p:tgtEl>
                                      </p:cBhvr>
                                    </p:animEffect>
                                    <p:anim calcmode="lin" valueType="num">
                                      <p:cBhvr>
                                        <p:cTn id="15" dur="1000" fill="hold"/>
                                        <p:tgtEl>
                                          <p:spTgt spid="22"/>
                                        </p:tgtEl>
                                        <p:attrNameLst>
                                          <p:attrName>ppt_x</p:attrName>
                                        </p:attrNameLst>
                                      </p:cBhvr>
                                      <p:tavLst>
                                        <p:tav tm="0">
                                          <p:val>
                                            <p:strVal val="#ppt_x"/>
                                          </p:val>
                                        </p:tav>
                                        <p:tav tm="100000">
                                          <p:val>
                                            <p:strVal val="#ppt_x"/>
                                          </p:val>
                                        </p:tav>
                                      </p:tavLst>
                                    </p:anim>
                                    <p:anim calcmode="lin" valueType="num">
                                      <p:cBhvr>
                                        <p:cTn id="16"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1000"/>
                                        <p:tgtEl>
                                          <p:spTgt spid="23"/>
                                        </p:tgtEl>
                                      </p:cBhvr>
                                    </p:animEffect>
                                    <p:anim calcmode="lin" valueType="num">
                                      <p:cBhvr>
                                        <p:cTn id="22" dur="1000" fill="hold"/>
                                        <p:tgtEl>
                                          <p:spTgt spid="23"/>
                                        </p:tgtEl>
                                        <p:attrNameLst>
                                          <p:attrName>ppt_x</p:attrName>
                                        </p:attrNameLst>
                                      </p:cBhvr>
                                      <p:tavLst>
                                        <p:tav tm="0">
                                          <p:val>
                                            <p:strVal val="#ppt_x"/>
                                          </p:val>
                                        </p:tav>
                                        <p:tav tm="100000">
                                          <p:val>
                                            <p:strVal val="#ppt_x"/>
                                          </p:val>
                                        </p:tav>
                                      </p:tavLst>
                                    </p:anim>
                                    <p:anim calcmode="lin" valueType="num">
                                      <p:cBhvr>
                                        <p:cTn id="2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1000"/>
                                        <p:tgtEl>
                                          <p:spTgt spid="24"/>
                                        </p:tgtEl>
                                      </p:cBhvr>
                                    </p:animEffect>
                                    <p:anim calcmode="lin" valueType="num">
                                      <p:cBhvr>
                                        <p:cTn id="29" dur="1000" fill="hold"/>
                                        <p:tgtEl>
                                          <p:spTgt spid="24"/>
                                        </p:tgtEl>
                                        <p:attrNameLst>
                                          <p:attrName>ppt_x</p:attrName>
                                        </p:attrNameLst>
                                      </p:cBhvr>
                                      <p:tavLst>
                                        <p:tav tm="0">
                                          <p:val>
                                            <p:strVal val="#ppt_x"/>
                                          </p:val>
                                        </p:tav>
                                        <p:tav tm="100000">
                                          <p:val>
                                            <p:strVal val="#ppt_x"/>
                                          </p:val>
                                        </p:tav>
                                      </p:tavLst>
                                    </p:anim>
                                    <p:anim calcmode="lin" valueType="num">
                                      <p:cBhvr>
                                        <p:cTn id="30"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fade">
                                      <p:cBhvr>
                                        <p:cTn id="35" dur="1000"/>
                                        <p:tgtEl>
                                          <p:spTgt spid="25"/>
                                        </p:tgtEl>
                                      </p:cBhvr>
                                    </p:animEffect>
                                    <p:anim calcmode="lin" valueType="num">
                                      <p:cBhvr>
                                        <p:cTn id="36" dur="1000" fill="hold"/>
                                        <p:tgtEl>
                                          <p:spTgt spid="25"/>
                                        </p:tgtEl>
                                        <p:attrNameLst>
                                          <p:attrName>ppt_x</p:attrName>
                                        </p:attrNameLst>
                                      </p:cBhvr>
                                      <p:tavLst>
                                        <p:tav tm="0">
                                          <p:val>
                                            <p:strVal val="#ppt_x"/>
                                          </p:val>
                                        </p:tav>
                                        <p:tav tm="100000">
                                          <p:val>
                                            <p:strVal val="#ppt_x"/>
                                          </p:val>
                                        </p:tav>
                                      </p:tavLst>
                                    </p:anim>
                                    <p:anim calcmode="lin" valueType="num">
                                      <p:cBhvr>
                                        <p:cTn id="37"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1000"/>
                                        <p:tgtEl>
                                          <p:spTgt spid="26"/>
                                        </p:tgtEl>
                                      </p:cBhvr>
                                    </p:animEffect>
                                    <p:anim calcmode="lin" valueType="num">
                                      <p:cBhvr>
                                        <p:cTn id="43" dur="1000" fill="hold"/>
                                        <p:tgtEl>
                                          <p:spTgt spid="26"/>
                                        </p:tgtEl>
                                        <p:attrNameLst>
                                          <p:attrName>ppt_x</p:attrName>
                                        </p:attrNameLst>
                                      </p:cBhvr>
                                      <p:tavLst>
                                        <p:tav tm="0">
                                          <p:val>
                                            <p:strVal val="#ppt_x"/>
                                          </p:val>
                                        </p:tav>
                                        <p:tav tm="100000">
                                          <p:val>
                                            <p:strVal val="#ppt_x"/>
                                          </p:val>
                                        </p:tav>
                                      </p:tavLst>
                                    </p:anim>
                                    <p:anim calcmode="lin" valueType="num">
                                      <p:cBhvr>
                                        <p:cTn id="4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四角形: 角を丸くする 10">
            <a:extLst>
              <a:ext uri="{FF2B5EF4-FFF2-40B4-BE49-F238E27FC236}">
                <a16:creationId xmlns:a16="http://schemas.microsoft.com/office/drawing/2014/main" xmlns="" id="{E2450951-5205-C144-9B5E-A3921D3521C5}"/>
              </a:ext>
            </a:extLst>
          </p:cNvPr>
          <p:cNvSpPr/>
          <p:nvPr/>
        </p:nvSpPr>
        <p:spPr>
          <a:xfrm>
            <a:off x="466723" y="1837037"/>
            <a:ext cx="1989667" cy="930903"/>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2200" dirty="0"/>
              <a:t>知識及び技能</a:t>
            </a:r>
          </a:p>
        </p:txBody>
      </p:sp>
      <p:sp>
        <p:nvSpPr>
          <p:cNvPr id="15" name="四角形: 角を丸くする 14">
            <a:extLst>
              <a:ext uri="{FF2B5EF4-FFF2-40B4-BE49-F238E27FC236}">
                <a16:creationId xmlns:a16="http://schemas.microsoft.com/office/drawing/2014/main" xmlns="" id="{16A20BC3-EF37-3746-89E6-9BC1FCEEC40E}"/>
              </a:ext>
            </a:extLst>
          </p:cNvPr>
          <p:cNvSpPr/>
          <p:nvPr/>
        </p:nvSpPr>
        <p:spPr>
          <a:xfrm>
            <a:off x="466723" y="3208636"/>
            <a:ext cx="1035925" cy="779364"/>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2200" dirty="0"/>
              <a:t>知識</a:t>
            </a:r>
          </a:p>
        </p:txBody>
      </p:sp>
      <p:sp>
        <p:nvSpPr>
          <p:cNvPr id="16" name="テキスト ボックス 15">
            <a:extLst>
              <a:ext uri="{FF2B5EF4-FFF2-40B4-BE49-F238E27FC236}">
                <a16:creationId xmlns:a16="http://schemas.microsoft.com/office/drawing/2014/main" xmlns="" id="{BE25B4E0-F348-444B-933B-C15DCF47327F}"/>
              </a:ext>
            </a:extLst>
          </p:cNvPr>
          <p:cNvSpPr txBox="1"/>
          <p:nvPr/>
        </p:nvSpPr>
        <p:spPr>
          <a:xfrm>
            <a:off x="1694391" y="3263469"/>
            <a:ext cx="10030886" cy="861774"/>
          </a:xfrm>
          <a:prstGeom prst="rect">
            <a:avLst/>
          </a:prstGeom>
          <a:noFill/>
        </p:spPr>
        <p:txBody>
          <a:bodyPr wrap="square" rtlCol="0">
            <a:spAutoFit/>
          </a:bodyPr>
          <a:lstStyle/>
          <a:p>
            <a:pPr algn="l"/>
            <a:r>
              <a:rPr lang="ja-JP" altLang="en-US" sz="2500" dirty="0">
                <a:solidFill>
                  <a:schemeClr val="tx1">
                    <a:lumMod val="85000"/>
                    <a:lumOff val="15000"/>
                  </a:schemeClr>
                </a:solidFill>
              </a:rPr>
              <a:t>対象や事象を捉える造形的な視点について自分の感覚や行為を通して理解する</a:t>
            </a:r>
          </a:p>
        </p:txBody>
      </p:sp>
      <p:sp>
        <p:nvSpPr>
          <p:cNvPr id="18" name="四角形: 角を丸くする 17">
            <a:extLst>
              <a:ext uri="{FF2B5EF4-FFF2-40B4-BE49-F238E27FC236}">
                <a16:creationId xmlns:a16="http://schemas.microsoft.com/office/drawing/2014/main" xmlns="" id="{AE0BD94E-2574-EC4F-B52A-D0100D730895}"/>
              </a:ext>
            </a:extLst>
          </p:cNvPr>
          <p:cNvSpPr/>
          <p:nvPr/>
        </p:nvSpPr>
        <p:spPr>
          <a:xfrm>
            <a:off x="425631" y="4823452"/>
            <a:ext cx="1035925" cy="779364"/>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2200" dirty="0"/>
              <a:t>技能</a:t>
            </a:r>
          </a:p>
        </p:txBody>
      </p:sp>
      <p:sp>
        <p:nvSpPr>
          <p:cNvPr id="19" name="テキスト ボックス 18">
            <a:extLst>
              <a:ext uri="{FF2B5EF4-FFF2-40B4-BE49-F238E27FC236}">
                <a16:creationId xmlns:a16="http://schemas.microsoft.com/office/drawing/2014/main" xmlns="" id="{57174826-BF8A-3B49-9A6C-C7C9739290C4}"/>
              </a:ext>
            </a:extLst>
          </p:cNvPr>
          <p:cNvSpPr txBox="1"/>
          <p:nvPr/>
        </p:nvSpPr>
        <p:spPr>
          <a:xfrm>
            <a:off x="1694391" y="4845773"/>
            <a:ext cx="9915526" cy="861774"/>
          </a:xfrm>
          <a:prstGeom prst="rect">
            <a:avLst/>
          </a:prstGeom>
          <a:noFill/>
        </p:spPr>
        <p:txBody>
          <a:bodyPr wrap="square" rtlCol="0">
            <a:spAutoFit/>
          </a:bodyPr>
          <a:lstStyle/>
          <a:p>
            <a:pPr algn="l"/>
            <a:r>
              <a:rPr lang="ja-JP" altLang="en-US" sz="2500" dirty="0"/>
              <a:t>材料や用具を使い、表し方などを工夫して、創造的につくったり</a:t>
            </a:r>
          </a:p>
          <a:p>
            <a:pPr algn="l"/>
            <a:r>
              <a:rPr lang="ja-JP" altLang="en-US" sz="2500" dirty="0"/>
              <a:t>表したりすることができるようにする</a:t>
            </a:r>
          </a:p>
        </p:txBody>
      </p:sp>
      <p:sp>
        <p:nvSpPr>
          <p:cNvPr id="23" name="テキスト ボックス 22">
            <a:extLst>
              <a:ext uri="{FF2B5EF4-FFF2-40B4-BE49-F238E27FC236}">
                <a16:creationId xmlns:a16="http://schemas.microsoft.com/office/drawing/2014/main" xmlns="" id="{6883E7FB-B7BF-F645-AB71-2361AA2D140F}"/>
              </a:ext>
            </a:extLst>
          </p:cNvPr>
          <p:cNvSpPr txBox="1"/>
          <p:nvPr/>
        </p:nvSpPr>
        <p:spPr>
          <a:xfrm>
            <a:off x="9536647" y="4885213"/>
            <a:ext cx="1554692" cy="338554"/>
          </a:xfrm>
          <a:prstGeom prst="rect">
            <a:avLst/>
          </a:prstGeom>
          <a:solidFill>
            <a:srgbClr val="FE28F3"/>
          </a:solidFill>
        </p:spPr>
        <p:txBody>
          <a:bodyPr wrap="square" rtlCol="0">
            <a:spAutoFit/>
          </a:bodyPr>
          <a:lstStyle/>
          <a:p>
            <a:pPr algn="ctr"/>
            <a:r>
              <a:rPr lang="ja-JP" altLang="en-US" sz="1600" b="1" dirty="0">
                <a:solidFill>
                  <a:schemeClr val="bg1"/>
                </a:solidFill>
                <a:latin typeface="HGMaruGothicMPRO" panose="020F0600000000000000" pitchFamily="34" charset="-128"/>
                <a:ea typeface="HGMaruGothicMPRO" panose="020F0600000000000000" pitchFamily="34" charset="-128"/>
              </a:rPr>
              <a:t>造形遊び</a:t>
            </a:r>
          </a:p>
        </p:txBody>
      </p:sp>
      <p:sp>
        <p:nvSpPr>
          <p:cNvPr id="25" name="テキスト ボックス 24">
            <a:extLst>
              <a:ext uri="{FF2B5EF4-FFF2-40B4-BE49-F238E27FC236}">
                <a16:creationId xmlns:a16="http://schemas.microsoft.com/office/drawing/2014/main" xmlns="" id="{96132021-CD75-2546-8A12-A40FA1AAE7D0}"/>
              </a:ext>
            </a:extLst>
          </p:cNvPr>
          <p:cNvSpPr txBox="1"/>
          <p:nvPr/>
        </p:nvSpPr>
        <p:spPr>
          <a:xfrm>
            <a:off x="1784876" y="5254303"/>
            <a:ext cx="1898124" cy="323165"/>
          </a:xfrm>
          <a:prstGeom prst="rect">
            <a:avLst/>
          </a:prstGeom>
          <a:solidFill>
            <a:schemeClr val="accent1"/>
          </a:solidFill>
        </p:spPr>
        <p:txBody>
          <a:bodyPr wrap="square" rtlCol="0">
            <a:spAutoFit/>
          </a:bodyPr>
          <a:lstStyle/>
          <a:p>
            <a:pPr algn="ctr"/>
            <a:r>
              <a:rPr lang="ja-JP" altLang="en-US" sz="1500" b="1" dirty="0">
                <a:solidFill>
                  <a:schemeClr val="bg1"/>
                </a:solidFill>
                <a:latin typeface="HGMaruGothicMPRO" panose="020F0600000000000000" pitchFamily="34" charset="-128"/>
                <a:ea typeface="HGMaruGothicMPRO" panose="020F0600000000000000" pitchFamily="34" charset="-128"/>
              </a:rPr>
              <a:t>絵や立体、工作</a:t>
            </a:r>
          </a:p>
        </p:txBody>
      </p:sp>
      <p:grpSp>
        <p:nvGrpSpPr>
          <p:cNvPr id="9" name="グループ化 8">
            <a:extLst>
              <a:ext uri="{FF2B5EF4-FFF2-40B4-BE49-F238E27FC236}">
                <a16:creationId xmlns:a16="http://schemas.microsoft.com/office/drawing/2014/main" xmlns="" id="{80BCD974-E593-418D-BE2E-898C752D08AA}"/>
              </a:ext>
            </a:extLst>
          </p:cNvPr>
          <p:cNvGrpSpPr/>
          <p:nvPr/>
        </p:nvGrpSpPr>
        <p:grpSpPr>
          <a:xfrm>
            <a:off x="1578505" y="4823452"/>
            <a:ext cx="10306576" cy="1747104"/>
            <a:chOff x="1578505" y="4823452"/>
            <a:chExt cx="10306576" cy="1747104"/>
          </a:xfrm>
        </p:grpSpPr>
        <p:sp>
          <p:nvSpPr>
            <p:cNvPr id="27" name="代替処理 26">
              <a:extLst>
                <a:ext uri="{FF2B5EF4-FFF2-40B4-BE49-F238E27FC236}">
                  <a16:creationId xmlns:a16="http://schemas.microsoft.com/office/drawing/2014/main" xmlns="" id="{76574160-FC15-C845-9608-9BB608D7B48D}"/>
                </a:ext>
              </a:extLst>
            </p:cNvPr>
            <p:cNvSpPr/>
            <p:nvPr/>
          </p:nvSpPr>
          <p:spPr>
            <a:xfrm>
              <a:off x="1578505" y="4823452"/>
              <a:ext cx="10146772" cy="1204124"/>
            </a:xfrm>
            <a:prstGeom prst="flowChartAlternateProcess">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テキスト ボックス 28">
              <a:extLst>
                <a:ext uri="{FF2B5EF4-FFF2-40B4-BE49-F238E27FC236}">
                  <a16:creationId xmlns:a16="http://schemas.microsoft.com/office/drawing/2014/main" xmlns="" id="{9464E1EA-465C-D84A-9B7E-6895F8A17EF0}"/>
                </a:ext>
              </a:extLst>
            </p:cNvPr>
            <p:cNvSpPr txBox="1"/>
            <p:nvPr/>
          </p:nvSpPr>
          <p:spPr>
            <a:xfrm>
              <a:off x="3602039" y="5647226"/>
              <a:ext cx="8283042" cy="923330"/>
            </a:xfrm>
            <a:prstGeom prst="rect">
              <a:avLst/>
            </a:prstGeom>
            <a:solidFill>
              <a:srgbClr val="92D050"/>
            </a:solidFill>
          </p:spPr>
          <p:txBody>
            <a:bodyPr wrap="square" rtlCol="0">
              <a:spAutoFit/>
            </a:bodyPr>
            <a:lstStyle/>
            <a:p>
              <a:pPr algn="l"/>
              <a:r>
                <a:rPr lang="ja-JP" altLang="en-US" dirty="0">
                  <a:solidFill>
                    <a:schemeClr val="bg1"/>
                  </a:solidFill>
                </a:rPr>
                <a:t>＊　自分の思いを生かした創造的な活動を楽しむ過程を通して育成すること。</a:t>
              </a:r>
            </a:p>
            <a:p>
              <a:pPr algn="l"/>
              <a:r>
                <a:rPr lang="ja-JP" altLang="en-US" dirty="0">
                  <a:solidFill>
                    <a:schemeClr val="bg1"/>
                  </a:solidFill>
                </a:rPr>
                <a:t>＊　豊かな思いに基づいた「思考力、判断力、表現力等」とともに働いて、初　　</a:t>
              </a:r>
              <a:endParaRPr lang="en-US" altLang="ja-JP" dirty="0">
                <a:solidFill>
                  <a:schemeClr val="bg1"/>
                </a:solidFill>
              </a:endParaRPr>
            </a:p>
            <a:p>
              <a:pPr algn="l"/>
              <a:r>
                <a:rPr lang="ja-JP" altLang="en-US" dirty="0">
                  <a:solidFill>
                    <a:schemeClr val="bg1"/>
                  </a:solidFill>
                </a:rPr>
                <a:t>　</a:t>
              </a:r>
              <a:r>
                <a:rPr lang="ja-JP" altLang="en-US" dirty="0" err="1">
                  <a:solidFill>
                    <a:schemeClr val="bg1"/>
                  </a:solidFill>
                </a:rPr>
                <a:t>めて</a:t>
              </a:r>
              <a:r>
                <a:rPr lang="ja-JP" altLang="en-US" dirty="0">
                  <a:solidFill>
                    <a:schemeClr val="bg1"/>
                  </a:solidFill>
                </a:rPr>
                <a:t>発揮されるもの。</a:t>
              </a:r>
            </a:p>
          </p:txBody>
        </p:sp>
      </p:grpSp>
      <p:grpSp>
        <p:nvGrpSpPr>
          <p:cNvPr id="17" name="グループ化 16">
            <a:extLst>
              <a:ext uri="{FF2B5EF4-FFF2-40B4-BE49-F238E27FC236}">
                <a16:creationId xmlns:a16="http://schemas.microsoft.com/office/drawing/2014/main" xmlns="" id="{2C8681F7-ECA6-4056-92FF-D70BDB9D435B}"/>
              </a:ext>
            </a:extLst>
          </p:cNvPr>
          <p:cNvGrpSpPr/>
          <p:nvPr/>
        </p:nvGrpSpPr>
        <p:grpSpPr>
          <a:xfrm>
            <a:off x="2565606" y="1897576"/>
            <a:ext cx="9159671" cy="1009601"/>
            <a:chOff x="568855" y="3323669"/>
            <a:chExt cx="10808917" cy="1009601"/>
          </a:xfrm>
        </p:grpSpPr>
        <p:sp>
          <p:nvSpPr>
            <p:cNvPr id="20" name="コンテンツ プレースホルダー 2">
              <a:extLst>
                <a:ext uri="{FF2B5EF4-FFF2-40B4-BE49-F238E27FC236}">
                  <a16:creationId xmlns:a16="http://schemas.microsoft.com/office/drawing/2014/main" xmlns="" id="{FDF71AA5-DA78-4E9F-8790-A88C9D6DEE2A}"/>
                </a:ext>
              </a:extLst>
            </p:cNvPr>
            <p:cNvSpPr txBox="1">
              <a:spLocks/>
            </p:cNvSpPr>
            <p:nvPr/>
          </p:nvSpPr>
          <p:spPr>
            <a:xfrm>
              <a:off x="1427583" y="3323669"/>
              <a:ext cx="9950189" cy="100960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t>　対象や事象を捉える造形的な視点について自分の感覚や行為を通して理解するとともに、材料や用具を使い、表し方などを工夫して、創造的につくったり表したりすることができるようにする。</a:t>
              </a:r>
              <a:endParaRPr lang="ja-JP" sz="2000" dirty="0">
                <a:ea typeface="游ゴシック"/>
              </a:endParaRPr>
            </a:p>
          </p:txBody>
        </p:sp>
        <p:sp>
          <p:nvSpPr>
            <p:cNvPr id="24" name="コンテンツ プレースホルダー 2">
              <a:extLst>
                <a:ext uri="{FF2B5EF4-FFF2-40B4-BE49-F238E27FC236}">
                  <a16:creationId xmlns:a16="http://schemas.microsoft.com/office/drawing/2014/main" xmlns="" id="{042C4D41-3875-4AB8-90B6-E18E769F99AD}"/>
                </a:ext>
              </a:extLst>
            </p:cNvPr>
            <p:cNvSpPr txBox="1">
              <a:spLocks/>
            </p:cNvSpPr>
            <p:nvPr/>
          </p:nvSpPr>
          <p:spPr>
            <a:xfrm>
              <a:off x="568855" y="3342891"/>
              <a:ext cx="1442763"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ea typeface="游ゴシック"/>
                </a:rPr>
                <a:t>（</a:t>
              </a:r>
              <a:r>
                <a:rPr lang="en-US" altLang="ja-JP" sz="2000" dirty="0">
                  <a:ea typeface="游ゴシック"/>
                </a:rPr>
                <a:t>1</a:t>
              </a:r>
              <a:r>
                <a:rPr lang="ja-JP" altLang="en-US" sz="2000" dirty="0">
                  <a:ea typeface="游ゴシック"/>
                </a:rPr>
                <a:t>）</a:t>
              </a:r>
              <a:endParaRPr lang="ja-JP" sz="2000" dirty="0">
                <a:ea typeface="游ゴシック"/>
              </a:endParaRPr>
            </a:p>
          </p:txBody>
        </p:sp>
      </p:grpSp>
      <p:grpSp>
        <p:nvGrpSpPr>
          <p:cNvPr id="6" name="グループ化 5">
            <a:extLst>
              <a:ext uri="{FF2B5EF4-FFF2-40B4-BE49-F238E27FC236}">
                <a16:creationId xmlns:a16="http://schemas.microsoft.com/office/drawing/2014/main" xmlns="" id="{F3F90668-8081-41A5-8F5E-F70595C86150}"/>
              </a:ext>
            </a:extLst>
          </p:cNvPr>
          <p:cNvGrpSpPr/>
          <p:nvPr/>
        </p:nvGrpSpPr>
        <p:grpSpPr>
          <a:xfrm>
            <a:off x="1722856" y="3273114"/>
            <a:ext cx="10090314" cy="885092"/>
            <a:chOff x="1722856" y="3273114"/>
            <a:chExt cx="10090314" cy="885092"/>
          </a:xfrm>
        </p:grpSpPr>
        <p:sp>
          <p:nvSpPr>
            <p:cNvPr id="2" name="テキスト ボックス 1">
              <a:extLst>
                <a:ext uri="{FF2B5EF4-FFF2-40B4-BE49-F238E27FC236}">
                  <a16:creationId xmlns:a16="http://schemas.microsoft.com/office/drawing/2014/main" xmlns="" id="{F4A9689C-996E-45EB-BC84-CF15F11B4F9E}"/>
                </a:ext>
              </a:extLst>
            </p:cNvPr>
            <p:cNvSpPr txBox="1"/>
            <p:nvPr/>
          </p:nvSpPr>
          <p:spPr>
            <a:xfrm>
              <a:off x="7781297" y="3273114"/>
              <a:ext cx="4031873" cy="477054"/>
            </a:xfrm>
            <a:prstGeom prst="rect">
              <a:avLst/>
            </a:prstGeom>
            <a:solidFill>
              <a:schemeClr val="bg1"/>
            </a:solidFill>
          </p:spPr>
          <p:txBody>
            <a:bodyPr wrap="square" rtlCol="0">
              <a:spAutoFit/>
            </a:bodyPr>
            <a:lstStyle/>
            <a:p>
              <a:r>
                <a:rPr lang="ja-JP" altLang="en-US" sz="2500" b="1" dirty="0">
                  <a:solidFill>
                    <a:srgbClr val="FF0000"/>
                  </a:solidFill>
                </a:rPr>
                <a:t>自分の感覚や行為を通して</a:t>
              </a:r>
              <a:endParaRPr kumimoji="1" lang="ja-JP" altLang="en-US" sz="2500" dirty="0"/>
            </a:p>
          </p:txBody>
        </p:sp>
        <p:sp>
          <p:nvSpPr>
            <p:cNvPr id="3" name="テキスト ボックス 2">
              <a:extLst>
                <a:ext uri="{FF2B5EF4-FFF2-40B4-BE49-F238E27FC236}">
                  <a16:creationId xmlns:a16="http://schemas.microsoft.com/office/drawing/2014/main" xmlns="" id="{72D9B98B-1B18-4A5D-AAE0-609975F517F6}"/>
                </a:ext>
              </a:extLst>
            </p:cNvPr>
            <p:cNvSpPr txBox="1"/>
            <p:nvPr/>
          </p:nvSpPr>
          <p:spPr>
            <a:xfrm>
              <a:off x="1722856" y="3681152"/>
              <a:ext cx="1467068" cy="477054"/>
            </a:xfrm>
            <a:prstGeom prst="rect">
              <a:avLst/>
            </a:prstGeom>
            <a:solidFill>
              <a:schemeClr val="bg1"/>
            </a:solidFill>
          </p:spPr>
          <p:txBody>
            <a:bodyPr wrap="none" rtlCol="0">
              <a:spAutoFit/>
            </a:bodyPr>
            <a:lstStyle/>
            <a:p>
              <a:r>
                <a:rPr lang="ja-JP" altLang="en-US" sz="2500" b="1" dirty="0">
                  <a:solidFill>
                    <a:srgbClr val="FF0000"/>
                  </a:solidFill>
                </a:rPr>
                <a:t>理解する</a:t>
              </a:r>
              <a:endParaRPr kumimoji="1" lang="ja-JP" altLang="en-US" sz="2500" dirty="0"/>
            </a:p>
          </p:txBody>
        </p:sp>
      </p:grpSp>
      <p:grpSp>
        <p:nvGrpSpPr>
          <p:cNvPr id="8" name="グループ化 7">
            <a:extLst>
              <a:ext uri="{FF2B5EF4-FFF2-40B4-BE49-F238E27FC236}">
                <a16:creationId xmlns:a16="http://schemas.microsoft.com/office/drawing/2014/main" xmlns="" id="{A0469D4F-F365-4998-9461-5CCE6B13E9BD}"/>
              </a:ext>
            </a:extLst>
          </p:cNvPr>
          <p:cNvGrpSpPr/>
          <p:nvPr/>
        </p:nvGrpSpPr>
        <p:grpSpPr>
          <a:xfrm>
            <a:off x="1578505" y="3201550"/>
            <a:ext cx="10306576" cy="1429525"/>
            <a:chOff x="1578505" y="3201550"/>
            <a:chExt cx="10306576" cy="1429525"/>
          </a:xfrm>
        </p:grpSpPr>
        <p:sp>
          <p:nvSpPr>
            <p:cNvPr id="21" name="テキスト ボックス 20">
              <a:extLst>
                <a:ext uri="{FF2B5EF4-FFF2-40B4-BE49-F238E27FC236}">
                  <a16:creationId xmlns:a16="http://schemas.microsoft.com/office/drawing/2014/main" xmlns="" id="{2884DF19-AED3-874F-8625-AFA77C040043}"/>
                </a:ext>
              </a:extLst>
            </p:cNvPr>
            <p:cNvSpPr txBox="1"/>
            <p:nvPr/>
          </p:nvSpPr>
          <p:spPr>
            <a:xfrm>
              <a:off x="3566582" y="3892411"/>
              <a:ext cx="8318499" cy="738664"/>
            </a:xfrm>
            <a:prstGeom prst="rect">
              <a:avLst/>
            </a:prstGeom>
            <a:solidFill>
              <a:srgbClr val="FF0000"/>
            </a:solidFill>
          </p:spPr>
          <p:txBody>
            <a:bodyPr wrap="square" rtlCol="0">
              <a:spAutoFit/>
            </a:bodyPr>
            <a:lstStyle/>
            <a:p>
              <a:pPr algn="l"/>
              <a:r>
                <a:rPr lang="ja-JP" altLang="en-US" sz="2100" dirty="0">
                  <a:solidFill>
                    <a:schemeClr val="bg1"/>
                  </a:solidFill>
                </a:rPr>
                <a:t>　活用できる「知識」として習得されたり、新たな学習の過程を経験することで更新されていくもの</a:t>
              </a:r>
            </a:p>
          </p:txBody>
        </p:sp>
        <p:sp>
          <p:nvSpPr>
            <p:cNvPr id="22" name="代替処理 21">
              <a:extLst>
                <a:ext uri="{FF2B5EF4-FFF2-40B4-BE49-F238E27FC236}">
                  <a16:creationId xmlns:a16="http://schemas.microsoft.com/office/drawing/2014/main" xmlns="" id="{223D1BFE-FA8B-4A4F-855A-6A8DA49C1F34}"/>
                </a:ext>
              </a:extLst>
            </p:cNvPr>
            <p:cNvSpPr/>
            <p:nvPr/>
          </p:nvSpPr>
          <p:spPr>
            <a:xfrm>
              <a:off x="1578505" y="3201550"/>
              <a:ext cx="10146772" cy="995915"/>
            </a:xfrm>
            <a:prstGeom prst="flowChartAlternateProcess">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4" name="正方形/長方形 3">
            <a:extLst>
              <a:ext uri="{FF2B5EF4-FFF2-40B4-BE49-F238E27FC236}">
                <a16:creationId xmlns:a16="http://schemas.microsoft.com/office/drawing/2014/main" xmlns="" id="{CAD6BC12-8CFB-407E-9DFE-F8B7528889A4}"/>
              </a:ext>
            </a:extLst>
          </p:cNvPr>
          <p:cNvSpPr/>
          <p:nvPr/>
        </p:nvSpPr>
        <p:spPr>
          <a:xfrm>
            <a:off x="4601565" y="3253158"/>
            <a:ext cx="2331079" cy="461665"/>
          </a:xfrm>
          <a:prstGeom prst="rect">
            <a:avLst/>
          </a:prstGeom>
          <a:solidFill>
            <a:schemeClr val="bg1"/>
          </a:solidFill>
        </p:spPr>
        <p:txBody>
          <a:bodyPr wrap="square">
            <a:spAutoFit/>
          </a:bodyPr>
          <a:lstStyle/>
          <a:p>
            <a:r>
              <a:rPr lang="ja-JP" altLang="en-US" sz="2400" b="1" dirty="0">
                <a:solidFill>
                  <a:srgbClr val="FE28F3"/>
                </a:solidFill>
              </a:rPr>
              <a:t>造形的な視点</a:t>
            </a:r>
            <a:r>
              <a:rPr lang="ja-JP" altLang="en-US" sz="2400" dirty="0">
                <a:solidFill>
                  <a:schemeClr val="tx1">
                    <a:lumMod val="85000"/>
                    <a:lumOff val="15000"/>
                  </a:schemeClr>
                </a:solidFill>
              </a:rPr>
              <a:t>に</a:t>
            </a:r>
          </a:p>
        </p:txBody>
      </p:sp>
      <p:grpSp>
        <p:nvGrpSpPr>
          <p:cNvPr id="26" name="グループ化 25">
            <a:extLst>
              <a:ext uri="{FF2B5EF4-FFF2-40B4-BE49-F238E27FC236}">
                <a16:creationId xmlns:a16="http://schemas.microsoft.com/office/drawing/2014/main" xmlns="" id="{2F86AF3D-FB5A-4671-8948-32ECD5F7EE0D}"/>
              </a:ext>
            </a:extLst>
          </p:cNvPr>
          <p:cNvGrpSpPr/>
          <p:nvPr/>
        </p:nvGrpSpPr>
        <p:grpSpPr>
          <a:xfrm>
            <a:off x="0" y="-1926"/>
            <a:ext cx="12192001" cy="784800"/>
            <a:chOff x="-1" y="0"/>
            <a:chExt cx="12192001" cy="784800"/>
          </a:xfrm>
        </p:grpSpPr>
        <p:sp>
          <p:nvSpPr>
            <p:cNvPr id="28" name="四角形 8">
              <a:extLst>
                <a:ext uri="{FF2B5EF4-FFF2-40B4-BE49-F238E27FC236}">
                  <a16:creationId xmlns:a16="http://schemas.microsoft.com/office/drawing/2014/main" xmlns="" id="{DE02625A-6E11-4734-9324-82175B9E85B5}"/>
                </a:ext>
              </a:extLst>
            </p:cNvPr>
            <p:cNvSpPr/>
            <p:nvPr/>
          </p:nvSpPr>
          <p:spPr>
            <a:xfrm>
              <a:off x="-1" y="0"/>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0" name="タイトル 1">
              <a:extLst>
                <a:ext uri="{FF2B5EF4-FFF2-40B4-BE49-F238E27FC236}">
                  <a16:creationId xmlns:a16="http://schemas.microsoft.com/office/drawing/2014/main" xmlns="" id="{3E58B19B-6951-47C4-AFD3-C3AD08EB00F9}"/>
                </a:ext>
              </a:extLst>
            </p:cNvPr>
            <p:cNvSpPr txBox="1">
              <a:spLocks/>
            </p:cNvSpPr>
            <p:nvPr/>
          </p:nvSpPr>
          <p:spPr>
            <a:xfrm>
              <a:off x="129073" y="220116"/>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grpSp>
      <p:sp>
        <p:nvSpPr>
          <p:cNvPr id="31" name="正方形/長方形 30">
            <a:extLst>
              <a:ext uri="{FF2B5EF4-FFF2-40B4-BE49-F238E27FC236}">
                <a16:creationId xmlns:a16="http://schemas.microsoft.com/office/drawing/2014/main" xmlns="" id="{6C6AE469-2CD6-4AC5-B6B1-2298F1AB24BE}"/>
              </a:ext>
            </a:extLst>
          </p:cNvPr>
          <p:cNvSpPr/>
          <p:nvPr/>
        </p:nvSpPr>
        <p:spPr>
          <a:xfrm>
            <a:off x="466723" y="1099433"/>
            <a:ext cx="7588937" cy="523220"/>
          </a:xfrm>
          <a:prstGeom prst="rect">
            <a:avLst/>
          </a:prstGeom>
        </p:spPr>
        <p:txBody>
          <a:bodyPr wrap="none">
            <a:spAutoFit/>
          </a:bodyPr>
          <a:lstStyle/>
          <a:p>
            <a:r>
              <a:rPr lang="en-US" altLang="ja-JP" sz="2800" dirty="0"/>
              <a:t>(2) </a:t>
            </a:r>
            <a:r>
              <a:rPr lang="ja-JP" altLang="en-US" sz="2800" dirty="0"/>
              <a:t>課題を踏まえた図画工作科の目標の在り方</a:t>
            </a:r>
          </a:p>
        </p:txBody>
      </p:sp>
      <p:sp>
        <p:nvSpPr>
          <p:cNvPr id="32" name="フローチャート: 代替処理 31">
            <a:extLst>
              <a:ext uri="{FF2B5EF4-FFF2-40B4-BE49-F238E27FC236}">
                <a16:creationId xmlns:a16="http://schemas.microsoft.com/office/drawing/2014/main" xmlns="" id="{68FB8F72-9BA1-4E91-9A7B-1E2F34D0B974}"/>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12</a:t>
            </a:r>
            <a:r>
              <a:rPr kumimoji="1" lang="ja-JP" altLang="en-US" sz="1400" dirty="0">
                <a:solidFill>
                  <a:schemeClr val="accent1">
                    <a:lumMod val="75000"/>
                  </a:schemeClr>
                </a:solidFill>
              </a:rPr>
              <a:t>～</a:t>
            </a:r>
            <a:r>
              <a:rPr kumimoji="1" lang="en-US" altLang="ja-JP" sz="1400" dirty="0">
                <a:solidFill>
                  <a:schemeClr val="accent1">
                    <a:lumMod val="75000"/>
                  </a:schemeClr>
                </a:solidFill>
              </a:rPr>
              <a:t>13</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597255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randombar(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randombar(horizontal)">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randombar(horizontal)">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fade">
                                      <p:cBhvr>
                                        <p:cTn id="5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p:bldP spid="18" grpId="0" animBg="1"/>
      <p:bldP spid="19" grpId="0"/>
      <p:bldP spid="23" grpId="0" animBg="1"/>
      <p:bldP spid="25"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xmlns="" id="{ADE225D3-0D7E-4CAB-8F4E-39CF8205DD65}"/>
              </a:ext>
            </a:extLst>
          </p:cNvPr>
          <p:cNvGrpSpPr/>
          <p:nvPr/>
        </p:nvGrpSpPr>
        <p:grpSpPr>
          <a:xfrm>
            <a:off x="0" y="-1926"/>
            <a:ext cx="12192001" cy="784800"/>
            <a:chOff x="-1" y="0"/>
            <a:chExt cx="12192001" cy="784800"/>
          </a:xfrm>
        </p:grpSpPr>
        <p:sp>
          <p:nvSpPr>
            <p:cNvPr id="21" name="四角形 8">
              <a:extLst>
                <a:ext uri="{FF2B5EF4-FFF2-40B4-BE49-F238E27FC236}">
                  <a16:creationId xmlns:a16="http://schemas.microsoft.com/office/drawing/2014/main" xmlns="" id="{4B7439E2-3D55-457D-A1C1-5751A90C92EC}"/>
                </a:ext>
              </a:extLst>
            </p:cNvPr>
            <p:cNvSpPr/>
            <p:nvPr/>
          </p:nvSpPr>
          <p:spPr>
            <a:xfrm>
              <a:off x="-1" y="0"/>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タイトル 1">
              <a:extLst>
                <a:ext uri="{FF2B5EF4-FFF2-40B4-BE49-F238E27FC236}">
                  <a16:creationId xmlns:a16="http://schemas.microsoft.com/office/drawing/2014/main" xmlns="" id="{FB746BB4-E2DC-470C-BE04-ED68CFEE3EEA}"/>
                </a:ext>
              </a:extLst>
            </p:cNvPr>
            <p:cNvSpPr txBox="1">
              <a:spLocks/>
            </p:cNvSpPr>
            <p:nvPr/>
          </p:nvSpPr>
          <p:spPr>
            <a:xfrm>
              <a:off x="129073" y="220116"/>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grpSp>
      <p:sp>
        <p:nvSpPr>
          <p:cNvPr id="23" name="正方形/長方形 22">
            <a:extLst>
              <a:ext uri="{FF2B5EF4-FFF2-40B4-BE49-F238E27FC236}">
                <a16:creationId xmlns:a16="http://schemas.microsoft.com/office/drawing/2014/main" xmlns="" id="{D6A0E1D0-3319-499F-B4FB-5EB41E44868B}"/>
              </a:ext>
            </a:extLst>
          </p:cNvPr>
          <p:cNvSpPr/>
          <p:nvPr/>
        </p:nvSpPr>
        <p:spPr>
          <a:xfrm>
            <a:off x="466723" y="1099433"/>
            <a:ext cx="7588937" cy="523220"/>
          </a:xfrm>
          <a:prstGeom prst="rect">
            <a:avLst/>
          </a:prstGeom>
        </p:spPr>
        <p:txBody>
          <a:bodyPr wrap="none">
            <a:spAutoFit/>
          </a:bodyPr>
          <a:lstStyle/>
          <a:p>
            <a:r>
              <a:rPr lang="en-US" altLang="ja-JP" sz="2800" dirty="0"/>
              <a:t>(2) </a:t>
            </a:r>
            <a:r>
              <a:rPr lang="ja-JP" altLang="en-US" sz="2800" dirty="0"/>
              <a:t>課題を踏まえた図画工作科の目標の在り方</a:t>
            </a:r>
          </a:p>
        </p:txBody>
      </p:sp>
      <p:sp>
        <p:nvSpPr>
          <p:cNvPr id="24" name="四角形: 角を丸くする 23">
            <a:extLst>
              <a:ext uri="{FF2B5EF4-FFF2-40B4-BE49-F238E27FC236}">
                <a16:creationId xmlns:a16="http://schemas.microsoft.com/office/drawing/2014/main" xmlns="" id="{217047BE-4A9A-4B5D-9FC8-B29E25E9FEF2}"/>
              </a:ext>
            </a:extLst>
          </p:cNvPr>
          <p:cNvSpPr/>
          <p:nvPr/>
        </p:nvSpPr>
        <p:spPr>
          <a:xfrm>
            <a:off x="283286" y="1836605"/>
            <a:ext cx="1989667" cy="1046554"/>
          </a:xfrm>
          <a:prstGeom prst="roundRect">
            <a:avLst/>
          </a:prstGeom>
          <a:solidFill>
            <a:srgbClr val="92D05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2000" dirty="0"/>
              <a:t>思考力</a:t>
            </a:r>
          </a:p>
          <a:p>
            <a:pPr algn="ctr"/>
            <a:r>
              <a:rPr lang="ja-JP" altLang="en-US" sz="2000" dirty="0"/>
              <a:t>判断力</a:t>
            </a:r>
          </a:p>
          <a:p>
            <a:pPr algn="ctr"/>
            <a:r>
              <a:rPr lang="ja-JP" altLang="en-US" sz="2000" dirty="0"/>
              <a:t>表現力等</a:t>
            </a:r>
          </a:p>
        </p:txBody>
      </p:sp>
      <p:grpSp>
        <p:nvGrpSpPr>
          <p:cNvPr id="25" name="グループ化 24">
            <a:extLst>
              <a:ext uri="{FF2B5EF4-FFF2-40B4-BE49-F238E27FC236}">
                <a16:creationId xmlns:a16="http://schemas.microsoft.com/office/drawing/2014/main" xmlns="" id="{3998374C-D2EA-4080-AB64-0CE22C8D7C32}"/>
              </a:ext>
            </a:extLst>
          </p:cNvPr>
          <p:cNvGrpSpPr/>
          <p:nvPr/>
        </p:nvGrpSpPr>
        <p:grpSpPr>
          <a:xfrm>
            <a:off x="2272953" y="1920550"/>
            <a:ext cx="9390351" cy="1123695"/>
            <a:chOff x="2527540" y="1346388"/>
            <a:chExt cx="9390351" cy="1123695"/>
          </a:xfrm>
        </p:grpSpPr>
        <p:sp>
          <p:nvSpPr>
            <p:cNvPr id="26" name="コンテンツ プレースホルダー 2">
              <a:extLst>
                <a:ext uri="{FF2B5EF4-FFF2-40B4-BE49-F238E27FC236}">
                  <a16:creationId xmlns:a16="http://schemas.microsoft.com/office/drawing/2014/main" xmlns="" id="{390A41DD-50EF-4D9E-8702-42B5F2810468}"/>
                </a:ext>
              </a:extLst>
            </p:cNvPr>
            <p:cNvSpPr txBox="1">
              <a:spLocks/>
            </p:cNvSpPr>
            <p:nvPr/>
          </p:nvSpPr>
          <p:spPr>
            <a:xfrm>
              <a:off x="3267818" y="1346388"/>
              <a:ext cx="8650073" cy="112369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t>　造形的なよさや美しさ、表したいこと、表し方などについて考え、</a:t>
              </a:r>
              <a:endParaRPr lang="en-US" altLang="ja-JP" sz="2000" dirty="0"/>
            </a:p>
            <a:p>
              <a:pPr marL="0" indent="0" algn="just">
                <a:buFont typeface="Arial" panose="020B0604020202020204" pitchFamily="34" charset="0"/>
                <a:buNone/>
              </a:pPr>
              <a:r>
                <a:rPr lang="ja-JP" altLang="en-US" sz="2000" dirty="0"/>
                <a:t>　創造的に発想したり、</a:t>
              </a:r>
              <a:endParaRPr lang="en-US" altLang="ja-JP" sz="2000" dirty="0"/>
            </a:p>
            <a:p>
              <a:pPr marL="0" indent="0" algn="just">
                <a:buFont typeface="Arial" panose="020B0604020202020204" pitchFamily="34" charset="0"/>
                <a:buNone/>
              </a:pPr>
              <a:r>
                <a:rPr lang="ja-JP" altLang="en-US" sz="2000" dirty="0"/>
                <a:t>　作品などに対する自分の見方や感じ方を深めたりすることができる</a:t>
              </a:r>
              <a:endParaRPr lang="en-US" altLang="ja-JP" sz="2000" dirty="0"/>
            </a:p>
            <a:p>
              <a:pPr marL="0" indent="0" algn="just">
                <a:buFont typeface="Arial" panose="020B0604020202020204" pitchFamily="34" charset="0"/>
                <a:buNone/>
              </a:pPr>
              <a:r>
                <a:rPr lang="ja-JP" altLang="en-US" sz="2000" dirty="0"/>
                <a:t>　ようにする。</a:t>
              </a:r>
              <a:endParaRPr lang="ja-JP" sz="2000" dirty="0">
                <a:ea typeface="游ゴシック"/>
              </a:endParaRPr>
            </a:p>
          </p:txBody>
        </p:sp>
        <p:sp>
          <p:nvSpPr>
            <p:cNvPr id="27" name="コンテンツ プレースホルダー 2">
              <a:extLst>
                <a:ext uri="{FF2B5EF4-FFF2-40B4-BE49-F238E27FC236}">
                  <a16:creationId xmlns:a16="http://schemas.microsoft.com/office/drawing/2014/main" xmlns="" id="{CD381CE6-C792-4C87-B3F4-A9EA01794241}"/>
                </a:ext>
              </a:extLst>
            </p:cNvPr>
            <p:cNvSpPr txBox="1">
              <a:spLocks/>
            </p:cNvSpPr>
            <p:nvPr/>
          </p:nvSpPr>
          <p:spPr>
            <a:xfrm>
              <a:off x="2527540" y="1375872"/>
              <a:ext cx="1223365"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ea typeface="游ゴシック"/>
                </a:rPr>
                <a:t>（</a:t>
              </a:r>
              <a:r>
                <a:rPr lang="en-US" altLang="ja-JP" sz="2000" dirty="0">
                  <a:ea typeface="游ゴシック"/>
                </a:rPr>
                <a:t>2</a:t>
              </a:r>
              <a:r>
                <a:rPr lang="ja-JP" altLang="en-US" sz="2000" dirty="0">
                  <a:ea typeface="游ゴシック"/>
                </a:rPr>
                <a:t>）</a:t>
              </a:r>
              <a:endParaRPr lang="ja-JP" sz="2000" dirty="0">
                <a:ea typeface="游ゴシック"/>
              </a:endParaRPr>
            </a:p>
          </p:txBody>
        </p:sp>
      </p:grpSp>
      <p:sp>
        <p:nvSpPr>
          <p:cNvPr id="13" name="四角形: 角を丸くする 12">
            <a:extLst>
              <a:ext uri="{FF2B5EF4-FFF2-40B4-BE49-F238E27FC236}">
                <a16:creationId xmlns:a16="http://schemas.microsoft.com/office/drawing/2014/main" xmlns="" id="{4235E095-76FD-4A74-B63F-65CFF84DAABB}"/>
              </a:ext>
            </a:extLst>
          </p:cNvPr>
          <p:cNvSpPr/>
          <p:nvPr/>
        </p:nvSpPr>
        <p:spPr>
          <a:xfrm>
            <a:off x="3219855" y="1920550"/>
            <a:ext cx="7733490" cy="296640"/>
          </a:xfrm>
          <a:prstGeom prst="roundRect">
            <a:avLst/>
          </a:prstGeom>
          <a:noFill/>
          <a:ln w="28575">
            <a:solidFill>
              <a:srgbClr val="4DCDFE"/>
            </a:solid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28" name="四角形: 角を丸くする 27">
            <a:extLst>
              <a:ext uri="{FF2B5EF4-FFF2-40B4-BE49-F238E27FC236}">
                <a16:creationId xmlns:a16="http://schemas.microsoft.com/office/drawing/2014/main" xmlns="" id="{4B3885EC-B3DC-422A-83E8-CD5B75617F8D}"/>
              </a:ext>
            </a:extLst>
          </p:cNvPr>
          <p:cNvSpPr/>
          <p:nvPr/>
        </p:nvSpPr>
        <p:spPr>
          <a:xfrm>
            <a:off x="3219855" y="2311862"/>
            <a:ext cx="2587558" cy="316954"/>
          </a:xfrm>
          <a:prstGeom prst="roundRect">
            <a:avLst/>
          </a:prstGeom>
          <a:noFill/>
          <a:ln w="28575">
            <a:solidFill>
              <a:srgbClr val="FDCA35"/>
            </a:solid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29" name="四角形: 角を丸くする 28">
            <a:extLst>
              <a:ext uri="{FF2B5EF4-FFF2-40B4-BE49-F238E27FC236}">
                <a16:creationId xmlns:a16="http://schemas.microsoft.com/office/drawing/2014/main" xmlns="" id="{37F77039-3565-4451-99DC-864627D86146}"/>
              </a:ext>
            </a:extLst>
          </p:cNvPr>
          <p:cNvSpPr/>
          <p:nvPr/>
        </p:nvSpPr>
        <p:spPr>
          <a:xfrm>
            <a:off x="3219854" y="2728149"/>
            <a:ext cx="7859949" cy="316954"/>
          </a:xfrm>
          <a:prstGeom prst="roundRect">
            <a:avLst/>
          </a:prstGeom>
          <a:noFill/>
          <a:ln w="28575">
            <a:solidFill>
              <a:srgbClr val="4DCDFE"/>
            </a:solid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30" name="四角形: 角を丸くする 29">
            <a:extLst>
              <a:ext uri="{FF2B5EF4-FFF2-40B4-BE49-F238E27FC236}">
                <a16:creationId xmlns:a16="http://schemas.microsoft.com/office/drawing/2014/main" xmlns="" id="{C5C6E906-D15A-4C83-A5CC-5D64BE8466D0}"/>
              </a:ext>
            </a:extLst>
          </p:cNvPr>
          <p:cNvSpPr/>
          <p:nvPr/>
        </p:nvSpPr>
        <p:spPr>
          <a:xfrm>
            <a:off x="3219855" y="1891319"/>
            <a:ext cx="7733490" cy="296640"/>
          </a:xfrm>
          <a:prstGeom prst="roundRect">
            <a:avLst/>
          </a:prstGeom>
          <a:noFill/>
          <a:ln w="28575">
            <a:solidFill>
              <a:srgbClr val="FDCA35"/>
            </a:solid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31" name="四角形: 角を丸くする 30">
            <a:extLst>
              <a:ext uri="{FF2B5EF4-FFF2-40B4-BE49-F238E27FC236}">
                <a16:creationId xmlns:a16="http://schemas.microsoft.com/office/drawing/2014/main" xmlns="" id="{5E820C93-8A46-467D-BBAF-E28CE4F1013A}"/>
              </a:ext>
            </a:extLst>
          </p:cNvPr>
          <p:cNvSpPr/>
          <p:nvPr/>
        </p:nvSpPr>
        <p:spPr>
          <a:xfrm>
            <a:off x="283286" y="4659015"/>
            <a:ext cx="1989667" cy="1189060"/>
          </a:xfrm>
          <a:prstGeom prst="roundRect">
            <a:avLst/>
          </a:prstGeom>
          <a:solidFill>
            <a:srgbClr val="92D05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2300" dirty="0"/>
              <a:t>思考力</a:t>
            </a:r>
          </a:p>
          <a:p>
            <a:pPr algn="ctr"/>
            <a:r>
              <a:rPr lang="ja-JP" altLang="en-US" sz="2300" dirty="0"/>
              <a:t>判断力</a:t>
            </a:r>
          </a:p>
          <a:p>
            <a:pPr algn="ctr"/>
            <a:r>
              <a:rPr lang="ja-JP" altLang="en-US" sz="2300" dirty="0"/>
              <a:t>表現力等</a:t>
            </a:r>
          </a:p>
        </p:txBody>
      </p:sp>
      <p:sp>
        <p:nvSpPr>
          <p:cNvPr id="32" name="四角形: 角を丸くする 31">
            <a:extLst>
              <a:ext uri="{FF2B5EF4-FFF2-40B4-BE49-F238E27FC236}">
                <a16:creationId xmlns:a16="http://schemas.microsoft.com/office/drawing/2014/main" xmlns="" id="{6CD14338-F3FA-49EB-9AD3-0EA45D1CEA5E}"/>
              </a:ext>
            </a:extLst>
          </p:cNvPr>
          <p:cNvSpPr/>
          <p:nvPr/>
        </p:nvSpPr>
        <p:spPr>
          <a:xfrm>
            <a:off x="3143248" y="3715966"/>
            <a:ext cx="8466667" cy="878153"/>
          </a:xfrm>
          <a:prstGeom prst="roundRect">
            <a:avLst/>
          </a:prstGeom>
          <a:solidFill>
            <a:schemeClr val="accent4"/>
          </a:solidFill>
          <a:ln/>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300" dirty="0"/>
              <a:t>「</a:t>
            </a:r>
            <a:r>
              <a:rPr lang="ja-JP" altLang="en-US" sz="2300" b="1" dirty="0"/>
              <a:t>Ａ 表現</a:t>
            </a:r>
            <a:r>
              <a:rPr lang="ja-JP" altLang="en-US" sz="2300" dirty="0"/>
              <a:t>」 を通して育成する「思考力、判断力、表現力等」</a:t>
            </a:r>
          </a:p>
        </p:txBody>
      </p:sp>
      <p:sp>
        <p:nvSpPr>
          <p:cNvPr id="33" name="四角形: 角を丸くする 32">
            <a:extLst>
              <a:ext uri="{FF2B5EF4-FFF2-40B4-BE49-F238E27FC236}">
                <a16:creationId xmlns:a16="http://schemas.microsoft.com/office/drawing/2014/main" xmlns="" id="{B6212A86-1A53-4A0A-B35C-D773B322FE3A}"/>
              </a:ext>
            </a:extLst>
          </p:cNvPr>
          <p:cNvSpPr/>
          <p:nvPr/>
        </p:nvSpPr>
        <p:spPr>
          <a:xfrm>
            <a:off x="3143249" y="4659015"/>
            <a:ext cx="8466667" cy="755632"/>
          </a:xfrm>
          <a:prstGeom prst="roundRect">
            <a:avLst/>
          </a:prstGeom>
          <a:solidFill>
            <a:srgbClr val="4DCDFE"/>
          </a:solidFill>
          <a:ln/>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300" dirty="0"/>
              <a:t>「</a:t>
            </a:r>
            <a:r>
              <a:rPr lang="en-US" altLang="ja-JP" sz="2300" b="1" dirty="0"/>
              <a:t>B</a:t>
            </a:r>
            <a:r>
              <a:rPr lang="ja-JP" altLang="en-US" sz="2300" b="1" dirty="0"/>
              <a:t> 鑑賞</a:t>
            </a:r>
            <a:r>
              <a:rPr lang="ja-JP" altLang="en-US" sz="2300" dirty="0"/>
              <a:t>」 を通して育成する「思考力、判断力、表現力等」</a:t>
            </a:r>
          </a:p>
        </p:txBody>
      </p:sp>
      <p:sp>
        <p:nvSpPr>
          <p:cNvPr id="34" name="四角形: 角を丸くする 33">
            <a:extLst>
              <a:ext uri="{FF2B5EF4-FFF2-40B4-BE49-F238E27FC236}">
                <a16:creationId xmlns:a16="http://schemas.microsoft.com/office/drawing/2014/main" xmlns="" id="{532B5452-A48F-490A-8868-F5D74135B2AD}"/>
              </a:ext>
            </a:extLst>
          </p:cNvPr>
          <p:cNvSpPr/>
          <p:nvPr/>
        </p:nvSpPr>
        <p:spPr>
          <a:xfrm>
            <a:off x="3143248" y="5516159"/>
            <a:ext cx="8466667" cy="1123651"/>
          </a:xfrm>
          <a:prstGeom prst="roundRect">
            <a:avLst/>
          </a:prstGeom>
          <a:solidFill>
            <a:srgbClr val="E7A9EC"/>
          </a:solidFill>
          <a:ln/>
        </p:spPr>
        <p:style>
          <a:lnRef idx="3">
            <a:schemeClr val="lt1"/>
          </a:lnRef>
          <a:fillRef idx="1">
            <a:schemeClr val="accent4"/>
          </a:fillRef>
          <a:effectRef idx="1">
            <a:schemeClr val="accent4"/>
          </a:effectRef>
          <a:fontRef idx="minor">
            <a:schemeClr val="lt1"/>
          </a:fontRef>
        </p:style>
        <p:txBody>
          <a:bodyPr rtlCol="0" anchor="t" anchorCtr="0"/>
          <a:lstStyle/>
          <a:p>
            <a:r>
              <a:rPr lang="ja-JP" altLang="en-US" sz="2300" dirty="0"/>
              <a:t>「共通事項（</a:t>
            </a:r>
            <a:r>
              <a:rPr lang="en-US" altLang="ja-JP" sz="2300" dirty="0"/>
              <a:t>1</a:t>
            </a:r>
            <a:r>
              <a:rPr lang="ja-JP" altLang="en-US" sz="2300" dirty="0"/>
              <a:t>）イ」 を通して育成する</a:t>
            </a:r>
          </a:p>
          <a:p>
            <a:r>
              <a:rPr lang="ja-JP" altLang="en-US" sz="2300" dirty="0"/>
              <a:t>                                                 「思考力、判断力、表現力等」</a:t>
            </a:r>
            <a:endParaRPr lang="en-US" altLang="ja-JP" sz="2300" dirty="0"/>
          </a:p>
          <a:p>
            <a:r>
              <a:rPr lang="ja-JP" altLang="en-US" sz="1400" dirty="0"/>
              <a:t>　</a:t>
            </a:r>
            <a:r>
              <a:rPr lang="en-US" altLang="ja-JP" sz="1400" dirty="0"/>
              <a:t>※</a:t>
            </a:r>
            <a:r>
              <a:rPr lang="ja-JP" altLang="en-US" sz="1400" dirty="0"/>
              <a:t>「共通事項（</a:t>
            </a:r>
            <a:r>
              <a:rPr lang="en-US" altLang="ja-JP" sz="1400" dirty="0"/>
              <a:t>1</a:t>
            </a:r>
            <a:r>
              <a:rPr lang="ja-JP" altLang="en-US" sz="1400" dirty="0"/>
              <a:t>）イ」については、どのような場面にも含まれていると捉える。 </a:t>
            </a:r>
          </a:p>
          <a:p>
            <a:endParaRPr lang="ja-JP" altLang="en-US" sz="2300" dirty="0"/>
          </a:p>
        </p:txBody>
      </p:sp>
      <p:sp>
        <p:nvSpPr>
          <p:cNvPr id="18" name="フローチャート: 代替処理 17">
            <a:extLst>
              <a:ext uri="{FF2B5EF4-FFF2-40B4-BE49-F238E27FC236}">
                <a16:creationId xmlns:a16="http://schemas.microsoft.com/office/drawing/2014/main" xmlns="" id="{FEE6B642-8ADB-4C83-AD2D-2F2806AB7990}"/>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13</a:t>
            </a:r>
            <a:r>
              <a:rPr kumimoji="1" lang="ja-JP" altLang="en-US" sz="1400" dirty="0">
                <a:solidFill>
                  <a:schemeClr val="accent1">
                    <a:lumMod val="75000"/>
                  </a:schemeClr>
                </a:solidFill>
              </a:rPr>
              <a:t>～</a:t>
            </a:r>
            <a:r>
              <a:rPr kumimoji="1" lang="en-US" altLang="ja-JP" sz="1400" dirty="0">
                <a:solidFill>
                  <a:schemeClr val="accent1">
                    <a:lumMod val="75000"/>
                  </a:schemeClr>
                </a:solidFill>
              </a:rPr>
              <a:t>15</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2098472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 calcmode="lin" valueType="num">
                                      <p:cBhvr additive="base">
                                        <p:cTn id="12" dur="500" fill="hold"/>
                                        <p:tgtEl>
                                          <p:spTgt spid="32"/>
                                        </p:tgtEl>
                                        <p:attrNameLst>
                                          <p:attrName>ppt_x</p:attrName>
                                        </p:attrNameLst>
                                      </p:cBhvr>
                                      <p:tavLst>
                                        <p:tav tm="0">
                                          <p:val>
                                            <p:strVal val="#ppt_x"/>
                                          </p:val>
                                        </p:tav>
                                        <p:tav tm="100000">
                                          <p:val>
                                            <p:strVal val="#ppt_x"/>
                                          </p:val>
                                        </p:tav>
                                      </p:tavLst>
                                    </p:anim>
                                    <p:anim calcmode="lin" valueType="num">
                                      <p:cBhvr additive="base">
                                        <p:cTn id="13"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fade">
                                      <p:cBhvr>
                                        <p:cTn id="18" dur="1000"/>
                                        <p:tgtEl>
                                          <p:spTgt spid="30"/>
                                        </p:tgtEl>
                                      </p:cBhvr>
                                    </p:animEffect>
                                    <p:anim calcmode="lin" valueType="num">
                                      <p:cBhvr>
                                        <p:cTn id="19" dur="1000" fill="hold"/>
                                        <p:tgtEl>
                                          <p:spTgt spid="30"/>
                                        </p:tgtEl>
                                        <p:attrNameLst>
                                          <p:attrName>ppt_x</p:attrName>
                                        </p:attrNameLst>
                                      </p:cBhvr>
                                      <p:tavLst>
                                        <p:tav tm="0">
                                          <p:val>
                                            <p:strVal val="#ppt_x"/>
                                          </p:val>
                                        </p:tav>
                                        <p:tav tm="100000">
                                          <p:val>
                                            <p:strVal val="#ppt_x"/>
                                          </p:val>
                                        </p:tav>
                                      </p:tavLst>
                                    </p:anim>
                                    <p:anim calcmode="lin" valueType="num">
                                      <p:cBhvr>
                                        <p:cTn id="20"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1000"/>
                                        <p:tgtEl>
                                          <p:spTgt spid="28"/>
                                        </p:tgtEl>
                                      </p:cBhvr>
                                    </p:animEffect>
                                    <p:anim calcmode="lin" valueType="num">
                                      <p:cBhvr>
                                        <p:cTn id="26" dur="1000" fill="hold"/>
                                        <p:tgtEl>
                                          <p:spTgt spid="28"/>
                                        </p:tgtEl>
                                        <p:attrNameLst>
                                          <p:attrName>ppt_x</p:attrName>
                                        </p:attrNameLst>
                                      </p:cBhvr>
                                      <p:tavLst>
                                        <p:tav tm="0">
                                          <p:val>
                                            <p:strVal val="#ppt_x"/>
                                          </p:val>
                                        </p:tav>
                                        <p:tav tm="100000">
                                          <p:val>
                                            <p:strVal val="#ppt_x"/>
                                          </p:val>
                                        </p:tav>
                                      </p:tavLst>
                                    </p:anim>
                                    <p:anim calcmode="lin" valueType="num">
                                      <p:cBhvr>
                                        <p:cTn id="27"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anim calcmode="lin" valueType="num">
                                      <p:cBhvr additive="base">
                                        <p:cTn id="32" dur="500" fill="hold"/>
                                        <p:tgtEl>
                                          <p:spTgt spid="33"/>
                                        </p:tgtEl>
                                        <p:attrNameLst>
                                          <p:attrName>ppt_x</p:attrName>
                                        </p:attrNameLst>
                                      </p:cBhvr>
                                      <p:tavLst>
                                        <p:tav tm="0">
                                          <p:val>
                                            <p:strVal val="#ppt_x"/>
                                          </p:val>
                                        </p:tav>
                                        <p:tav tm="100000">
                                          <p:val>
                                            <p:strVal val="#ppt_x"/>
                                          </p:val>
                                        </p:tav>
                                      </p:tavLst>
                                    </p:anim>
                                    <p:anim calcmode="lin" valueType="num">
                                      <p:cBhvr additive="base">
                                        <p:cTn id="33"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anim calcmode="lin" valueType="num">
                                      <p:cBhvr>
                                        <p:cTn id="39" dur="1000" fill="hold"/>
                                        <p:tgtEl>
                                          <p:spTgt spid="13"/>
                                        </p:tgtEl>
                                        <p:attrNameLst>
                                          <p:attrName>ppt_x</p:attrName>
                                        </p:attrNameLst>
                                      </p:cBhvr>
                                      <p:tavLst>
                                        <p:tav tm="0">
                                          <p:val>
                                            <p:strVal val="#ppt_x"/>
                                          </p:val>
                                        </p:tav>
                                        <p:tav tm="100000">
                                          <p:val>
                                            <p:strVal val="#ppt_x"/>
                                          </p:val>
                                        </p:tav>
                                      </p:tavLst>
                                    </p:anim>
                                    <p:anim calcmode="lin" valueType="num">
                                      <p:cBhvr>
                                        <p:cTn id="4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fade">
                                      <p:cBhvr>
                                        <p:cTn id="45" dur="1000"/>
                                        <p:tgtEl>
                                          <p:spTgt spid="29"/>
                                        </p:tgtEl>
                                      </p:cBhvr>
                                    </p:animEffect>
                                    <p:anim calcmode="lin" valueType="num">
                                      <p:cBhvr>
                                        <p:cTn id="46" dur="1000" fill="hold"/>
                                        <p:tgtEl>
                                          <p:spTgt spid="29"/>
                                        </p:tgtEl>
                                        <p:attrNameLst>
                                          <p:attrName>ppt_x</p:attrName>
                                        </p:attrNameLst>
                                      </p:cBhvr>
                                      <p:tavLst>
                                        <p:tav tm="0">
                                          <p:val>
                                            <p:strVal val="#ppt_x"/>
                                          </p:val>
                                        </p:tav>
                                        <p:tav tm="100000">
                                          <p:val>
                                            <p:strVal val="#ppt_x"/>
                                          </p:val>
                                        </p:tav>
                                      </p:tavLst>
                                    </p:anim>
                                    <p:anim calcmode="lin" valueType="num">
                                      <p:cBhvr>
                                        <p:cTn id="47"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34"/>
                                        </p:tgtEl>
                                        <p:attrNameLst>
                                          <p:attrName>style.visibility</p:attrName>
                                        </p:attrNameLst>
                                      </p:cBhvr>
                                      <p:to>
                                        <p:strVal val="visible"/>
                                      </p:to>
                                    </p:set>
                                    <p:anim calcmode="lin" valueType="num">
                                      <p:cBhvr additive="base">
                                        <p:cTn id="52" dur="500" fill="hold"/>
                                        <p:tgtEl>
                                          <p:spTgt spid="34"/>
                                        </p:tgtEl>
                                        <p:attrNameLst>
                                          <p:attrName>ppt_x</p:attrName>
                                        </p:attrNameLst>
                                      </p:cBhvr>
                                      <p:tavLst>
                                        <p:tav tm="0">
                                          <p:val>
                                            <p:strVal val="#ppt_x"/>
                                          </p:val>
                                        </p:tav>
                                        <p:tav tm="100000">
                                          <p:val>
                                            <p:strVal val="#ppt_x"/>
                                          </p:val>
                                        </p:tav>
                                      </p:tavLst>
                                    </p:anim>
                                    <p:anim calcmode="lin" valueType="num">
                                      <p:cBhvr additive="base">
                                        <p:cTn id="53"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8" grpId="0" animBg="1"/>
      <p:bldP spid="29" grpId="0" animBg="1"/>
      <p:bldP spid="30" grpId="0" animBg="1"/>
      <p:bldP spid="31" grpId="0" animBg="1"/>
      <p:bldP spid="32" grpId="0" animBg="1"/>
      <p:bldP spid="33" grpId="0" animBg="1"/>
      <p:bldP spid="3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グループ化 20">
            <a:extLst>
              <a:ext uri="{FF2B5EF4-FFF2-40B4-BE49-F238E27FC236}">
                <a16:creationId xmlns:a16="http://schemas.microsoft.com/office/drawing/2014/main" xmlns="" id="{272BE899-1113-4167-9382-9DED998A9602}"/>
              </a:ext>
            </a:extLst>
          </p:cNvPr>
          <p:cNvGrpSpPr/>
          <p:nvPr/>
        </p:nvGrpSpPr>
        <p:grpSpPr>
          <a:xfrm>
            <a:off x="0" y="-1926"/>
            <a:ext cx="12192001" cy="784800"/>
            <a:chOff x="-1" y="0"/>
            <a:chExt cx="12192001" cy="784800"/>
          </a:xfrm>
        </p:grpSpPr>
        <p:sp>
          <p:nvSpPr>
            <p:cNvPr id="22" name="四角形 8">
              <a:extLst>
                <a:ext uri="{FF2B5EF4-FFF2-40B4-BE49-F238E27FC236}">
                  <a16:creationId xmlns:a16="http://schemas.microsoft.com/office/drawing/2014/main" xmlns="" id="{9BA9E575-4019-4ACB-A8AA-53F1EF628D0F}"/>
                </a:ext>
              </a:extLst>
            </p:cNvPr>
            <p:cNvSpPr/>
            <p:nvPr/>
          </p:nvSpPr>
          <p:spPr>
            <a:xfrm>
              <a:off x="-1" y="0"/>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タイトル 1">
              <a:extLst>
                <a:ext uri="{FF2B5EF4-FFF2-40B4-BE49-F238E27FC236}">
                  <a16:creationId xmlns:a16="http://schemas.microsoft.com/office/drawing/2014/main" xmlns="" id="{E8313286-DF0C-4CC2-AA52-009D24D200D1}"/>
                </a:ext>
              </a:extLst>
            </p:cNvPr>
            <p:cNvSpPr txBox="1">
              <a:spLocks/>
            </p:cNvSpPr>
            <p:nvPr/>
          </p:nvSpPr>
          <p:spPr>
            <a:xfrm>
              <a:off x="129073" y="220116"/>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grpSp>
      <p:grpSp>
        <p:nvGrpSpPr>
          <p:cNvPr id="26" name="グループ化 25">
            <a:extLst>
              <a:ext uri="{FF2B5EF4-FFF2-40B4-BE49-F238E27FC236}">
                <a16:creationId xmlns:a16="http://schemas.microsoft.com/office/drawing/2014/main" xmlns="" id="{85956218-CDAC-42D2-8674-EED3509EAC3D}"/>
              </a:ext>
            </a:extLst>
          </p:cNvPr>
          <p:cNvGrpSpPr/>
          <p:nvPr/>
        </p:nvGrpSpPr>
        <p:grpSpPr>
          <a:xfrm>
            <a:off x="575595" y="3041780"/>
            <a:ext cx="10861354" cy="3611374"/>
            <a:chOff x="575595" y="3041780"/>
            <a:chExt cx="10861354" cy="3611374"/>
          </a:xfrm>
        </p:grpSpPr>
        <p:sp>
          <p:nvSpPr>
            <p:cNvPr id="27" name="タイトル 1">
              <a:extLst>
                <a:ext uri="{FF2B5EF4-FFF2-40B4-BE49-F238E27FC236}">
                  <a16:creationId xmlns:a16="http://schemas.microsoft.com/office/drawing/2014/main" xmlns="" id="{29FA3AF2-1875-4DB8-92B1-6AF15C68101B}"/>
                </a:ext>
              </a:extLst>
            </p:cNvPr>
            <p:cNvSpPr txBox="1">
              <a:spLocks/>
            </p:cNvSpPr>
            <p:nvPr/>
          </p:nvSpPr>
          <p:spPr>
            <a:xfrm>
              <a:off x="977540" y="3041780"/>
              <a:ext cx="10459409" cy="36113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ja-JP" altLang="en-US" sz="2400" dirty="0">
                  <a:latin typeface="+mn-ea"/>
                  <a:ea typeface="+mn-ea"/>
                </a:rPr>
                <a:t>　人工知能がいかに進化しようとも、それが行っているのは与えられた目的の中での処理である。一方で人間は、</a:t>
              </a:r>
              <a:r>
                <a:rPr lang="ja-JP" altLang="en-US" sz="2400" b="1" u="sng" dirty="0">
                  <a:solidFill>
                    <a:srgbClr val="FF0000"/>
                  </a:solidFill>
                  <a:latin typeface="+mn-ea"/>
                  <a:ea typeface="+mn-ea"/>
                </a:rPr>
                <a:t>感性を豊かに働かせ</a:t>
              </a:r>
              <a:r>
                <a:rPr lang="ja-JP" altLang="en-US" sz="2400" dirty="0">
                  <a:latin typeface="+mn-ea"/>
                  <a:ea typeface="+mn-ea"/>
                </a:rPr>
                <a:t>ながら、どのような未来を創っていくのか、どのように社会や人生をよりよいものにしていくのかという</a:t>
              </a:r>
              <a:r>
                <a:rPr lang="ja-JP" altLang="en-US" sz="2400" u="sng" dirty="0">
                  <a:solidFill>
                    <a:srgbClr val="FF0000"/>
                  </a:solidFill>
                  <a:latin typeface="+mn-ea"/>
                  <a:ea typeface="+mn-ea"/>
                </a:rPr>
                <a:t>目的を自ら考え出すことができる。</a:t>
              </a:r>
              <a:r>
                <a:rPr lang="ja-JP" altLang="en-US" sz="2400" dirty="0">
                  <a:latin typeface="+mn-ea"/>
                  <a:ea typeface="+mn-ea"/>
                </a:rPr>
                <a:t>多様な文脈が複雑に入り交じった環境の中でも、場面や状況を理解して</a:t>
              </a:r>
              <a:r>
                <a:rPr lang="ja-JP" altLang="en-US" sz="2400" u="sng" dirty="0">
                  <a:solidFill>
                    <a:srgbClr val="FF0000"/>
                  </a:solidFill>
                  <a:latin typeface="+mn-ea"/>
                  <a:ea typeface="+mn-ea"/>
                </a:rPr>
                <a:t>自ら目的を設定</a:t>
              </a:r>
              <a:r>
                <a:rPr lang="ja-JP" altLang="en-US" sz="2400" dirty="0">
                  <a:latin typeface="+mn-ea"/>
                  <a:ea typeface="+mn-ea"/>
                </a:rPr>
                <a:t>し、その</a:t>
              </a:r>
              <a:r>
                <a:rPr lang="ja-JP" altLang="en-US" sz="2400" u="sng" dirty="0">
                  <a:solidFill>
                    <a:srgbClr val="FF0000"/>
                  </a:solidFill>
                  <a:latin typeface="+mn-ea"/>
                  <a:ea typeface="+mn-ea"/>
                </a:rPr>
                <a:t>目的に応じて必要な情報を見いだし、</a:t>
              </a:r>
              <a:r>
                <a:rPr lang="ja-JP" altLang="en-US" sz="2400" dirty="0">
                  <a:latin typeface="+mn-ea"/>
                  <a:ea typeface="+mn-ea"/>
                </a:rPr>
                <a:t>情報を基に深く理解して</a:t>
              </a:r>
              <a:r>
                <a:rPr lang="ja-JP" altLang="en-US" sz="2400" u="sng" dirty="0">
                  <a:solidFill>
                    <a:srgbClr val="FF0000"/>
                  </a:solidFill>
                  <a:latin typeface="+mn-ea"/>
                  <a:ea typeface="+mn-ea"/>
                </a:rPr>
                <a:t>自分の考えをまとめたり</a:t>
              </a:r>
              <a:r>
                <a:rPr lang="ja-JP" altLang="en-US" sz="2400" dirty="0">
                  <a:latin typeface="+mn-ea"/>
                  <a:ea typeface="+mn-ea"/>
                </a:rPr>
                <a:t>、</a:t>
              </a:r>
              <a:r>
                <a:rPr lang="ja-JP" altLang="en-US" sz="2400" u="sng" dirty="0">
                  <a:solidFill>
                    <a:srgbClr val="FF0000"/>
                  </a:solidFill>
                  <a:latin typeface="+mn-ea"/>
                  <a:ea typeface="+mn-ea"/>
                </a:rPr>
                <a:t>相手にふさわしい表現を工夫したり</a:t>
              </a:r>
              <a:r>
                <a:rPr lang="ja-JP" altLang="en-US" sz="2400" dirty="0">
                  <a:latin typeface="+mn-ea"/>
                  <a:ea typeface="+mn-ea"/>
                </a:rPr>
                <a:t>、答えのない課題に対して、</a:t>
              </a:r>
              <a:r>
                <a:rPr lang="ja-JP" altLang="en-US" sz="2400" u="sng" dirty="0">
                  <a:solidFill>
                    <a:srgbClr val="FF0000"/>
                  </a:solidFill>
                  <a:latin typeface="+mn-ea"/>
                  <a:ea typeface="+mn-ea"/>
                </a:rPr>
                <a:t>多様な他者と協働しながら目的に応じた納得解を見いだしたり</a:t>
              </a:r>
              <a:r>
                <a:rPr lang="ja-JP" altLang="en-US" sz="2400" dirty="0">
                  <a:latin typeface="+mn-ea"/>
                  <a:ea typeface="+mn-ea"/>
                </a:rPr>
                <a:t>することができるという強みをもっている。</a:t>
              </a:r>
            </a:p>
          </p:txBody>
        </p:sp>
        <p:sp>
          <p:nvSpPr>
            <p:cNvPr id="28" name="テキスト ボックス 27">
              <a:extLst>
                <a:ext uri="{FF2B5EF4-FFF2-40B4-BE49-F238E27FC236}">
                  <a16:creationId xmlns:a16="http://schemas.microsoft.com/office/drawing/2014/main" xmlns="" id="{C3F438D8-3EF3-458C-9569-0F548AF8D433}"/>
                </a:ext>
              </a:extLst>
            </p:cNvPr>
            <p:cNvSpPr txBox="1"/>
            <p:nvPr/>
          </p:nvSpPr>
          <p:spPr>
            <a:xfrm>
              <a:off x="575595" y="3125755"/>
              <a:ext cx="492443" cy="461665"/>
            </a:xfrm>
            <a:prstGeom prst="rect">
              <a:avLst/>
            </a:prstGeom>
            <a:noFill/>
          </p:spPr>
          <p:txBody>
            <a:bodyPr wrap="none" rtlCol="0">
              <a:spAutoFit/>
            </a:bodyPr>
            <a:lstStyle/>
            <a:p>
              <a:r>
                <a:rPr kumimoji="1" lang="ja-JP" altLang="en-US" sz="2400" dirty="0"/>
                <a:t>＊</a:t>
              </a:r>
            </a:p>
          </p:txBody>
        </p:sp>
      </p:grpSp>
      <p:grpSp>
        <p:nvGrpSpPr>
          <p:cNvPr id="30" name="グループ化 29">
            <a:extLst>
              <a:ext uri="{FF2B5EF4-FFF2-40B4-BE49-F238E27FC236}">
                <a16:creationId xmlns:a16="http://schemas.microsoft.com/office/drawing/2014/main" xmlns="" id="{AEB48A0A-410B-4254-A159-424A09E60794}"/>
              </a:ext>
            </a:extLst>
          </p:cNvPr>
          <p:cNvGrpSpPr/>
          <p:nvPr/>
        </p:nvGrpSpPr>
        <p:grpSpPr>
          <a:xfrm>
            <a:off x="259752" y="2361850"/>
            <a:ext cx="11471523" cy="847881"/>
            <a:chOff x="259752" y="2361850"/>
            <a:chExt cx="11471523" cy="847881"/>
          </a:xfrm>
        </p:grpSpPr>
        <p:sp>
          <p:nvSpPr>
            <p:cNvPr id="25" name="タイトル 1">
              <a:extLst>
                <a:ext uri="{FF2B5EF4-FFF2-40B4-BE49-F238E27FC236}">
                  <a16:creationId xmlns:a16="http://schemas.microsoft.com/office/drawing/2014/main" xmlns="" id="{FFD56CCD-3A19-4B4E-9DFE-E95924CF5AB6}"/>
                </a:ext>
              </a:extLst>
            </p:cNvPr>
            <p:cNvSpPr txBox="1">
              <a:spLocks/>
            </p:cNvSpPr>
            <p:nvPr/>
          </p:nvSpPr>
          <p:spPr>
            <a:xfrm>
              <a:off x="575595" y="2361850"/>
              <a:ext cx="11155680" cy="847881"/>
            </a:xfrm>
            <a:prstGeom prst="rect">
              <a:avLst/>
            </a:prstGeom>
          </p:spPr>
          <p:txBody>
            <a:bodyP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dirty="0">
                  <a:latin typeface="+mn-ea"/>
                  <a:ea typeface="+mn-ea"/>
                </a:rPr>
                <a:t>幼稚園、小学校、中学校、高等学校及び特別支援学校の学習指導要領等の改善及び必要な方策等について（答申）</a:t>
              </a:r>
              <a:r>
                <a:rPr lang="en-US" altLang="ja-JP" sz="2000" b="1" dirty="0">
                  <a:latin typeface="+mn-ea"/>
                  <a:ea typeface="+mn-ea"/>
                </a:rPr>
                <a:t>【</a:t>
              </a:r>
              <a:r>
                <a:rPr lang="ja-JP" altLang="en-US" sz="2000" b="1" dirty="0">
                  <a:latin typeface="+mn-ea"/>
                  <a:ea typeface="+mn-ea"/>
                </a:rPr>
                <a:t>平成</a:t>
              </a:r>
              <a:r>
                <a:rPr lang="en-US" altLang="ja-JP" sz="2000" b="1" dirty="0">
                  <a:latin typeface="+mn-ea"/>
                  <a:ea typeface="+mn-ea"/>
                </a:rPr>
                <a:t>28</a:t>
              </a:r>
              <a:r>
                <a:rPr lang="ja-JP" altLang="en-US" sz="2000" b="1" dirty="0">
                  <a:latin typeface="+mn-ea"/>
                  <a:ea typeface="+mn-ea"/>
                </a:rPr>
                <a:t>年</a:t>
              </a:r>
              <a:r>
                <a:rPr lang="en-US" altLang="ja-JP" sz="2000" b="1" dirty="0">
                  <a:latin typeface="+mn-ea"/>
                  <a:ea typeface="+mn-ea"/>
                </a:rPr>
                <a:t>12</a:t>
              </a:r>
              <a:r>
                <a:rPr lang="ja-JP" altLang="en-US" sz="2000" b="1" dirty="0">
                  <a:latin typeface="+mn-ea"/>
                  <a:ea typeface="+mn-ea"/>
                </a:rPr>
                <a:t>月</a:t>
              </a:r>
              <a:r>
                <a:rPr lang="en-US" altLang="ja-JP" sz="2000" b="1" dirty="0">
                  <a:latin typeface="+mn-ea"/>
                  <a:ea typeface="+mn-ea"/>
                </a:rPr>
                <a:t>21</a:t>
              </a:r>
              <a:r>
                <a:rPr lang="ja-JP" altLang="en-US" sz="2000" b="1" dirty="0">
                  <a:latin typeface="+mn-ea"/>
                  <a:ea typeface="+mn-ea"/>
                </a:rPr>
                <a:t>日中央教育審議会</a:t>
              </a:r>
              <a:r>
                <a:rPr lang="en-US" altLang="ja-JP" sz="2000" b="1" dirty="0">
                  <a:latin typeface="+mn-ea"/>
                  <a:ea typeface="+mn-ea"/>
                </a:rPr>
                <a:t>】〈</a:t>
              </a:r>
              <a:r>
                <a:rPr lang="ja-JP" altLang="en-US" sz="2000" b="1" dirty="0">
                  <a:latin typeface="+mn-ea"/>
                  <a:ea typeface="+mn-ea"/>
                </a:rPr>
                <a:t>抄</a:t>
              </a:r>
              <a:r>
                <a:rPr lang="en-US" altLang="ja-JP" sz="2000" b="1" dirty="0">
                  <a:latin typeface="+mn-ea"/>
                  <a:ea typeface="+mn-ea"/>
                </a:rPr>
                <a:t>〉</a:t>
              </a:r>
              <a:endParaRPr lang="ja-JP" altLang="en-US" sz="2000" b="1" dirty="0">
                <a:latin typeface="+mn-ea"/>
                <a:ea typeface="+mn-ea"/>
              </a:endParaRPr>
            </a:p>
          </p:txBody>
        </p:sp>
        <p:sp>
          <p:nvSpPr>
            <p:cNvPr id="29" name="タイトル 1">
              <a:extLst>
                <a:ext uri="{FF2B5EF4-FFF2-40B4-BE49-F238E27FC236}">
                  <a16:creationId xmlns:a16="http://schemas.microsoft.com/office/drawing/2014/main" xmlns="" id="{7A31667B-DE69-4E2A-887E-71976F0CA298}"/>
                </a:ext>
              </a:extLst>
            </p:cNvPr>
            <p:cNvSpPr txBox="1">
              <a:spLocks/>
            </p:cNvSpPr>
            <p:nvPr/>
          </p:nvSpPr>
          <p:spPr>
            <a:xfrm>
              <a:off x="259752" y="2380512"/>
              <a:ext cx="401945" cy="336491"/>
            </a:xfrm>
            <a:prstGeom prst="rect">
              <a:avLst/>
            </a:prstGeom>
          </p:spPr>
          <p:txBody>
            <a:bodyP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dirty="0">
                  <a:latin typeface="+mn-ea"/>
                  <a:ea typeface="+mn-ea"/>
                </a:rPr>
                <a:t>○</a:t>
              </a:r>
            </a:p>
          </p:txBody>
        </p:sp>
      </p:grpSp>
      <p:grpSp>
        <p:nvGrpSpPr>
          <p:cNvPr id="31" name="グループ化 30">
            <a:extLst>
              <a:ext uri="{FF2B5EF4-FFF2-40B4-BE49-F238E27FC236}">
                <a16:creationId xmlns:a16="http://schemas.microsoft.com/office/drawing/2014/main" xmlns="" id="{2A4ABE13-378F-439D-8B33-03A6DF56252B}"/>
              </a:ext>
            </a:extLst>
          </p:cNvPr>
          <p:cNvGrpSpPr/>
          <p:nvPr/>
        </p:nvGrpSpPr>
        <p:grpSpPr>
          <a:xfrm>
            <a:off x="1542563" y="1246737"/>
            <a:ext cx="10187689" cy="773362"/>
            <a:chOff x="568855" y="5802015"/>
            <a:chExt cx="11054290" cy="773362"/>
          </a:xfrm>
        </p:grpSpPr>
        <p:sp>
          <p:nvSpPr>
            <p:cNvPr id="32" name="コンテンツ プレースホルダー 2">
              <a:extLst>
                <a:ext uri="{FF2B5EF4-FFF2-40B4-BE49-F238E27FC236}">
                  <a16:creationId xmlns:a16="http://schemas.microsoft.com/office/drawing/2014/main" xmlns="" id="{817DDAE5-AE41-435A-8297-411B9B47362F}"/>
                </a:ext>
              </a:extLst>
            </p:cNvPr>
            <p:cNvSpPr txBox="1">
              <a:spLocks/>
            </p:cNvSpPr>
            <p:nvPr/>
          </p:nvSpPr>
          <p:spPr>
            <a:xfrm>
              <a:off x="1427583" y="5802015"/>
              <a:ext cx="10195562" cy="77336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dirty="0"/>
                <a:t>　つくりだす喜びを味わうとともに、感性を育み、楽しく豊かな生活を創造しようとする態度を養い、豊かな情操を培う。</a:t>
              </a:r>
              <a:endParaRPr lang="ja-JP" sz="2000" dirty="0"/>
            </a:p>
          </p:txBody>
        </p:sp>
        <p:sp>
          <p:nvSpPr>
            <p:cNvPr id="33" name="コンテンツ プレースホルダー 2">
              <a:extLst>
                <a:ext uri="{FF2B5EF4-FFF2-40B4-BE49-F238E27FC236}">
                  <a16:creationId xmlns:a16="http://schemas.microsoft.com/office/drawing/2014/main" xmlns="" id="{5943A4C7-9266-445B-981F-2CCE412AA1F8}"/>
                </a:ext>
              </a:extLst>
            </p:cNvPr>
            <p:cNvSpPr txBox="1">
              <a:spLocks/>
            </p:cNvSpPr>
            <p:nvPr/>
          </p:nvSpPr>
          <p:spPr>
            <a:xfrm>
              <a:off x="568855" y="5808111"/>
              <a:ext cx="1061225"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000" dirty="0">
                  <a:ea typeface="游ゴシック"/>
                </a:rPr>
                <a:t>（</a:t>
              </a:r>
              <a:r>
                <a:rPr lang="en-US" altLang="ja-JP" sz="2000" dirty="0">
                  <a:ea typeface="游ゴシック"/>
                </a:rPr>
                <a:t>3</a:t>
              </a:r>
              <a:r>
                <a:rPr lang="ja-JP" altLang="en-US" sz="2000" dirty="0">
                  <a:ea typeface="游ゴシック"/>
                </a:rPr>
                <a:t>）</a:t>
              </a:r>
              <a:endParaRPr lang="ja-JP" sz="2000" dirty="0">
                <a:ea typeface="游ゴシック"/>
              </a:endParaRPr>
            </a:p>
          </p:txBody>
        </p:sp>
      </p:grpSp>
      <p:sp>
        <p:nvSpPr>
          <p:cNvPr id="34" name="四角形: 角を丸くする 33">
            <a:extLst>
              <a:ext uri="{FF2B5EF4-FFF2-40B4-BE49-F238E27FC236}">
                <a16:creationId xmlns:a16="http://schemas.microsoft.com/office/drawing/2014/main" xmlns="" id="{FE63A6E0-F23D-462F-A82E-8188A3E2E5E6}"/>
              </a:ext>
            </a:extLst>
          </p:cNvPr>
          <p:cNvSpPr/>
          <p:nvPr/>
        </p:nvSpPr>
        <p:spPr>
          <a:xfrm>
            <a:off x="383855" y="1162932"/>
            <a:ext cx="1187370" cy="857167"/>
          </a:xfrm>
          <a:prstGeom prst="roundRect">
            <a:avLst/>
          </a:prstGeom>
          <a:solidFill>
            <a:srgbClr val="E2949F"/>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1600" dirty="0"/>
              <a:t>学びに向かう力、人間性等</a:t>
            </a:r>
          </a:p>
        </p:txBody>
      </p:sp>
      <p:sp>
        <p:nvSpPr>
          <p:cNvPr id="35" name="正方形/長方形 34">
            <a:extLst>
              <a:ext uri="{FF2B5EF4-FFF2-40B4-BE49-F238E27FC236}">
                <a16:creationId xmlns:a16="http://schemas.microsoft.com/office/drawing/2014/main" xmlns="" id="{8F8ACE00-9FB8-497E-843A-BF8B631C3CE3}"/>
              </a:ext>
            </a:extLst>
          </p:cNvPr>
          <p:cNvSpPr/>
          <p:nvPr/>
        </p:nvSpPr>
        <p:spPr>
          <a:xfrm>
            <a:off x="6671388" y="1162932"/>
            <a:ext cx="634481" cy="38058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294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additive="base">
                                        <p:cTn id="7" dur="500" fill="hold"/>
                                        <p:tgtEl>
                                          <p:spTgt spid="34"/>
                                        </p:tgtEl>
                                        <p:attrNameLst>
                                          <p:attrName>ppt_x</p:attrName>
                                        </p:attrNameLst>
                                      </p:cBhvr>
                                      <p:tavLst>
                                        <p:tav tm="0">
                                          <p:val>
                                            <p:strVal val="#ppt_x"/>
                                          </p:val>
                                        </p:tav>
                                        <p:tav tm="100000">
                                          <p:val>
                                            <p:strVal val="#ppt_x"/>
                                          </p:val>
                                        </p:tav>
                                      </p:tavLst>
                                    </p:anim>
                                    <p:anim calcmode="lin" valueType="num">
                                      <p:cBhvr additive="base">
                                        <p:cTn id="8"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1000"/>
                                        <p:tgtEl>
                                          <p:spTgt spid="30"/>
                                        </p:tgtEl>
                                      </p:cBhvr>
                                    </p:animEffect>
                                    <p:anim calcmode="lin" valueType="num">
                                      <p:cBhvr>
                                        <p:cTn id="14" dur="1000" fill="hold"/>
                                        <p:tgtEl>
                                          <p:spTgt spid="30"/>
                                        </p:tgtEl>
                                        <p:attrNameLst>
                                          <p:attrName>ppt_x</p:attrName>
                                        </p:attrNameLst>
                                      </p:cBhvr>
                                      <p:tavLst>
                                        <p:tav tm="0">
                                          <p:val>
                                            <p:strVal val="#ppt_x"/>
                                          </p:val>
                                        </p:tav>
                                        <p:tav tm="100000">
                                          <p:val>
                                            <p:strVal val="#ppt_x"/>
                                          </p:val>
                                        </p:tav>
                                      </p:tavLst>
                                    </p:anim>
                                    <p:anim calcmode="lin" valueType="num">
                                      <p:cBhvr>
                                        <p:cTn id="15"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1000"/>
                                        <p:tgtEl>
                                          <p:spTgt spid="26"/>
                                        </p:tgtEl>
                                      </p:cBhvr>
                                    </p:animEffect>
                                    <p:anim calcmode="lin" valueType="num">
                                      <p:cBhvr>
                                        <p:cTn id="21" dur="1000" fill="hold"/>
                                        <p:tgtEl>
                                          <p:spTgt spid="26"/>
                                        </p:tgtEl>
                                        <p:attrNameLst>
                                          <p:attrName>ppt_x</p:attrName>
                                        </p:attrNameLst>
                                      </p:cBhvr>
                                      <p:tavLst>
                                        <p:tav tm="0">
                                          <p:val>
                                            <p:strVal val="#ppt_x"/>
                                          </p:val>
                                        </p:tav>
                                        <p:tav tm="100000">
                                          <p:val>
                                            <p:strVal val="#ppt_x"/>
                                          </p:val>
                                        </p:tav>
                                      </p:tavLst>
                                    </p:anim>
                                    <p:anim calcmode="lin" valueType="num">
                                      <p:cBhvr>
                                        <p:cTn id="22"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四角形: 角を丸くする 11">
            <a:extLst>
              <a:ext uri="{FF2B5EF4-FFF2-40B4-BE49-F238E27FC236}">
                <a16:creationId xmlns:a16="http://schemas.microsoft.com/office/drawing/2014/main" xmlns="" id="{689510CD-9AB6-F14B-A6DB-B35A5955D29B}"/>
              </a:ext>
            </a:extLst>
          </p:cNvPr>
          <p:cNvSpPr/>
          <p:nvPr/>
        </p:nvSpPr>
        <p:spPr>
          <a:xfrm>
            <a:off x="296333" y="1267445"/>
            <a:ext cx="1989667" cy="825501"/>
          </a:xfrm>
          <a:prstGeom prst="roundRect">
            <a:avLst/>
          </a:prstGeom>
          <a:solidFill>
            <a:srgbClr val="E2949F"/>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ja-JP" altLang="en-US" sz="1700" dirty="0"/>
              <a:t>学びに向かう力、人間性等</a:t>
            </a:r>
          </a:p>
        </p:txBody>
      </p:sp>
      <p:sp>
        <p:nvSpPr>
          <p:cNvPr id="7" name="テキスト ボックス 6">
            <a:extLst>
              <a:ext uri="{FF2B5EF4-FFF2-40B4-BE49-F238E27FC236}">
                <a16:creationId xmlns:a16="http://schemas.microsoft.com/office/drawing/2014/main" xmlns="" id="{480AFA3B-FB9F-EE43-A4F2-0CFD727AD18E}"/>
              </a:ext>
            </a:extLst>
          </p:cNvPr>
          <p:cNvSpPr txBox="1"/>
          <p:nvPr/>
        </p:nvSpPr>
        <p:spPr>
          <a:xfrm>
            <a:off x="5093508" y="2595800"/>
            <a:ext cx="1538817" cy="615553"/>
          </a:xfrm>
          <a:prstGeom prst="rect">
            <a:avLst/>
          </a:prstGeom>
          <a:noFill/>
        </p:spPr>
        <p:txBody>
          <a:bodyPr wrap="square" rtlCol="0">
            <a:spAutoFit/>
          </a:bodyPr>
          <a:lstStyle/>
          <a:p>
            <a:pPr algn="l"/>
            <a:r>
              <a:rPr lang="ja-JP" altLang="en-US" sz="3400" b="1" dirty="0"/>
              <a:t>感じる</a:t>
            </a:r>
          </a:p>
        </p:txBody>
      </p:sp>
      <p:pic>
        <p:nvPicPr>
          <p:cNvPr id="8" name="Picture 4">
            <a:extLst>
              <a:ext uri="{FF2B5EF4-FFF2-40B4-BE49-F238E27FC236}">
                <a16:creationId xmlns:a16="http://schemas.microsoft.com/office/drawing/2014/main" xmlns="" id="{3E044DE4-52D7-8448-A672-35574ED7FD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0719" y="3925685"/>
            <a:ext cx="1026082" cy="1429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pic>
        <p:nvPicPr>
          <p:cNvPr id="11" name="Picture 7">
            <a:extLst>
              <a:ext uri="{FF2B5EF4-FFF2-40B4-BE49-F238E27FC236}">
                <a16:creationId xmlns:a16="http://schemas.microsoft.com/office/drawing/2014/main" xmlns="" id="{AE523B40-7EAC-8740-BB4A-C0ABFF30AF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38585" y="3270250"/>
            <a:ext cx="2870200" cy="216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13" name="矢印: 左 12">
            <a:extLst>
              <a:ext uri="{FF2B5EF4-FFF2-40B4-BE49-F238E27FC236}">
                <a16:creationId xmlns:a16="http://schemas.microsoft.com/office/drawing/2014/main" xmlns="" id="{9C99D675-4193-0941-8C22-DC349714A6C0}"/>
              </a:ext>
            </a:extLst>
          </p:cNvPr>
          <p:cNvSpPr/>
          <p:nvPr/>
        </p:nvSpPr>
        <p:spPr>
          <a:xfrm>
            <a:off x="3799417" y="3441053"/>
            <a:ext cx="4020065" cy="969264"/>
          </a:xfrm>
          <a:prstGeom prst="leftArrow">
            <a:avLst/>
          </a:prstGeom>
          <a:solidFill>
            <a:srgbClr val="E29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受動的な面</a:t>
            </a:r>
          </a:p>
        </p:txBody>
      </p:sp>
      <p:sp>
        <p:nvSpPr>
          <p:cNvPr id="21" name="矢印: 右 20">
            <a:extLst>
              <a:ext uri="{FF2B5EF4-FFF2-40B4-BE49-F238E27FC236}">
                <a16:creationId xmlns:a16="http://schemas.microsoft.com/office/drawing/2014/main" xmlns="" id="{33AEADAA-0D50-1841-9CED-8FB3A973EADC}"/>
              </a:ext>
            </a:extLst>
          </p:cNvPr>
          <p:cNvSpPr/>
          <p:nvPr/>
        </p:nvSpPr>
        <p:spPr>
          <a:xfrm>
            <a:off x="3906352" y="4947793"/>
            <a:ext cx="3913130" cy="9692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新しい意味や価値を創造する</a:t>
            </a:r>
          </a:p>
        </p:txBody>
      </p:sp>
      <p:sp>
        <p:nvSpPr>
          <p:cNvPr id="22" name="思考の吹き出し: 雲形 21">
            <a:extLst>
              <a:ext uri="{FF2B5EF4-FFF2-40B4-BE49-F238E27FC236}">
                <a16:creationId xmlns:a16="http://schemas.microsoft.com/office/drawing/2014/main" xmlns="" id="{E89F6A1B-79BE-4C47-999D-944E596432B5}"/>
              </a:ext>
            </a:extLst>
          </p:cNvPr>
          <p:cNvSpPr/>
          <p:nvPr/>
        </p:nvSpPr>
        <p:spPr>
          <a:xfrm>
            <a:off x="296334" y="2853476"/>
            <a:ext cx="2680132" cy="1429999"/>
          </a:xfrm>
          <a:prstGeom prst="cloudCallout">
            <a:avLst>
              <a:gd name="adj1" fmla="val 34521"/>
              <a:gd name="adj2" fmla="val 65397"/>
            </a:avLst>
          </a:prstGeom>
          <a:solidFill>
            <a:schemeClr val="accent2">
              <a:lumMod val="60000"/>
              <a:lumOff val="4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t>　感じ取って自己を形成していく</a:t>
            </a:r>
          </a:p>
        </p:txBody>
      </p:sp>
      <p:grpSp>
        <p:nvGrpSpPr>
          <p:cNvPr id="14" name="グループ化 13">
            <a:extLst>
              <a:ext uri="{FF2B5EF4-FFF2-40B4-BE49-F238E27FC236}">
                <a16:creationId xmlns:a16="http://schemas.microsoft.com/office/drawing/2014/main" xmlns="" id="{0425C52C-03D0-4B6B-A7D3-EC7866FCEB4A}"/>
              </a:ext>
            </a:extLst>
          </p:cNvPr>
          <p:cNvGrpSpPr/>
          <p:nvPr/>
        </p:nvGrpSpPr>
        <p:grpSpPr>
          <a:xfrm>
            <a:off x="2378994" y="1286334"/>
            <a:ext cx="9516673" cy="773362"/>
            <a:chOff x="568855" y="5802015"/>
            <a:chExt cx="11054290" cy="773362"/>
          </a:xfrm>
        </p:grpSpPr>
        <p:sp>
          <p:nvSpPr>
            <p:cNvPr id="15" name="コンテンツ プレースホルダー 2">
              <a:extLst>
                <a:ext uri="{FF2B5EF4-FFF2-40B4-BE49-F238E27FC236}">
                  <a16:creationId xmlns:a16="http://schemas.microsoft.com/office/drawing/2014/main" xmlns="" id="{1EADDF4E-0821-4D98-AB31-49943DE031D0}"/>
                </a:ext>
              </a:extLst>
            </p:cNvPr>
            <p:cNvSpPr txBox="1">
              <a:spLocks/>
            </p:cNvSpPr>
            <p:nvPr/>
          </p:nvSpPr>
          <p:spPr>
            <a:xfrm>
              <a:off x="1427583" y="5802015"/>
              <a:ext cx="10195562" cy="77336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300" dirty="0"/>
                <a:t>　つくりだす喜びを味わうとともに、感性を育み、楽しく豊かな生活を創造しようとする態度を養い、豊かな情操を培う。</a:t>
              </a:r>
              <a:endParaRPr lang="ja-JP" dirty="0"/>
            </a:p>
          </p:txBody>
        </p:sp>
        <p:sp>
          <p:nvSpPr>
            <p:cNvPr id="16" name="コンテンツ プレースホルダー 2">
              <a:extLst>
                <a:ext uri="{FF2B5EF4-FFF2-40B4-BE49-F238E27FC236}">
                  <a16:creationId xmlns:a16="http://schemas.microsoft.com/office/drawing/2014/main" xmlns="" id="{C8146E75-EE74-4735-8845-CEEDED4872E8}"/>
                </a:ext>
              </a:extLst>
            </p:cNvPr>
            <p:cNvSpPr txBox="1">
              <a:spLocks/>
            </p:cNvSpPr>
            <p:nvPr/>
          </p:nvSpPr>
          <p:spPr>
            <a:xfrm>
              <a:off x="568855" y="5808111"/>
              <a:ext cx="1191867" cy="38058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buFont typeface="Arial" panose="020B0604020202020204" pitchFamily="34" charset="0"/>
                <a:buNone/>
              </a:pPr>
              <a:r>
                <a:rPr lang="ja-JP" altLang="en-US" sz="2300" dirty="0">
                  <a:ea typeface="游ゴシック"/>
                </a:rPr>
                <a:t>（</a:t>
              </a:r>
              <a:r>
                <a:rPr lang="en-US" altLang="ja-JP" sz="2300" dirty="0">
                  <a:ea typeface="游ゴシック"/>
                </a:rPr>
                <a:t>3</a:t>
              </a:r>
              <a:r>
                <a:rPr lang="ja-JP" altLang="en-US" sz="2300" dirty="0">
                  <a:ea typeface="游ゴシック"/>
                </a:rPr>
                <a:t>）</a:t>
              </a:r>
              <a:endParaRPr lang="ja-JP" sz="2300" dirty="0">
                <a:ea typeface="游ゴシック"/>
              </a:endParaRPr>
            </a:p>
          </p:txBody>
        </p:sp>
      </p:grpSp>
      <p:sp>
        <p:nvSpPr>
          <p:cNvPr id="17" name="四角形 8">
            <a:extLst>
              <a:ext uri="{FF2B5EF4-FFF2-40B4-BE49-F238E27FC236}">
                <a16:creationId xmlns:a16="http://schemas.microsoft.com/office/drawing/2014/main" xmlns="" id="{56A664E0-39AC-42EB-9D84-8A5B0F415412}"/>
              </a:ext>
            </a:extLst>
          </p:cNvPr>
          <p:cNvSpPr/>
          <p:nvPr/>
        </p:nvSpPr>
        <p:spPr>
          <a:xfrm>
            <a:off x="0" y="-1926"/>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四角形 8">
            <a:extLst>
              <a:ext uri="{FF2B5EF4-FFF2-40B4-BE49-F238E27FC236}">
                <a16:creationId xmlns:a16="http://schemas.microsoft.com/office/drawing/2014/main" xmlns="" id="{5D59CFD0-AC62-4A7C-8741-F3C59383C1BE}"/>
              </a:ext>
            </a:extLst>
          </p:cNvPr>
          <p:cNvSpPr/>
          <p:nvPr/>
        </p:nvSpPr>
        <p:spPr>
          <a:xfrm>
            <a:off x="0" y="-1926"/>
            <a:ext cx="12192001" cy="784800"/>
          </a:xfrm>
          <a:prstGeom prst="rect">
            <a:avLst/>
          </a:prstGeom>
          <a:solidFill>
            <a:srgbClr val="E7A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0" name="タイトル 1">
            <a:extLst>
              <a:ext uri="{FF2B5EF4-FFF2-40B4-BE49-F238E27FC236}">
                <a16:creationId xmlns:a16="http://schemas.microsoft.com/office/drawing/2014/main" xmlns="" id="{ECD7F75E-E169-4F07-9DB6-4434A5AD5E91}"/>
              </a:ext>
            </a:extLst>
          </p:cNvPr>
          <p:cNvSpPr txBox="1">
            <a:spLocks/>
          </p:cNvSpPr>
          <p:nvPr/>
        </p:nvSpPr>
        <p:spPr>
          <a:xfrm>
            <a:off x="129074" y="218190"/>
            <a:ext cx="10515600" cy="46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１　図画工作科の目標について</a:t>
            </a:r>
            <a:endParaRPr lang="ja-JP" altLang="en-US" sz="2400" dirty="0"/>
          </a:p>
        </p:txBody>
      </p:sp>
      <p:sp>
        <p:nvSpPr>
          <p:cNvPr id="18" name="フローチャート: 代替処理 17">
            <a:extLst>
              <a:ext uri="{FF2B5EF4-FFF2-40B4-BE49-F238E27FC236}">
                <a16:creationId xmlns:a16="http://schemas.microsoft.com/office/drawing/2014/main" xmlns="" id="{2B3FEA98-59FC-4B9D-9535-4154951FCAA2}"/>
              </a:ext>
            </a:extLst>
          </p:cNvPr>
          <p:cNvSpPr/>
          <p:nvPr/>
        </p:nvSpPr>
        <p:spPr>
          <a:xfrm>
            <a:off x="10002415" y="128612"/>
            <a:ext cx="1875453" cy="519216"/>
          </a:xfrm>
          <a:prstGeom prst="flowChartAlternate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accent1">
                    <a:lumMod val="75000"/>
                  </a:schemeClr>
                </a:solidFill>
              </a:rPr>
              <a:t>解説　Ｐ</a:t>
            </a:r>
            <a:r>
              <a:rPr kumimoji="1" lang="en-US" altLang="ja-JP" sz="1400" dirty="0">
                <a:solidFill>
                  <a:schemeClr val="accent1">
                    <a:lumMod val="75000"/>
                  </a:schemeClr>
                </a:solidFill>
              </a:rPr>
              <a:t>15</a:t>
            </a:r>
            <a:r>
              <a:rPr kumimoji="1" lang="ja-JP" altLang="en-US" sz="1400" dirty="0">
                <a:solidFill>
                  <a:schemeClr val="accent1">
                    <a:lumMod val="75000"/>
                  </a:schemeClr>
                </a:solidFill>
              </a:rPr>
              <a:t>～</a:t>
            </a:r>
            <a:r>
              <a:rPr kumimoji="1" lang="en-US" altLang="ja-JP" sz="1400" dirty="0">
                <a:solidFill>
                  <a:schemeClr val="accent1">
                    <a:lumMod val="75000"/>
                  </a:schemeClr>
                </a:solidFill>
              </a:rPr>
              <a:t>16</a:t>
            </a:r>
            <a:endParaRPr kumimoji="1" lang="ja-JP" altLang="en-US" sz="1400" dirty="0">
              <a:solidFill>
                <a:schemeClr val="accent1">
                  <a:lumMod val="75000"/>
                </a:schemeClr>
              </a:solidFill>
            </a:endParaRPr>
          </a:p>
        </p:txBody>
      </p:sp>
    </p:spTree>
    <p:extLst>
      <p:ext uri="{BB962C8B-B14F-4D97-AF65-F5344CB8AC3E}">
        <p14:creationId xmlns:p14="http://schemas.microsoft.com/office/powerpoint/2010/main" val="475755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1+#ppt_w/2"/>
                                          </p:val>
                                        </p:tav>
                                        <p:tav tm="100000">
                                          <p:val>
                                            <p:strVal val="#ppt_x"/>
                                          </p:val>
                                        </p:tav>
                                      </p:tavLst>
                                    </p:anim>
                                    <p:anim calcmode="lin" valueType="num">
                                      <p:cBhvr additive="base">
                                        <p:cTn id="23"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anim calcmode="lin" valueType="num">
                                      <p:cBhvr additive="base">
                                        <p:cTn id="33" dur="500" fill="hold"/>
                                        <p:tgtEl>
                                          <p:spTgt spid="21"/>
                                        </p:tgtEl>
                                        <p:attrNameLst>
                                          <p:attrName>ppt_x</p:attrName>
                                        </p:attrNameLst>
                                      </p:cBhvr>
                                      <p:tavLst>
                                        <p:tav tm="0">
                                          <p:val>
                                            <p:strVal val="0-#ppt_w/2"/>
                                          </p:val>
                                        </p:tav>
                                        <p:tav tm="100000">
                                          <p:val>
                                            <p:strVal val="#ppt_x"/>
                                          </p:val>
                                        </p:tav>
                                      </p:tavLst>
                                    </p:anim>
                                    <p:anim calcmode="lin" valueType="num">
                                      <p:cBhvr additive="base">
                                        <p:cTn id="34"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animBg="1"/>
      <p:bldP spid="21" grpId="0" animBg="1"/>
      <p:bldP spid="22"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2190</TotalTime>
  <Words>1269</Words>
  <Application>Microsoft Office PowerPoint</Application>
  <PresentationFormat>ユーザー設定</PresentationFormat>
  <Paragraphs>266</Paragraphs>
  <Slides>24</Slides>
  <Notes>10</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Office テーマ</vt:lpstr>
      <vt:lpstr>小学校学習指導要領 改訂について </vt:lpstr>
      <vt:lpstr>１　図画工作科の目標について</vt:lpstr>
      <vt:lpstr>１　図画工作科の目標について</vt:lpstr>
      <vt:lpstr>中央教育審議会答申における小学校図画工作科、中学校美術科及び高等学校芸術科（美術、工芸）の成果と課題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２　具体的な改善事項</vt:lpstr>
      <vt:lpstr>２　具体的な改善事項</vt:lpstr>
      <vt:lpstr>２　具体的な改善事項</vt:lpstr>
      <vt:lpstr>２　具体的な改善事項</vt:lpstr>
      <vt:lpstr>３　指導計画と学習指導の改善・充実や 　　教育環境の充実等</vt:lpstr>
      <vt:lpstr>３　指導計画と学習指導の改善・充実や教育環境の充実等</vt:lpstr>
      <vt:lpstr>PowerPoint プレゼンテーション</vt:lpstr>
      <vt:lpstr>PowerPoint プレゼンテーション</vt:lpstr>
      <vt:lpstr>5   移行措置に係る留意事項等</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瀬戸口 恵美子</dc:creator>
  <cp:lastModifiedBy>菊池 武司</cp:lastModifiedBy>
  <cp:revision>108</cp:revision>
  <cp:lastPrinted>2018-06-07T11:52:21Z</cp:lastPrinted>
  <dcterms:modified xsi:type="dcterms:W3CDTF">2018-07-18T01:17:19Z</dcterms:modified>
</cp:coreProperties>
</file>