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handoutMasterIdLst>
    <p:handoutMasterId r:id="rId86"/>
  </p:handoutMasterIdLst>
  <p:sldIdLst>
    <p:sldId id="389" r:id="rId2"/>
    <p:sldId id="390" r:id="rId3"/>
    <p:sldId id="288" r:id="rId4"/>
    <p:sldId id="257" r:id="rId5"/>
    <p:sldId id="271" r:id="rId6"/>
    <p:sldId id="273" r:id="rId7"/>
    <p:sldId id="274" r:id="rId8"/>
    <p:sldId id="284" r:id="rId9"/>
    <p:sldId id="275" r:id="rId10"/>
    <p:sldId id="285" r:id="rId11"/>
    <p:sldId id="281" r:id="rId12"/>
    <p:sldId id="290" r:id="rId13"/>
    <p:sldId id="278" r:id="rId14"/>
    <p:sldId id="391" r:id="rId15"/>
    <p:sldId id="294" r:id="rId16"/>
    <p:sldId id="295" r:id="rId17"/>
    <p:sldId id="297" r:id="rId18"/>
    <p:sldId id="301" r:id="rId19"/>
    <p:sldId id="307" r:id="rId20"/>
    <p:sldId id="309" r:id="rId21"/>
    <p:sldId id="304" r:id="rId22"/>
    <p:sldId id="305" r:id="rId23"/>
    <p:sldId id="314" r:id="rId24"/>
    <p:sldId id="315" r:id="rId25"/>
    <p:sldId id="316" r:id="rId26"/>
    <p:sldId id="317" r:id="rId27"/>
    <p:sldId id="401" r:id="rId28"/>
    <p:sldId id="402" r:id="rId29"/>
    <p:sldId id="403" r:id="rId30"/>
    <p:sldId id="392" r:id="rId31"/>
    <p:sldId id="318" r:id="rId32"/>
    <p:sldId id="320" r:id="rId33"/>
    <p:sldId id="321" r:id="rId34"/>
    <p:sldId id="322" r:id="rId35"/>
    <p:sldId id="323" r:id="rId36"/>
    <p:sldId id="324" r:id="rId37"/>
    <p:sldId id="405" r:id="rId38"/>
    <p:sldId id="408" r:id="rId39"/>
    <p:sldId id="409" r:id="rId40"/>
    <p:sldId id="410" r:id="rId41"/>
    <p:sldId id="412" r:id="rId42"/>
    <p:sldId id="411" r:id="rId43"/>
    <p:sldId id="328" r:id="rId44"/>
    <p:sldId id="334" r:id="rId45"/>
    <p:sldId id="342" r:id="rId46"/>
    <p:sldId id="343" r:id="rId47"/>
    <p:sldId id="336" r:id="rId48"/>
    <p:sldId id="337" r:id="rId49"/>
    <p:sldId id="393" r:id="rId50"/>
    <p:sldId id="399" r:id="rId51"/>
    <p:sldId id="395" r:id="rId52"/>
    <p:sldId id="396" r:id="rId53"/>
    <p:sldId id="397" r:id="rId54"/>
    <p:sldId id="398" r:id="rId55"/>
    <p:sldId id="338" r:id="rId56"/>
    <p:sldId id="345" r:id="rId57"/>
    <p:sldId id="346" r:id="rId58"/>
    <p:sldId id="352" r:id="rId59"/>
    <p:sldId id="354" r:id="rId60"/>
    <p:sldId id="353" r:id="rId61"/>
    <p:sldId id="414" r:id="rId62"/>
    <p:sldId id="347" r:id="rId63"/>
    <p:sldId id="348" r:id="rId64"/>
    <p:sldId id="349" r:id="rId65"/>
    <p:sldId id="358" r:id="rId66"/>
    <p:sldId id="359" r:id="rId67"/>
    <p:sldId id="360" r:id="rId68"/>
    <p:sldId id="361" r:id="rId69"/>
    <p:sldId id="363" r:id="rId70"/>
    <p:sldId id="364" r:id="rId71"/>
    <p:sldId id="371" r:id="rId72"/>
    <p:sldId id="372" r:id="rId73"/>
    <p:sldId id="373" r:id="rId74"/>
    <p:sldId id="377" r:id="rId75"/>
    <p:sldId id="378" r:id="rId76"/>
    <p:sldId id="379" r:id="rId77"/>
    <p:sldId id="380" r:id="rId78"/>
    <p:sldId id="382" r:id="rId79"/>
    <p:sldId id="386" r:id="rId80"/>
    <p:sldId id="387" r:id="rId81"/>
    <p:sldId id="383" r:id="rId82"/>
    <p:sldId id="421" r:id="rId83"/>
    <p:sldId id="413" r:id="rId8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guide id="3" orient="horz" pos="462">
          <p15:clr>
            <a:srgbClr val="A4A3A4"/>
          </p15:clr>
        </p15:guide>
        <p15:guide id="4" orient="horz" pos="4286">
          <p15:clr>
            <a:srgbClr val="A4A3A4"/>
          </p15:clr>
        </p15:guide>
        <p15:guide id="5" orient="horz" pos="754">
          <p15:clr>
            <a:srgbClr val="A4A3A4"/>
          </p15:clr>
        </p15:guide>
        <p15:guide id="6" orient="horz" pos="3874">
          <p15:clr>
            <a:srgbClr val="A4A3A4"/>
          </p15:clr>
        </p15:guide>
        <p15:guide id="7" orient="horz" pos="1234">
          <p15:clr>
            <a:srgbClr val="A4A3A4"/>
          </p15:clr>
        </p15:guide>
        <p15:guide id="8" pos="1447">
          <p15:clr>
            <a:srgbClr val="A4A3A4"/>
          </p15:clr>
        </p15:guide>
        <p15:guide id="9" pos="5329">
          <p15:clr>
            <a:srgbClr val="A4A3A4"/>
          </p15:clr>
        </p15:guide>
        <p15:guide id="10" pos="4669">
          <p15:clr>
            <a:srgbClr val="A4A3A4"/>
          </p15:clr>
        </p15:guide>
        <p15:guide id="11" pos="35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25AB"/>
    <a:srgbClr val="075D11"/>
    <a:srgbClr val="FFE181"/>
    <a:srgbClr val="FF6699"/>
    <a:srgbClr val="0088EE"/>
    <a:srgbClr val="DE0000"/>
    <a:srgbClr val="D636CB"/>
    <a:srgbClr val="B441CB"/>
    <a:srgbClr val="AF29BD"/>
    <a:srgbClr val="FFD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13" autoAdjust="0"/>
    <p:restoredTop sz="79694" autoAdjust="0"/>
  </p:normalViewPr>
  <p:slideViewPr>
    <p:cSldViewPr>
      <p:cViewPr varScale="1">
        <p:scale>
          <a:sx n="79" d="100"/>
          <a:sy n="79" d="100"/>
        </p:scale>
        <p:origin x="994" y="62"/>
      </p:cViewPr>
      <p:guideLst>
        <p:guide orient="horz" pos="2160"/>
        <p:guide pos="2880"/>
        <p:guide orient="horz" pos="462"/>
        <p:guide orient="horz" pos="4286"/>
        <p:guide orient="horz" pos="754"/>
        <p:guide orient="horz" pos="3874"/>
        <p:guide orient="horz" pos="1234"/>
        <p:guide pos="1447"/>
        <p:guide pos="5329"/>
        <p:guide pos="4669"/>
        <p:guide pos="3595"/>
      </p:guideLst>
    </p:cSldViewPr>
  </p:slideViewPr>
  <p:outlineViewPr>
    <p:cViewPr>
      <p:scale>
        <a:sx n="33" d="100"/>
        <a:sy n="33" d="100"/>
      </p:scale>
      <p:origin x="0" y="144"/>
    </p:cViewPr>
  </p:outlineViewPr>
  <p:notesTextViewPr>
    <p:cViewPr>
      <p:scale>
        <a:sx n="3" d="2"/>
        <a:sy n="3" d="2"/>
      </p:scale>
      <p:origin x="0" y="0"/>
    </p:cViewPr>
  </p:notesTextViewPr>
  <p:sorterViewPr>
    <p:cViewPr>
      <p:scale>
        <a:sx n="104" d="100"/>
        <a:sy n="104" d="100"/>
      </p:scale>
      <p:origin x="0" y="0"/>
    </p:cViewPr>
  </p:sorterViewPr>
  <p:notesViewPr>
    <p:cSldViewPr showGuides="1">
      <p:cViewPr varScale="1">
        <p:scale>
          <a:sx n="80" d="100"/>
          <a:sy n="80" d="100"/>
        </p:scale>
        <p:origin x="298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06205099526757"/>
          <c:y val="0.14097504724976137"/>
          <c:w val="0.80827305090410684"/>
          <c:h val="0.69470610090979101"/>
        </c:manualLayout>
      </c:layout>
      <c:lineChart>
        <c:grouping val="standard"/>
        <c:varyColors val="0"/>
        <c:ser>
          <c:idx val="0"/>
          <c:order val="0"/>
          <c:tx>
            <c:strRef>
              <c:f>Sheet1!$D$3</c:f>
              <c:strCache>
                <c:ptCount val="1"/>
                <c:pt idx="0">
                  <c:v>全国</c:v>
                </c:pt>
              </c:strCache>
            </c:strRef>
          </c:tx>
          <c:marker>
            <c:symbol val="triangle"/>
            <c:size val="8"/>
          </c:marker>
          <c:dLbls>
            <c:dLbl>
              <c:idx val="13"/>
              <c:layout>
                <c:manualLayout>
                  <c:x val="-2.7879815911166745E-2"/>
                  <c:y val="5.29804371585977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20-4463-8C78-BC42EB02544B}"/>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Sheet1!$F$2:$Z$2</c:f>
              <c:numCache>
                <c:formatCode>General</c:formatCode>
                <c:ptCount val="21"/>
                <c:pt idx="0" formatCode="&quot;H&quot;General">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numCache>
            </c:numRef>
          </c:cat>
          <c:val>
            <c:numRef>
              <c:f>Sheet1!$F$3:$Z$3</c:f>
              <c:numCache>
                <c:formatCode>#,##0.0_);[Red]\(#,##0.0\)</c:formatCode>
                <c:ptCount val="21"/>
                <c:pt idx="0">
                  <c:v>108.40812750000001</c:v>
                </c:pt>
                <c:pt idx="1">
                  <c:v>108.2973322</c:v>
                </c:pt>
                <c:pt idx="2">
                  <c:v>106.2601365</c:v>
                </c:pt>
                <c:pt idx="3">
                  <c:v>105.6428288</c:v>
                </c:pt>
                <c:pt idx="4">
                  <c:v>104.2576475</c:v>
                </c:pt>
                <c:pt idx="5">
                  <c:v>102.5798841</c:v>
                </c:pt>
                <c:pt idx="6">
                  <c:v>100.25708160000001</c:v>
                </c:pt>
                <c:pt idx="7">
                  <c:v>96.974928890000001</c:v>
                </c:pt>
                <c:pt idx="8">
                  <c:v>94.660600959999996</c:v>
                </c:pt>
                <c:pt idx="9">
                  <c:v>94.866093179999993</c:v>
                </c:pt>
                <c:pt idx="10">
                  <c:v>92.370325010000002</c:v>
                </c:pt>
                <c:pt idx="11">
                  <c:v>89.992027989999997</c:v>
                </c:pt>
                <c:pt idx="12">
                  <c:v>88.528670649999995</c:v>
                </c:pt>
                <c:pt idx="13">
                  <c:v>87.233516300000005</c:v>
                </c:pt>
                <c:pt idx="14">
                  <c:v>84.424581680000003</c:v>
                </c:pt>
                <c:pt idx="15">
                  <c:v>84.299285823999995</c:v>
                </c:pt>
                <c:pt idx="16">
                  <c:v>83.098250879999995</c:v>
                </c:pt>
                <c:pt idx="17" formatCode="0.0_);[Red]\(0.0\)">
                  <c:v>81.325057079999993</c:v>
                </c:pt>
                <c:pt idx="18" formatCode="0.0_);[Red]\(0.0\)">
                  <c:v>80.058236579999999</c:v>
                </c:pt>
                <c:pt idx="19" formatCode="0.0_);[Red]\(0.0\)">
                  <c:v>78.966836790000002</c:v>
                </c:pt>
                <c:pt idx="20" formatCode="0.0_);[Red]\(0.0\)">
                  <c:v>78</c:v>
                </c:pt>
              </c:numCache>
            </c:numRef>
          </c:val>
          <c:smooth val="0"/>
          <c:extLst>
            <c:ext xmlns:c16="http://schemas.microsoft.com/office/drawing/2014/chart" uri="{C3380CC4-5D6E-409C-BE32-E72D297353CC}">
              <c16:uniqueId val="{00000001-AD20-4463-8C78-BC42EB02544B}"/>
            </c:ext>
          </c:extLst>
        </c:ser>
        <c:ser>
          <c:idx val="1"/>
          <c:order val="1"/>
          <c:tx>
            <c:strRef>
              <c:f>Sheet1!$D$4</c:f>
              <c:strCache>
                <c:ptCount val="1"/>
                <c:pt idx="0">
                  <c:v>宮崎県</c:v>
                </c:pt>
              </c:strCache>
            </c:strRef>
          </c:tx>
          <c:dLbls>
            <c:dLbl>
              <c:idx val="13"/>
              <c:layout>
                <c:manualLayout>
                  <c:x val="-2.8901917333999744E-2"/>
                  <c:y val="-3.5902186962758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20-4463-8C78-BC42EB02544B}"/>
                </c:ext>
              </c:extLst>
            </c:dLbl>
            <c:spPr>
              <a:noFill/>
              <a:ln>
                <a:noFill/>
              </a:ln>
              <a:effectLst/>
            </c:spPr>
            <c:txPr>
              <a:bodyPr/>
              <a:lstStyle/>
              <a:p>
                <a:pPr>
                  <a:defRPr>
                    <a:latin typeface="ＭＳ Ｐ明朝" pitchFamily="18" charset="-128"/>
                    <a:ea typeface="ＭＳ Ｐ明朝" pitchFamily="18" charset="-128"/>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Sheet1!$F$2:$Z$2</c:f>
              <c:numCache>
                <c:formatCode>General</c:formatCode>
                <c:ptCount val="21"/>
                <c:pt idx="0" formatCode="&quot;H&quot;General">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numCache>
            </c:numRef>
          </c:cat>
          <c:val>
            <c:numRef>
              <c:f>Sheet1!$F$4:$Z$4</c:f>
              <c:numCache>
                <c:formatCode>#,##0.0_);[Red]\(#,##0.0\)</c:formatCode>
                <c:ptCount val="21"/>
                <c:pt idx="0">
                  <c:v>100.09205609999999</c:v>
                </c:pt>
                <c:pt idx="1">
                  <c:v>97.090743840000002</c:v>
                </c:pt>
                <c:pt idx="2">
                  <c:v>96.510702890000005</c:v>
                </c:pt>
                <c:pt idx="3">
                  <c:v>101.67698369999999</c:v>
                </c:pt>
                <c:pt idx="4">
                  <c:v>95.439265599999999</c:v>
                </c:pt>
                <c:pt idx="5">
                  <c:v>97.09586453</c:v>
                </c:pt>
                <c:pt idx="6">
                  <c:v>99.548797550000003</c:v>
                </c:pt>
                <c:pt idx="7">
                  <c:v>89.618119480000004</c:v>
                </c:pt>
                <c:pt idx="8">
                  <c:v>89.195818169999995</c:v>
                </c:pt>
                <c:pt idx="9">
                  <c:v>86.683731309999999</c:v>
                </c:pt>
                <c:pt idx="10">
                  <c:v>85.494253819999997</c:v>
                </c:pt>
                <c:pt idx="11">
                  <c:v>83.639162220000003</c:v>
                </c:pt>
                <c:pt idx="12">
                  <c:v>80.536420370000002</c:v>
                </c:pt>
                <c:pt idx="13">
                  <c:v>88.69281445</c:v>
                </c:pt>
                <c:pt idx="14">
                  <c:v>83.539003730000005</c:v>
                </c:pt>
                <c:pt idx="15">
                  <c:v>82.015092651000003</c:v>
                </c:pt>
                <c:pt idx="16">
                  <c:v>79.407289989999995</c:v>
                </c:pt>
                <c:pt idx="17" formatCode="0.0_);[Red]\(0.0\)">
                  <c:v>80.134662149999997</c:v>
                </c:pt>
                <c:pt idx="18" formatCode="0.0_);[Red]\(0.0\)">
                  <c:v>78.420920269999996</c:v>
                </c:pt>
                <c:pt idx="19" formatCode="0.0_);[Red]\(0.0\)">
                  <c:v>73.076026709999994</c:v>
                </c:pt>
                <c:pt idx="20" formatCode="0.0_);[Red]\(0.0\)">
                  <c:v>78.2</c:v>
                </c:pt>
              </c:numCache>
            </c:numRef>
          </c:val>
          <c:smooth val="0"/>
          <c:extLst>
            <c:ext xmlns:c16="http://schemas.microsoft.com/office/drawing/2014/chart" uri="{C3380CC4-5D6E-409C-BE32-E72D297353CC}">
              <c16:uniqueId val="{00000003-AD20-4463-8C78-BC42EB02544B}"/>
            </c:ext>
          </c:extLst>
        </c:ser>
        <c:dLbls>
          <c:showLegendKey val="0"/>
          <c:showVal val="0"/>
          <c:showCatName val="0"/>
          <c:showSerName val="0"/>
          <c:showPercent val="0"/>
          <c:showBubbleSize val="0"/>
        </c:dLbls>
        <c:marker val="1"/>
        <c:smooth val="0"/>
        <c:axId val="167953920"/>
        <c:axId val="167955840"/>
      </c:lineChart>
      <c:catAx>
        <c:axId val="167953920"/>
        <c:scaling>
          <c:orientation val="minMax"/>
        </c:scaling>
        <c:delete val="0"/>
        <c:axPos val="b"/>
        <c:title>
          <c:tx>
            <c:rich>
              <a:bodyPr anchor="b" anchorCtr="0"/>
              <a:lstStyle/>
              <a:p>
                <a:pPr>
                  <a:defRPr/>
                </a:pPr>
                <a:r>
                  <a:rPr lang="ja-JP" altLang="en-US" b="0"/>
                  <a:t>年</a:t>
                </a:r>
              </a:p>
            </c:rich>
          </c:tx>
          <c:layout>
            <c:manualLayout>
              <c:xMode val="edge"/>
              <c:yMode val="edge"/>
              <c:x val="0.89433231663502499"/>
              <c:y val="0.86966308771564749"/>
            </c:manualLayout>
          </c:layout>
          <c:overlay val="0"/>
        </c:title>
        <c:numFmt formatCode="&quot;H&quot;General" sourceLinked="1"/>
        <c:majorTickMark val="none"/>
        <c:minorTickMark val="none"/>
        <c:tickLblPos val="nextTo"/>
        <c:txPr>
          <a:bodyPr rot="0"/>
          <a:lstStyle/>
          <a:p>
            <a:pPr>
              <a:defRPr/>
            </a:pPr>
            <a:endParaRPr lang="ja-JP"/>
          </a:p>
        </c:txPr>
        <c:crossAx val="167955840"/>
        <c:crosses val="autoZero"/>
        <c:auto val="1"/>
        <c:lblAlgn val="ctr"/>
        <c:lblOffset val="100"/>
        <c:noMultiLvlLbl val="0"/>
      </c:catAx>
      <c:valAx>
        <c:axId val="167955840"/>
        <c:scaling>
          <c:orientation val="minMax"/>
          <c:max val="115"/>
          <c:min val="70"/>
        </c:scaling>
        <c:delete val="0"/>
        <c:axPos val="l"/>
        <c:majorGridlines/>
        <c:numFmt formatCode="#,##0.0_);[Red]\(#,##0.0\)" sourceLinked="1"/>
        <c:majorTickMark val="none"/>
        <c:minorTickMark val="none"/>
        <c:tickLblPos val="nextTo"/>
        <c:crossAx val="167953920"/>
        <c:crosses val="autoZero"/>
        <c:crossBetween val="between"/>
      </c:valAx>
    </c:plotArea>
    <c:legend>
      <c:legendPos val="r"/>
      <c:legendEntry>
        <c:idx val="1"/>
        <c:txPr>
          <a:bodyPr/>
          <a:lstStyle/>
          <a:p>
            <a:pPr>
              <a:defRPr>
                <a:latin typeface="ＭＳ Ｐ明朝" pitchFamily="18" charset="-128"/>
                <a:ea typeface="ＭＳ Ｐ明朝" pitchFamily="18" charset="-128"/>
              </a:defRPr>
            </a:pPr>
            <a:endParaRPr lang="ja-JP"/>
          </a:p>
        </c:txPr>
      </c:legendEntry>
      <c:layout>
        <c:manualLayout>
          <c:xMode val="edge"/>
          <c:yMode val="edge"/>
          <c:x val="0.81637584714353784"/>
          <c:y val="0.25038299129388303"/>
          <c:w val="0.10694085671868402"/>
          <c:h val="0.14513238306601431"/>
        </c:manualLayout>
      </c:layout>
      <c:overlay val="0"/>
      <c:spPr>
        <a:solidFill>
          <a:schemeClr val="bg1"/>
        </a:solidFill>
      </c:spPr>
    </c:legend>
    <c:plotVisOnly val="1"/>
    <c:dispBlanksAs val="gap"/>
    <c:showDLblsOverMax val="0"/>
  </c:chart>
  <c:spPr>
    <a:ln>
      <a:noFill/>
    </a:ln>
    <a:scene3d>
      <a:camera prst="orthographicFront"/>
      <a:lightRig rig="threePt" dir="t"/>
    </a:scene3d>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列1</c:v>
                </c:pt>
              </c:strCache>
            </c:strRef>
          </c:tx>
          <c:dPt>
            <c:idx val="0"/>
            <c:bubble3D val="0"/>
            <c:spPr>
              <a:solidFill>
                <a:srgbClr val="FF9900"/>
              </a:solidFill>
              <a:ln w="57150">
                <a:solidFill>
                  <a:schemeClr val="bg1"/>
                </a:solidFill>
              </a:ln>
            </c:spPr>
            <c:extLst>
              <c:ext xmlns:c16="http://schemas.microsoft.com/office/drawing/2014/chart" uri="{C3380CC4-5D6E-409C-BE32-E72D297353CC}">
                <c16:uniqueId val="{00000001-9EF0-471C-9208-12E567905ECA}"/>
              </c:ext>
            </c:extLst>
          </c:dPt>
          <c:dPt>
            <c:idx val="1"/>
            <c:bubble3D val="0"/>
            <c:spPr>
              <a:solidFill>
                <a:srgbClr val="0070C0"/>
              </a:solidFill>
              <a:ln w="57150">
                <a:solidFill>
                  <a:schemeClr val="bg1"/>
                </a:solidFill>
              </a:ln>
            </c:spPr>
            <c:extLst>
              <c:ext xmlns:c16="http://schemas.microsoft.com/office/drawing/2014/chart" uri="{C3380CC4-5D6E-409C-BE32-E72D297353CC}">
                <c16:uniqueId val="{00000003-9EF0-471C-9208-12E567905ECA}"/>
              </c:ext>
            </c:extLst>
          </c:dPt>
          <c:cat>
            <c:strRef>
              <c:f>Sheet1!$A$2:$A$3</c:f>
              <c:strCache>
                <c:ptCount val="2"/>
                <c:pt idx="0">
                  <c:v>治る</c:v>
                </c:pt>
                <c:pt idx="1">
                  <c:v>治らない</c:v>
                </c:pt>
              </c:strCache>
            </c:strRef>
          </c:cat>
          <c:val>
            <c:numRef>
              <c:f>Sheet1!$B$2:$B$3</c:f>
              <c:numCache>
                <c:formatCode>General</c:formatCode>
                <c:ptCount val="2"/>
                <c:pt idx="0">
                  <c:v>95</c:v>
                </c:pt>
                <c:pt idx="1">
                  <c:v>5</c:v>
                </c:pt>
              </c:numCache>
            </c:numRef>
          </c:val>
          <c:extLst>
            <c:ext xmlns:c16="http://schemas.microsoft.com/office/drawing/2014/chart" uri="{C3380CC4-5D6E-409C-BE32-E72D297353CC}">
              <c16:uniqueId val="{00000004-9EF0-471C-9208-12E567905ECA}"/>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0.1424</cdr:x>
      <cdr:y>0</cdr:y>
    </cdr:from>
    <cdr:to>
      <cdr:x>0.89675</cdr:x>
      <cdr:y>0.06571</cdr:y>
    </cdr:to>
    <cdr:sp macro="" textlink="">
      <cdr:nvSpPr>
        <cdr:cNvPr id="2" name="テキスト ボックス 1"/>
        <cdr:cNvSpPr txBox="1"/>
      </cdr:nvSpPr>
      <cdr:spPr>
        <a:xfrm xmlns:a="http://schemas.openxmlformats.org/drawingml/2006/main">
          <a:off x="1080120" y="-4437112"/>
          <a:ext cx="5721803" cy="3532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CEB2C3D2-0A54-4F60-86C5-F1517560E5CA}" type="datetimeFigureOut">
              <a:rPr kumimoji="1" lang="ja-JP" altLang="en-US" smtClean="0"/>
              <a:t>2018/2/16</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1CB58979-3852-4527-A64C-B42E9F8BC23A}" type="slidenum">
              <a:rPr kumimoji="1" lang="ja-JP" altLang="en-US" smtClean="0"/>
              <a:t>‹#›</a:t>
            </a:fld>
            <a:endParaRPr kumimoji="1" lang="ja-JP" altLang="en-US"/>
          </a:p>
        </p:txBody>
      </p:sp>
    </p:spTree>
    <p:extLst>
      <p:ext uri="{BB962C8B-B14F-4D97-AF65-F5344CB8AC3E}">
        <p14:creationId xmlns:p14="http://schemas.microsoft.com/office/powerpoint/2010/main" val="530480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571B7898-C192-4165-927E-DA37FA6FD7A2}" type="datetimeFigureOut">
              <a:rPr kumimoji="1" lang="ja-JP" altLang="en-US" smtClean="0"/>
              <a:t>2018/2/16</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96BBB197-2DF4-4E91-A988-03D69B58B699}" type="slidenum">
              <a:rPr kumimoji="1" lang="ja-JP" altLang="en-US" smtClean="0"/>
              <a:t>‹#›</a:t>
            </a:fld>
            <a:endParaRPr kumimoji="1" lang="ja-JP" altLang="en-US"/>
          </a:p>
        </p:txBody>
      </p:sp>
    </p:spTree>
    <p:extLst>
      <p:ext uri="{BB962C8B-B14F-4D97-AF65-F5344CB8AC3E}">
        <p14:creationId xmlns:p14="http://schemas.microsoft.com/office/powerpoint/2010/main" val="23666466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a:t>
            </a:fld>
            <a:endParaRPr kumimoji="1" lang="ja-JP" altLang="en-US"/>
          </a:p>
        </p:txBody>
      </p:sp>
    </p:spTree>
    <p:extLst>
      <p:ext uri="{BB962C8B-B14F-4D97-AF65-F5344CB8AC3E}">
        <p14:creationId xmlns:p14="http://schemas.microsoft.com/office/powerpoint/2010/main" val="2723701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a:p>
            <a:r>
              <a:rPr lang="ja-JP" altLang="ja-JP" dirty="0">
                <a:effectLst/>
              </a:rPr>
              <a:t>女性の場合は</a:t>
            </a:r>
            <a:r>
              <a:rPr lang="en-US" altLang="ja-JP" dirty="0">
                <a:effectLst/>
              </a:rPr>
              <a:t>17.5</a:t>
            </a:r>
            <a:r>
              <a:rPr lang="ja-JP" altLang="ja-JP" dirty="0">
                <a:effectLst/>
              </a:rPr>
              <a:t>％が感染と言われています。感染で起こるがんの例として、子宮頸がんはヒトパピローマウイルスの感染、胃がんはヘリコバクターピロリ菌の感染、肝臓がんは</a:t>
            </a:r>
            <a:r>
              <a:rPr lang="en-US" altLang="ja-JP" dirty="0">
                <a:effectLst/>
              </a:rPr>
              <a:t>B</a:t>
            </a:r>
            <a:r>
              <a:rPr lang="ja-JP" altLang="ja-JP" dirty="0">
                <a:effectLst/>
              </a:rPr>
              <a:t>型肝炎ウイルスや</a:t>
            </a:r>
            <a:r>
              <a:rPr lang="en-US" altLang="ja-JP" dirty="0">
                <a:effectLst/>
              </a:rPr>
              <a:t>C</a:t>
            </a:r>
            <a:r>
              <a:rPr lang="ja-JP" altLang="ja-JP" dirty="0">
                <a:effectLst/>
              </a:rPr>
              <a:t>型肝炎ウイルスの感染が原因と言われております。また、女性の約</a:t>
            </a:r>
            <a:r>
              <a:rPr lang="en-US" altLang="ja-JP" dirty="0">
                <a:effectLst/>
              </a:rPr>
              <a:t>10</a:t>
            </a:r>
            <a:r>
              <a:rPr lang="ja-JP" altLang="ja-JP" dirty="0">
                <a:effectLst/>
              </a:rPr>
              <a:t>％は生活習慣が原因となっています。少し注目していただきたいのは受動喫煙です。がんの原因としての受動喫煙は男性では</a:t>
            </a:r>
            <a:r>
              <a:rPr lang="en-US" altLang="ja-JP" dirty="0">
                <a:effectLst/>
              </a:rPr>
              <a:t>0.2</a:t>
            </a:r>
            <a:r>
              <a:rPr lang="ja-JP" altLang="ja-JP" dirty="0">
                <a:effectLst/>
              </a:rPr>
              <a:t>％でしたが、女性では</a:t>
            </a:r>
            <a:r>
              <a:rPr lang="en-US" altLang="ja-JP" dirty="0">
                <a:effectLst/>
              </a:rPr>
              <a:t>1.2</a:t>
            </a:r>
            <a:r>
              <a:rPr lang="ja-JP" altLang="ja-JP" dirty="0">
                <a:effectLst/>
              </a:rPr>
              <a:t>％となっています。これは配偶者の喫煙の影響が大きいと考えられます。 </a:t>
            </a:r>
            <a:r>
              <a:rPr kumimoji="1" lang="ja-JP" altLang="ja-JP" sz="1200" kern="1200" dirty="0">
                <a:solidFill>
                  <a:schemeClr val="tx1"/>
                </a:solidFill>
                <a:effectLst/>
                <a:latin typeface="+mn-lt"/>
                <a:ea typeface="+mn-ea"/>
                <a:cs typeface="+mn-cs"/>
              </a:rPr>
              <a:t>（受動喫煙については後に詳細あり）</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10</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わかっている原因としては「細菌やウイルス感染」「生活習慣」「遺伝的なもの」の大きく三つに分けられますが、これらのどれか一つが原因となるということではなく、</a:t>
            </a:r>
            <a:r>
              <a:rPr kumimoji="1" lang="ja-JP" altLang="ja-JP" sz="1200" u="sng" kern="1200" dirty="0">
                <a:solidFill>
                  <a:schemeClr val="tx1"/>
                </a:solidFill>
                <a:effectLst/>
                <a:latin typeface="+mn-lt"/>
                <a:ea typeface="+mn-ea"/>
                <a:cs typeface="+mn-cs"/>
              </a:rPr>
              <a:t>様々な要因が重なり合ったときにがんになる可能性が高まります。←大事</a:t>
            </a:r>
            <a:endParaRPr kumimoji="1" lang="ja-JP" altLang="en-US" u="sng"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11</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長生きも原因の一つです。長く生きるということは細胞分裂の回数が多くなり、細胞が変異する可能性が高まります。また細胞を正常に保つ働きは年とともに低下し始めます。つまりがんは誰もがなり得る病気だということが言え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12</a:t>
            </a:fld>
            <a:endParaRPr kumimoji="1" lang="ja-JP" altLang="en-US"/>
          </a:p>
        </p:txBody>
      </p:sp>
    </p:spTree>
    <p:extLst>
      <p:ext uri="{BB962C8B-B14F-4D97-AF65-F5344CB8AC3E}">
        <p14:creationId xmlns:p14="http://schemas.microsoft.com/office/powerpoint/2010/main" val="710039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もちろん、原因のわからないがんもあり、白血病や脳腫瘍などの小児がんもその一つです。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13</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14</a:t>
            </a:fld>
            <a:endParaRPr kumimoji="1" lang="ja-JP" altLang="en-US"/>
          </a:p>
        </p:txBody>
      </p:sp>
    </p:spTree>
    <p:extLst>
      <p:ext uri="{BB962C8B-B14F-4D97-AF65-F5344CB8AC3E}">
        <p14:creationId xmlns:p14="http://schemas.microsoft.com/office/powerpoint/2010/main" val="2847601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がんは</a:t>
            </a:r>
            <a:r>
              <a:rPr kumimoji="1" lang="en-US" altLang="ja-JP" sz="1200" kern="1200" dirty="0">
                <a:solidFill>
                  <a:schemeClr val="tx1"/>
                </a:solidFill>
                <a:effectLst/>
                <a:latin typeface="+mn-lt"/>
                <a:ea typeface="+mn-ea"/>
                <a:cs typeface="+mn-cs"/>
              </a:rPr>
              <a:t>1981</a:t>
            </a:r>
            <a:r>
              <a:rPr kumimoji="1" lang="ja-JP" altLang="ja-JP" sz="1200" kern="1200" dirty="0">
                <a:solidFill>
                  <a:schemeClr val="tx1"/>
                </a:solidFill>
                <a:effectLst/>
                <a:latin typeface="+mn-lt"/>
                <a:ea typeface="+mn-ea"/>
                <a:cs typeface="+mn-cs"/>
              </a:rPr>
              <a:t>年から日本人の死因第</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位となっており、現在、日本人の２人に１人は一生のうちに何らかのがんにかかると推測されています。</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15</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がんによる死亡数はこのように年々増加しており、</a:t>
            </a:r>
            <a:r>
              <a:rPr kumimoji="1" lang="en-US" altLang="ja-JP" sz="1200" kern="1200" dirty="0">
                <a:solidFill>
                  <a:schemeClr val="tx1"/>
                </a:solidFill>
                <a:effectLst/>
                <a:latin typeface="+mn-lt"/>
                <a:ea typeface="+mn-ea"/>
                <a:cs typeface="+mn-cs"/>
              </a:rPr>
              <a:t>1981</a:t>
            </a:r>
            <a:r>
              <a:rPr kumimoji="1" lang="ja-JP" altLang="ja-JP" sz="1200" kern="1200" dirty="0">
                <a:solidFill>
                  <a:schemeClr val="tx1"/>
                </a:solidFill>
                <a:effectLst/>
                <a:latin typeface="+mn-lt"/>
                <a:ea typeface="+mn-ea"/>
                <a:cs typeface="+mn-cs"/>
              </a:rPr>
              <a:t>年からはがんが死因の第</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位になっています。</a:t>
            </a:r>
          </a:p>
          <a:p>
            <a:r>
              <a:rPr kumimoji="1" lang="ja-JP" altLang="ja-JP" sz="1200" kern="1200" dirty="0">
                <a:solidFill>
                  <a:schemeClr val="tx1"/>
                </a:solidFill>
                <a:effectLst/>
                <a:latin typeface="+mn-lt"/>
                <a:ea typeface="+mn-ea"/>
                <a:cs typeface="+mn-cs"/>
              </a:rPr>
              <a:t>３人に１人ががんで亡くなっており、</a:t>
            </a:r>
            <a:r>
              <a:rPr kumimoji="1" lang="en-US" altLang="ja-JP" sz="1200" kern="1200" dirty="0">
                <a:solidFill>
                  <a:schemeClr val="tx1"/>
                </a:solidFill>
                <a:effectLst/>
                <a:latin typeface="+mn-lt"/>
                <a:ea typeface="+mn-ea"/>
                <a:cs typeface="+mn-cs"/>
              </a:rPr>
              <a:t>2014</a:t>
            </a:r>
            <a:r>
              <a:rPr kumimoji="1" lang="ja-JP" altLang="ja-JP" sz="1200" kern="1200" dirty="0">
                <a:solidFill>
                  <a:schemeClr val="tx1"/>
                </a:solidFill>
                <a:effectLst/>
                <a:latin typeface="+mn-lt"/>
                <a:ea typeface="+mn-ea"/>
                <a:cs typeface="+mn-cs"/>
              </a:rPr>
              <a:t>年は約</a:t>
            </a:r>
            <a:r>
              <a:rPr kumimoji="1" lang="en-US" altLang="ja-JP" sz="1200" kern="1200" dirty="0">
                <a:solidFill>
                  <a:schemeClr val="tx1"/>
                </a:solidFill>
                <a:effectLst/>
                <a:latin typeface="+mn-lt"/>
                <a:ea typeface="+mn-ea"/>
                <a:cs typeface="+mn-cs"/>
              </a:rPr>
              <a:t>37</a:t>
            </a:r>
            <a:r>
              <a:rPr kumimoji="1" lang="ja-JP" altLang="ja-JP" sz="1200" kern="1200" dirty="0">
                <a:solidFill>
                  <a:schemeClr val="tx1"/>
                </a:solidFill>
                <a:effectLst/>
                <a:latin typeface="+mn-lt"/>
                <a:ea typeface="+mn-ea"/>
                <a:cs typeface="+mn-cs"/>
              </a:rPr>
              <a:t>万人ががんで死亡しています。</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16</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日本人の平均寿命は</a:t>
            </a:r>
            <a:r>
              <a:rPr kumimoji="1" lang="en-US" altLang="ja-JP" sz="1200" kern="1200" dirty="0">
                <a:solidFill>
                  <a:schemeClr val="tx1"/>
                </a:solidFill>
                <a:effectLst/>
                <a:latin typeface="+mn-lt"/>
                <a:ea typeface="+mn-ea"/>
                <a:cs typeface="+mn-cs"/>
              </a:rPr>
              <a:t>1955</a:t>
            </a:r>
            <a:r>
              <a:rPr kumimoji="1" lang="ja-JP" altLang="ja-JP" sz="1200" kern="1200" dirty="0">
                <a:solidFill>
                  <a:schemeClr val="tx1"/>
                </a:solidFill>
                <a:effectLst/>
                <a:latin typeface="+mn-lt"/>
                <a:ea typeface="+mn-ea"/>
                <a:cs typeface="+mn-cs"/>
              </a:rPr>
              <a:t>年は男性</a:t>
            </a:r>
            <a:r>
              <a:rPr kumimoji="1" lang="en-US" altLang="ja-JP" sz="1200" kern="1200" dirty="0">
                <a:solidFill>
                  <a:schemeClr val="tx1"/>
                </a:solidFill>
                <a:effectLst/>
                <a:latin typeface="+mn-lt"/>
                <a:ea typeface="+mn-ea"/>
                <a:cs typeface="+mn-cs"/>
              </a:rPr>
              <a:t>63.6</a:t>
            </a:r>
            <a:r>
              <a:rPr kumimoji="1" lang="ja-JP" altLang="ja-JP" sz="1200" kern="1200" dirty="0">
                <a:solidFill>
                  <a:schemeClr val="tx1"/>
                </a:solidFill>
                <a:effectLst/>
                <a:latin typeface="+mn-lt"/>
                <a:ea typeface="+mn-ea"/>
                <a:cs typeface="+mn-cs"/>
              </a:rPr>
              <a:t>歳、女性</a:t>
            </a:r>
            <a:r>
              <a:rPr kumimoji="1" lang="en-US" altLang="ja-JP" sz="1200" kern="1200" dirty="0">
                <a:solidFill>
                  <a:schemeClr val="tx1"/>
                </a:solidFill>
                <a:effectLst/>
                <a:latin typeface="+mn-lt"/>
                <a:ea typeface="+mn-ea"/>
                <a:cs typeface="+mn-cs"/>
              </a:rPr>
              <a:t>67.75</a:t>
            </a:r>
            <a:r>
              <a:rPr kumimoji="1" lang="ja-JP" altLang="ja-JP" sz="1200" kern="1200" dirty="0">
                <a:solidFill>
                  <a:schemeClr val="tx1"/>
                </a:solidFill>
                <a:effectLst/>
                <a:latin typeface="+mn-lt"/>
                <a:ea typeface="+mn-ea"/>
                <a:cs typeface="+mn-cs"/>
              </a:rPr>
              <a:t>歳でした。</a:t>
            </a:r>
            <a:r>
              <a:rPr kumimoji="1" lang="en-US" altLang="ja-JP" sz="1200" kern="1200" dirty="0">
                <a:solidFill>
                  <a:schemeClr val="tx1"/>
                </a:solidFill>
                <a:effectLst/>
                <a:latin typeface="+mn-lt"/>
                <a:ea typeface="+mn-ea"/>
                <a:cs typeface="+mn-cs"/>
              </a:rPr>
              <a:t>2015</a:t>
            </a:r>
            <a:r>
              <a:rPr kumimoji="1" lang="ja-JP" altLang="ja-JP" sz="1200" kern="1200" dirty="0">
                <a:solidFill>
                  <a:schemeClr val="tx1"/>
                </a:solidFill>
                <a:effectLst/>
                <a:latin typeface="+mn-lt"/>
                <a:ea typeface="+mn-ea"/>
                <a:cs typeface="+mn-cs"/>
              </a:rPr>
              <a:t>年は男性</a:t>
            </a:r>
            <a:r>
              <a:rPr kumimoji="1" lang="en-US" altLang="ja-JP" sz="1200" kern="1200" dirty="0">
                <a:solidFill>
                  <a:schemeClr val="tx1"/>
                </a:solidFill>
                <a:effectLst/>
                <a:latin typeface="+mn-lt"/>
                <a:ea typeface="+mn-ea"/>
                <a:cs typeface="+mn-cs"/>
              </a:rPr>
              <a:t>80.79</a:t>
            </a:r>
            <a:r>
              <a:rPr kumimoji="1" lang="ja-JP" altLang="ja-JP" sz="1200" kern="1200" dirty="0">
                <a:solidFill>
                  <a:schemeClr val="tx1"/>
                </a:solidFill>
                <a:effectLst/>
                <a:latin typeface="+mn-lt"/>
                <a:ea typeface="+mn-ea"/>
                <a:cs typeface="+mn-cs"/>
              </a:rPr>
              <a:t>歳、女性</a:t>
            </a:r>
            <a:r>
              <a:rPr kumimoji="1" lang="en-US" altLang="ja-JP" sz="1200" kern="1200" dirty="0">
                <a:solidFill>
                  <a:schemeClr val="tx1"/>
                </a:solidFill>
                <a:effectLst/>
                <a:latin typeface="+mn-lt"/>
                <a:ea typeface="+mn-ea"/>
                <a:cs typeface="+mn-cs"/>
              </a:rPr>
              <a:t>87.05</a:t>
            </a:r>
            <a:r>
              <a:rPr kumimoji="1" lang="ja-JP" altLang="ja-JP" sz="1200" kern="1200" dirty="0">
                <a:solidFill>
                  <a:schemeClr val="tx1"/>
                </a:solidFill>
                <a:effectLst/>
                <a:latin typeface="+mn-lt"/>
                <a:ea typeface="+mn-ea"/>
                <a:cs typeface="+mn-cs"/>
              </a:rPr>
              <a:t>歳と過去最高でした。世界的にみると男性の１位は香港、日本は</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位、女性の１位は男性と同じく、香港、前年まで</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年連続首位だった日本は第２位でした。今後も平均寿命は伸びる可能性があると推測されますが、このように長寿社会になりますと、がんの発生率も高まってきます。長寿社会とがん社会は表裏一体であると考えられます</a:t>
            </a:r>
            <a:r>
              <a:rPr kumimoji="1" lang="ja-JP" altLang="en-US" sz="1200" kern="1200" dirty="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17</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歳からがんになる人が増加し、男性の方が女性より多くなっています。これは喫煙や過度の飲酒など、がんの危険性を高める生活習慣が男性に多いことが主な原因となっています。　　</a:t>
            </a:r>
          </a:p>
          <a:p>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代から</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代前半まで女性が多い理由としては、乳がんと子宮頸がんがこの年代に多いことが考えられます。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18</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つぎにがんがどのような経過でどのよう</a:t>
            </a:r>
            <a:r>
              <a:rPr kumimoji="1" lang="ja-JP" altLang="en-US"/>
              <a:t>に進行について</a:t>
            </a:r>
            <a:r>
              <a:rPr kumimoji="1" lang="ja-JP" altLang="en-US" dirty="0"/>
              <a:t>説明します。</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19</a:t>
            </a:fld>
            <a:endParaRPr kumimoji="1" lang="ja-JP" altLang="en-US"/>
          </a:p>
        </p:txBody>
      </p:sp>
    </p:spTree>
    <p:extLst>
      <p:ext uri="{BB962C8B-B14F-4D97-AF65-F5344CB8AC3E}">
        <p14:creationId xmlns:p14="http://schemas.microsoft.com/office/powerpoint/2010/main" val="157959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みなさんはがんという言葉を聞いてどんなイメージがありますでしょうか。少し思い浮かべてください。</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a:t>
            </a:fld>
            <a:endParaRPr kumimoji="1" lang="ja-JP" altLang="en-US"/>
          </a:p>
        </p:txBody>
      </p:sp>
    </p:spTree>
    <p:extLst>
      <p:ext uri="{BB962C8B-B14F-4D97-AF65-F5344CB8AC3E}">
        <p14:creationId xmlns:p14="http://schemas.microsoft.com/office/powerpoint/2010/main" val="1278081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発生した１個のがん細胞は目立った症状がないまま増え続け、</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年から</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年くらいかけて、一般的にがん検診で発見できる</a:t>
            </a:r>
            <a:r>
              <a:rPr kumimoji="1" lang="en-US" altLang="ja-JP" sz="1200" kern="1200" dirty="0">
                <a:solidFill>
                  <a:schemeClr val="tx1"/>
                </a:solidFill>
                <a:effectLst/>
                <a:latin typeface="+mn-lt"/>
                <a:ea typeface="+mn-ea"/>
                <a:cs typeface="+mn-cs"/>
              </a:rPr>
              <a:t>1cm</a:t>
            </a:r>
            <a:r>
              <a:rPr kumimoji="1" lang="ja-JP" altLang="ja-JP" sz="1200" kern="1200" dirty="0">
                <a:solidFill>
                  <a:schemeClr val="tx1"/>
                </a:solidFill>
                <a:effectLst/>
                <a:latin typeface="+mn-lt"/>
                <a:ea typeface="+mn-ea"/>
                <a:cs typeface="+mn-cs"/>
              </a:rPr>
              <a:t>程度の大きさになります。その後</a:t>
            </a:r>
            <a:r>
              <a:rPr kumimoji="1" lang="en-US" altLang="ja-JP" sz="1200" kern="1200" dirty="0">
                <a:solidFill>
                  <a:schemeClr val="tx1"/>
                </a:solidFill>
                <a:effectLst/>
                <a:latin typeface="+mn-lt"/>
                <a:ea typeface="+mn-ea"/>
                <a:cs typeface="+mn-cs"/>
              </a:rPr>
              <a:t>2cm</a:t>
            </a:r>
            <a:r>
              <a:rPr kumimoji="1" lang="ja-JP" altLang="ja-JP" sz="1200" kern="1200" dirty="0">
                <a:solidFill>
                  <a:schemeClr val="tx1"/>
                </a:solidFill>
                <a:effectLst/>
                <a:latin typeface="+mn-lt"/>
                <a:ea typeface="+mn-ea"/>
                <a:cs typeface="+mn-cs"/>
              </a:rPr>
              <a:t>程度の大きさになるのは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～２年であり、それ以降は進行がんとなり、自覚症状が現れてきます。自覚症状が出るまでに見つけた早期がんの約</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割は治すことができるので、がん検診を受けることが非常に重要となります。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20</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がんの種類ですが、</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21</a:t>
            </a:fld>
            <a:endParaRPr kumimoji="1" lang="ja-JP" altLang="en-US"/>
          </a:p>
        </p:txBody>
      </p:sp>
    </p:spTree>
    <p:extLst>
      <p:ext uri="{BB962C8B-B14F-4D97-AF65-F5344CB8AC3E}">
        <p14:creationId xmlns:p14="http://schemas.microsoft.com/office/powerpoint/2010/main" val="3040437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effectLst/>
              </a:rPr>
              <a:t>がんは細胞が分裂する臓器ならどこでも発生し、一般的に血液のがんを除いてがんが発生した臓器から名称が付けられます。 </a:t>
            </a:r>
            <a:r>
              <a:rPr kumimoji="1" lang="ja-JP" altLang="ja-JP" sz="1200" kern="1200" dirty="0">
                <a:solidFill>
                  <a:schemeClr val="tx1"/>
                </a:solidFill>
                <a:effectLst/>
                <a:latin typeface="+mn-lt"/>
                <a:ea typeface="+mn-ea"/>
                <a:cs typeface="+mn-cs"/>
              </a:rPr>
              <a:t>食道にできたら食道がん、肺にできたら肺がんというように</a:t>
            </a:r>
            <a:r>
              <a:rPr kumimoji="1" lang="ja-JP" altLang="ja-JP" sz="1200" kern="1200" dirty="0" err="1">
                <a:solidFill>
                  <a:schemeClr val="tx1"/>
                </a:solidFill>
                <a:effectLst/>
                <a:latin typeface="+mn-lt"/>
                <a:ea typeface="+mn-ea"/>
                <a:cs typeface="+mn-cs"/>
              </a:rPr>
              <a:t>です</a:t>
            </a:r>
            <a:r>
              <a:rPr kumimoji="1" lang="ja-JP" altLang="ja-JP" sz="1200" kern="1200" dirty="0">
                <a:solidFill>
                  <a:schemeClr val="tx1"/>
                </a:solidFill>
                <a:effectLst/>
                <a:latin typeface="+mn-lt"/>
                <a:ea typeface="+mn-ea"/>
                <a:cs typeface="+mn-cs"/>
              </a:rPr>
              <a:t>。臓器のなかで唯一できにくい臓器は心臓です。心臓の筋肉はほとんど細胞分裂しませんのでがん細胞ができにくいと言われています。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22</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主ながんの種類と特徴です。</a:t>
            </a:r>
          </a:p>
          <a:p>
            <a:r>
              <a:rPr kumimoji="1" lang="ja-JP" altLang="ja-JP" sz="1200" kern="1200" dirty="0">
                <a:solidFill>
                  <a:schemeClr val="tx1"/>
                </a:solidFill>
                <a:effectLst/>
                <a:latin typeface="+mn-lt"/>
                <a:ea typeface="+mn-ea"/>
                <a:cs typeface="+mn-cs"/>
              </a:rPr>
              <a:t>胃がんはピロリ菌感染が発病に関わっているといわれています。</a:t>
            </a:r>
          </a:p>
          <a:p>
            <a:r>
              <a:rPr kumimoji="1" lang="ja-JP" altLang="ja-JP" sz="1200" kern="1200" dirty="0">
                <a:solidFill>
                  <a:schemeClr val="tx1"/>
                </a:solidFill>
                <a:effectLst/>
                <a:latin typeface="+mn-lt"/>
                <a:ea typeface="+mn-ea"/>
                <a:cs typeface="+mn-cs"/>
              </a:rPr>
              <a:t>ピロリ菌に感染すると長期に渡り、胃粘膜に炎症が起こり、これが加齢とともに萎縮性胃炎を起こします。この萎縮した粘膜からがんが発生すると考えられています。そして、ピロリ菌と塩分が合わさると胃がんになる率がより高くなると考えられています。その理由としては、過剰な塩分によって胃の粘膜が荒らされて、ピロリ菌による胃粘膜への障害が強く長く続くからだと言われています。</a:t>
            </a:r>
          </a:p>
          <a:p>
            <a:r>
              <a:rPr kumimoji="1" lang="ja-JP" altLang="ja-JP" sz="1200" kern="1200" dirty="0">
                <a:solidFill>
                  <a:schemeClr val="tx1"/>
                </a:solidFill>
                <a:effectLst/>
                <a:latin typeface="+mn-lt"/>
                <a:ea typeface="+mn-ea"/>
                <a:cs typeface="+mn-cs"/>
              </a:rPr>
              <a:t>次に大腸がんですが、大腸は全長</a:t>
            </a:r>
            <a:r>
              <a:rPr kumimoji="1" lang="en-US" altLang="ja-JP" sz="1200" kern="1200" dirty="0">
                <a:solidFill>
                  <a:schemeClr val="tx1"/>
                </a:solidFill>
                <a:effectLst/>
                <a:latin typeface="+mn-lt"/>
                <a:ea typeface="+mn-ea"/>
                <a:cs typeface="+mn-cs"/>
              </a:rPr>
              <a:t>1.6</a:t>
            </a:r>
            <a:r>
              <a:rPr kumimoji="1" lang="ja-JP" altLang="ja-JP" sz="1200" kern="1200" dirty="0">
                <a:solidFill>
                  <a:schemeClr val="tx1"/>
                </a:solidFill>
                <a:effectLst/>
                <a:latin typeface="+mn-lt"/>
                <a:ea typeface="+mn-ea"/>
                <a:cs typeface="+mn-cs"/>
              </a:rPr>
              <a:t>ｍあり、水分や塩分の出し入れをしているところです。大腸がんは食生活の欧米化した日本では増加傾向にあります。大腸がんにかかりやすいと考えられる最も危険な因子は牛乳やチーズ、ヨーグルトなどの乳製品の過剰摂取や牛肉などの赤身肉の過剰摂取であると言われています。炭水化物（お米、麺類、パン、甘い物）などの過剰摂取や運動不足による肥満も大腸がんにかかりやすくなる大きな要因と考えられており、肥満と大腸がんとの密接な関係が指摘されています。さらに飲酒や喫煙などの生活習慣も大腸がんの危険因子として大きく関与していると推察されており、「大腸がんは生活習慣病である」と言われる所以です。大腸がんの症状は血便、便秘、下痢、腹痛などですが、症状がないことも多く、見つかったときにはすでに進行していることも少なくありません。</a:t>
            </a:r>
          </a:p>
          <a:p>
            <a:r>
              <a:rPr kumimoji="1" lang="ja-JP" altLang="ja-JP" sz="1200" kern="1200" dirty="0">
                <a:solidFill>
                  <a:schemeClr val="tx1"/>
                </a:solidFill>
                <a:effectLst/>
                <a:latin typeface="+mn-lt"/>
                <a:ea typeface="+mn-ea"/>
                <a:cs typeface="+mn-cs"/>
              </a:rPr>
              <a:t>肺がんですが、肺がんは我が国では死亡者数が最も多く、特に男性の喫煙者に発生します。直接たばこを吸わなくても、人のたばこの煙を吸っても肺がんは起こり得ます。これは受動喫煙といいますが、後で詳しく御説明します。肺がんの症状は咳、呼吸困難、体重減少、痰、血痰、胸の痛みなどがあります。しかし、早期の肺がんは症状が出にくく、症状があったとしても風邪やたばこのせいだと思って気付かないときもあります。</a:t>
            </a:r>
          </a:p>
          <a:p>
            <a:r>
              <a:rPr kumimoji="1" lang="ja-JP" altLang="ja-JP" sz="1200" kern="1200" dirty="0">
                <a:solidFill>
                  <a:schemeClr val="tx1"/>
                </a:solidFill>
                <a:effectLst/>
                <a:latin typeface="+mn-lt"/>
                <a:ea typeface="+mn-ea"/>
                <a:cs typeface="+mn-cs"/>
              </a:rPr>
              <a:t>肝臓がんですが、肝臓は腹部右上にある成人で</a:t>
            </a:r>
            <a:r>
              <a:rPr kumimoji="1" lang="en-US" altLang="ja-JP" sz="1200" kern="1200" dirty="0">
                <a:solidFill>
                  <a:schemeClr val="tx1"/>
                </a:solidFill>
                <a:effectLst/>
                <a:latin typeface="+mn-lt"/>
                <a:ea typeface="+mn-ea"/>
                <a:cs typeface="+mn-cs"/>
              </a:rPr>
              <a:t>800g</a:t>
            </a:r>
            <a:r>
              <a:rPr kumimoji="1" lang="ja-JP" altLang="ja-JP" sz="1200" kern="1200" dirty="0">
                <a:solidFill>
                  <a:schemeClr val="tx1"/>
                </a:solidFill>
                <a:effectLst/>
                <a:latin typeface="+mn-lt"/>
                <a:ea typeface="+mn-ea"/>
                <a:cs typeface="+mn-cs"/>
              </a:rPr>
              <a:t>から</a:t>
            </a:r>
            <a:r>
              <a:rPr kumimoji="1" lang="en-US" altLang="ja-JP" sz="1200" kern="1200" dirty="0">
                <a:solidFill>
                  <a:schemeClr val="tx1"/>
                </a:solidFill>
                <a:effectLst/>
                <a:latin typeface="+mn-lt"/>
                <a:ea typeface="+mn-ea"/>
                <a:cs typeface="+mn-cs"/>
              </a:rPr>
              <a:t>1200g</a:t>
            </a:r>
            <a:r>
              <a:rPr kumimoji="1" lang="ja-JP" altLang="ja-JP" sz="1200" kern="1200" dirty="0">
                <a:solidFill>
                  <a:schemeClr val="tx1"/>
                </a:solidFill>
                <a:effectLst/>
                <a:latin typeface="+mn-lt"/>
                <a:ea typeface="+mn-ea"/>
                <a:cs typeface="+mn-cs"/>
              </a:rPr>
              <a:t>あり、体内で一番大きな臓器です。肝臓がんは</a:t>
            </a:r>
            <a:r>
              <a:rPr kumimoji="1" lang="en-US" altLang="ja-JP" sz="1200" kern="1200" dirty="0">
                <a:solidFill>
                  <a:schemeClr val="tx1"/>
                </a:solidFill>
                <a:effectLst/>
                <a:latin typeface="+mn-lt"/>
                <a:ea typeface="+mn-ea"/>
                <a:cs typeface="+mn-cs"/>
              </a:rPr>
              <a:t>B</a:t>
            </a:r>
            <a:r>
              <a:rPr kumimoji="1" lang="ja-JP" altLang="ja-JP" sz="1200" kern="1200" dirty="0">
                <a:solidFill>
                  <a:schemeClr val="tx1"/>
                </a:solidFill>
                <a:effectLst/>
                <a:latin typeface="+mn-lt"/>
                <a:ea typeface="+mn-ea"/>
                <a:cs typeface="+mn-cs"/>
              </a:rPr>
              <a:t>型</a:t>
            </a:r>
            <a:r>
              <a:rPr kumimoji="1" lang="en-US" altLang="ja-JP" sz="1200" kern="1200" dirty="0">
                <a:solidFill>
                  <a:schemeClr val="tx1"/>
                </a:solidFill>
                <a:effectLst/>
                <a:latin typeface="+mn-lt"/>
                <a:ea typeface="+mn-ea"/>
                <a:cs typeface="+mn-cs"/>
              </a:rPr>
              <a:t>C</a:t>
            </a:r>
            <a:r>
              <a:rPr kumimoji="1" lang="ja-JP" altLang="ja-JP" sz="1200" kern="1200" dirty="0">
                <a:solidFill>
                  <a:schemeClr val="tx1"/>
                </a:solidFill>
                <a:effectLst/>
                <a:latin typeface="+mn-lt"/>
                <a:ea typeface="+mn-ea"/>
                <a:cs typeface="+mn-cs"/>
              </a:rPr>
              <a:t>型肝炎ウイルスの感染でも発病しますが、大量のアルコール、喫煙なども原因となります。さらに最近の傾向としてアルコール摂取歴のほとんどない脂肪肝が原因で肝臓がんが起こるケースが増えてきており、糖尿病など生活習慣病との関係も示唆されています。もし検診で肝機能異常を指摘された場合、飲み過ぎ・食べ過ぎのせいと決めつけず、きちんと精密検査を受けるようにしてくださ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23</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乳がんは女性に多いがんですが、男性に起こることもまれにあります（１％）。乳がんの発見にはセルフチェックがとても大事で、鏡の前で皮膚の引きつれやくぼみなど左右で違うところはないか、しこりが触れないか、習慣的に行ってください。また一年に一回は必ず乳がん検診に行きましょう。早期に発見して標準的な治療を受ければ比較的予後のよいがんです。</a:t>
            </a:r>
          </a:p>
          <a:p>
            <a:r>
              <a:rPr kumimoji="1" lang="ja-JP" altLang="ja-JP" sz="1200" kern="1200" dirty="0">
                <a:solidFill>
                  <a:schemeClr val="tx1"/>
                </a:solidFill>
                <a:effectLst/>
                <a:latin typeface="+mn-lt"/>
                <a:ea typeface="+mn-ea"/>
                <a:cs typeface="+mn-cs"/>
              </a:rPr>
              <a:t>女性特有である子宮頸がんや子宮体がんも特に症状がなくても定期的に検診を受けることが大切です。</a:t>
            </a:r>
          </a:p>
          <a:p>
            <a:r>
              <a:rPr kumimoji="1" lang="ja-JP" altLang="ja-JP" sz="1200" kern="1200" dirty="0">
                <a:solidFill>
                  <a:schemeClr val="tx1"/>
                </a:solidFill>
                <a:effectLst/>
                <a:latin typeface="+mn-lt"/>
                <a:ea typeface="+mn-ea"/>
                <a:cs typeface="+mn-cs"/>
              </a:rPr>
              <a:t>子宮頸がんは子宮の入り口付近にできることが多いので、婦人科の診察で観察や検査がしやすいため、発見されやすいがんです。子宮頸がんの発生にはその多くにヒトパピローマウイルスの感染が関連しています。また喫煙も子宮頸がんの危険因子であることがわかっています。子宮頸がんはがん検診が効果的と言われ、検診の実施により死亡率の減少が明らかになっています。</a:t>
            </a:r>
          </a:p>
          <a:p>
            <a:r>
              <a:rPr kumimoji="1" lang="ja-JP" altLang="ja-JP" sz="1200" kern="1200" dirty="0">
                <a:solidFill>
                  <a:schemeClr val="tx1"/>
                </a:solidFill>
                <a:effectLst/>
                <a:latin typeface="+mn-lt"/>
                <a:ea typeface="+mn-ea"/>
                <a:cs typeface="+mn-cs"/>
              </a:rPr>
              <a:t>子宮体がんは子宮本体にできるがんで、よく症状として見られるのが出血です。また、肥満、閉経が遅い、出産経験がないなどの場合に発症リスクが高くなることがわかっています。</a:t>
            </a:r>
          </a:p>
          <a:p>
            <a:r>
              <a:rPr kumimoji="1" lang="ja-JP" altLang="ja-JP" sz="1200" kern="1200" dirty="0">
                <a:solidFill>
                  <a:schemeClr val="tx1"/>
                </a:solidFill>
                <a:effectLst/>
                <a:latin typeface="+mn-lt"/>
                <a:ea typeface="+mn-ea"/>
                <a:cs typeface="+mn-cs"/>
              </a:rPr>
              <a:t>子宮頸がんは比較的若い人に多く、子宮体がんは</a:t>
            </a:r>
            <a:r>
              <a:rPr kumimoji="1" lang="en-US" altLang="ja-JP" sz="1200" kern="1200" dirty="0">
                <a:solidFill>
                  <a:schemeClr val="tx1"/>
                </a:solidFill>
                <a:effectLst/>
                <a:latin typeface="+mn-lt"/>
                <a:ea typeface="+mn-ea"/>
                <a:cs typeface="+mn-cs"/>
              </a:rPr>
              <a:t>40</a:t>
            </a:r>
            <a:r>
              <a:rPr kumimoji="1" lang="ja-JP" altLang="ja-JP" sz="1200" kern="1200" dirty="0">
                <a:solidFill>
                  <a:schemeClr val="tx1"/>
                </a:solidFill>
                <a:effectLst/>
                <a:latin typeface="+mn-lt"/>
                <a:ea typeface="+mn-ea"/>
                <a:cs typeface="+mn-cs"/>
              </a:rPr>
              <a:t>歳代から増えてきて、</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60</a:t>
            </a:r>
            <a:r>
              <a:rPr kumimoji="1" lang="ja-JP" altLang="ja-JP" sz="1200" kern="1200" dirty="0">
                <a:solidFill>
                  <a:schemeClr val="tx1"/>
                </a:solidFill>
                <a:effectLst/>
                <a:latin typeface="+mn-lt"/>
                <a:ea typeface="+mn-ea"/>
                <a:cs typeface="+mn-cs"/>
              </a:rPr>
              <a:t>歳代で最も多くなっています。とにかく婦人科系のがんは早期発見できれば予後がいいので、女性の皆さんは必ず検診を受けるようにしてください。</a:t>
            </a:r>
          </a:p>
          <a:p>
            <a:r>
              <a:rPr kumimoji="1" lang="en-US" altLang="ja-JP" sz="1200" kern="1200" dirty="0">
                <a:solidFill>
                  <a:schemeClr val="tx1"/>
                </a:solidFill>
                <a:effectLst/>
                <a:latin typeface="+mn-lt"/>
                <a:ea typeface="+mn-ea"/>
                <a:cs typeface="+mn-cs"/>
              </a:rPr>
              <a:t>3-12</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最後に前立腺がんですが、前立腺は男性のみにある臓器です。早期には多くの場合、自覚症状はなく、あったとしても尿が出にくい、排尿回数が多いといったところです。前立腺がんは</a:t>
            </a:r>
            <a:r>
              <a:rPr kumimoji="1" lang="en-US" altLang="ja-JP" sz="1200" kern="1200" dirty="0">
                <a:solidFill>
                  <a:schemeClr val="tx1"/>
                </a:solidFill>
                <a:effectLst/>
                <a:latin typeface="+mn-lt"/>
                <a:ea typeface="+mn-ea"/>
                <a:cs typeface="+mn-cs"/>
              </a:rPr>
              <a:t>PSA</a:t>
            </a:r>
            <a:r>
              <a:rPr kumimoji="1" lang="ja-JP" altLang="ja-JP" sz="1200" kern="1200" dirty="0">
                <a:solidFill>
                  <a:schemeClr val="tx1"/>
                </a:solidFill>
                <a:effectLst/>
                <a:latin typeface="+mn-lt"/>
                <a:ea typeface="+mn-ea"/>
                <a:cs typeface="+mn-cs"/>
              </a:rPr>
              <a:t>（ピーエスエー）という腫瘍マーカーの普及により、診断が容易となりました。進行もゆっくりで、かなり進行した場合でも適切な治療を受ければ、日常生活を送ることができる予後のよいがんです。前立腺がんは寿命にあまり関係がないと言われることもあります。しかし、前立腺がんには現在、指針として定められている検診はありませんので、気になる症状があれば医療機関を受診することをお勧めしま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24</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a:p>
            <a:r>
              <a:rPr lang="ja-JP" altLang="en-US" dirty="0">
                <a:effectLst/>
              </a:rPr>
              <a:t>　　</a:t>
            </a:r>
            <a:r>
              <a:rPr lang="ja-JP" altLang="ja-JP" dirty="0">
                <a:effectLst/>
              </a:rPr>
              <a:t>さて、代表的ながんについて説明をしてきましたが、日本の主ながんの罹患率をお示しします。罹患率とはある一定の期間にどれだけその病気が発生したかを示す指標です。 </a:t>
            </a:r>
            <a:r>
              <a:rPr kumimoji="1" lang="ja-JP" altLang="ja-JP" sz="1200" kern="1200" dirty="0">
                <a:solidFill>
                  <a:schemeClr val="tx1"/>
                </a:solidFill>
                <a:effectLst/>
                <a:latin typeface="+mn-lt"/>
                <a:ea typeface="+mn-ea"/>
                <a:cs typeface="+mn-cs"/>
              </a:rPr>
              <a:t>全体では（※）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位は大腸がん、</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位胃がん、</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位肺がんで　男女別でみると男性の</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位が胃がん、</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位が大腸がん、</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位が肺がん、女性は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位が乳がん、</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位が大腸がん、</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位が胃がんです。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dirty="0"/>
              <a:t>※</a:t>
            </a:r>
            <a:r>
              <a:rPr kumimoji="1" lang="ja-JP" altLang="en-US" dirty="0"/>
              <a:t>　２０１３年のデータでは、</a:t>
            </a:r>
            <a:r>
              <a:rPr kumimoji="1" lang="en-US" altLang="ja-JP" dirty="0"/>
              <a:t>1</a:t>
            </a:r>
            <a:r>
              <a:rPr kumimoji="1" lang="ja-JP" altLang="en-US" dirty="0"/>
              <a:t>位胃がん、</a:t>
            </a:r>
            <a:r>
              <a:rPr kumimoji="1" lang="en-US" altLang="ja-JP" dirty="0"/>
              <a:t>2</a:t>
            </a:r>
            <a:r>
              <a:rPr kumimoji="1" lang="ja-JP" altLang="en-US" dirty="0"/>
              <a:t>位大腸がん、</a:t>
            </a:r>
            <a:r>
              <a:rPr kumimoji="1" lang="en-US" altLang="ja-JP" dirty="0"/>
              <a:t>3</a:t>
            </a:r>
            <a:r>
              <a:rPr kumimoji="1" lang="ja-JP" altLang="en-US" dirty="0"/>
              <a:t>位肺がんとなっています。</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25</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主ながんによる死亡数は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位肺がん、</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位大腸がん、</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位胃がんとなっています。これは詳しくグラフで説明します。</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26</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全体では１位から順に肺がん、大腸がん、胃がん、膵臓がん、肝臓がんです。</a:t>
            </a:r>
          </a:p>
          <a:p>
            <a:r>
              <a:rPr kumimoji="1" lang="ja-JP" altLang="ja-JP" sz="1200" kern="1200" dirty="0">
                <a:solidFill>
                  <a:schemeClr val="tx1"/>
                </a:solidFill>
                <a:effectLst/>
                <a:latin typeface="+mn-lt"/>
                <a:ea typeface="+mn-ea"/>
                <a:cs typeface="+mn-cs"/>
              </a:rPr>
              <a:t>大腸がんが増加傾向にありますが、大腸がんは病状がかなり進行しないと自覚症状が出ない「がん」の代表であるため、自覚症状が出てしまってから検査したときには、病状がかなり進行していることがあり、亡くなるリスクが高くなるものと推察されま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胃がんがわずかに減少していますが、これは胃がんによる死亡が少なくなったということで、今でも胃がんは罹患率の高いがんです。</a:t>
            </a:r>
            <a:endParaRPr kumimoji="1" lang="ja-JP" altLang="en-US" dirty="0"/>
          </a:p>
        </p:txBody>
      </p:sp>
      <p:sp>
        <p:nvSpPr>
          <p:cNvPr id="4" name="スライド番号プレースホルダー 3"/>
          <p:cNvSpPr>
            <a:spLocks noGrp="1"/>
          </p:cNvSpPr>
          <p:nvPr>
            <p:ph type="sldNum" sz="quarter" idx="10"/>
          </p:nvPr>
        </p:nvSpPr>
        <p:spPr/>
        <p:txBody>
          <a:bodyPr/>
          <a:lstStyle/>
          <a:p>
            <a:fld id="{D5138E8F-0D85-4755-888F-DFA469FE5D8C}" type="slidenum">
              <a:rPr kumimoji="1" lang="ja-JP" altLang="en-US" smtClean="0"/>
              <a:t>27</a:t>
            </a:fld>
            <a:endParaRPr kumimoji="1" lang="ja-JP" altLang="en-US"/>
          </a:p>
        </p:txBody>
      </p:sp>
    </p:spTree>
    <p:extLst>
      <p:ext uri="{BB962C8B-B14F-4D97-AF65-F5344CB8AC3E}">
        <p14:creationId xmlns:p14="http://schemas.microsoft.com/office/powerpoint/2010/main" val="2482499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男性ではがんの中でも肺がんが一番多く、次いで胃、大腸、肝臓、膵臓、前立腺となっています。</a:t>
            </a:r>
          </a:p>
        </p:txBody>
      </p:sp>
      <p:sp>
        <p:nvSpPr>
          <p:cNvPr id="4" name="スライド番号プレースホルダー 3"/>
          <p:cNvSpPr>
            <a:spLocks noGrp="1"/>
          </p:cNvSpPr>
          <p:nvPr>
            <p:ph type="sldNum" sz="quarter" idx="10"/>
          </p:nvPr>
        </p:nvSpPr>
        <p:spPr/>
        <p:txBody>
          <a:bodyPr/>
          <a:lstStyle/>
          <a:p>
            <a:fld id="{D5138E8F-0D85-4755-888F-DFA469FE5D8C}" type="slidenum">
              <a:rPr kumimoji="1" lang="ja-JP" altLang="en-US" smtClean="0"/>
              <a:t>28</a:t>
            </a:fld>
            <a:endParaRPr kumimoji="1" lang="ja-JP" altLang="en-US"/>
          </a:p>
        </p:txBody>
      </p:sp>
    </p:spTree>
    <p:extLst>
      <p:ext uri="{BB962C8B-B14F-4D97-AF65-F5344CB8AC3E}">
        <p14:creationId xmlns:p14="http://schemas.microsoft.com/office/powerpoint/2010/main" val="3106053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女性では大腸がん、肺がんが増え続けており、胃がん、膵臓がん、乳がん、肝臓がん、子宮がんの順になっています。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5138E8F-0D85-4755-888F-DFA469FE5D8C}" type="slidenum">
              <a:rPr kumimoji="1" lang="ja-JP" altLang="en-US" smtClean="0"/>
              <a:t>29</a:t>
            </a:fld>
            <a:endParaRPr kumimoji="1" lang="ja-JP" altLang="en-US"/>
          </a:p>
        </p:txBody>
      </p:sp>
    </p:spTree>
    <p:extLst>
      <p:ext uri="{BB962C8B-B14F-4D97-AF65-F5344CB8AC3E}">
        <p14:creationId xmlns:p14="http://schemas.microsoft.com/office/powerpoint/2010/main" val="152134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（※授業で使う場合は、事前に生徒にアンケートを取り、その結果を書き込んでもよい。）</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3</a:t>
            </a:fld>
            <a:endParaRPr kumimoji="1" lang="ja-JP" altLang="en-US"/>
          </a:p>
        </p:txBody>
      </p:sp>
    </p:spTree>
    <p:extLst>
      <p:ext uri="{BB962C8B-B14F-4D97-AF65-F5344CB8AC3E}">
        <p14:creationId xmlns:p14="http://schemas.microsoft.com/office/powerpoint/2010/main" val="3184419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1990</a:t>
            </a:r>
            <a:r>
              <a:rPr kumimoji="1" lang="ja-JP" altLang="ja-JP" sz="1200" kern="1200" dirty="0">
                <a:solidFill>
                  <a:schemeClr val="tx1"/>
                </a:solidFill>
                <a:effectLst/>
                <a:latin typeface="+mn-lt"/>
                <a:ea typeface="+mn-ea"/>
                <a:cs typeface="+mn-cs"/>
              </a:rPr>
              <a:t>年代後半以降、全がんの</a:t>
            </a:r>
            <a:r>
              <a:rPr kumimoji="1" lang="en-US" altLang="ja-JP" sz="1200" kern="1200" dirty="0">
                <a:solidFill>
                  <a:schemeClr val="tx1"/>
                </a:solidFill>
                <a:effectLst/>
                <a:latin typeface="+mn-lt"/>
                <a:ea typeface="+mn-ea"/>
                <a:cs typeface="+mn-cs"/>
              </a:rPr>
              <a:t>75</a:t>
            </a:r>
            <a:r>
              <a:rPr kumimoji="1" lang="ja-JP" altLang="ja-JP" sz="1200" kern="1200" dirty="0">
                <a:solidFill>
                  <a:schemeClr val="tx1"/>
                </a:solidFill>
                <a:effectLst/>
                <a:latin typeface="+mn-lt"/>
                <a:ea typeface="+mn-ea"/>
                <a:cs typeface="+mn-cs"/>
              </a:rPr>
              <a:t>歳未満年齢調整死亡率は全国的に減少傾向で、宮崎県を見てみると年によって変動があり、</a:t>
            </a:r>
            <a:r>
              <a:rPr kumimoji="1" lang="en-US" altLang="ja-JP" sz="1200" kern="1200" dirty="0">
                <a:solidFill>
                  <a:schemeClr val="tx1"/>
                </a:solidFill>
                <a:effectLst/>
                <a:latin typeface="+mn-lt"/>
                <a:ea typeface="+mn-ea"/>
                <a:cs typeface="+mn-cs"/>
              </a:rPr>
              <a:t>H26</a:t>
            </a:r>
            <a:r>
              <a:rPr kumimoji="1" lang="ja-JP" altLang="ja-JP" sz="1200" kern="1200" dirty="0">
                <a:solidFill>
                  <a:schemeClr val="tx1"/>
                </a:solidFill>
                <a:effectLst/>
                <a:latin typeface="+mn-lt"/>
                <a:ea typeface="+mn-ea"/>
                <a:cs typeface="+mn-cs"/>
              </a:rPr>
              <a:t>年は低かったのですが、</a:t>
            </a:r>
            <a:r>
              <a:rPr kumimoji="1" lang="en-US" altLang="ja-JP" sz="1200" kern="1200" dirty="0">
                <a:solidFill>
                  <a:schemeClr val="tx1"/>
                </a:solidFill>
                <a:effectLst/>
                <a:latin typeface="+mn-lt"/>
                <a:ea typeface="+mn-ea"/>
                <a:cs typeface="+mn-cs"/>
              </a:rPr>
              <a:t>H27</a:t>
            </a:r>
            <a:r>
              <a:rPr kumimoji="1" lang="ja-JP" altLang="ja-JP" sz="1200" kern="1200" dirty="0">
                <a:solidFill>
                  <a:schemeClr val="tx1"/>
                </a:solidFill>
                <a:effectLst/>
                <a:latin typeface="+mn-lt"/>
                <a:ea typeface="+mn-ea"/>
                <a:cs typeface="+mn-cs"/>
              </a:rPr>
              <a:t>年は全国平均レベルとなっています。</a:t>
            </a:r>
          </a:p>
          <a:p>
            <a:r>
              <a:rPr kumimoji="1" lang="en-US" altLang="ja-JP" sz="1200" kern="1200" dirty="0">
                <a:solidFill>
                  <a:schemeClr val="tx1"/>
                </a:solidFill>
                <a:effectLst/>
                <a:latin typeface="+mn-lt"/>
                <a:ea typeface="+mn-ea"/>
                <a:cs typeface="+mn-cs"/>
              </a:rPr>
              <a:t>H27</a:t>
            </a:r>
            <a:r>
              <a:rPr kumimoji="1" lang="ja-JP" altLang="ja-JP" sz="1200" kern="1200" dirty="0">
                <a:solidFill>
                  <a:schemeClr val="tx1"/>
                </a:solidFill>
                <a:effectLst/>
                <a:latin typeface="+mn-lt"/>
                <a:ea typeface="+mn-ea"/>
                <a:cs typeface="+mn-cs"/>
              </a:rPr>
              <a:t>年の</a:t>
            </a:r>
            <a:r>
              <a:rPr kumimoji="1" lang="en-US" altLang="ja-JP" sz="1200" kern="1200" dirty="0">
                <a:solidFill>
                  <a:schemeClr val="tx1"/>
                </a:solidFill>
                <a:effectLst/>
                <a:latin typeface="+mn-lt"/>
                <a:ea typeface="+mn-ea"/>
                <a:cs typeface="+mn-cs"/>
              </a:rPr>
              <a:t>75</a:t>
            </a:r>
            <a:r>
              <a:rPr kumimoji="1" lang="ja-JP" altLang="ja-JP" sz="1200" kern="1200" dirty="0">
                <a:solidFill>
                  <a:schemeClr val="tx1"/>
                </a:solidFill>
                <a:effectLst/>
                <a:latin typeface="+mn-lt"/>
                <a:ea typeface="+mn-ea"/>
                <a:cs typeface="+mn-cs"/>
              </a:rPr>
              <a:t>歳未満年齢調整死亡率は、</a:t>
            </a:r>
            <a:r>
              <a:rPr kumimoji="1" lang="en-US" altLang="ja-JP" sz="1200" kern="1200" dirty="0">
                <a:solidFill>
                  <a:schemeClr val="tx1"/>
                </a:solidFill>
                <a:effectLst/>
                <a:latin typeface="+mn-lt"/>
                <a:ea typeface="+mn-ea"/>
                <a:cs typeface="+mn-cs"/>
              </a:rPr>
              <a:t>H17</a:t>
            </a:r>
            <a:r>
              <a:rPr kumimoji="1" lang="ja-JP" altLang="ja-JP" sz="1200" kern="1200" dirty="0">
                <a:solidFill>
                  <a:schemeClr val="tx1"/>
                </a:solidFill>
                <a:effectLst/>
                <a:latin typeface="+mn-lt"/>
                <a:ea typeface="+mn-ea"/>
                <a:cs typeface="+mn-cs"/>
              </a:rPr>
              <a:t>年からの</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年間で</a:t>
            </a:r>
            <a:r>
              <a:rPr kumimoji="1" lang="en-US" altLang="ja-JP" sz="1200" kern="1200" dirty="0">
                <a:solidFill>
                  <a:schemeClr val="tx1"/>
                </a:solidFill>
                <a:effectLst/>
                <a:latin typeface="+mn-lt"/>
                <a:ea typeface="+mn-ea"/>
                <a:cs typeface="+mn-cs"/>
              </a:rPr>
              <a:t>1</a:t>
            </a:r>
            <a:r>
              <a:rPr kumimoji="1" lang="ja-JP" altLang="en-US" sz="1200" kern="1200" dirty="0">
                <a:solidFill>
                  <a:schemeClr val="tx1"/>
                </a:solidFill>
                <a:effectLst/>
                <a:latin typeface="+mn-lt"/>
                <a:ea typeface="+mn-ea"/>
                <a:cs typeface="+mn-cs"/>
              </a:rPr>
              <a:t>４</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４</a:t>
            </a:r>
            <a:r>
              <a:rPr kumimoji="1" lang="ja-JP" altLang="ja-JP" sz="1200" kern="1200" dirty="0">
                <a:solidFill>
                  <a:schemeClr val="tx1"/>
                </a:solidFill>
                <a:effectLst/>
                <a:latin typeface="+mn-lt"/>
                <a:ea typeface="+mn-ea"/>
                <a:cs typeface="+mn-cs"/>
              </a:rPr>
              <a:t>％減少しました。</a:t>
            </a: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92.4 → 78.0; </a:t>
            </a:r>
            <a:r>
              <a:rPr kumimoji="1" lang="ja-JP" altLang="ja-JP" sz="1200" kern="1200" dirty="0">
                <a:solidFill>
                  <a:schemeClr val="tx1"/>
                </a:solidFill>
                <a:effectLst/>
                <a:latin typeface="+mn-lt"/>
                <a:ea typeface="+mn-ea"/>
                <a:cs typeface="+mn-cs"/>
              </a:rPr>
              <a:t>人口</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万対）。</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30</a:t>
            </a:fld>
            <a:endParaRPr kumimoji="1" lang="ja-JP" altLang="en-US"/>
          </a:p>
        </p:txBody>
      </p:sp>
    </p:spTree>
    <p:extLst>
      <p:ext uri="{BB962C8B-B14F-4D97-AF65-F5344CB8AC3E}">
        <p14:creationId xmlns:p14="http://schemas.microsoft.com/office/powerpoint/2010/main" val="3507479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がんの</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年生存率です。</a:t>
            </a:r>
          </a:p>
          <a:p>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年生存率とは治療５年後に生存している人の割合が、がんに関係ない人が５年後に生存している人の割合に比べてどのくらい低いかという指標です。</a:t>
            </a:r>
          </a:p>
          <a:p>
            <a:r>
              <a:rPr kumimoji="1" lang="ja-JP" altLang="ja-JP" sz="1200" kern="1200" dirty="0">
                <a:solidFill>
                  <a:schemeClr val="tx1"/>
                </a:solidFill>
                <a:effectLst/>
                <a:latin typeface="+mn-lt"/>
                <a:ea typeface="+mn-ea"/>
                <a:cs typeface="+mn-cs"/>
              </a:rPr>
              <a:t>この割合が高いほど治療で生命を救えるがんということです。最も生存率が低いのが膵がん、次いで胆道がん、肝がん、食道がん、肺がんと続きます。生存率が高いのは前立腺がん、甲状腺がん、乳がん、子宮体がんの順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31</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今までがんの仕組みやがんの原因、種類、がんの現状など説明してきましたが、ここでは、がんにならないためにできることを考えたいと思います。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32</a:t>
            </a:fld>
            <a:endParaRPr kumimoji="1" lang="ja-JP" altLang="en-US"/>
          </a:p>
        </p:txBody>
      </p:sp>
    </p:spTree>
    <p:extLst>
      <p:ext uri="{BB962C8B-B14F-4D97-AF65-F5344CB8AC3E}">
        <p14:creationId xmlns:p14="http://schemas.microsoft.com/office/powerpoint/2010/main" val="1220384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男性の場合はがんの原因として最も多いのは喫煙で、原因として約</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％は生活習慣であると先程お示ししました。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4940282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また、女性の場合は感染が最も多く、次に注目したいのは受動喫煙です。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494028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男性の約</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％は喫煙を含む生活習慣が原因の一つとされており、がんの原因の中でも生活習慣は自分で気を付けることができる予防策です。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35</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たばこの煙には数百種類の発がん物質が含まれており、喫煙は肺がんをはじめとして多くのがんにかかる危険性を高めることが明らかとなっています。例えばたばこを吸う人が肺がんで死亡する危険性は、吸わない人と比べると男性で</a:t>
            </a:r>
            <a:r>
              <a:rPr kumimoji="1" lang="en-US" altLang="ja-JP" sz="1200" kern="1200" dirty="0">
                <a:solidFill>
                  <a:schemeClr val="tx1"/>
                </a:solidFill>
                <a:effectLst/>
                <a:latin typeface="+mn-lt"/>
                <a:ea typeface="+mn-ea"/>
                <a:cs typeface="+mn-cs"/>
              </a:rPr>
              <a:t>4.8</a:t>
            </a:r>
            <a:r>
              <a:rPr kumimoji="1" lang="ja-JP" altLang="ja-JP" sz="1200" kern="1200" dirty="0">
                <a:solidFill>
                  <a:schemeClr val="tx1"/>
                </a:solidFill>
                <a:effectLst/>
                <a:latin typeface="+mn-lt"/>
                <a:ea typeface="+mn-ea"/>
                <a:cs typeface="+mn-cs"/>
              </a:rPr>
              <a:t>倍、女性で</a:t>
            </a:r>
            <a:r>
              <a:rPr kumimoji="1" lang="en-US" altLang="ja-JP" sz="1200" kern="1200" dirty="0">
                <a:solidFill>
                  <a:schemeClr val="tx1"/>
                </a:solidFill>
                <a:effectLst/>
                <a:latin typeface="+mn-lt"/>
                <a:ea typeface="+mn-ea"/>
                <a:cs typeface="+mn-cs"/>
              </a:rPr>
              <a:t>3.9</a:t>
            </a:r>
            <a:r>
              <a:rPr kumimoji="1" lang="ja-JP" altLang="ja-JP" sz="1200" kern="1200" dirty="0">
                <a:solidFill>
                  <a:schemeClr val="tx1"/>
                </a:solidFill>
                <a:effectLst/>
                <a:latin typeface="+mn-lt"/>
                <a:ea typeface="+mn-ea"/>
                <a:cs typeface="+mn-cs"/>
              </a:rPr>
              <a:t>倍です。たばこの影響は若い人ほど受けやすいことが指摘されており、人が吸っているたばこの煙を吸うだけでもがんになる可能性があります。</a:t>
            </a:r>
          </a:p>
          <a:p>
            <a:r>
              <a:rPr kumimoji="1" lang="ja-JP" altLang="ja-JP" sz="1200" kern="1200" dirty="0">
                <a:solidFill>
                  <a:schemeClr val="tx1"/>
                </a:solidFill>
                <a:effectLst/>
                <a:latin typeface="+mn-lt"/>
                <a:ea typeface="+mn-ea"/>
                <a:cs typeface="+mn-cs"/>
              </a:rPr>
              <a:t>また、お酒は大量飲酒すると発がん物質が体内に取り込まれやすくなり、アルコールが通過する口腔、咽頭、食道や肝臓などのがんにかかる危険性が高まります。</a:t>
            </a:r>
          </a:p>
          <a:p>
            <a:r>
              <a:rPr kumimoji="1" lang="ja-JP" altLang="ja-JP" sz="1200" kern="1200" dirty="0">
                <a:solidFill>
                  <a:schemeClr val="tx1"/>
                </a:solidFill>
                <a:effectLst/>
                <a:latin typeface="+mn-lt"/>
                <a:ea typeface="+mn-ea"/>
                <a:cs typeface="+mn-cs"/>
              </a:rPr>
              <a:t>塩分の多い食べ物は胃がんにかかる可能性を高めますし、熱い飲食物の摂取は食道がんの危険性を高めますが、逆に野菜や果物の摂取は食道がんや胃がんにかかる危険性を低くする可能性があります。</a:t>
            </a:r>
          </a:p>
          <a:p>
            <a:r>
              <a:rPr kumimoji="1" lang="ja-JP" altLang="ja-JP" sz="1200" kern="1200" dirty="0">
                <a:solidFill>
                  <a:schemeClr val="tx1"/>
                </a:solidFill>
                <a:effectLst/>
                <a:latin typeface="+mn-lt"/>
                <a:ea typeface="+mn-ea"/>
                <a:cs typeface="+mn-cs"/>
              </a:rPr>
              <a:t>肥満ややせすぎはがんの原因になると言われています。運動不足は大腸がんや乳がんにかかる危険性を高めます。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36</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県別の喫煙率を見ますと、宮崎県は</a:t>
            </a:r>
            <a:r>
              <a:rPr kumimoji="1" lang="en-US" altLang="ja-JP" sz="1200" kern="1200" dirty="0">
                <a:solidFill>
                  <a:schemeClr val="tx1"/>
                </a:solidFill>
                <a:effectLst/>
                <a:latin typeface="+mn-lt"/>
                <a:ea typeface="+mn-ea"/>
                <a:cs typeface="+mn-cs"/>
              </a:rPr>
              <a:t>21.5</a:t>
            </a:r>
            <a:r>
              <a:rPr kumimoji="1" lang="ja-JP" altLang="ja-JP" sz="1200" kern="1200" dirty="0">
                <a:solidFill>
                  <a:schemeClr val="tx1"/>
                </a:solidFill>
                <a:effectLst/>
                <a:latin typeface="+mn-lt"/>
                <a:ea typeface="+mn-ea"/>
                <a:cs typeface="+mn-cs"/>
              </a:rPr>
              <a:t>％と全国で</a:t>
            </a:r>
            <a:r>
              <a:rPr kumimoji="1" lang="en-US" altLang="ja-JP" sz="1200" kern="1200" dirty="0">
                <a:solidFill>
                  <a:schemeClr val="tx1"/>
                </a:solidFill>
                <a:effectLst/>
                <a:latin typeface="+mn-lt"/>
                <a:ea typeface="+mn-ea"/>
                <a:cs typeface="+mn-cs"/>
              </a:rPr>
              <a:t>21</a:t>
            </a:r>
            <a:r>
              <a:rPr kumimoji="1" lang="ja-JP" altLang="ja-JP" sz="1200" kern="1200" dirty="0">
                <a:solidFill>
                  <a:schemeClr val="tx1"/>
                </a:solidFill>
                <a:effectLst/>
                <a:latin typeface="+mn-lt"/>
                <a:ea typeface="+mn-ea"/>
                <a:cs typeface="+mn-cs"/>
              </a:rPr>
              <a:t>番目になります。</a:t>
            </a:r>
          </a:p>
          <a:p>
            <a:r>
              <a:rPr kumimoji="1" lang="ja-JP" altLang="ja-JP" sz="1200" kern="1200" dirty="0">
                <a:solidFill>
                  <a:schemeClr val="tx1"/>
                </a:solidFill>
                <a:effectLst/>
                <a:latin typeface="+mn-lt"/>
                <a:ea typeface="+mn-ea"/>
                <a:cs typeface="+mn-cs"/>
              </a:rPr>
              <a:t>宮崎県は男性の肥満率は全国でワースト２位で、</a:t>
            </a:r>
            <a:r>
              <a:rPr kumimoji="1" lang="en-US" altLang="ja-JP" sz="1200" kern="1200" dirty="0">
                <a:solidFill>
                  <a:schemeClr val="tx1"/>
                </a:solidFill>
                <a:effectLst/>
                <a:latin typeface="+mn-lt"/>
                <a:ea typeface="+mn-ea"/>
                <a:cs typeface="+mn-cs"/>
              </a:rPr>
              <a:t>2015</a:t>
            </a:r>
            <a:r>
              <a:rPr kumimoji="1" lang="ja-JP" altLang="ja-JP" sz="1200" kern="1200" dirty="0">
                <a:solidFill>
                  <a:schemeClr val="tx1"/>
                </a:solidFill>
                <a:effectLst/>
                <a:latin typeface="+mn-lt"/>
                <a:ea typeface="+mn-ea"/>
                <a:cs typeface="+mn-cs"/>
              </a:rPr>
              <a:t>年のデータではアルコール消費量は鹿児島県に次ぐ２位となっています。　　</a:t>
            </a:r>
          </a:p>
          <a:p>
            <a:r>
              <a:rPr kumimoji="1" lang="ja-JP" altLang="ja-JP" sz="1200" kern="1200" dirty="0">
                <a:solidFill>
                  <a:schemeClr val="tx1"/>
                </a:solidFill>
                <a:effectLst/>
                <a:latin typeface="+mn-lt"/>
                <a:ea typeface="+mn-ea"/>
                <a:cs typeface="+mn-cs"/>
              </a:rPr>
              <a:t>がんの原因となる生活習慣ということから考えると宮崎県のデータはあまりよくありません。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D5138E8F-0D85-4755-888F-DFA469FE5D8C}" type="slidenum">
              <a:rPr kumimoji="1" lang="ja-JP" altLang="en-US" smtClean="0"/>
              <a:t>37</a:t>
            </a:fld>
            <a:endParaRPr kumimoji="1" lang="ja-JP" altLang="en-US"/>
          </a:p>
        </p:txBody>
      </p:sp>
    </p:spTree>
    <p:extLst>
      <p:ext uri="{BB962C8B-B14F-4D97-AF65-F5344CB8AC3E}">
        <p14:creationId xmlns:p14="http://schemas.microsoft.com/office/powerpoint/2010/main" val="33655820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DEEA3D-5B4D-4576-B87D-A3ECAC1A3A2B}" type="slidenum">
              <a:rPr lang="en-US" altLang="ja-JP"/>
              <a:pPr/>
              <a:t>38</a:t>
            </a:fld>
            <a:endParaRPr lang="en-US" altLang="ja-JP"/>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kumimoji="1" lang="ja-JP" altLang="ja-JP" sz="1200" kern="1200" dirty="0">
                <a:solidFill>
                  <a:schemeClr val="tx1"/>
                </a:solidFill>
                <a:effectLst/>
                <a:latin typeface="+mn-lt"/>
                <a:ea typeface="+mn-ea"/>
                <a:cs typeface="+mn-cs"/>
              </a:rPr>
              <a:t>喫煙が人体に与える影響はそれまでに吸い込んだたばこの煙の総量と密接に関係しています。１日あたりの平均本数×喫煙した年数をブリンクマン係数といいますが、それが</a:t>
            </a:r>
            <a:r>
              <a:rPr kumimoji="1" lang="en-US" altLang="ja-JP" sz="1200" kern="1200" dirty="0">
                <a:solidFill>
                  <a:schemeClr val="tx1"/>
                </a:solidFill>
                <a:effectLst/>
                <a:latin typeface="+mn-lt"/>
                <a:ea typeface="+mn-ea"/>
                <a:cs typeface="+mn-cs"/>
              </a:rPr>
              <a:t>1200</a:t>
            </a:r>
            <a:r>
              <a:rPr kumimoji="1" lang="ja-JP" altLang="ja-JP" sz="1200" kern="1200" dirty="0">
                <a:solidFill>
                  <a:schemeClr val="tx1"/>
                </a:solidFill>
                <a:effectLst/>
                <a:latin typeface="+mn-lt"/>
                <a:ea typeface="+mn-ea"/>
                <a:cs typeface="+mn-cs"/>
              </a:rPr>
              <a:t>を超えると喉頭がんになるリスクが非喫煙者に比べ</a:t>
            </a:r>
            <a:r>
              <a:rPr kumimoji="1" lang="en-US" altLang="ja-JP" sz="1200" kern="1200" dirty="0">
                <a:solidFill>
                  <a:schemeClr val="tx1"/>
                </a:solidFill>
                <a:effectLst/>
                <a:latin typeface="+mn-lt"/>
                <a:ea typeface="+mn-ea"/>
                <a:cs typeface="+mn-cs"/>
              </a:rPr>
              <a:t>32.5</a:t>
            </a:r>
            <a:r>
              <a:rPr kumimoji="1" lang="ja-JP" altLang="ja-JP" sz="1200" kern="1200" dirty="0">
                <a:solidFill>
                  <a:schemeClr val="tx1"/>
                </a:solidFill>
                <a:effectLst/>
                <a:latin typeface="+mn-lt"/>
                <a:ea typeface="+mn-ea"/>
                <a:cs typeface="+mn-cs"/>
              </a:rPr>
              <a:t>倍にもなります。男性の肺がんについては</a:t>
            </a:r>
            <a:r>
              <a:rPr kumimoji="1" lang="en-US" altLang="ja-JP" sz="1200" kern="1200" dirty="0">
                <a:solidFill>
                  <a:schemeClr val="tx1"/>
                </a:solidFill>
                <a:effectLst/>
                <a:latin typeface="+mn-lt"/>
                <a:ea typeface="+mn-ea"/>
                <a:cs typeface="+mn-cs"/>
              </a:rPr>
              <a:t>400</a:t>
            </a:r>
            <a:r>
              <a:rPr kumimoji="1" lang="ja-JP" altLang="ja-JP" sz="1200" kern="1200" dirty="0">
                <a:solidFill>
                  <a:schemeClr val="tx1"/>
                </a:solidFill>
                <a:effectLst/>
                <a:latin typeface="+mn-lt"/>
                <a:ea typeface="+mn-ea"/>
                <a:cs typeface="+mn-cs"/>
              </a:rPr>
              <a:t>が要注意の数値と考えられています。その他のがんや病気でも喫煙者ではリスクが高くなりますし、受動喫煙の危険性もあります。</a:t>
            </a:r>
            <a:endParaRPr lang="ja-JP" altLang="ja-JP" dirty="0"/>
          </a:p>
        </p:txBody>
      </p:sp>
    </p:spTree>
    <p:extLst>
      <p:ext uri="{BB962C8B-B14F-4D97-AF65-F5344CB8AC3E}">
        <p14:creationId xmlns:p14="http://schemas.microsoft.com/office/powerpoint/2010/main" val="2600513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受動喫煙について説明します。</a:t>
            </a:r>
          </a:p>
          <a:p>
            <a:r>
              <a:rPr kumimoji="1" lang="ja-JP" altLang="ja-JP" sz="1200" kern="1200" dirty="0">
                <a:solidFill>
                  <a:schemeClr val="tx1"/>
                </a:solidFill>
                <a:effectLst/>
                <a:latin typeface="+mn-lt"/>
                <a:ea typeface="+mn-ea"/>
                <a:cs typeface="+mn-cs"/>
              </a:rPr>
              <a:t>たばこの煙にはたばこを吸う人が直接吸い込む「主流煙」と火のついた先から立ちのぼる「副流煙」に分かれます。この副流煙を自分の意思とは関係なく吸い込んでしまうことを受動喫煙と言います。実はこの副流煙の方がたちが悪く、主流煙に比べてニコチンが</a:t>
            </a:r>
            <a:r>
              <a:rPr kumimoji="1" lang="en-US" altLang="ja-JP" sz="1200" kern="1200" dirty="0">
                <a:solidFill>
                  <a:schemeClr val="tx1"/>
                </a:solidFill>
                <a:effectLst/>
                <a:latin typeface="+mn-lt"/>
                <a:ea typeface="+mn-ea"/>
                <a:cs typeface="+mn-cs"/>
              </a:rPr>
              <a:t>2.8</a:t>
            </a:r>
            <a:r>
              <a:rPr kumimoji="1" lang="ja-JP" altLang="ja-JP" sz="1200" kern="1200" dirty="0">
                <a:solidFill>
                  <a:schemeClr val="tx1"/>
                </a:solidFill>
                <a:effectLst/>
                <a:latin typeface="+mn-lt"/>
                <a:ea typeface="+mn-ea"/>
                <a:cs typeface="+mn-cs"/>
              </a:rPr>
              <a:t>倍、タールが</a:t>
            </a:r>
            <a:r>
              <a:rPr kumimoji="1" lang="en-US" altLang="ja-JP" sz="1200" kern="1200" dirty="0">
                <a:solidFill>
                  <a:schemeClr val="tx1"/>
                </a:solidFill>
                <a:effectLst/>
                <a:latin typeface="+mn-lt"/>
                <a:ea typeface="+mn-ea"/>
                <a:cs typeface="+mn-cs"/>
              </a:rPr>
              <a:t>3.4</a:t>
            </a:r>
            <a:r>
              <a:rPr kumimoji="1" lang="ja-JP" altLang="ja-JP" sz="1200" kern="1200" dirty="0">
                <a:solidFill>
                  <a:schemeClr val="tx1"/>
                </a:solidFill>
                <a:effectLst/>
                <a:latin typeface="+mn-lt"/>
                <a:ea typeface="+mn-ea"/>
                <a:cs typeface="+mn-cs"/>
              </a:rPr>
              <a:t>倍、一酸化炭素が</a:t>
            </a:r>
            <a:r>
              <a:rPr kumimoji="1" lang="en-US" altLang="ja-JP" sz="1200" kern="1200" dirty="0">
                <a:solidFill>
                  <a:schemeClr val="tx1"/>
                </a:solidFill>
                <a:effectLst/>
                <a:latin typeface="+mn-lt"/>
                <a:ea typeface="+mn-ea"/>
                <a:cs typeface="+mn-cs"/>
              </a:rPr>
              <a:t>4.7</a:t>
            </a:r>
            <a:r>
              <a:rPr kumimoji="1" lang="ja-JP" altLang="ja-JP" sz="1200" kern="1200" dirty="0">
                <a:solidFill>
                  <a:schemeClr val="tx1"/>
                </a:solidFill>
                <a:effectLst/>
                <a:latin typeface="+mn-lt"/>
                <a:ea typeface="+mn-ea"/>
                <a:cs typeface="+mn-cs"/>
              </a:rPr>
              <a:t>倍も含まれています。受動喫煙にさらされると、がんや脳卒中、心筋梗塞、呼吸器疾患などの様々な病気のリスクが高くなります。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39</a:t>
            </a:fld>
            <a:endParaRPr kumimoji="1" lang="ja-JP" altLang="en-US"/>
          </a:p>
        </p:txBody>
      </p:sp>
    </p:spTree>
    <p:extLst>
      <p:ext uri="{BB962C8B-B14F-4D97-AF65-F5344CB8AC3E}">
        <p14:creationId xmlns:p14="http://schemas.microsoft.com/office/powerpoint/2010/main" val="386016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a:t>
            </a:fld>
            <a:endParaRPr kumimoji="1" lang="ja-JP" altLang="en-US"/>
          </a:p>
        </p:txBody>
      </p:sp>
    </p:spTree>
    <p:extLst>
      <p:ext uri="{BB962C8B-B14F-4D97-AF65-F5344CB8AC3E}">
        <p14:creationId xmlns:p14="http://schemas.microsoft.com/office/powerpoint/2010/main" val="33417542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2004</a:t>
            </a:r>
            <a:r>
              <a:rPr kumimoji="1" lang="ja-JP" altLang="ja-JP" sz="1200" kern="1200" dirty="0">
                <a:solidFill>
                  <a:schemeClr val="tx1"/>
                </a:solidFill>
                <a:effectLst/>
                <a:latin typeface="+mn-lt"/>
                <a:ea typeface="+mn-ea"/>
                <a:cs typeface="+mn-cs"/>
              </a:rPr>
              <a:t>年のデータになりますが、受動喫煙の影響で毎年、世界で</a:t>
            </a:r>
            <a:r>
              <a:rPr kumimoji="1" lang="en-US" altLang="ja-JP" sz="1200" kern="1200" dirty="0">
                <a:solidFill>
                  <a:schemeClr val="tx1"/>
                </a:solidFill>
                <a:effectLst/>
                <a:latin typeface="+mn-lt"/>
                <a:ea typeface="+mn-ea"/>
                <a:cs typeface="+mn-cs"/>
              </a:rPr>
              <a:t>60</a:t>
            </a:r>
            <a:r>
              <a:rPr kumimoji="1" lang="ja-JP" altLang="ja-JP" sz="1200" kern="1200" dirty="0">
                <a:solidFill>
                  <a:schemeClr val="tx1"/>
                </a:solidFill>
                <a:effectLst/>
                <a:latin typeface="+mn-lt"/>
                <a:ea typeface="+mn-ea"/>
                <a:cs typeface="+mn-cs"/>
              </a:rPr>
              <a:t>万人の方が亡くなっています。</a:t>
            </a:r>
          </a:p>
          <a:p>
            <a:r>
              <a:rPr kumimoji="1" lang="ja-JP" altLang="ja-JP" sz="1200" kern="1200" dirty="0">
                <a:solidFill>
                  <a:schemeClr val="tx1"/>
                </a:solidFill>
                <a:effectLst/>
                <a:latin typeface="+mn-lt"/>
                <a:ea typeface="+mn-ea"/>
                <a:cs typeface="+mn-cs"/>
              </a:rPr>
              <a:t>子どもへの健康被害は乳幼児突然死症候群、肺炎、喘息などです。また、妊娠中の喫煙は流産や早産、低出生体重児が生まれるなど様々な悪影響があるのです。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40</a:t>
            </a:fld>
            <a:endParaRPr kumimoji="1" lang="ja-JP" altLang="en-US"/>
          </a:p>
        </p:txBody>
      </p:sp>
    </p:spTree>
    <p:extLst>
      <p:ext uri="{BB962C8B-B14F-4D97-AF65-F5344CB8AC3E}">
        <p14:creationId xmlns:p14="http://schemas.microsoft.com/office/powerpoint/2010/main" val="41103060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年間</a:t>
            </a:r>
            <a:r>
              <a:rPr kumimoji="1" lang="en-US" altLang="ja-JP" sz="1200" kern="1200" dirty="0">
                <a:solidFill>
                  <a:schemeClr val="tx1"/>
                </a:solidFill>
                <a:effectLst/>
                <a:latin typeface="+mn-lt"/>
                <a:ea typeface="+mn-ea"/>
                <a:cs typeface="+mn-cs"/>
              </a:rPr>
              <a:t>6800</a:t>
            </a:r>
            <a:r>
              <a:rPr kumimoji="1" lang="ja-JP" altLang="ja-JP" sz="1200" kern="1200" dirty="0">
                <a:solidFill>
                  <a:schemeClr val="tx1"/>
                </a:solidFill>
                <a:effectLst/>
                <a:latin typeface="+mn-lt"/>
                <a:ea typeface="+mn-ea"/>
                <a:cs typeface="+mn-cs"/>
              </a:rPr>
              <a:t>人の方が受動喫煙に起因した肺がんや虚血性心疾患で亡くなっており、家庭内での受動喫煙起因年間死亡数だけでも、全体の約半数の</a:t>
            </a:r>
            <a:r>
              <a:rPr kumimoji="1" lang="en-US" altLang="ja-JP" sz="1200" kern="1200" dirty="0">
                <a:solidFill>
                  <a:schemeClr val="tx1"/>
                </a:solidFill>
                <a:effectLst/>
                <a:latin typeface="+mn-lt"/>
                <a:ea typeface="+mn-ea"/>
                <a:cs typeface="+mn-cs"/>
              </a:rPr>
              <a:t>3178</a:t>
            </a:r>
            <a:r>
              <a:rPr kumimoji="1" lang="ja-JP" altLang="ja-JP" sz="1200" kern="1200" dirty="0">
                <a:solidFill>
                  <a:schemeClr val="tx1"/>
                </a:solidFill>
                <a:effectLst/>
                <a:latin typeface="+mn-lt"/>
                <a:ea typeface="+mn-ea"/>
                <a:cs typeface="+mn-cs"/>
              </a:rPr>
              <a:t>人が死亡しています。</a:t>
            </a:r>
          </a:p>
          <a:p>
            <a:r>
              <a:rPr kumimoji="1" lang="ja-JP" altLang="ja-JP" sz="1200" kern="1200" dirty="0">
                <a:solidFill>
                  <a:schemeClr val="tx1"/>
                </a:solidFill>
                <a:effectLst/>
                <a:latin typeface="+mn-lt"/>
                <a:ea typeface="+mn-ea"/>
                <a:cs typeface="+mn-cs"/>
              </a:rPr>
              <a:t>特に女性は家庭内での受動喫煙の被害が多いことがわかります。これは二つの疾患によるデータであり、実際の受動喫煙の被害はもっと広範囲にわたります。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41</a:t>
            </a:fld>
            <a:endParaRPr kumimoji="1" lang="ja-JP" altLang="en-US"/>
          </a:p>
        </p:txBody>
      </p:sp>
    </p:spTree>
    <p:extLst>
      <p:ext uri="{BB962C8B-B14F-4D97-AF65-F5344CB8AC3E}">
        <p14:creationId xmlns:p14="http://schemas.microsoft.com/office/powerpoint/2010/main" val="4089604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たばこを吸わない妻が喫煙する夫をもつ場合、吸わない夫をもつ妻に比べて肺がんになるリスクが約</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倍高まります。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42</a:t>
            </a:fld>
            <a:endParaRPr kumimoji="1" lang="ja-JP" altLang="en-US"/>
          </a:p>
        </p:txBody>
      </p:sp>
    </p:spTree>
    <p:extLst>
      <p:ext uri="{BB962C8B-B14F-4D97-AF65-F5344CB8AC3E}">
        <p14:creationId xmlns:p14="http://schemas.microsoft.com/office/powerpoint/2010/main" val="31975586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a:p>
            <a:r>
              <a:rPr lang="ja-JP" altLang="en-US" dirty="0">
                <a:effectLst/>
              </a:rPr>
              <a:t>　　</a:t>
            </a:r>
            <a:r>
              <a:rPr lang="ja-JP" altLang="ja-JP" dirty="0">
                <a:effectLst/>
              </a:rPr>
              <a:t>胃がんや肝がん、子宮頸がんのようにウイルスや細菌の感染が原因で発生するがんの対策の検査があります。胃がんの原因の多くはピロリ菌感染によるもので、肝臓がんの原因の大部分は肝炎ウイルスの感染によるものです。ピロリ菌の検査は医療機関で受けることができ、肝炎ウイルスの検査は保健所でも受けられますので、是非早めにチェックしてみてください。ピロリ菌、肝炎ウイルスの治療も進んでおり、保険の適用にもなっています。 </a:t>
            </a:r>
            <a:r>
              <a:rPr kumimoji="1" lang="ja-JP" altLang="ja-JP" sz="1200" kern="1200" dirty="0">
                <a:solidFill>
                  <a:schemeClr val="tx1"/>
                </a:solidFill>
                <a:effectLst/>
                <a:latin typeface="+mn-lt"/>
                <a:ea typeface="+mn-ea"/>
                <a:cs typeface="+mn-cs"/>
              </a:rPr>
              <a:t>子宮頸がんの予防にワクチンもあり、予防効果は</a:t>
            </a:r>
            <a:r>
              <a:rPr kumimoji="1" lang="en-US" altLang="ja-JP" sz="1200" kern="1200" dirty="0">
                <a:solidFill>
                  <a:schemeClr val="tx1"/>
                </a:solidFill>
                <a:effectLst/>
                <a:latin typeface="+mn-lt"/>
                <a:ea typeface="+mn-ea"/>
                <a:cs typeface="+mn-cs"/>
              </a:rPr>
              <a:t>70</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80</a:t>
            </a:r>
            <a:r>
              <a:rPr kumimoji="1" lang="ja-JP" altLang="ja-JP" sz="1200" kern="1200" dirty="0">
                <a:solidFill>
                  <a:schemeClr val="tx1"/>
                </a:solidFill>
                <a:effectLst/>
                <a:latin typeface="+mn-lt"/>
                <a:ea typeface="+mn-ea"/>
                <a:cs typeface="+mn-cs"/>
              </a:rPr>
              <a:t>％とも言われています。</a:t>
            </a:r>
          </a:p>
          <a:p>
            <a:r>
              <a:rPr kumimoji="1" lang="ja-JP" altLang="ja-JP" sz="1200" kern="1200" dirty="0">
                <a:solidFill>
                  <a:schemeClr val="tx1"/>
                </a:solidFill>
                <a:effectLst/>
                <a:latin typeface="+mn-lt"/>
                <a:ea typeface="+mn-ea"/>
                <a:cs typeface="+mn-cs"/>
              </a:rPr>
              <a:t>御存じのようにこのワクチンについては副反応のことが大きく報道されたこともあり、厚労省が調査中ですが、現在子宮頸がん予防ワクチンについては中止ではなく、積極的な</a:t>
            </a:r>
            <a:r>
              <a:rPr kumimoji="1" lang="ja-JP" altLang="en-US" sz="1200" kern="1200" dirty="0">
                <a:solidFill>
                  <a:schemeClr val="tx1"/>
                </a:solidFill>
                <a:effectLst/>
                <a:latin typeface="+mn-lt"/>
                <a:ea typeface="+mn-ea"/>
                <a:cs typeface="+mn-cs"/>
              </a:rPr>
              <a:t>接種</a:t>
            </a:r>
            <a:r>
              <a:rPr kumimoji="1" lang="ja-JP" altLang="ja-JP" sz="1200" kern="1200" dirty="0">
                <a:solidFill>
                  <a:schemeClr val="tx1"/>
                </a:solidFill>
                <a:effectLst/>
                <a:latin typeface="+mn-lt"/>
                <a:ea typeface="+mn-ea"/>
                <a:cs typeface="+mn-cs"/>
              </a:rPr>
              <a:t>勧奨を差し控えることになっています。接種を希望される方は医療機関とよく相談してから決めるようお願いします。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43</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がんは進行すればするほど治りにくくなる病気です。</a:t>
            </a:r>
          </a:p>
          <a:p>
            <a:r>
              <a:rPr kumimoji="1" lang="ja-JP" altLang="ja-JP" sz="1200" kern="1200" dirty="0">
                <a:solidFill>
                  <a:schemeClr val="tx1"/>
                </a:solidFill>
                <a:effectLst/>
                <a:latin typeface="+mn-lt"/>
                <a:ea typeface="+mn-ea"/>
                <a:cs typeface="+mn-cs"/>
              </a:rPr>
              <a:t>がんの種類によって差はありますが、多くのがんは早期発見すれば約</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割が治ります。</a:t>
            </a:r>
          </a:p>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44</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我が国では現在、肺がん、胃がん、乳がん、子宮頸がん、大腸がんのがん検診が行われています。検診の対象年齢になりますと市町村が実施する住民検診や職場の検診において、受けることができます。胃がん検診は</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歳以上が</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年に</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回、大腸がん検診は</a:t>
            </a:r>
            <a:r>
              <a:rPr kumimoji="1" lang="en-US" altLang="ja-JP" sz="1200" kern="1200" dirty="0">
                <a:solidFill>
                  <a:schemeClr val="tx1"/>
                </a:solidFill>
                <a:effectLst/>
                <a:latin typeface="+mn-lt"/>
                <a:ea typeface="+mn-ea"/>
                <a:cs typeface="+mn-cs"/>
              </a:rPr>
              <a:t>40</a:t>
            </a:r>
            <a:r>
              <a:rPr kumimoji="1" lang="ja-JP" altLang="ja-JP" sz="1200" kern="1200" dirty="0">
                <a:solidFill>
                  <a:schemeClr val="tx1"/>
                </a:solidFill>
                <a:effectLst/>
                <a:latin typeface="+mn-lt"/>
                <a:ea typeface="+mn-ea"/>
                <a:cs typeface="+mn-cs"/>
              </a:rPr>
              <a:t>歳以上が年１回受けることができます。</a:t>
            </a:r>
          </a:p>
          <a:p>
            <a:r>
              <a:rPr kumimoji="1" lang="ja-JP" altLang="ja-JP" sz="1200" kern="1200" dirty="0">
                <a:solidFill>
                  <a:schemeClr val="tx1"/>
                </a:solidFill>
                <a:effectLst/>
                <a:latin typeface="+mn-lt"/>
                <a:ea typeface="+mn-ea"/>
                <a:cs typeface="+mn-cs"/>
              </a:rPr>
              <a:t>大腸がん検診は便中の潜血反応を見る検査です。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45</a:t>
            </a:fld>
            <a:endParaRPr kumimoji="1" lang="ja-JP" altLang="en-US"/>
          </a:p>
        </p:txBody>
      </p:sp>
    </p:spTree>
    <p:extLst>
      <p:ext uri="{BB962C8B-B14F-4D97-AF65-F5344CB8AC3E}">
        <p14:creationId xmlns:p14="http://schemas.microsoft.com/office/powerpoint/2010/main" val="33793135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a:p>
            <a:r>
              <a:rPr lang="ja-JP" altLang="en-US" dirty="0">
                <a:effectLst/>
              </a:rPr>
              <a:t>　　</a:t>
            </a:r>
            <a:r>
              <a:rPr lang="ja-JP" altLang="ja-JP" dirty="0">
                <a:effectLst/>
              </a:rPr>
              <a:t>肺がん検診は</a:t>
            </a:r>
            <a:r>
              <a:rPr lang="en-US" altLang="ja-JP" dirty="0">
                <a:effectLst/>
              </a:rPr>
              <a:t>40</a:t>
            </a:r>
            <a:r>
              <a:rPr lang="ja-JP" altLang="ja-JP" dirty="0">
                <a:effectLst/>
              </a:rPr>
              <a:t>歳以上が年に１回、乳がん検診は</a:t>
            </a:r>
            <a:r>
              <a:rPr lang="en-US" altLang="ja-JP" dirty="0">
                <a:effectLst/>
              </a:rPr>
              <a:t>40</a:t>
            </a:r>
            <a:r>
              <a:rPr lang="ja-JP" altLang="ja-JP" dirty="0">
                <a:effectLst/>
              </a:rPr>
              <a:t>歳以上が</a:t>
            </a:r>
            <a:r>
              <a:rPr lang="en-US" altLang="ja-JP" dirty="0">
                <a:effectLst/>
              </a:rPr>
              <a:t>2</a:t>
            </a:r>
            <a:r>
              <a:rPr lang="ja-JP" altLang="ja-JP" dirty="0">
                <a:effectLst/>
              </a:rPr>
              <a:t>年に</a:t>
            </a:r>
            <a:r>
              <a:rPr lang="en-US" altLang="ja-JP" dirty="0">
                <a:effectLst/>
              </a:rPr>
              <a:t>1</a:t>
            </a:r>
            <a:r>
              <a:rPr lang="ja-JP" altLang="ja-JP" dirty="0">
                <a:effectLst/>
              </a:rPr>
              <a:t>回、子宮頸がん検診は他の検診より早く</a:t>
            </a:r>
            <a:r>
              <a:rPr lang="en-US" altLang="ja-JP" dirty="0">
                <a:effectLst/>
              </a:rPr>
              <a:t>20</a:t>
            </a:r>
            <a:r>
              <a:rPr lang="ja-JP" altLang="ja-JP" dirty="0">
                <a:effectLst/>
              </a:rPr>
              <a:t>歳以上が２年に１回となっています。他にも様々な検診がありますが、この５つのがんは検診で早期発見することにより死亡率を減少させる効果があるため推奨されています。初期のがんは症状がほとんどないまま進行することが多いため、早期に発見するためには症状がなくても定期的にがん検診を受けることが重要です。 </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46</a:t>
            </a:fld>
            <a:endParaRPr kumimoji="1" lang="ja-JP" altLang="en-US"/>
          </a:p>
        </p:txBody>
      </p:sp>
    </p:spTree>
    <p:extLst>
      <p:ext uri="{BB962C8B-B14F-4D97-AF65-F5344CB8AC3E}">
        <p14:creationId xmlns:p14="http://schemas.microsoft.com/office/powerpoint/2010/main" val="19561034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では</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がんのステージ毎に</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年生存率を見てみます。がんは進行度により</a:t>
            </a:r>
            <a:r>
              <a:rPr kumimoji="1" lang="en-US" altLang="ja-JP" sz="1200" kern="1200" dirty="0">
                <a:solidFill>
                  <a:schemeClr val="tx1"/>
                </a:solidFill>
                <a:effectLst/>
                <a:latin typeface="+mn-lt"/>
                <a:ea typeface="+mn-ea"/>
                <a:cs typeface="+mn-cs"/>
              </a:rPr>
              <a:t>Ⅰ</a:t>
            </a:r>
            <a:r>
              <a:rPr kumimoji="1" lang="ja-JP" altLang="ja-JP" sz="1200" kern="1200" dirty="0">
                <a:solidFill>
                  <a:schemeClr val="tx1"/>
                </a:solidFill>
                <a:effectLst/>
                <a:latin typeface="+mn-lt"/>
                <a:ea typeface="+mn-ea"/>
                <a:cs typeface="+mn-cs"/>
              </a:rPr>
              <a:t>期から</a:t>
            </a:r>
            <a:r>
              <a:rPr kumimoji="1" lang="en-US" altLang="ja-JP" sz="1200" kern="1200" dirty="0">
                <a:solidFill>
                  <a:schemeClr val="tx1"/>
                </a:solidFill>
                <a:effectLst/>
                <a:latin typeface="+mn-lt"/>
                <a:ea typeface="+mn-ea"/>
                <a:cs typeface="+mn-cs"/>
              </a:rPr>
              <a:t>Ⅳ</a:t>
            </a:r>
            <a:r>
              <a:rPr kumimoji="1" lang="ja-JP" altLang="ja-JP" sz="1200" kern="1200" dirty="0">
                <a:solidFill>
                  <a:schemeClr val="tx1"/>
                </a:solidFill>
                <a:effectLst/>
                <a:latin typeface="+mn-lt"/>
                <a:ea typeface="+mn-ea"/>
                <a:cs typeface="+mn-cs"/>
              </a:rPr>
              <a:t>期まであります。数字が上がるほど進行しているということです。</a:t>
            </a:r>
          </a:p>
          <a:p>
            <a:r>
              <a:rPr kumimoji="1" lang="en-US" altLang="ja-JP" sz="1200" kern="1200" dirty="0">
                <a:solidFill>
                  <a:schemeClr val="tx1"/>
                </a:solidFill>
                <a:effectLst/>
                <a:latin typeface="+mn-lt"/>
                <a:ea typeface="+mn-ea"/>
                <a:cs typeface="+mn-cs"/>
              </a:rPr>
              <a:t>Ⅰ</a:t>
            </a:r>
            <a:r>
              <a:rPr kumimoji="1" lang="ja-JP" altLang="ja-JP" sz="1200" kern="1200" dirty="0">
                <a:solidFill>
                  <a:schemeClr val="tx1"/>
                </a:solidFill>
                <a:effectLst/>
                <a:latin typeface="+mn-lt"/>
                <a:ea typeface="+mn-ea"/>
                <a:cs typeface="+mn-cs"/>
              </a:rPr>
              <a:t>期で見つかると</a:t>
            </a:r>
            <a:r>
              <a:rPr kumimoji="1" lang="en-US" altLang="ja-JP" sz="1200" kern="1200" dirty="0">
                <a:solidFill>
                  <a:schemeClr val="tx1"/>
                </a:solidFill>
                <a:effectLst/>
                <a:latin typeface="+mn-lt"/>
                <a:ea typeface="+mn-ea"/>
                <a:cs typeface="+mn-cs"/>
              </a:rPr>
              <a:t>95</a:t>
            </a:r>
            <a:r>
              <a:rPr kumimoji="1" lang="ja-JP" altLang="ja-JP" sz="1200" kern="1200" dirty="0">
                <a:solidFill>
                  <a:schemeClr val="tx1"/>
                </a:solidFill>
                <a:effectLst/>
                <a:latin typeface="+mn-lt"/>
                <a:ea typeface="+mn-ea"/>
                <a:cs typeface="+mn-cs"/>
              </a:rPr>
              <a:t>％の人が治りますが、症状が出始める</a:t>
            </a:r>
            <a:r>
              <a:rPr kumimoji="1" lang="en-US" altLang="ja-JP" sz="1200" kern="1200" dirty="0">
                <a:solidFill>
                  <a:schemeClr val="tx1"/>
                </a:solidFill>
                <a:effectLst/>
                <a:latin typeface="+mn-lt"/>
                <a:ea typeface="+mn-ea"/>
                <a:cs typeface="+mn-cs"/>
              </a:rPr>
              <a:t>Ⅲ</a:t>
            </a:r>
            <a:r>
              <a:rPr kumimoji="1" lang="ja-JP" altLang="ja-JP" sz="1200" kern="1200" dirty="0">
                <a:solidFill>
                  <a:schemeClr val="tx1"/>
                </a:solidFill>
                <a:effectLst/>
                <a:latin typeface="+mn-lt"/>
                <a:ea typeface="+mn-ea"/>
                <a:cs typeface="+mn-cs"/>
              </a:rPr>
              <a:t>期になりますと約半分の人しか治らないのです。</a:t>
            </a:r>
          </a:p>
          <a:p>
            <a:r>
              <a:rPr kumimoji="1" lang="ja-JP" altLang="ja-JP" sz="1200" kern="1200" dirty="0">
                <a:solidFill>
                  <a:schemeClr val="tx1"/>
                </a:solidFill>
                <a:effectLst/>
                <a:latin typeface="+mn-lt"/>
                <a:ea typeface="+mn-ea"/>
                <a:cs typeface="+mn-cs"/>
              </a:rPr>
              <a:t>転移がある</a:t>
            </a:r>
            <a:r>
              <a:rPr kumimoji="1" lang="en-US" altLang="ja-JP" sz="1200" kern="1200" dirty="0">
                <a:solidFill>
                  <a:schemeClr val="tx1"/>
                </a:solidFill>
                <a:effectLst/>
                <a:latin typeface="+mn-lt"/>
                <a:ea typeface="+mn-ea"/>
                <a:cs typeface="+mn-cs"/>
              </a:rPr>
              <a:t>Ⅳ</a:t>
            </a:r>
            <a:r>
              <a:rPr kumimoji="1" lang="ja-JP" altLang="ja-JP" sz="1200" kern="1200" dirty="0">
                <a:solidFill>
                  <a:schemeClr val="tx1"/>
                </a:solidFill>
                <a:effectLst/>
                <a:latin typeface="+mn-lt"/>
                <a:ea typeface="+mn-ea"/>
                <a:cs typeface="+mn-cs"/>
              </a:rPr>
              <a:t>期になりますと、生存率が</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％とかなり低くなり、いわゆる末期と言われ、この状態で発見されると手術も難しくなりますし、治療の効果も少なくなり、治療ができないことが多くなります。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47</a:t>
            </a:fld>
            <a:endParaRPr kumimoji="1" lang="ja-JP" altLang="en-US"/>
          </a:p>
        </p:txBody>
      </p:sp>
    </p:spTree>
    <p:extLst>
      <p:ext uri="{BB962C8B-B14F-4D97-AF65-F5344CB8AC3E}">
        <p14:creationId xmlns:p14="http://schemas.microsoft.com/office/powerpoint/2010/main" val="32797011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では実際にどれくらいの方が検診を受けているでしょうか。</a:t>
            </a:r>
          </a:p>
          <a:p>
            <a:r>
              <a:rPr kumimoji="1" lang="ja-JP" altLang="ja-JP" sz="1200" kern="1200" dirty="0">
                <a:solidFill>
                  <a:schemeClr val="tx1"/>
                </a:solidFill>
                <a:effectLst/>
                <a:latin typeface="+mn-lt"/>
                <a:ea typeface="+mn-ea"/>
                <a:cs typeface="+mn-cs"/>
              </a:rPr>
              <a:t>実はグラフに示すように早期発見の重要性が分かっているものの、がん検診の受診率は全国平均で全ての検診において</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％に達していません。特に女性は男性よりも低い受診率となっています。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48</a:t>
            </a:fld>
            <a:endParaRPr kumimoji="1" lang="ja-JP" altLang="en-US"/>
          </a:p>
        </p:txBody>
      </p:sp>
    </p:spTree>
    <p:extLst>
      <p:ext uri="{BB962C8B-B14F-4D97-AF65-F5344CB8AC3E}">
        <p14:creationId xmlns:p14="http://schemas.microsoft.com/office/powerpoint/2010/main" val="7482837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全国と宮崎県を比較してみますと、黄色が全国、緑が宮崎県ですが、宮崎県のがん検診受診率は全国平均以下のレベルで推移していることが分かります。</a:t>
            </a:r>
          </a:p>
          <a:p>
            <a:r>
              <a:rPr kumimoji="1" lang="ja-JP" altLang="ja-JP" sz="1200" kern="1200" dirty="0">
                <a:solidFill>
                  <a:schemeClr val="tx1"/>
                </a:solidFill>
                <a:effectLst/>
                <a:latin typeface="+mn-lt"/>
                <a:ea typeface="+mn-ea"/>
                <a:cs typeface="+mn-cs"/>
              </a:rPr>
              <a:t>特に乳がんの検診率は</a:t>
            </a:r>
            <a:r>
              <a:rPr kumimoji="1" lang="en-US" altLang="ja-JP" sz="1200" kern="1200" dirty="0">
                <a:solidFill>
                  <a:schemeClr val="tx1"/>
                </a:solidFill>
                <a:effectLst/>
                <a:latin typeface="+mn-lt"/>
                <a:ea typeface="+mn-ea"/>
                <a:cs typeface="+mn-cs"/>
              </a:rPr>
              <a:t>5.5</a:t>
            </a:r>
            <a:r>
              <a:rPr kumimoji="1" lang="ja-JP" altLang="ja-JP" sz="1200" kern="1200" dirty="0">
                <a:solidFill>
                  <a:schemeClr val="tx1"/>
                </a:solidFill>
                <a:effectLst/>
                <a:latin typeface="+mn-lt"/>
                <a:ea typeface="+mn-ea"/>
                <a:cs typeface="+mn-cs"/>
              </a:rPr>
              <a:t>％とかなり低い数値です。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49</a:t>
            </a:fld>
            <a:endParaRPr kumimoji="1" lang="ja-JP" altLang="en-US"/>
          </a:p>
        </p:txBody>
      </p:sp>
    </p:spTree>
    <p:extLst>
      <p:ext uri="{BB962C8B-B14F-4D97-AF65-F5344CB8AC3E}">
        <p14:creationId xmlns:p14="http://schemas.microsoft.com/office/powerpoint/2010/main" val="53980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私たちの体の細胞は</a:t>
            </a:r>
            <a:r>
              <a:rPr kumimoji="1" lang="en-US" altLang="ja-JP" sz="1200" kern="1200" dirty="0">
                <a:solidFill>
                  <a:schemeClr val="tx1"/>
                </a:solidFill>
                <a:effectLst/>
                <a:latin typeface="+mn-lt"/>
                <a:ea typeface="+mn-ea"/>
                <a:cs typeface="+mn-cs"/>
              </a:rPr>
              <a:t>37</a:t>
            </a:r>
            <a:r>
              <a:rPr kumimoji="1" lang="ja-JP" altLang="ja-JP" sz="1200" kern="1200" dirty="0">
                <a:solidFill>
                  <a:schemeClr val="tx1"/>
                </a:solidFill>
                <a:effectLst/>
                <a:latin typeface="+mn-lt"/>
                <a:ea typeface="+mn-ea"/>
                <a:cs typeface="+mn-cs"/>
              </a:rPr>
              <a:t>兆個と言われ、毎日分裂して新しくなっています。</a:t>
            </a:r>
          </a:p>
          <a:p>
            <a:r>
              <a:rPr kumimoji="1" lang="ja-JP" altLang="ja-JP" sz="1200" kern="1200" dirty="0">
                <a:solidFill>
                  <a:schemeClr val="tx1"/>
                </a:solidFill>
                <a:effectLst/>
                <a:latin typeface="+mn-lt"/>
                <a:ea typeface="+mn-ea"/>
                <a:cs typeface="+mn-cs"/>
              </a:rPr>
              <a:t>細胞は常に刺激や毒性のある物質にさらされており、その中である一定の割合で細胞が変異することがあります。変異というのは細胞が傷ついてしまうと考えるとわかりやすいと思います。</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5</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宮崎県の市町村で比較したデータです。</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50</a:t>
            </a:fld>
            <a:endParaRPr kumimoji="1" lang="ja-JP" altLang="en-US"/>
          </a:p>
        </p:txBody>
      </p:sp>
    </p:spTree>
    <p:extLst>
      <p:ext uri="{BB962C8B-B14F-4D97-AF65-F5344CB8AC3E}">
        <p14:creationId xmlns:p14="http://schemas.microsoft.com/office/powerpoint/2010/main" val="30759964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51</a:t>
            </a:fld>
            <a:endParaRPr kumimoji="1" lang="ja-JP" altLang="en-US"/>
          </a:p>
        </p:txBody>
      </p:sp>
    </p:spTree>
    <p:extLst>
      <p:ext uri="{BB962C8B-B14F-4D97-AF65-F5344CB8AC3E}">
        <p14:creationId xmlns:p14="http://schemas.microsoft.com/office/powerpoint/2010/main" val="34860560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52</a:t>
            </a:fld>
            <a:endParaRPr kumimoji="1" lang="ja-JP" altLang="en-US"/>
          </a:p>
        </p:txBody>
      </p:sp>
    </p:spTree>
    <p:extLst>
      <p:ext uri="{BB962C8B-B14F-4D97-AF65-F5344CB8AC3E}">
        <p14:creationId xmlns:p14="http://schemas.microsoft.com/office/powerpoint/2010/main" val="24700523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53</a:t>
            </a:fld>
            <a:endParaRPr kumimoji="1" lang="ja-JP" altLang="en-US"/>
          </a:p>
        </p:txBody>
      </p:sp>
    </p:spTree>
    <p:extLst>
      <p:ext uri="{BB962C8B-B14F-4D97-AF65-F5344CB8AC3E}">
        <p14:creationId xmlns:p14="http://schemas.microsoft.com/office/powerpoint/2010/main" val="38461556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54</a:t>
            </a:fld>
            <a:endParaRPr kumimoji="1" lang="ja-JP" altLang="en-US"/>
          </a:p>
        </p:txBody>
      </p:sp>
    </p:spTree>
    <p:extLst>
      <p:ext uri="{BB962C8B-B14F-4D97-AF65-F5344CB8AC3E}">
        <p14:creationId xmlns:p14="http://schemas.microsoft.com/office/powerpoint/2010/main" val="31688324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国としてはがん検診の受診率を</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とすることを目標として様々な取り組みを進めていますが、なぜがん検診を受けない人が多いのでしょうか。がん検診を受けない理由として「受ける時間がないから」「費用がかかり経済的にも負担になるから」「がんであると分かるのは怖いから」「健康状態に自信があり、必要性を感じないから」などが挙げられます。がん検診で見つかるがんは早期発見の場合が多く、がんが治る可能性も高くなるなど、がんについて正しく理解し、多くの方々が積極的にがん検診を受けることが望まれま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55</a:t>
            </a:fld>
            <a:endParaRPr kumimoji="1" lang="ja-JP" altLang="en-US"/>
          </a:p>
        </p:txBody>
      </p:sp>
    </p:spTree>
    <p:extLst>
      <p:ext uri="{BB962C8B-B14F-4D97-AF65-F5344CB8AC3E}">
        <p14:creationId xmlns:p14="http://schemas.microsoft.com/office/powerpoint/2010/main" val="38481356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次にがんの治療法についてお話しします。</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56</a:t>
            </a:fld>
            <a:endParaRPr kumimoji="1" lang="ja-JP" altLang="en-US"/>
          </a:p>
        </p:txBody>
      </p:sp>
    </p:spTree>
    <p:extLst>
      <p:ext uri="{BB962C8B-B14F-4D97-AF65-F5344CB8AC3E}">
        <p14:creationId xmlns:p14="http://schemas.microsoft.com/office/powerpoint/2010/main" val="4616531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がんの治療の三つの柱として、手術療法、放射線療法、化学療法が挙げられます。</a:t>
            </a:r>
          </a:p>
          <a:p>
            <a:r>
              <a:rPr kumimoji="1" lang="ja-JP" altLang="ja-JP" sz="1200" kern="1200" dirty="0">
                <a:solidFill>
                  <a:schemeClr val="tx1"/>
                </a:solidFill>
                <a:effectLst/>
                <a:latin typeface="+mn-lt"/>
                <a:ea typeface="+mn-ea"/>
                <a:cs typeface="+mn-cs"/>
              </a:rPr>
              <a:t>がんの種類と進行度などを踏まえて、これらを単独あるいは組み合わせて行うことが、標準的な治療法として推奨されています。</a:t>
            </a:r>
          </a:p>
          <a:p>
            <a:r>
              <a:rPr kumimoji="1" lang="ja-JP" altLang="ja-JP" sz="1200" kern="1200" dirty="0">
                <a:solidFill>
                  <a:schemeClr val="tx1"/>
                </a:solidFill>
                <a:effectLst/>
                <a:latin typeface="+mn-lt"/>
                <a:ea typeface="+mn-ea"/>
                <a:cs typeface="+mn-cs"/>
              </a:rPr>
              <a:t>また、こうした治療と並行して、「緩和ケア」も行われます。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57</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手術療法はがんの病巣を切除し、その臓器の周辺組織やリンパ節に転移があれば、一緒に切り取ります。</a:t>
            </a:r>
          </a:p>
          <a:p>
            <a:r>
              <a:rPr kumimoji="1" lang="ja-JP" altLang="ja-JP" sz="1200" kern="1200" dirty="0">
                <a:solidFill>
                  <a:schemeClr val="tx1"/>
                </a:solidFill>
                <a:effectLst/>
                <a:latin typeface="+mn-lt"/>
                <a:ea typeface="+mn-ea"/>
                <a:cs typeface="+mn-cs"/>
              </a:rPr>
              <a:t>早期のがんやある程度進行しているがんでも切除可能な状態であれば手術療法が積極的に行われます。</a:t>
            </a:r>
          </a:p>
          <a:p>
            <a:r>
              <a:rPr kumimoji="1" lang="ja-JP" altLang="ja-JP" sz="1200" kern="1200" dirty="0">
                <a:solidFill>
                  <a:schemeClr val="tx1"/>
                </a:solidFill>
                <a:effectLst/>
                <a:latin typeface="+mn-lt"/>
                <a:ea typeface="+mn-ea"/>
                <a:cs typeface="+mn-cs"/>
              </a:rPr>
              <a:t>しかし、体にメスを入れるため、傷の治癒や全身の回復にある程度時間がかかり、切除にした部位によっては臓器や体の機能が一部失われることもあります。</a:t>
            </a:r>
          </a:p>
          <a:p>
            <a:r>
              <a:rPr lang="ja-JP" altLang="ja-JP" dirty="0">
                <a:effectLst/>
              </a:rPr>
              <a:t>最近は入院期間が短くなる傾向にあり、早期であれば数日の入院、あるいは通院で治療できることもあります。体への負担は大きいものの、内視鏡を用いた手術など負担を軽減する方法も普及しています。 </a:t>
            </a:r>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58</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化学療法は抗がん剤などの薬を服用あるいは点滴・注射するなどして、がん細胞を死滅させたり、増殖を抑えたりします。</a:t>
            </a:r>
          </a:p>
          <a:p>
            <a:r>
              <a:rPr kumimoji="1" lang="ja-JP" altLang="ja-JP" sz="1200" kern="1200" dirty="0">
                <a:solidFill>
                  <a:schemeClr val="tx1"/>
                </a:solidFill>
                <a:effectLst/>
                <a:latin typeface="+mn-lt"/>
                <a:ea typeface="+mn-ea"/>
                <a:cs typeface="+mn-cs"/>
              </a:rPr>
              <a:t>血液を通して全身をめぐるため小さな転移にも効果があります。</a:t>
            </a:r>
          </a:p>
          <a:p>
            <a:r>
              <a:rPr kumimoji="1" lang="ja-JP" altLang="ja-JP" sz="1200" kern="1200" dirty="0">
                <a:solidFill>
                  <a:schemeClr val="tx1"/>
                </a:solidFill>
                <a:effectLst/>
                <a:latin typeface="+mn-lt"/>
                <a:ea typeface="+mn-ea"/>
                <a:cs typeface="+mn-cs"/>
              </a:rPr>
              <a:t>薬の種類によっては脱毛、吐き気、倦怠感などの副作用や、肝臓、腎臓、造血器官などへの障害が避けられず、患者さんにとってはつらい治療になりがちなのが難点です。　　</a:t>
            </a:r>
          </a:p>
          <a:p>
            <a:r>
              <a:rPr kumimoji="1" lang="ja-JP" altLang="ja-JP" sz="1200" kern="1200" dirty="0">
                <a:solidFill>
                  <a:schemeClr val="tx1"/>
                </a:solidFill>
                <a:effectLst/>
                <a:latin typeface="+mn-lt"/>
                <a:ea typeface="+mn-ea"/>
                <a:cs typeface="+mn-cs"/>
              </a:rPr>
              <a:t>しかし、副作用を抑える薬の開発が進み、また最近はがん細胞だけに作用する分子標的治療薬が実用化されて増えてきていますので、以前ほど苦しい・きついといったようなことはないように改善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59</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しかし、変異した細胞は修復されるか、排除されることにより、正常に保たれるしくみがあります。</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6</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放射線療法はがんの病巣部に放射線を照射することによってがん細胞を死滅させ、がんを完治させたり症状を取り除いたりすることができます。</a:t>
            </a:r>
          </a:p>
          <a:p>
            <a:r>
              <a:rPr kumimoji="1" lang="ja-JP" altLang="ja-JP" sz="1200" kern="1200" dirty="0">
                <a:solidFill>
                  <a:schemeClr val="tx1"/>
                </a:solidFill>
                <a:effectLst/>
                <a:latin typeface="+mn-lt"/>
                <a:ea typeface="+mn-ea"/>
                <a:cs typeface="+mn-cs"/>
              </a:rPr>
              <a:t>放射線の影響で照射部分の炎症症状やめまいなどがある場合もありますが、放射線療法は通院で行うことができ、体への負担は比較的少ないと言えます。</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60</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手術療法、化学療法、放射線療法の三大療法による標準的な治療方法に加え、様々な方法を取り入れて総合的な治療を行うことをがんの集学的治療といいます。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61</a:t>
            </a:fld>
            <a:endParaRPr kumimoji="1" lang="ja-JP" altLang="en-US"/>
          </a:p>
        </p:txBody>
      </p:sp>
    </p:spTree>
    <p:extLst>
      <p:ext uri="{BB962C8B-B14F-4D97-AF65-F5344CB8AC3E}">
        <p14:creationId xmlns:p14="http://schemas.microsoft.com/office/powerpoint/2010/main" val="7985430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これらの治療法を組み合わせていくわけですが、治療法を決めるときに大切なことがあります。</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62</a:t>
            </a:fld>
            <a:endParaRPr kumimoji="1" lang="ja-JP" altLang="en-US"/>
          </a:p>
        </p:txBody>
      </p:sp>
    </p:spTree>
    <p:extLst>
      <p:ext uri="{BB962C8B-B14F-4D97-AF65-F5344CB8AC3E}">
        <p14:creationId xmlns:p14="http://schemas.microsoft.com/office/powerpoint/2010/main" val="23022136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告知を受けた瞬間はショックで頭が真白になり、主治医の説明を覚えていなかった、という方は大半です。落ち着いてきたら、治療経験のある知り合いに話を聞いたり、インターネットで情報を集めたりするでしょう。患者さん側もいろんな知識をもつ時代です。医師の説明をただ一方的に聞くのではなく、分からないことや疑問に思ったことはどんどん質問しましょう。がん治療は、患者が医師から治療の目的や内容、方法について十分な説明を受けて理解し、よく相談し、納得した上で選択、決定していくことが重要です。医師が十分な説明をした上で、患者の同意に基づいて治療方針が決定されます。このことをインフォームドコンセントと言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63</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また、治療方針は医師によって異なる場合もあり、別の医師の意見を聞きたいときは、治療前にセカンドオピニオンという仕組みを利用することもできます。</a:t>
            </a:r>
          </a:p>
          <a:p>
            <a:r>
              <a:rPr lang="ja-JP" altLang="en-US" dirty="0">
                <a:effectLst/>
              </a:rPr>
              <a:t>　　</a:t>
            </a:r>
            <a:r>
              <a:rPr lang="ja-JP" altLang="ja-JP" dirty="0">
                <a:effectLst/>
              </a:rPr>
              <a:t>時々、「主治医に悪い」「先生は気分を悪くするのではないか」と言う声も耳にしますが、そういうことは気にせずにしっかり意見を述べてください。治療法を理解し自分で選ぶという意識をもって後悔のない治療法を選択することが大事です。 </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64</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病気になると患者本人に痛みが出たり、つらい気持ちになったりしますが、これらを少しでも和らげて生活を送ることが大切です。そのために様々な支援があります。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65</a:t>
            </a:fld>
            <a:endParaRPr kumimoji="1" lang="ja-JP" altLang="en-US"/>
          </a:p>
        </p:txBody>
      </p:sp>
    </p:spTree>
    <p:extLst>
      <p:ext uri="{BB962C8B-B14F-4D97-AF65-F5344CB8AC3E}">
        <p14:creationId xmlns:p14="http://schemas.microsoft.com/office/powerpoint/2010/main" val="10577103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がんの症状が広がり、つらいときに疼痛のコントロールをする緩和ケア医、痛い部位に放射線を当てて痛みを取る放射線医、心の問題に耳を傾ける精神科医などいろんな分野の医師が患者さんをサポートします。</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66</a:t>
            </a:fld>
            <a:endParaRPr kumimoji="1" lang="ja-JP" altLang="en-US"/>
          </a:p>
        </p:txBody>
      </p:sp>
    </p:spTree>
    <p:extLst>
      <p:ext uri="{BB962C8B-B14F-4D97-AF65-F5344CB8AC3E}">
        <p14:creationId xmlns:p14="http://schemas.microsoft.com/office/powerpoint/2010/main" val="28459362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がん治療において心のケアはとても重要です。</a:t>
            </a:r>
          </a:p>
          <a:p>
            <a:r>
              <a:rPr kumimoji="1" lang="ja-JP" altLang="ja-JP" sz="1200" kern="1200" dirty="0">
                <a:solidFill>
                  <a:schemeClr val="tx1"/>
                </a:solidFill>
                <a:effectLst/>
                <a:latin typeface="+mn-lt"/>
                <a:ea typeface="+mn-ea"/>
                <a:cs typeface="+mn-cs"/>
              </a:rPr>
              <a:t>ほとんどの患者さんはがんを告知されたり、再発や転移を知らされたりすると、強い衝撃を受け、不安を感じ落ち込み動揺します。家族もそうです。通常は数日から</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週間程度で、困難を乗り越えて適応しようとする力が働きます。　</a:t>
            </a:r>
          </a:p>
          <a:p>
            <a:r>
              <a:rPr kumimoji="1" lang="ja-JP" altLang="ja-JP" sz="1200" kern="1200" dirty="0">
                <a:solidFill>
                  <a:schemeClr val="tx1"/>
                </a:solidFill>
                <a:effectLst/>
                <a:latin typeface="+mn-lt"/>
                <a:ea typeface="+mn-ea"/>
                <a:cs typeface="+mn-cs"/>
              </a:rPr>
              <a:t>しかし、それ以上たってもつらさが回復せず、日常生活に支障が出るようであれば問題です。</a:t>
            </a:r>
          </a:p>
          <a:p>
            <a:r>
              <a:rPr kumimoji="1" lang="ja-JP" altLang="ja-JP" sz="1200" kern="1200" dirty="0">
                <a:solidFill>
                  <a:schemeClr val="tx1"/>
                </a:solidFill>
                <a:effectLst/>
                <a:latin typeface="+mn-lt"/>
                <a:ea typeface="+mn-ea"/>
                <a:cs typeface="+mn-cs"/>
              </a:rPr>
              <a:t>がん患者の</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人に１人はうつ病などの症状が見られると報告され、患者さん、その家族へのメンタル的なサポートが必要となります。</a:t>
            </a:r>
          </a:p>
          <a:p>
            <a:r>
              <a:rPr kumimoji="1" lang="ja-JP" altLang="ja-JP" sz="1200" kern="1200" dirty="0">
                <a:solidFill>
                  <a:schemeClr val="tx1"/>
                </a:solidFill>
                <a:effectLst/>
                <a:latin typeface="+mn-lt"/>
                <a:ea typeface="+mn-ea"/>
                <a:cs typeface="+mn-cs"/>
              </a:rPr>
              <a:t>この状態が長く続くことはがんの治療への取組にも悪い影響を及ぼします。心理カウンセラーは患者さんの声に耳を傾け、患者さんが前向きに治療に取り組んで心穏やかに人生を送られるようにお手伝いを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67</a:t>
            </a:fld>
            <a:endParaRPr kumimoji="1" lang="ja-JP" altLang="en-US"/>
          </a:p>
        </p:txBody>
      </p:sp>
    </p:spTree>
    <p:extLst>
      <p:ext uri="{BB962C8B-B14F-4D97-AF65-F5344CB8AC3E}">
        <p14:creationId xmlns:p14="http://schemas.microsoft.com/office/powerpoint/2010/main" val="37721199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がん治療により、患者さんだけでなく、家族も様々な苦痛を抱えることになります。最も心配なことは治療の費用かと思います。どんな制度があるかわからないこともたくさんあるでしょう。そういうときはソーシャルワーカーに相談すると年齢別に受けられる公的制度、治療費を支援する制度、生活への支援制度、在宅での療養・通院治療で受けられる医療サービスなど様々な相談にのってもらうこともできます。少し挙げますと、医療費、生活費のサポートとして高額療養費制度、障害年金、傷病手当金、介護保険制度、医療費控除、介護休業給付金などがあり、例えば小さなお子さんをもったお母さんががんになったら、治療中の子育てサポートも必要となります。入院中だけではなく、退院後の療養生活においても家族だけでは支えきれないことがたくさん生じることと思いますが、そのときは無理をせず、子育てをサポートする公的な機関を利用することも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68</a:t>
            </a:fld>
            <a:endParaRPr kumimoji="1" lang="ja-JP" altLang="en-US"/>
          </a:p>
        </p:txBody>
      </p:sp>
    </p:spTree>
    <p:extLst>
      <p:ext uri="{BB962C8B-B14F-4D97-AF65-F5344CB8AC3E}">
        <p14:creationId xmlns:p14="http://schemas.microsoft.com/office/powerpoint/2010/main" val="27842946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がんの治療では一人一人の患者さんの状態に合わせて、たくさんの医療専門職が様々な場面で関わっていくチーム医療が行われています。</a:t>
            </a:r>
          </a:p>
          <a:p>
            <a:r>
              <a:rPr kumimoji="1" lang="ja-JP" altLang="ja-JP" sz="1200" kern="1200" dirty="0">
                <a:solidFill>
                  <a:schemeClr val="tx1"/>
                </a:solidFill>
                <a:effectLst/>
                <a:latin typeface="+mn-lt"/>
                <a:ea typeface="+mn-ea"/>
                <a:cs typeface="+mn-cs"/>
              </a:rPr>
              <a:t>これらの専門職がチームとして、患者さんを多角的にサポートしていくために定期的に打ち合わせを行い、情報交換や、今後の治療方針について話し合います。チームの中心にいるのは患者さんとその家族なので、自分が今、何を感じ、どんなサポートを求めているのかを積極的に伝えていくことが大事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69</a:t>
            </a:fld>
            <a:endParaRPr kumimoji="1" lang="ja-JP" altLang="en-US"/>
          </a:p>
        </p:txBody>
      </p:sp>
    </p:spTree>
    <p:extLst>
      <p:ext uri="{BB962C8B-B14F-4D97-AF65-F5344CB8AC3E}">
        <p14:creationId xmlns:p14="http://schemas.microsoft.com/office/powerpoint/2010/main" val="2405212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その仕組みがうまくいかないときや細胞の持つ回復力をはるかに超えるダメージを受けると、傷ついた細胞が回復できず、異常な細胞ができてしまいます。（わかりやすい例でいうと皮膚にできるしみや傷跡も回復できず傷ついた細胞といえます。それが体の中でも起こっているということ）さらに異常な細胞が増えて、塊になり、その中で悪性のものをがんといいます。がん細胞は周りに広がりやすく、血管やリンパに入り込んで全身に広がります。これをいわゆる転移といいま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7</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緩和ケアというとがんの終末期に受ける治療と思っている方もまだまだ多いようです。</a:t>
            </a:r>
          </a:p>
          <a:p>
            <a:r>
              <a:rPr lang="ja-JP" altLang="ja-JP" dirty="0">
                <a:effectLst/>
              </a:rPr>
              <a:t>緩和ケアとはがんの初期段階からがん治療を受ける患者さんとその家族に対し、病気に伴う体と心の痛みを和らげるための支援のことを言います。この緩和ケアを受けるにあたって、緩和ケアに対する家族の正しい理解が大切です。家族に「緩和ケアは末期がんのためだけのもの」「痛いのは病気だから仕方ない」などの誤解があると患者さんにとって緩和ケアを十分に受けることができなくなり、痛みに苦しむ時間を過ごすことになってしまうこともあります。緩和ケアは患者さんだけでなく家族も受けるものなのです。 </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70</a:t>
            </a:fld>
            <a:endParaRPr kumimoji="1" lang="ja-JP" altLang="en-US"/>
          </a:p>
        </p:txBody>
      </p:sp>
    </p:spTree>
    <p:extLst>
      <p:ext uri="{BB962C8B-B14F-4D97-AF65-F5344CB8AC3E}">
        <p14:creationId xmlns:p14="http://schemas.microsoft.com/office/powerpoint/2010/main" val="2703326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患者さんの事例を通して考えていきましょう。</a:t>
            </a:r>
          </a:p>
          <a:p>
            <a:r>
              <a:rPr kumimoji="1" lang="ja-JP" altLang="ja-JP" sz="1200" kern="1200" dirty="0">
                <a:solidFill>
                  <a:schemeClr val="tx1"/>
                </a:solidFill>
                <a:effectLst/>
                <a:latin typeface="+mn-lt"/>
                <a:ea typeface="+mn-ea"/>
                <a:cs typeface="+mn-cs"/>
              </a:rPr>
              <a:t>進行したがんだと分かり、抗がん剤治療を続けている方ですが、この患者さんは仕事を続けるため、通院しながらできる治療法を選びました。</a:t>
            </a:r>
          </a:p>
          <a:p>
            <a:r>
              <a:rPr kumimoji="1" lang="ja-JP" altLang="ja-JP" sz="1200" kern="1200" dirty="0">
                <a:solidFill>
                  <a:schemeClr val="tx1"/>
                </a:solidFill>
                <a:effectLst/>
                <a:latin typeface="+mn-lt"/>
                <a:ea typeface="+mn-ea"/>
                <a:cs typeface="+mn-cs"/>
              </a:rPr>
              <a:t>子どもに病気のことをどう話すか悩んでいますが、家族との時間を大切に過ごしたいと思っています。この患者さんはつらい治療を入院で受けるより、仕事と家族の時間を両立できる方法を選択しました。</a:t>
            </a:r>
          </a:p>
          <a:p>
            <a:r>
              <a:rPr kumimoji="1" lang="ja-JP" altLang="ja-JP" sz="1200" kern="1200" dirty="0">
                <a:solidFill>
                  <a:schemeClr val="tx1"/>
                </a:solidFill>
                <a:effectLst/>
                <a:latin typeface="+mn-lt"/>
                <a:ea typeface="+mn-ea"/>
                <a:cs typeface="+mn-cs"/>
              </a:rPr>
              <a:t>子どもにがんのことを話すかどうかという問題があります。</a:t>
            </a:r>
          </a:p>
          <a:p>
            <a:r>
              <a:rPr kumimoji="1" lang="ja-JP" altLang="ja-JP" sz="1200" kern="1200" dirty="0">
                <a:solidFill>
                  <a:schemeClr val="tx1"/>
                </a:solidFill>
                <a:effectLst/>
                <a:latin typeface="+mn-lt"/>
                <a:ea typeface="+mn-ea"/>
                <a:cs typeface="+mn-cs"/>
              </a:rPr>
              <a:t>子どもの年齢にもよりますが、患者である自分自身が病気を受け止められたときに、子どもに理解できる言葉で伝えられたらいいと思います。</a:t>
            </a:r>
          </a:p>
          <a:p>
            <a:r>
              <a:rPr kumimoji="1" lang="ja-JP" altLang="ja-JP" sz="1200" kern="1200" dirty="0">
                <a:solidFill>
                  <a:schemeClr val="tx1"/>
                </a:solidFill>
                <a:effectLst/>
                <a:latin typeface="+mn-lt"/>
                <a:ea typeface="+mn-ea"/>
                <a:cs typeface="+mn-cs"/>
              </a:rPr>
              <a:t>厚労省が行った「働き盛りや子育て世代のがん患者やがん経験者、小児がんの患者をもつ家族支援のあり方についての研究」で明らかになったのは、親のがんを知らされないまま「何だか親が隠し事をしているようだ」「僕だけのけ者だ」といった気持ちを抱いた子どもの存在でした。　</a:t>
            </a:r>
          </a:p>
          <a:p>
            <a:r>
              <a:rPr kumimoji="1" lang="ja-JP" altLang="ja-JP" sz="1200" kern="1200" dirty="0">
                <a:solidFill>
                  <a:schemeClr val="tx1"/>
                </a:solidFill>
                <a:effectLst/>
                <a:latin typeface="+mn-lt"/>
                <a:ea typeface="+mn-ea"/>
                <a:cs typeface="+mn-cs"/>
              </a:rPr>
              <a:t>中にははっきりとがんであることを知らされないために「私がお利口にしていなかったからお母さんは病気になったんだ」と思い込んでしまった子どももいました。「まだ小さいから子どもに負担をかけてはいけない」「だから子どもには病気のことは秘密に」「家庭のことはよそにも秘密に」といった背景が浮き彫りになっていました。また、子ども時代の親との死別体験調査によると、終末期に親との関わりが不十分だった子どもは死別後に「罪悪感」「後悔」「自責の念」などの思いを抱いていることが多いと分かっています。もちろん、考え方はそれぞれですが、最近の知見では子どもの力を信じて誠実に対応するために子どもにきちんと病気のことを話すことが主流のようです。子どもも家族のケアチームとして輪に入れる、病気のことを子どもの年齢、性格、発達に配慮してちゃんと伝える、これまでの日常を大切にすることで子どもの安心感を保つ、気持ちをはき出してもよいと伝える、そのようなことが大事だと思います。</a:t>
            </a:r>
          </a:p>
          <a:p>
            <a:r>
              <a:rPr kumimoji="1" lang="ja-JP" altLang="ja-JP" sz="1200" kern="1200" dirty="0">
                <a:solidFill>
                  <a:schemeClr val="tx1"/>
                </a:solidFill>
                <a:effectLst/>
                <a:latin typeface="+mn-lt"/>
                <a:ea typeface="+mn-ea"/>
                <a:cs typeface="+mn-cs"/>
              </a:rPr>
              <a:t>子どもにはたくましさと快復力も備わっています。その力を信じて、一人の人間として、真摯に向き合うことが最も重要なことだと思います。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71</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事例</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の患者さんです。この患者さんは乳がんで胸に大きな傷が残り自信を失って閉じこもりがちになっていました。</a:t>
            </a:r>
          </a:p>
          <a:p>
            <a:r>
              <a:rPr kumimoji="1" lang="ja-JP" altLang="ja-JP" sz="1200" kern="1200" dirty="0">
                <a:solidFill>
                  <a:schemeClr val="tx1"/>
                </a:solidFill>
                <a:effectLst/>
                <a:latin typeface="+mn-lt"/>
                <a:ea typeface="+mn-ea"/>
                <a:cs typeface="+mn-cs"/>
              </a:rPr>
              <a:t>そんな時に患者の会に入って同じ乳がんの仲間と出会い、貸し切りで温泉に入ることができるようになり、好きだった旅行も楽しむことができるようになりました。</a:t>
            </a:r>
          </a:p>
          <a:p>
            <a:r>
              <a:rPr kumimoji="1" lang="ja-JP" altLang="ja-JP" sz="1200" kern="1200" dirty="0">
                <a:solidFill>
                  <a:schemeClr val="tx1"/>
                </a:solidFill>
                <a:effectLst/>
                <a:latin typeface="+mn-lt"/>
                <a:ea typeface="+mn-ea"/>
                <a:cs typeface="+mn-cs"/>
              </a:rPr>
              <a:t>女性にとって胸に大きな手術の痕が残るというのは非常につらいことです。患者会で同じ悩みを共有したり、情報交換したりすることで前向きに治療に取り組むことができます。</a:t>
            </a:r>
          </a:p>
          <a:p>
            <a:r>
              <a:rPr lang="ja-JP" altLang="ja-JP" dirty="0">
                <a:effectLst/>
              </a:rPr>
              <a:t>乳房再建は、自家組織による再建のみが保険適用でしたが、</a:t>
            </a:r>
            <a:r>
              <a:rPr lang="en-US" altLang="ja-JP" dirty="0">
                <a:effectLst/>
              </a:rPr>
              <a:t>2013</a:t>
            </a:r>
            <a:r>
              <a:rPr lang="ja-JP" altLang="ja-JP" dirty="0">
                <a:effectLst/>
              </a:rPr>
              <a:t>年</a:t>
            </a:r>
            <a:r>
              <a:rPr lang="en-US" altLang="ja-JP" dirty="0">
                <a:effectLst/>
              </a:rPr>
              <a:t>7</a:t>
            </a:r>
            <a:r>
              <a:rPr lang="ja-JP" altLang="ja-JP" dirty="0">
                <a:effectLst/>
              </a:rPr>
              <a:t>月からはインプラントによる乳房再建も保険適用になっています。乳房を再建することで自信がよみがえり社会復帰される患者さんも </a:t>
            </a:r>
            <a:r>
              <a:rPr kumimoji="1" lang="ja-JP" altLang="ja-JP" sz="1200" kern="1200" dirty="0">
                <a:solidFill>
                  <a:schemeClr val="tx1"/>
                </a:solidFill>
                <a:effectLst/>
                <a:latin typeface="+mn-lt"/>
                <a:ea typeface="+mn-ea"/>
                <a:cs typeface="+mn-cs"/>
              </a:rPr>
              <a:t>いらっしゃいます。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72</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がんの診断を受けると多くの人は衝撃を受け、悲観的に考えて不安になり、心が大きく揺れ動きます。しかしながらがんにかかっても、がんと向き合い、いきいきと日常生活を続け、治療を受けながら仕事をしている人もいます。　</a:t>
            </a:r>
          </a:p>
          <a:p>
            <a:r>
              <a:rPr kumimoji="1" lang="ja-JP" altLang="ja-JP" sz="1200" kern="1200" dirty="0">
                <a:solidFill>
                  <a:schemeClr val="tx1"/>
                </a:solidFill>
                <a:effectLst/>
                <a:latin typeface="+mn-lt"/>
                <a:ea typeface="+mn-ea"/>
                <a:cs typeface="+mn-cs"/>
              </a:rPr>
              <a:t>もちろん、そうした人たちも最初からうまくがんと向き合ってこられたわけではありません。がんの治療の進め方にも多くの選択肢がありますが、がんの種類や病状だけでなく、今後の生活や生き方を踏まえて選択することが大切です。</a:t>
            </a:r>
          </a:p>
          <a:p>
            <a:r>
              <a:rPr kumimoji="1" lang="ja-JP" altLang="ja-JP" sz="1200" kern="1200" dirty="0">
                <a:solidFill>
                  <a:schemeClr val="tx1"/>
                </a:solidFill>
                <a:effectLst/>
                <a:latin typeface="+mn-lt"/>
                <a:ea typeface="+mn-ea"/>
                <a:cs typeface="+mn-cs"/>
              </a:rPr>
              <a:t>一人一人の生き方が異なるようにがんへの向き合い方も人それぞれなのです。先ほど５年生存率のお話をしましたが、私たちはつい命の長さに焦点を当てがちです。もちろん、医療者としての思いは「患者さんにできるだけ長生きしてほしい」ということにあるのですが、これが必ず患者さんの生活の質につながっているかどうかは分かりません。</a:t>
            </a:r>
          </a:p>
          <a:p>
            <a:r>
              <a:rPr kumimoji="1" lang="ja-JP" altLang="ja-JP" sz="1200" kern="1200" dirty="0">
                <a:solidFill>
                  <a:schemeClr val="tx1"/>
                </a:solidFill>
                <a:effectLst/>
                <a:latin typeface="+mn-lt"/>
                <a:ea typeface="+mn-ea"/>
                <a:cs typeface="+mn-cs"/>
              </a:rPr>
              <a:t>苦しいがん治療で寝たきりの状態になってしまうのも「生きている」データに含まれています。データからは見えないものがたくさんあります。がんと診断されたら、とことんがんに立ち向かうのもいいし、抗がん剤でベッド上にいるよりは趣味の音楽や旅行をするというのもいいし、がんの治療はほどほどに家族と一緒に過ごす時間を大切にするのもいいし、がん治療を受けながら好きな仕事を頑張るのもいい。　</a:t>
            </a:r>
          </a:p>
          <a:p>
            <a:r>
              <a:rPr lang="ja-JP" altLang="ja-JP" dirty="0">
                <a:effectLst/>
              </a:rPr>
              <a:t>千差万別の考えがあっていいのです。それが自分の生活の質を保つということなのです。そのために様々な支援があるの</a:t>
            </a:r>
            <a:r>
              <a:rPr lang="ja-JP" altLang="en-US" dirty="0">
                <a:effectLst/>
              </a:rPr>
              <a:t>で</a:t>
            </a:r>
            <a:r>
              <a:rPr lang="ja-JP" altLang="ja-JP" dirty="0">
                <a:effectLst/>
              </a:rPr>
              <a:t>す。 </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73</a:t>
            </a:fld>
            <a:endParaRPr kumimoji="1" lang="ja-JP" altLang="en-US"/>
          </a:p>
        </p:txBody>
      </p:sp>
    </p:spTree>
    <p:extLst>
      <p:ext uri="{BB962C8B-B14F-4D97-AF65-F5344CB8AC3E}">
        <p14:creationId xmlns:p14="http://schemas.microsoft.com/office/powerpoint/2010/main" val="12965452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身近な人ががんになったとき、私たちはどのように接したらいいか迷います。事例１の患者さんは「友人といる時間は、病気とは何の関係もない自分でいられる時間です。何でもない話をして、一緒に笑って、共に過ごすことで、患者としてではない、これまで通りの自分を取り戻せるような気がします」とおっしゃっています。</a:t>
            </a:r>
          </a:p>
          <a:p>
            <a:r>
              <a:rPr lang="ja-JP" altLang="ja-JP" dirty="0">
                <a:effectLst/>
              </a:rPr>
              <a:t>私たちはついがん患者さんのことを悲観的に見がちですが、がんは早期発見できれば</a:t>
            </a:r>
            <a:r>
              <a:rPr lang="en-US" altLang="ja-JP" dirty="0">
                <a:effectLst/>
              </a:rPr>
              <a:t>95</a:t>
            </a:r>
            <a:r>
              <a:rPr lang="ja-JP" altLang="ja-JP" dirty="0">
                <a:effectLst/>
              </a:rPr>
              <a:t>％完治する病気ですし、たとえ進行しているがんでもその人らしく生きる生き方を応援していくことが大事です。 </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74</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事例２の患者さんです。がんは「生活習慣が悪いから」だけでなるのではなく、そこに遺伝的な要因や環境的な要因が絡んで発生します。</a:t>
            </a:r>
          </a:p>
          <a:p>
            <a:r>
              <a:rPr lang="ja-JP" altLang="ja-JP" dirty="0">
                <a:effectLst/>
              </a:rPr>
              <a:t>私たちが正しい知識をもつということが重要なのです。同じ励ましのことばでも「一緒に乗り越えようね」「一人で頑張らないでいつでも頼ってね」「一つずつクリアして元の生活を取り戻していこうね」といった表現にするといいようです。励ましの言葉は自分が患者さんだったらどう感じるかということを考えてからかけるようにしましょう。 </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75</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事例</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の患者さんです。がんになったからといってイコール死ではありません。</a:t>
            </a:r>
          </a:p>
          <a:p>
            <a:r>
              <a:rPr kumimoji="1" lang="ja-JP" altLang="ja-JP" sz="1200" kern="1200" dirty="0">
                <a:solidFill>
                  <a:schemeClr val="tx1"/>
                </a:solidFill>
                <a:effectLst/>
                <a:latin typeface="+mn-lt"/>
                <a:ea typeface="+mn-ea"/>
                <a:cs typeface="+mn-cs"/>
              </a:rPr>
              <a:t>多くの場合、患者さんは「聞き手」を必要としています。患者さんの少し先のイメージをもって、「今の治療が終わったら旅行に行きたいね」「手術が終わって調子が良くなったら、親戚で集まってご飯を食べよう」と少し先の具体的な未来を一緒に考えてください。</a:t>
            </a:r>
          </a:p>
          <a:p>
            <a:r>
              <a:rPr kumimoji="1" lang="ja-JP" altLang="ja-JP" sz="1200" kern="1200" dirty="0">
                <a:solidFill>
                  <a:schemeClr val="tx1"/>
                </a:solidFill>
                <a:effectLst/>
                <a:latin typeface="+mn-lt"/>
                <a:ea typeface="+mn-ea"/>
                <a:cs typeface="+mn-cs"/>
              </a:rPr>
              <a:t>具体的な生きる目標は希望につながるのです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76</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がんにかかったとき、その患者さんと家族の生活など様々なことが大きく変化します。</a:t>
            </a:r>
          </a:p>
          <a:p>
            <a:r>
              <a:rPr kumimoji="1" lang="ja-JP" altLang="ja-JP" sz="1200" kern="1200" dirty="0">
                <a:solidFill>
                  <a:schemeClr val="tx1"/>
                </a:solidFill>
                <a:effectLst/>
                <a:latin typeface="+mn-lt"/>
                <a:ea typeface="+mn-ea"/>
                <a:cs typeface="+mn-cs"/>
              </a:rPr>
              <a:t>しかし、そのためにその人らしさが失われてしまうわけではありません。</a:t>
            </a:r>
          </a:p>
          <a:p>
            <a:r>
              <a:rPr kumimoji="1" lang="ja-JP" altLang="ja-JP" sz="1200" kern="1200" dirty="0">
                <a:solidFill>
                  <a:schemeClr val="tx1"/>
                </a:solidFill>
                <a:effectLst/>
                <a:latin typeface="+mn-lt"/>
                <a:ea typeface="+mn-ea"/>
                <a:cs typeface="+mn-cs"/>
              </a:rPr>
              <a:t>患者さんや家族からは周りの人に対して、これまでと同じように接してほしいと望んでいる声をよく聞きます。私たちががんという病気を理解することが患者さんの希望にもつながっていくのです。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77</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私たちはがんの患者さんが暮らしやすい社会も作らないといけません。</a:t>
            </a:r>
          </a:p>
          <a:p>
            <a:r>
              <a:rPr kumimoji="1" lang="ja-JP" altLang="ja-JP" sz="1200" kern="1200" dirty="0">
                <a:solidFill>
                  <a:schemeClr val="tx1"/>
                </a:solidFill>
                <a:effectLst/>
                <a:latin typeface="+mn-lt"/>
                <a:ea typeface="+mn-ea"/>
                <a:cs typeface="+mn-cs"/>
              </a:rPr>
              <a:t>もし、会社の同僚ががんにかかったら</a:t>
            </a:r>
            <a:r>
              <a:rPr kumimoji="1" lang="ja-JP" altLang="ja-JP" sz="1200" kern="1200" dirty="0" err="1">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部下がかかったら</a:t>
            </a:r>
            <a:r>
              <a:rPr kumimoji="1" lang="ja-JP" altLang="ja-JP" sz="1200" kern="1200" dirty="0" err="1">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がんと共に生きる、がんと共に働く時代において、患者さんが働いている企業や職場の環境を整えていくことは非常に大切です。</a:t>
            </a:r>
          </a:p>
          <a:p>
            <a:r>
              <a:rPr kumimoji="1" lang="ja-JP" altLang="ja-JP" sz="1200" kern="1200" dirty="0">
                <a:solidFill>
                  <a:schemeClr val="tx1"/>
                </a:solidFill>
                <a:effectLst/>
                <a:latin typeface="+mn-lt"/>
                <a:ea typeface="+mn-ea"/>
                <a:cs typeface="+mn-cs"/>
              </a:rPr>
              <a:t>治療中は体力や気力が落ちて、十分に仕事ができないこともあるでしょう。会社や企業の体制として、組織文化として、社員ががんになったときに備えて、スムーズにサポートできる体制を作っておかなければなりません。</a:t>
            </a:r>
          </a:p>
          <a:p>
            <a:r>
              <a:rPr kumimoji="1" lang="ja-JP" altLang="ja-JP" sz="1200" kern="1200" dirty="0">
                <a:solidFill>
                  <a:schemeClr val="tx1"/>
                </a:solidFill>
                <a:effectLst/>
                <a:latin typeface="+mn-lt"/>
                <a:ea typeface="+mn-ea"/>
                <a:cs typeface="+mn-cs"/>
              </a:rPr>
              <a:t>その中で何より大事なのは、自分たちもまた「当事者」であるという意識をもつことです。いまや２人に１人ががんになる時代です。</a:t>
            </a:r>
          </a:p>
          <a:p>
            <a:r>
              <a:rPr kumimoji="1" lang="ja-JP" altLang="ja-JP" sz="1200" kern="1200" dirty="0">
                <a:solidFill>
                  <a:schemeClr val="tx1"/>
                </a:solidFill>
                <a:effectLst/>
                <a:latin typeface="+mn-lt"/>
                <a:ea typeface="+mn-ea"/>
                <a:cs typeface="+mn-cs"/>
              </a:rPr>
              <a:t>人ごとではなく自分にも関わる問題として会社や職場で患者さんが治療を続けながらも仕事を続けられる環境を考えてみましょう。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78</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しかし、実際にはまだまだがんについて理解が得られていない職場は多いのです。</a:t>
            </a:r>
          </a:p>
          <a:p>
            <a:r>
              <a:rPr kumimoji="1" lang="ja-JP" altLang="ja-JP" sz="1200" kern="1200" dirty="0">
                <a:solidFill>
                  <a:schemeClr val="tx1"/>
                </a:solidFill>
                <a:effectLst/>
                <a:latin typeface="+mn-lt"/>
                <a:ea typeface="+mn-ea"/>
                <a:cs typeface="+mn-cs"/>
              </a:rPr>
              <a:t>内閣府の平成</a:t>
            </a:r>
            <a:r>
              <a:rPr kumimoji="1" lang="en-US" altLang="ja-JP" sz="1200" kern="1200" dirty="0">
                <a:solidFill>
                  <a:schemeClr val="tx1"/>
                </a:solidFill>
                <a:effectLst/>
                <a:latin typeface="+mn-lt"/>
                <a:ea typeface="+mn-ea"/>
                <a:cs typeface="+mn-cs"/>
              </a:rPr>
              <a:t>28</a:t>
            </a:r>
            <a:r>
              <a:rPr kumimoji="1" lang="ja-JP" altLang="ja-JP" sz="1200" kern="1200" dirty="0">
                <a:solidFill>
                  <a:schemeClr val="tx1"/>
                </a:solidFill>
                <a:effectLst/>
                <a:latin typeface="+mn-lt"/>
                <a:ea typeface="+mn-ea"/>
                <a:cs typeface="+mn-cs"/>
              </a:rPr>
              <a:t>年度がん対策に関する世論調査では「がんの治療や検査のために</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週間に１度程度病院に通う必要がある場合、働き続けられる環境だと思うか」と言う質問に対し、「そう思う」という回答は</a:t>
            </a:r>
            <a:r>
              <a:rPr kumimoji="1" lang="en-US" altLang="ja-JP" sz="1200" kern="1200" dirty="0">
                <a:solidFill>
                  <a:schemeClr val="tx1"/>
                </a:solidFill>
                <a:effectLst/>
                <a:latin typeface="+mn-lt"/>
                <a:ea typeface="+mn-ea"/>
                <a:cs typeface="+mn-cs"/>
              </a:rPr>
              <a:t>27.9</a:t>
            </a:r>
            <a:r>
              <a:rPr kumimoji="1" lang="ja-JP" altLang="ja-JP" sz="1200" kern="1200" dirty="0">
                <a:solidFill>
                  <a:schemeClr val="tx1"/>
                </a:solidFill>
                <a:effectLst/>
                <a:latin typeface="+mn-lt"/>
                <a:ea typeface="+mn-ea"/>
                <a:cs typeface="+mn-cs"/>
              </a:rPr>
              <a:t>％でした。</a:t>
            </a:r>
          </a:p>
          <a:p>
            <a:pPr algn="l"/>
            <a:endParaRPr lang="en-US" altLang="ja-JP" sz="1200"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79</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8</a:t>
            </a:fld>
            <a:endParaRPr kumimoji="1" lang="ja-JP" altLang="en-US"/>
          </a:p>
        </p:txBody>
      </p:sp>
    </p:spTree>
    <p:extLst>
      <p:ext uri="{BB962C8B-B14F-4D97-AF65-F5344CB8AC3E}">
        <p14:creationId xmlns:p14="http://schemas.microsoft.com/office/powerpoint/2010/main" val="42581577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これは平成</a:t>
            </a:r>
            <a:r>
              <a:rPr kumimoji="1" lang="en-US" altLang="ja-JP" sz="1200" kern="1200" dirty="0">
                <a:solidFill>
                  <a:schemeClr val="tx1"/>
                </a:solidFill>
                <a:effectLst/>
                <a:latin typeface="+mn-lt"/>
                <a:ea typeface="+mn-ea"/>
                <a:cs typeface="+mn-cs"/>
              </a:rPr>
              <a:t>27</a:t>
            </a:r>
            <a:r>
              <a:rPr kumimoji="1" lang="ja-JP" altLang="ja-JP" sz="1200" kern="1200" dirty="0">
                <a:solidFill>
                  <a:schemeClr val="tx1"/>
                </a:solidFill>
                <a:effectLst/>
                <a:latin typeface="+mn-lt"/>
                <a:ea typeface="+mn-ea"/>
                <a:cs typeface="+mn-cs"/>
              </a:rPr>
              <a:t>年の厚労省の調査ですが、「がんの治療中に、治療と仕事を両方続けられるような支援または配慮を職場や仕事上の関係者から受けたと思うか」という質問には「そう思う」、「ややそう思う」という答えは</a:t>
            </a:r>
            <a:r>
              <a:rPr kumimoji="1" lang="en-US" altLang="ja-JP" sz="1200" kern="1200" dirty="0">
                <a:solidFill>
                  <a:schemeClr val="tx1"/>
                </a:solidFill>
                <a:effectLst/>
                <a:latin typeface="+mn-lt"/>
                <a:ea typeface="+mn-ea"/>
                <a:cs typeface="+mn-cs"/>
              </a:rPr>
              <a:t>68.</a:t>
            </a:r>
            <a:r>
              <a:rPr kumimoji="1" lang="ja-JP" altLang="en-US" sz="1200" kern="1200" dirty="0">
                <a:solidFill>
                  <a:schemeClr val="tx1"/>
                </a:solidFill>
                <a:effectLst/>
                <a:latin typeface="+mn-lt"/>
                <a:ea typeface="+mn-ea"/>
                <a:cs typeface="+mn-cs"/>
              </a:rPr>
              <a:t>３</a:t>
            </a:r>
            <a:r>
              <a:rPr kumimoji="1" lang="ja-JP" altLang="ja-JP" sz="1200" kern="1200" dirty="0">
                <a:solidFill>
                  <a:schemeClr val="tx1"/>
                </a:solidFill>
                <a:effectLst/>
                <a:latin typeface="+mn-lt"/>
                <a:ea typeface="+mn-ea"/>
                <a:cs typeface="+mn-cs"/>
              </a:rPr>
              <a:t>％でした。　</a:t>
            </a:r>
          </a:p>
          <a:p>
            <a:r>
              <a:rPr kumimoji="1" lang="ja-JP" altLang="ja-JP" sz="1200" kern="1200" dirty="0">
                <a:solidFill>
                  <a:schemeClr val="tx1"/>
                </a:solidFill>
                <a:effectLst/>
                <a:latin typeface="+mn-lt"/>
                <a:ea typeface="+mn-ea"/>
                <a:cs typeface="+mn-cs"/>
              </a:rPr>
              <a:t>まだまだ私たちのがんに対する理解が足りていないような結果が出ています。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80</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がんは国民の２人に１人がかかるという状況をみると、今や「がんと共に生きる社会」とも言えるでしょう。</a:t>
            </a:r>
          </a:p>
          <a:p>
            <a:r>
              <a:rPr kumimoji="1" lang="ja-JP" altLang="ja-JP" sz="1200" kern="1200" dirty="0">
                <a:solidFill>
                  <a:schemeClr val="tx1"/>
                </a:solidFill>
                <a:effectLst/>
                <a:latin typeface="+mn-lt"/>
                <a:ea typeface="+mn-ea"/>
                <a:cs typeface="+mn-cs"/>
              </a:rPr>
              <a:t>また国立がんセンターの推計によると、親ががん患者である</a:t>
            </a:r>
            <a:r>
              <a:rPr kumimoji="1" lang="en-US" altLang="ja-JP" sz="1200" kern="1200" dirty="0">
                <a:solidFill>
                  <a:schemeClr val="tx1"/>
                </a:solidFill>
                <a:effectLst/>
                <a:latin typeface="+mn-lt"/>
                <a:ea typeface="+mn-ea"/>
                <a:cs typeface="+mn-cs"/>
              </a:rPr>
              <a:t>18</a:t>
            </a:r>
            <a:r>
              <a:rPr kumimoji="1" lang="ja-JP" altLang="ja-JP" sz="1200" kern="1200" dirty="0">
                <a:solidFill>
                  <a:schemeClr val="tx1"/>
                </a:solidFill>
                <a:effectLst/>
                <a:latin typeface="+mn-lt"/>
                <a:ea typeface="+mn-ea"/>
                <a:cs typeface="+mn-cs"/>
              </a:rPr>
              <a:t>歳未満の子どもの総数は約</a:t>
            </a:r>
            <a:r>
              <a:rPr kumimoji="1" lang="en-US" altLang="ja-JP" sz="1200" kern="1200" dirty="0">
                <a:solidFill>
                  <a:schemeClr val="tx1"/>
                </a:solidFill>
                <a:effectLst/>
                <a:latin typeface="+mn-lt"/>
                <a:ea typeface="+mn-ea"/>
                <a:cs typeface="+mn-cs"/>
              </a:rPr>
              <a:t>8</a:t>
            </a:r>
            <a:r>
              <a:rPr kumimoji="1" lang="ja-JP" altLang="ja-JP" sz="1200" kern="1200" dirty="0">
                <a:solidFill>
                  <a:schemeClr val="tx1"/>
                </a:solidFill>
                <a:effectLst/>
                <a:latin typeface="+mn-lt"/>
                <a:ea typeface="+mn-ea"/>
                <a:cs typeface="+mn-cs"/>
              </a:rPr>
              <a:t>万</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千人に上り、親のがんはその子どもにとっても深刻な問題なのです。我が国ではがん患者やその家族を支える仕組みが徐々に整備されつつありますが、未だ十分ではありません。　　</a:t>
            </a:r>
          </a:p>
          <a:p>
            <a:r>
              <a:rPr lang="ja-JP" altLang="ja-JP" dirty="0">
                <a:effectLst/>
              </a:rPr>
              <a:t>がん患者やその家族も含め、誰もが暮らしやすい社会をつくるためにも、今こそがんに関する教育が必要であると思います。 </a:t>
            </a:r>
          </a:p>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81</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82</a:t>
            </a:fld>
            <a:endParaRPr kumimoji="1" lang="ja-JP" altLang="en-US"/>
          </a:p>
        </p:txBody>
      </p:sp>
    </p:spTree>
    <p:extLst>
      <p:ext uri="{BB962C8B-B14F-4D97-AF65-F5344CB8AC3E}">
        <p14:creationId xmlns:p14="http://schemas.microsoft.com/office/powerpoint/2010/main" val="20963110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宮崎県では宮崎大学医学部附属病院、県立宮崎病院、国立病院機構都城医療センターにがん相談支援センターが設置されています。また保健所でもがん患者さんをサポートしていますので、気軽にご相談ください。</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83</a:t>
            </a:fld>
            <a:endParaRPr kumimoji="1" lang="ja-JP" altLang="en-US"/>
          </a:p>
        </p:txBody>
      </p:sp>
    </p:spTree>
    <p:extLst>
      <p:ext uri="{BB962C8B-B14F-4D97-AF65-F5344CB8AC3E}">
        <p14:creationId xmlns:p14="http://schemas.microsoft.com/office/powerpoint/2010/main" val="1888285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がんの原因は男性の場合、</a:t>
            </a:r>
            <a:r>
              <a:rPr kumimoji="1" lang="en-US" altLang="ja-JP" sz="1200" kern="1200" dirty="0">
                <a:solidFill>
                  <a:schemeClr val="tx1"/>
                </a:solidFill>
                <a:effectLst/>
                <a:latin typeface="+mn-lt"/>
                <a:ea typeface="+mn-ea"/>
                <a:cs typeface="+mn-cs"/>
              </a:rPr>
              <a:t>30</a:t>
            </a:r>
            <a:r>
              <a:rPr kumimoji="1" lang="ja-JP" altLang="ja-JP" sz="1200" kern="1200" dirty="0">
                <a:solidFill>
                  <a:schemeClr val="tx1"/>
                </a:solidFill>
                <a:effectLst/>
                <a:latin typeface="+mn-lt"/>
                <a:ea typeface="+mn-ea"/>
                <a:cs typeface="+mn-cs"/>
              </a:rPr>
              <a:t>％近くが喫煙と言われており、喫煙を合わせて男性の</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％くらいは大量の飲酒、不適切な食事、運動不足といった「生活習慣」が原因と言われています。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9</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5" name="正方形/長方形 4"/>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メモ 5"/>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2910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1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7041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2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56068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6773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6301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906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684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4597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3572837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5" name="正方形/長方形 4"/>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438646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セクション見出し">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13713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276214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比較">
    <p:spTree>
      <p:nvGrpSpPr>
        <p:cNvPr id="1" name=""/>
        <p:cNvGrpSpPr/>
        <p:nvPr/>
      </p:nvGrpSpPr>
      <p:grpSpPr>
        <a:xfrm>
          <a:off x="0" y="0"/>
          <a:ext cx="0" cy="0"/>
          <a:chOff x="0" y="0"/>
          <a:chExt cx="0" cy="0"/>
        </a:xfrm>
      </p:grpSpPr>
      <p:sp>
        <p:nvSpPr>
          <p:cNvPr id="6" name="正方形/長方形 5"/>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メモ 6"/>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418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077515" y="-713556"/>
            <a:ext cx="6988968"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468835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639983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76373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1828CD3-2940-4003-87B3-10F6E69F3117}" type="datetime1">
              <a:rPr lang="en-US" altLang="ja-JP" smtClean="0"/>
              <a:t>2/16/2018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59685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42FF73-B63C-4A0A-85A4-966F8DE5FBF6}" type="datetime1">
              <a:rPr kumimoji="1" lang="ja-JP" altLang="en-US" smtClean="0"/>
              <a:t>2018/2/16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552220-D79A-43FA-8D17-2438B52BC701}" type="slidenum">
              <a:rPr kumimoji="1" lang="ja-JP" altLang="en-US" smtClean="0"/>
              <a:t>‹#›</a:t>
            </a:fld>
            <a:endParaRPr kumimoji="1" lang="ja-JP" altLang="en-US"/>
          </a:p>
        </p:txBody>
      </p:sp>
    </p:spTree>
    <p:extLst>
      <p:ext uri="{BB962C8B-B14F-4D97-AF65-F5344CB8AC3E}">
        <p14:creationId xmlns:p14="http://schemas.microsoft.com/office/powerpoint/2010/main" val="2341025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4" name="正方形/長方形 3"/>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0553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7916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9034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07150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1923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311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0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374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dirty="0"/>
              <a:t>2/16/2018</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
        <p:nvSpPr>
          <p:cNvPr id="63" name="正方形/長方形 62"/>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0461332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50" r:id="rId14"/>
    <p:sldLayoutId id="2147483691" r:id="rId15"/>
    <p:sldLayoutId id="2147483692" r:id="rId16"/>
    <p:sldLayoutId id="2147483694" r:id="rId17"/>
    <p:sldLayoutId id="2147483695" r:id="rId18"/>
    <p:sldLayoutId id="2147483697" r:id="rId19"/>
    <p:sldLayoutId id="2147483698" r:id="rId20"/>
    <p:sldLayoutId id="2147483701" r:id="rId21"/>
    <p:sldLayoutId id="2147483702" r:id="rId22"/>
    <p:sldLayoutId id="2147483704" r:id="rId23"/>
    <p:sldLayoutId id="2147483705" r:id="rId24"/>
    <p:sldLayoutId id="2147483706" r:id="rId25"/>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4.xml"/><Relationship Id="rId1" Type="http://schemas.openxmlformats.org/officeDocument/2006/relationships/slideLayout" Target="../slideLayouts/slideLayout22.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18.xml"/><Relationship Id="rId5" Type="http://schemas.openxmlformats.org/officeDocument/2006/relationships/image" Target="../media/image42.png"/><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18.xml"/><Relationship Id="rId5" Type="http://schemas.openxmlformats.org/officeDocument/2006/relationships/image" Target="../media/image45.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19.xml"/><Relationship Id="rId5" Type="http://schemas.openxmlformats.org/officeDocument/2006/relationships/image" Target="../media/image48.pn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19.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6.xml"/><Relationship Id="rId1" Type="http://schemas.openxmlformats.org/officeDocument/2006/relationships/slideLayout" Target="../slideLayouts/slideLayout19.xml"/><Relationship Id="rId4" Type="http://schemas.openxmlformats.org/officeDocument/2006/relationships/image" Target="../media/image63.png"/></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8.xml"/><Relationship Id="rId1" Type="http://schemas.openxmlformats.org/officeDocument/2006/relationships/slideLayout" Target="../slideLayouts/slideLayout19.xml"/><Relationship Id="rId4" Type="http://schemas.openxmlformats.org/officeDocument/2006/relationships/image" Target="../media/image66.png"/></Relationships>
</file>

<file path=ppt/slides/_rels/slide6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69.xml"/><Relationship Id="rId1" Type="http://schemas.openxmlformats.org/officeDocument/2006/relationships/slideLayout" Target="../slideLayouts/slideLayout15.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1.xml"/><Relationship Id="rId1" Type="http://schemas.openxmlformats.org/officeDocument/2006/relationships/slideLayout" Target="../slideLayouts/slideLayout21.xml"/><Relationship Id="rId4" Type="http://schemas.openxmlformats.org/officeDocument/2006/relationships/image" Target="../media/image77.png"/></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2.xml"/><Relationship Id="rId1" Type="http://schemas.openxmlformats.org/officeDocument/2006/relationships/slideLayout" Target="../slideLayouts/slideLayout21.xml"/><Relationship Id="rId4" Type="http://schemas.openxmlformats.org/officeDocument/2006/relationships/image" Target="../media/image78.png"/></Relationships>
</file>

<file path=ppt/slides/_rels/slide7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3.xml"/><Relationship Id="rId1" Type="http://schemas.openxmlformats.org/officeDocument/2006/relationships/slideLayout" Target="../slideLayouts/slideLayout19.xml"/><Relationship Id="rId4" Type="http://schemas.openxmlformats.org/officeDocument/2006/relationships/image" Target="../media/image80.png"/></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4.xml"/><Relationship Id="rId1" Type="http://schemas.openxmlformats.org/officeDocument/2006/relationships/slideLayout" Target="../slideLayouts/slideLayout22.xml"/><Relationship Id="rId4" Type="http://schemas.openxmlformats.org/officeDocument/2006/relationships/image" Target="../media/image81.png"/></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5.xml"/><Relationship Id="rId1" Type="http://schemas.openxmlformats.org/officeDocument/2006/relationships/slideLayout" Target="../slideLayouts/slideLayout22.xml"/><Relationship Id="rId5" Type="http://schemas.openxmlformats.org/officeDocument/2006/relationships/image" Target="../media/image78.png"/><Relationship Id="rId4" Type="http://schemas.openxmlformats.org/officeDocument/2006/relationships/image" Target="../media/image82.png"/></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6.xml"/><Relationship Id="rId1" Type="http://schemas.openxmlformats.org/officeDocument/2006/relationships/slideLayout" Target="../slideLayouts/slideLayout22.xml"/><Relationship Id="rId5" Type="http://schemas.openxmlformats.org/officeDocument/2006/relationships/image" Target="../media/image84.png"/><Relationship Id="rId4" Type="http://schemas.openxmlformats.org/officeDocument/2006/relationships/image" Target="../media/image83.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2.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8.xml"/><Relationship Id="rId1" Type="http://schemas.openxmlformats.org/officeDocument/2006/relationships/slideLayout" Target="../slideLayouts/slideLayout22.xml"/><Relationship Id="rId4" Type="http://schemas.openxmlformats.org/officeDocument/2006/relationships/image" Target="../media/image85.png"/></Relationships>
</file>

<file path=ppt/slides/_rels/slide7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9.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0.xml"/><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1.xml"/><Relationship Id="rId1" Type="http://schemas.openxmlformats.org/officeDocument/2006/relationships/slideLayout" Target="../slideLayouts/slideLayout2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2960" y="2348880"/>
            <a:ext cx="8597225" cy="1446550"/>
          </a:xfrm>
          <a:prstGeom prst="rect">
            <a:avLst/>
          </a:prstGeom>
          <a:noFill/>
        </p:spPr>
        <p:txBody>
          <a:bodyPr wrap="none" rtlCol="0">
            <a:spAutoFit/>
          </a:bodyPr>
          <a:lstStyle/>
          <a:p>
            <a:r>
              <a:rPr kumimoji="1" lang="ja-JP" altLang="en-US" sz="4400" b="1" dirty="0"/>
              <a:t>みんなで考えようがんのこと</a:t>
            </a:r>
            <a:endParaRPr kumimoji="1" lang="en-US" altLang="ja-JP" sz="4400" b="1" dirty="0"/>
          </a:p>
          <a:p>
            <a:r>
              <a:rPr lang="ja-JP" altLang="en-US" sz="4400" b="1" dirty="0"/>
              <a:t>　</a:t>
            </a:r>
            <a:r>
              <a:rPr lang="ja-JP" altLang="en-US" sz="3600" b="1" dirty="0"/>
              <a:t>～学校におけるがん教育をとおして～</a:t>
            </a:r>
            <a:endParaRPr kumimoji="1" lang="ja-JP" altLang="en-US" sz="3600" b="1" dirty="0"/>
          </a:p>
        </p:txBody>
      </p:sp>
      <p:sp>
        <p:nvSpPr>
          <p:cNvPr id="3" name="テキスト ボックス 2"/>
          <p:cNvSpPr txBox="1"/>
          <p:nvPr/>
        </p:nvSpPr>
        <p:spPr>
          <a:xfrm>
            <a:off x="3779912" y="5373216"/>
            <a:ext cx="5262979" cy="1200329"/>
          </a:xfrm>
          <a:prstGeom prst="rect">
            <a:avLst/>
          </a:prstGeom>
          <a:noFill/>
        </p:spPr>
        <p:txBody>
          <a:bodyPr wrap="none" rtlCol="0">
            <a:spAutoFit/>
          </a:bodyPr>
          <a:lstStyle/>
          <a:p>
            <a:r>
              <a:rPr lang="en-US" altLang="ja-JP" dirty="0"/>
              <a:t>H29</a:t>
            </a:r>
            <a:r>
              <a:rPr lang="ja-JP" altLang="en-US" dirty="0"/>
              <a:t>年</a:t>
            </a:r>
            <a:r>
              <a:rPr lang="en-US" altLang="ja-JP" dirty="0"/>
              <a:t>8</a:t>
            </a:r>
            <a:r>
              <a:rPr lang="ja-JP" altLang="en-US" dirty="0"/>
              <a:t>月</a:t>
            </a:r>
            <a:r>
              <a:rPr lang="en-US" altLang="ja-JP" dirty="0"/>
              <a:t>29</a:t>
            </a:r>
            <a:r>
              <a:rPr lang="ja-JP" altLang="en-US" dirty="0"/>
              <a:t>日（火）</a:t>
            </a:r>
            <a:endParaRPr lang="en-US" altLang="ja-JP" dirty="0"/>
          </a:p>
          <a:p>
            <a:r>
              <a:rPr lang="ja-JP" altLang="en-US" dirty="0"/>
              <a:t>宮崎県がんに関する教育普及推進事業協議会委員</a:t>
            </a:r>
            <a:endParaRPr lang="en-US" altLang="ja-JP" dirty="0"/>
          </a:p>
          <a:p>
            <a:r>
              <a:rPr kumimoji="1" lang="ja-JP" altLang="en-US" dirty="0"/>
              <a:t>宮崎県高千穂保健所</a:t>
            </a:r>
            <a:endParaRPr kumimoji="1" lang="en-US" altLang="ja-JP" dirty="0"/>
          </a:p>
          <a:p>
            <a:r>
              <a:rPr lang="ja-JP" altLang="en-US" dirty="0"/>
              <a:t>　　　　　　　　　　　　　　　　上谷　かおり</a:t>
            </a:r>
            <a:endParaRPr kumimoji="1" lang="ja-JP" altLang="en-US" dirty="0"/>
          </a:p>
        </p:txBody>
      </p:sp>
      <p:sp>
        <p:nvSpPr>
          <p:cNvPr id="4" name="テキスト ボックス 3"/>
          <p:cNvSpPr txBox="1"/>
          <p:nvPr/>
        </p:nvSpPr>
        <p:spPr>
          <a:xfrm>
            <a:off x="179512" y="1052736"/>
            <a:ext cx="6032421" cy="461665"/>
          </a:xfrm>
          <a:prstGeom prst="rect">
            <a:avLst/>
          </a:prstGeom>
          <a:noFill/>
        </p:spPr>
        <p:txBody>
          <a:bodyPr wrap="none" rtlCol="0">
            <a:spAutoFit/>
          </a:bodyPr>
          <a:lstStyle/>
          <a:p>
            <a:r>
              <a:rPr kumimoji="1" lang="ja-JP" altLang="en-US" sz="2400" dirty="0"/>
              <a:t>がんに関する教育普及啓発推進地域研修会</a:t>
            </a:r>
          </a:p>
        </p:txBody>
      </p:sp>
    </p:spTree>
    <p:extLst>
      <p:ext uri="{BB962C8B-B14F-4D97-AF65-F5344CB8AC3E}">
        <p14:creationId xmlns:p14="http://schemas.microsoft.com/office/powerpoint/2010/main" val="2936393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akamura\Desktop\17015_要因_女性-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962" y="1579560"/>
            <a:ext cx="4523241" cy="4806584"/>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955849"/>
            <a:ext cx="7907809" cy="4614047"/>
          </a:xfrm>
          <a:prstGeom prst="rect">
            <a:avLst/>
          </a:prstGeom>
        </p:spPr>
      </p:pic>
      <p:sp>
        <p:nvSpPr>
          <p:cNvPr id="39" name="テキスト ボックス 38"/>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a:t>がんの原因</a:t>
            </a:r>
          </a:p>
        </p:txBody>
      </p:sp>
      <p:sp>
        <p:nvSpPr>
          <p:cNvPr id="43" name="テキスト ボックス 42"/>
          <p:cNvSpPr txBox="1"/>
          <p:nvPr/>
        </p:nvSpPr>
        <p:spPr>
          <a:xfrm>
            <a:off x="2520710" y="1196752"/>
            <a:ext cx="4102579" cy="630110"/>
          </a:xfrm>
          <a:prstGeom prst="roundRect">
            <a:avLst>
              <a:gd name="adj" fmla="val 50000"/>
            </a:avLst>
          </a:prstGeom>
          <a:solidFill>
            <a:srgbClr val="0CA41E"/>
          </a:solidFill>
          <a:ln>
            <a:noFill/>
          </a:ln>
        </p:spPr>
        <p:txBody>
          <a:bodyPr wrap="square" lIns="0" tIns="0" rIns="0" bIns="46800" rtlCol="0">
            <a:noAutofit/>
          </a:bodyPr>
          <a:lstStyle/>
          <a:p>
            <a:pPr algn="ctr"/>
            <a:r>
              <a:rPr kumimoji="1" lang="ja-JP" altLang="en-US" sz="3600" b="1" spc="300" dirty="0">
                <a:solidFill>
                  <a:schemeClr val="bg1"/>
                </a:solidFill>
                <a:latin typeface="+mn-ea"/>
                <a:cs typeface="メイリオ" panose="020B0604030504040204" pitchFamily="50" charset="-128"/>
              </a:rPr>
              <a:t>女性</a:t>
            </a:r>
            <a:r>
              <a:rPr kumimoji="1" lang="ja-JP" altLang="en-US" sz="3000" b="1" spc="300" dirty="0">
                <a:solidFill>
                  <a:schemeClr val="bg1"/>
                </a:solidFill>
                <a:latin typeface="+mn-ea"/>
                <a:cs typeface="メイリオ" panose="020B0604030504040204" pitchFamily="50" charset="-128"/>
              </a:rPr>
              <a:t>の場合</a:t>
            </a:r>
          </a:p>
        </p:txBody>
      </p:sp>
      <p:cxnSp>
        <p:nvCxnSpPr>
          <p:cNvPr id="8" name="直線コネクタ 7"/>
          <p:cNvCxnSpPr/>
          <p:nvPr/>
        </p:nvCxnSpPr>
        <p:spPr>
          <a:xfrm>
            <a:off x="467544" y="2348880"/>
            <a:ext cx="1670092"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25488" y="6491436"/>
            <a:ext cx="8610425" cy="415498"/>
          </a:xfrm>
          <a:prstGeom prst="rect">
            <a:avLst/>
          </a:prstGeom>
          <a:noFill/>
        </p:spPr>
        <p:txBody>
          <a:bodyPr wrap="square" rtlCol="0">
            <a:spAutoFit/>
          </a:bodyPr>
          <a:lstStyle/>
          <a:p>
            <a:pPr algn="r"/>
            <a:r>
              <a:rPr lang="ja-JP" altLang="en-US" sz="1050" dirty="0">
                <a:solidFill>
                  <a:schemeClr val="tx1">
                    <a:lumMod val="65000"/>
                    <a:lumOff val="35000"/>
                  </a:schemeClr>
                </a:solidFill>
              </a:rPr>
              <a:t>出典：国立がん研究センターがん情報サービス</a:t>
            </a:r>
          </a:p>
          <a:p>
            <a:pPr algn="r"/>
            <a:r>
              <a:rPr lang="en-US" altLang="ja-JP" sz="1050" dirty="0">
                <a:solidFill>
                  <a:schemeClr val="tx1">
                    <a:lumMod val="65000"/>
                    <a:lumOff val="35000"/>
                  </a:schemeClr>
                </a:solidFill>
              </a:rPr>
              <a:t>※Inoue, M. et al.: Ann </a:t>
            </a:r>
            <a:r>
              <a:rPr lang="en-US" altLang="ja-JP" sz="1050" dirty="0" err="1">
                <a:solidFill>
                  <a:schemeClr val="tx1">
                    <a:lumMod val="65000"/>
                    <a:lumOff val="35000"/>
                  </a:schemeClr>
                </a:solidFill>
              </a:rPr>
              <a:t>Oncol</a:t>
            </a:r>
            <a:r>
              <a:rPr lang="en-US" altLang="ja-JP" sz="1050" dirty="0">
                <a:solidFill>
                  <a:schemeClr val="tx1">
                    <a:lumMod val="65000"/>
                    <a:lumOff val="35000"/>
                  </a:schemeClr>
                </a:solidFill>
              </a:rPr>
              <a:t>, 2012; 23(5): 1362-9</a:t>
            </a:r>
            <a:r>
              <a:rPr lang="ja-JP" altLang="en-US" sz="1050" dirty="0">
                <a:solidFill>
                  <a:schemeClr val="tx1">
                    <a:lumMod val="65000"/>
                    <a:lumOff val="35000"/>
                  </a:schemeClr>
                </a:solidFill>
              </a:rPr>
              <a:t>を基に国立がん研究センターがん情報サービスが作成（より一部改変）</a:t>
            </a:r>
            <a:endParaRPr kumimoji="1" lang="ja-JP" altLang="en-US" sz="1050" dirty="0">
              <a:solidFill>
                <a:schemeClr val="tx1">
                  <a:lumMod val="65000"/>
                  <a:lumOff val="35000"/>
                </a:schemeClr>
              </a:solidFill>
            </a:endParaRPr>
          </a:p>
        </p:txBody>
      </p:sp>
      <p:cxnSp>
        <p:nvCxnSpPr>
          <p:cNvPr id="3" name="直線コネクタ 2">
            <a:extLst>
              <a:ext uri="{FF2B5EF4-FFF2-40B4-BE49-F238E27FC236}">
                <a16:creationId xmlns:a16="http://schemas.microsoft.com/office/drawing/2014/main" id="{09018C34-C7A1-493F-A3BC-D8D2A52A5813}"/>
              </a:ext>
            </a:extLst>
          </p:cNvPr>
          <p:cNvCxnSpPr/>
          <p:nvPr/>
        </p:nvCxnSpPr>
        <p:spPr>
          <a:xfrm>
            <a:off x="467544" y="3284984"/>
            <a:ext cx="167009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66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par>
                                <p:cTn id="8" presetID="16" presetClass="entr" presetSubtype="37"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a:t>がんの原因</a:t>
            </a:r>
          </a:p>
        </p:txBody>
      </p:sp>
      <p:grpSp>
        <p:nvGrpSpPr>
          <p:cNvPr id="4" name="グループ化 3"/>
          <p:cNvGrpSpPr/>
          <p:nvPr/>
        </p:nvGrpSpPr>
        <p:grpSpPr>
          <a:xfrm>
            <a:off x="3133508" y="2942348"/>
            <a:ext cx="2915872" cy="2915870"/>
            <a:chOff x="3677860" y="1707463"/>
            <a:chExt cx="2915872" cy="2915870"/>
          </a:xfrm>
        </p:grpSpPr>
        <p:sp>
          <p:nvSpPr>
            <p:cNvPr id="20" name="円/楕円 19"/>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017120" y="2863273"/>
              <a:ext cx="2316074" cy="707886"/>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生活習慣</a:t>
              </a:r>
            </a:p>
          </p:txBody>
        </p:sp>
      </p:grpSp>
      <p:grpSp>
        <p:nvGrpSpPr>
          <p:cNvPr id="3" name="グループ化 2"/>
          <p:cNvGrpSpPr/>
          <p:nvPr/>
        </p:nvGrpSpPr>
        <p:grpSpPr>
          <a:xfrm>
            <a:off x="302077" y="2957458"/>
            <a:ext cx="2915872" cy="2915870"/>
            <a:chOff x="774398" y="1722573"/>
            <a:chExt cx="2915872" cy="2915870"/>
          </a:xfrm>
        </p:grpSpPr>
        <p:sp>
          <p:nvSpPr>
            <p:cNvPr id="24" name="円/楕円 23"/>
            <p:cNvSpPr/>
            <p:nvPr/>
          </p:nvSpPr>
          <p:spPr>
            <a:xfrm>
              <a:off x="774398" y="172257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870667" y="2598524"/>
              <a:ext cx="2723331" cy="1323439"/>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細菌・</a:t>
              </a:r>
              <a:endParaRPr lang="en-US" altLang="ja-JP" sz="4000" dirty="0">
                <a:solidFill>
                  <a:schemeClr val="tx1">
                    <a:lumMod val="75000"/>
                    <a:lumOff val="25000"/>
                  </a:schemeClr>
                </a:solidFill>
              </a:endParaRPr>
            </a:p>
            <a:p>
              <a:r>
                <a:rPr lang="ja-JP" altLang="en-US" sz="4000" dirty="0">
                  <a:solidFill>
                    <a:schemeClr val="tx1">
                      <a:lumMod val="75000"/>
                      <a:lumOff val="25000"/>
                    </a:schemeClr>
                  </a:solidFill>
                </a:rPr>
                <a:t>ウイルス</a:t>
              </a:r>
            </a:p>
          </p:txBody>
        </p:sp>
      </p:grpSp>
      <p:sp>
        <p:nvSpPr>
          <p:cNvPr id="14" name="テキスト ボックス 13"/>
          <p:cNvSpPr txBox="1"/>
          <p:nvPr/>
        </p:nvSpPr>
        <p:spPr>
          <a:xfrm>
            <a:off x="757244" y="1196752"/>
            <a:ext cx="7614559" cy="1323439"/>
          </a:xfrm>
          <a:prstGeom prst="rect">
            <a:avLst/>
          </a:prstGeom>
          <a:noFill/>
        </p:spPr>
        <p:txBody>
          <a:bodyPr wrap="square" rtlCol="0">
            <a:spAutoFit/>
          </a:bodyPr>
          <a:lstStyle/>
          <a:p>
            <a:pPr algn="ctr"/>
            <a:r>
              <a:rPr kumimoji="1" lang="ja-JP" altLang="en-US" sz="4000" b="1" dirty="0">
                <a:solidFill>
                  <a:schemeClr val="tx1">
                    <a:lumMod val="75000"/>
                    <a:lumOff val="25000"/>
                  </a:schemeClr>
                </a:solidFill>
              </a:rPr>
              <a:t>わかっている原因は</a:t>
            </a:r>
            <a:endParaRPr kumimoji="1" lang="en-US" altLang="ja-JP" sz="4000" b="1" dirty="0">
              <a:solidFill>
                <a:schemeClr val="tx1">
                  <a:lumMod val="75000"/>
                  <a:lumOff val="25000"/>
                </a:schemeClr>
              </a:solidFill>
            </a:endParaRPr>
          </a:p>
          <a:p>
            <a:pPr algn="ctr"/>
            <a:r>
              <a:rPr lang="ja-JP" altLang="en-US" sz="4000" b="1" dirty="0">
                <a:solidFill>
                  <a:schemeClr val="tx1">
                    <a:lumMod val="75000"/>
                    <a:lumOff val="25000"/>
                  </a:schemeClr>
                </a:solidFill>
              </a:rPr>
              <a:t>大きく３つにわけられる</a:t>
            </a:r>
            <a:endParaRPr kumimoji="1" lang="ja-JP" altLang="en-US" sz="4000" b="1" dirty="0">
              <a:solidFill>
                <a:schemeClr val="tx1">
                  <a:lumMod val="75000"/>
                  <a:lumOff val="25000"/>
                </a:schemeClr>
              </a:solidFill>
            </a:endParaRPr>
          </a:p>
        </p:txBody>
      </p:sp>
      <p:grpSp>
        <p:nvGrpSpPr>
          <p:cNvPr id="16" name="グループ化 15"/>
          <p:cNvGrpSpPr/>
          <p:nvPr/>
        </p:nvGrpSpPr>
        <p:grpSpPr>
          <a:xfrm>
            <a:off x="5947043" y="2942348"/>
            <a:ext cx="2915872" cy="2915870"/>
            <a:chOff x="3677860" y="1707463"/>
            <a:chExt cx="2915872" cy="2915870"/>
          </a:xfrm>
        </p:grpSpPr>
        <p:sp>
          <p:nvSpPr>
            <p:cNvPr id="18" name="円/楕円 17"/>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017120" y="2629499"/>
              <a:ext cx="2316074" cy="1323439"/>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遺伝的</a:t>
              </a:r>
              <a:endParaRPr lang="en-US" altLang="ja-JP" sz="4000" dirty="0">
                <a:solidFill>
                  <a:schemeClr val="tx1">
                    <a:lumMod val="75000"/>
                    <a:lumOff val="25000"/>
                  </a:schemeClr>
                </a:solidFill>
              </a:endParaRPr>
            </a:p>
            <a:p>
              <a:r>
                <a:rPr lang="ja-JP" altLang="en-US" sz="4000" dirty="0">
                  <a:solidFill>
                    <a:schemeClr val="tx1">
                      <a:lumMod val="75000"/>
                      <a:lumOff val="25000"/>
                    </a:schemeClr>
                  </a:solidFill>
                </a:rPr>
                <a:t>原因</a:t>
              </a:r>
            </a:p>
          </p:txBody>
        </p:sp>
      </p:grpSp>
    </p:spTree>
    <p:extLst>
      <p:ext uri="{BB962C8B-B14F-4D97-AF65-F5344CB8AC3E}">
        <p14:creationId xmlns:p14="http://schemas.microsoft.com/office/powerpoint/2010/main" val="188809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7884" y="3864896"/>
            <a:ext cx="4251266" cy="2221940"/>
            <a:chOff x="257884" y="4015372"/>
            <a:chExt cx="4251266" cy="2221940"/>
          </a:xfrm>
        </p:grpSpPr>
        <p:sp>
          <p:nvSpPr>
            <p:cNvPr id="15" name="円/楕円 14"/>
            <p:cNvSpPr/>
            <p:nvPr/>
          </p:nvSpPr>
          <p:spPr>
            <a:xfrm>
              <a:off x="257884" y="4015372"/>
              <a:ext cx="4251266" cy="222194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447102" y="4643532"/>
              <a:ext cx="3816424" cy="1118255"/>
            </a:xfrm>
            <a:prstGeom prst="rect">
              <a:avLst/>
            </a:prstGeom>
            <a:noFill/>
          </p:spPr>
          <p:txBody>
            <a:bodyPr wrap="square" rtlCol="0">
              <a:spAutoFit/>
            </a:bodyPr>
            <a:lstStyle/>
            <a:p>
              <a:pPr algn="ctr">
                <a:lnSpc>
                  <a:spcPts val="4000"/>
                </a:lnSpc>
              </a:pPr>
              <a:r>
                <a:rPr lang="ja-JP" altLang="en-US" sz="3500" b="1" dirty="0">
                  <a:solidFill>
                    <a:schemeClr val="tx1">
                      <a:lumMod val="75000"/>
                      <a:lumOff val="25000"/>
                    </a:schemeClr>
                  </a:solidFill>
                  <a:latin typeface="メイリオ" panose="020B0604030504040204" pitchFamily="50" charset="-128"/>
                  <a:ea typeface="メイリオ" panose="020B0604030504040204" pitchFamily="50" charset="-128"/>
                </a:rPr>
                <a:t>細胞が変異する</a:t>
              </a:r>
              <a:br>
                <a:rPr lang="en-US" altLang="ja-JP" sz="35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500" b="1" dirty="0">
                  <a:solidFill>
                    <a:schemeClr val="tx1">
                      <a:lumMod val="75000"/>
                      <a:lumOff val="25000"/>
                    </a:schemeClr>
                  </a:solidFill>
                  <a:latin typeface="メイリオ" panose="020B0604030504040204" pitchFamily="50" charset="-128"/>
                  <a:ea typeface="メイリオ" panose="020B0604030504040204" pitchFamily="50" charset="-128"/>
                </a:rPr>
                <a:t>可能性が高まる</a:t>
              </a:r>
              <a:endParaRPr lang="en-US" altLang="ja-JP" sz="35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grpSp>
        <p:nvGrpSpPr>
          <p:cNvPr id="5" name="グループ化 4"/>
          <p:cNvGrpSpPr/>
          <p:nvPr/>
        </p:nvGrpSpPr>
        <p:grpSpPr>
          <a:xfrm>
            <a:off x="4473394" y="3864896"/>
            <a:ext cx="4251266" cy="2221940"/>
            <a:chOff x="4473394" y="4015372"/>
            <a:chExt cx="4251266" cy="2221940"/>
          </a:xfrm>
        </p:grpSpPr>
        <p:sp>
          <p:nvSpPr>
            <p:cNvPr id="16" name="円/楕円 15"/>
            <p:cNvSpPr/>
            <p:nvPr/>
          </p:nvSpPr>
          <p:spPr>
            <a:xfrm>
              <a:off x="4473394" y="4015372"/>
              <a:ext cx="4251266" cy="222194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4644008" y="4383015"/>
              <a:ext cx="3888432" cy="1631216"/>
            </a:xfrm>
            <a:prstGeom prst="rect">
              <a:avLst/>
            </a:prstGeom>
            <a:noFill/>
          </p:spPr>
          <p:txBody>
            <a:bodyPr wrap="square" rtlCol="0">
              <a:spAutoFit/>
            </a:bodyPr>
            <a:lstStyle/>
            <a:p>
              <a:pPr algn="ctr">
                <a:lnSpc>
                  <a:spcPts val="4000"/>
                </a:lnSpc>
              </a:pPr>
              <a:r>
                <a:rPr lang="ja-JP" altLang="en-US" sz="3500" b="1" dirty="0">
                  <a:solidFill>
                    <a:schemeClr val="tx1">
                      <a:lumMod val="75000"/>
                      <a:lumOff val="25000"/>
                    </a:schemeClr>
                  </a:solidFill>
                  <a:latin typeface="メイリオ" panose="020B0604030504040204" pitchFamily="50" charset="-128"/>
                  <a:ea typeface="メイリオ" panose="020B0604030504040204" pitchFamily="50" charset="-128"/>
                </a:rPr>
                <a:t>細胞を正常に</a:t>
              </a:r>
              <a:br>
                <a:rPr lang="en-US" altLang="ja-JP" sz="35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500" b="1" dirty="0">
                  <a:solidFill>
                    <a:schemeClr val="tx1">
                      <a:lumMod val="75000"/>
                      <a:lumOff val="25000"/>
                    </a:schemeClr>
                  </a:solidFill>
                  <a:latin typeface="メイリオ" panose="020B0604030504040204" pitchFamily="50" charset="-128"/>
                  <a:ea typeface="メイリオ" panose="020B0604030504040204" pitchFamily="50" charset="-128"/>
                </a:rPr>
                <a:t>保つ働きが</a:t>
              </a:r>
              <a:endParaRPr lang="en-US" altLang="ja-JP" sz="35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4000"/>
                </a:lnSpc>
              </a:pPr>
              <a:r>
                <a:rPr lang="ja-JP" altLang="en-US" sz="3500" b="1" dirty="0">
                  <a:solidFill>
                    <a:schemeClr val="tx1">
                      <a:lumMod val="75000"/>
                      <a:lumOff val="25000"/>
                    </a:schemeClr>
                  </a:solidFill>
                  <a:latin typeface="メイリオ" panose="020B0604030504040204" pitchFamily="50" charset="-128"/>
                  <a:ea typeface="メイリオ" panose="020B0604030504040204" pitchFamily="50" charset="-128"/>
                </a:rPr>
                <a:t>低下</a:t>
              </a:r>
              <a:r>
                <a:rPr lang="ja-JP" altLang="en-US" sz="3500" b="1" spc="-150" dirty="0">
                  <a:solidFill>
                    <a:schemeClr val="tx1">
                      <a:lumMod val="75000"/>
                      <a:lumOff val="25000"/>
                    </a:schemeClr>
                  </a:solidFill>
                  <a:latin typeface="メイリオ" panose="020B0604030504040204" pitchFamily="50" charset="-128"/>
                  <a:ea typeface="メイリオ" panose="020B0604030504040204" pitchFamily="50" charset="-128"/>
                </a:rPr>
                <a:t>しはじめる</a:t>
              </a:r>
              <a:endParaRPr lang="en-US" altLang="ja-JP" sz="3500" b="1" spc="-15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sp>
        <p:nvSpPr>
          <p:cNvPr id="2" name="角丸四角形 1"/>
          <p:cNvSpPr/>
          <p:nvPr/>
        </p:nvSpPr>
        <p:spPr>
          <a:xfrm>
            <a:off x="418382" y="1126412"/>
            <a:ext cx="8114058" cy="1072255"/>
          </a:xfrm>
          <a:prstGeom prst="roundRect">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テキスト ボックス 24"/>
          <p:cNvSpPr txBox="1"/>
          <p:nvPr/>
        </p:nvSpPr>
        <p:spPr>
          <a:xfrm>
            <a:off x="0" y="188640"/>
            <a:ext cx="9119744" cy="769441"/>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400" dirty="0"/>
              <a:t>長生きも原因の一つ</a:t>
            </a:r>
            <a:endParaRPr lang="en-US" altLang="ja-JP" sz="4400" dirty="0"/>
          </a:p>
        </p:txBody>
      </p:sp>
      <p:pic>
        <p:nvPicPr>
          <p:cNvPr id="10" name="Picture 2" descr="C:\Users\nakamura\Desktop\サタケさんイラストスライド化拡大-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328"/>
          <a:stretch/>
        </p:blipFill>
        <p:spPr bwMode="auto">
          <a:xfrm>
            <a:off x="6665041" y="1079817"/>
            <a:ext cx="2341651" cy="1439834"/>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964657" y="1378127"/>
            <a:ext cx="3157539" cy="707886"/>
          </a:xfrm>
          <a:prstGeom prst="rect">
            <a:avLst/>
          </a:prstGeom>
          <a:noFill/>
        </p:spPr>
        <p:txBody>
          <a:bodyPr wrap="square" rtlCol="0">
            <a:spAutoFit/>
          </a:bodyPr>
          <a:lstStyle/>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rPr>
              <a:t>長生きする</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507716" y="5949280"/>
            <a:ext cx="8128568" cy="746202"/>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180000" rIns="0" rtlCol="0" anchor="ctr"/>
          <a:lstStyle>
            <a:defPPr>
              <a:defRPr lang="ja-JP"/>
            </a:defPPr>
            <a:lvl1pPr algn="ctr">
              <a:defRPr sz="5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3600" dirty="0"/>
              <a:t>がんは誰もがなりうる病気</a:t>
            </a:r>
          </a:p>
        </p:txBody>
      </p:sp>
      <p:grpSp>
        <p:nvGrpSpPr>
          <p:cNvPr id="3" name="グループ化 2"/>
          <p:cNvGrpSpPr/>
          <p:nvPr/>
        </p:nvGrpSpPr>
        <p:grpSpPr>
          <a:xfrm>
            <a:off x="280610" y="2086013"/>
            <a:ext cx="4196906" cy="2066367"/>
            <a:chOff x="280610" y="2236489"/>
            <a:chExt cx="4196906" cy="2066367"/>
          </a:xfrm>
        </p:grpSpPr>
        <p:sp>
          <p:nvSpPr>
            <p:cNvPr id="7" name="テキスト ボックス 6"/>
            <p:cNvSpPr txBox="1"/>
            <p:nvPr/>
          </p:nvSpPr>
          <p:spPr>
            <a:xfrm>
              <a:off x="280610" y="2787883"/>
              <a:ext cx="4196906" cy="1118255"/>
            </a:xfrm>
            <a:prstGeom prst="rect">
              <a:avLst/>
            </a:prstGeom>
            <a:noFill/>
          </p:spPr>
          <p:txBody>
            <a:bodyPr wrap="square" rtlCol="0">
              <a:spAutoFit/>
            </a:bodyPr>
            <a:lstStyle/>
            <a:p>
              <a:pPr algn="ctr">
                <a:lnSpc>
                  <a:spcPts val="4000"/>
                </a:lnSpc>
              </a:pPr>
              <a:r>
                <a:rPr lang="ja-JP" altLang="en-US" sz="3500" b="1" dirty="0">
                  <a:solidFill>
                    <a:schemeClr val="tx1">
                      <a:lumMod val="75000"/>
                      <a:lumOff val="25000"/>
                    </a:schemeClr>
                  </a:solidFill>
                  <a:latin typeface="メイリオ" panose="020B0604030504040204" pitchFamily="50" charset="-128"/>
                  <a:ea typeface="メイリオ" panose="020B0604030504040204" pitchFamily="50" charset="-128"/>
                </a:rPr>
                <a:t>細胞分裂の</a:t>
              </a:r>
              <a:endParaRPr lang="en-US" altLang="ja-JP" sz="35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4000"/>
                </a:lnSpc>
              </a:pPr>
              <a:r>
                <a:rPr lang="ja-JP" altLang="en-US" sz="3500" b="1" dirty="0">
                  <a:solidFill>
                    <a:schemeClr val="tx1">
                      <a:lumMod val="75000"/>
                      <a:lumOff val="25000"/>
                    </a:schemeClr>
                  </a:solidFill>
                  <a:latin typeface="メイリオ" panose="020B0604030504040204" pitchFamily="50" charset="-128"/>
                  <a:ea typeface="メイリオ" panose="020B0604030504040204" pitchFamily="50" charset="-128"/>
                </a:rPr>
                <a:t>回数が多くなる</a:t>
              </a:r>
              <a:endParaRPr lang="en-US" altLang="ja-JP" sz="35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 name="下矢印 11"/>
            <p:cNvSpPr/>
            <p:nvPr/>
          </p:nvSpPr>
          <p:spPr>
            <a:xfrm flipH="1">
              <a:off x="1973894" y="3820100"/>
              <a:ext cx="819246" cy="482756"/>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30" name="下矢印 29"/>
            <p:cNvSpPr/>
            <p:nvPr/>
          </p:nvSpPr>
          <p:spPr>
            <a:xfrm flipH="1">
              <a:off x="1945691" y="2236489"/>
              <a:ext cx="819246" cy="482756"/>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sp>
        <p:nvSpPr>
          <p:cNvPr id="31" name="下矢印 30"/>
          <p:cNvSpPr/>
          <p:nvPr/>
        </p:nvSpPr>
        <p:spPr>
          <a:xfrm flipH="1">
            <a:off x="6238321" y="2076084"/>
            <a:ext cx="787279" cy="2076296"/>
          </a:xfrm>
          <a:prstGeom prst="downArrow">
            <a:avLst>
              <a:gd name="adj1" fmla="val 50000"/>
              <a:gd name="adj2" fmla="val 3757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07528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up)">
                                      <p:cBhvr>
                                        <p:cTn id="10" dur="75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082885" y="4410644"/>
            <a:ext cx="6873491" cy="1853071"/>
          </a:xfrm>
          <a:prstGeom prst="rect">
            <a:avLst/>
          </a:prstGeom>
          <a:noFill/>
        </p:spPr>
        <p:txBody>
          <a:bodyPr wrap="square" rtlCol="0">
            <a:spAutoFit/>
          </a:bodyPr>
          <a:lstStyle/>
          <a:p>
            <a:pPr algn="ctr">
              <a:lnSpc>
                <a:spcPts val="4600"/>
              </a:lnSpc>
            </a:pPr>
            <a:r>
              <a:rPr lang="ja-JP" altLang="en-US" sz="3600" b="1" dirty="0">
                <a:solidFill>
                  <a:schemeClr val="tx1">
                    <a:lumMod val="75000"/>
                    <a:lumOff val="25000"/>
                  </a:schemeClr>
                </a:solidFill>
              </a:rPr>
              <a:t>小児がんも</a:t>
            </a:r>
            <a:endParaRPr lang="en-US" altLang="ja-JP" sz="3600" b="1" dirty="0">
              <a:solidFill>
                <a:schemeClr val="tx1">
                  <a:lumMod val="75000"/>
                  <a:lumOff val="25000"/>
                </a:schemeClr>
              </a:solidFill>
            </a:endParaRPr>
          </a:p>
          <a:p>
            <a:pPr algn="ctr">
              <a:lnSpc>
                <a:spcPts val="4600"/>
              </a:lnSpc>
            </a:pPr>
            <a:r>
              <a:rPr lang="ja-JP" altLang="en-US" sz="3600" b="1" dirty="0">
                <a:solidFill>
                  <a:schemeClr val="tx1">
                    <a:lumMod val="75000"/>
                    <a:lumOff val="25000"/>
                  </a:schemeClr>
                </a:solidFill>
              </a:rPr>
              <a:t>生活習慣や細</a:t>
            </a:r>
            <a:r>
              <a:rPr lang="ja-JP" altLang="en-US" sz="3600" b="1" spc="-700" dirty="0">
                <a:solidFill>
                  <a:schemeClr val="tx1">
                    <a:lumMod val="75000"/>
                    <a:lumOff val="25000"/>
                  </a:schemeClr>
                </a:solidFill>
              </a:rPr>
              <a:t>菌</a:t>
            </a:r>
            <a:r>
              <a:rPr lang="ja-JP" altLang="en-US" sz="3600" b="1" spc="-1000" dirty="0">
                <a:solidFill>
                  <a:schemeClr val="tx1">
                    <a:lumMod val="75000"/>
                    <a:lumOff val="25000"/>
                  </a:schemeClr>
                </a:solidFill>
              </a:rPr>
              <a:t>・</a:t>
            </a:r>
            <a:r>
              <a:rPr lang="ja-JP" altLang="en-US" sz="3600" b="1" dirty="0">
                <a:solidFill>
                  <a:schemeClr val="tx1">
                    <a:lumMod val="75000"/>
                    <a:lumOff val="25000"/>
                  </a:schemeClr>
                </a:solidFill>
              </a:rPr>
              <a:t>ウイルスとは</a:t>
            </a:r>
            <a:endParaRPr lang="en-US" altLang="ja-JP" sz="3600" b="1" dirty="0">
              <a:solidFill>
                <a:schemeClr val="tx1">
                  <a:lumMod val="75000"/>
                  <a:lumOff val="25000"/>
                </a:schemeClr>
              </a:solidFill>
            </a:endParaRPr>
          </a:p>
          <a:p>
            <a:pPr algn="ctr">
              <a:lnSpc>
                <a:spcPts val="4600"/>
              </a:lnSpc>
            </a:pPr>
            <a:r>
              <a:rPr lang="ja-JP" altLang="en-US" sz="3600" b="1" dirty="0">
                <a:solidFill>
                  <a:schemeClr val="tx1">
                    <a:lumMod val="75000"/>
                    <a:lumOff val="25000"/>
                  </a:schemeClr>
                </a:solidFill>
              </a:rPr>
              <a:t>関係なく</a:t>
            </a:r>
            <a:r>
              <a:rPr lang="ja-JP" altLang="en-US" sz="3600" b="1">
                <a:solidFill>
                  <a:schemeClr val="tx1">
                    <a:lumMod val="75000"/>
                    <a:lumOff val="25000"/>
                  </a:schemeClr>
                </a:solidFill>
              </a:rPr>
              <a:t>発症するものが多い</a:t>
            </a:r>
            <a:endParaRPr lang="ja-JP" altLang="en-US" sz="3600" b="1" dirty="0">
              <a:solidFill>
                <a:schemeClr val="tx1">
                  <a:lumMod val="75000"/>
                  <a:lumOff val="25000"/>
                </a:schemeClr>
              </a:solidFill>
            </a:endParaRPr>
          </a:p>
        </p:txBody>
      </p:sp>
      <p:sp>
        <p:nvSpPr>
          <p:cNvPr id="11" name="テキスト ボックス 10"/>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a:t>原因のわからないがんもある</a:t>
            </a:r>
          </a:p>
        </p:txBody>
      </p:sp>
      <p:grpSp>
        <p:nvGrpSpPr>
          <p:cNvPr id="2" name="グループ化 1"/>
          <p:cNvGrpSpPr/>
          <p:nvPr/>
        </p:nvGrpSpPr>
        <p:grpSpPr>
          <a:xfrm>
            <a:off x="622594" y="1250587"/>
            <a:ext cx="7786268" cy="3083091"/>
            <a:chOff x="622594" y="1250587"/>
            <a:chExt cx="7786268" cy="3083091"/>
          </a:xfrm>
        </p:grpSpPr>
        <p:sp>
          <p:nvSpPr>
            <p:cNvPr id="12" name="円/楕円 11"/>
            <p:cNvSpPr/>
            <p:nvPr/>
          </p:nvSpPr>
          <p:spPr>
            <a:xfrm>
              <a:off x="622594" y="1250587"/>
              <a:ext cx="7786268" cy="3083091"/>
            </a:xfrm>
            <a:prstGeom prst="roundRect">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843320" y="1744371"/>
              <a:ext cx="7488832" cy="2169825"/>
            </a:xfrm>
            <a:prstGeom prst="rect">
              <a:avLst/>
            </a:prstGeom>
            <a:noFill/>
          </p:spPr>
          <p:txBody>
            <a:bodyPr wrap="square" rtlCol="0">
              <a:spAutoFit/>
            </a:bodyPr>
            <a:lstStyle>
              <a:defPPr>
                <a:defRPr lang="ja-JP"/>
              </a:defPPr>
              <a:lvl1pPr algn="ctr">
                <a:defRPr sz="3600" b="1">
                  <a:solidFill>
                    <a:schemeClr val="tx1">
                      <a:lumMod val="75000"/>
                      <a:lumOff val="25000"/>
                    </a:schemeClr>
                  </a:solidFill>
                </a:defRPr>
              </a:lvl1pPr>
            </a:lstStyle>
            <a:p>
              <a:pPr>
                <a:lnSpc>
                  <a:spcPts val="5400"/>
                </a:lnSpc>
              </a:pPr>
              <a:r>
                <a:rPr lang="ja-JP" altLang="en-US" sz="4400" dirty="0"/>
                <a:t>がんには</a:t>
              </a:r>
              <a:br>
                <a:rPr lang="en-US" altLang="ja-JP" sz="4400" dirty="0"/>
              </a:br>
              <a:r>
                <a:rPr lang="ja-JP" altLang="en-US" sz="4400" dirty="0"/>
                <a:t>原因のわかっているものと</a:t>
              </a:r>
              <a:endParaRPr lang="en-US" altLang="ja-JP" sz="4400" dirty="0"/>
            </a:p>
            <a:p>
              <a:pPr>
                <a:lnSpc>
                  <a:spcPts val="5400"/>
                </a:lnSpc>
              </a:pPr>
              <a:r>
                <a:rPr lang="ja-JP" altLang="en-US" sz="4400" dirty="0"/>
                <a:t>わからないものがある</a:t>
              </a:r>
            </a:p>
          </p:txBody>
        </p:sp>
      </p:grpSp>
      <p:sp>
        <p:nvSpPr>
          <p:cNvPr id="15" name="テキスト ボックス 14"/>
          <p:cNvSpPr txBox="1"/>
          <p:nvPr/>
        </p:nvSpPr>
        <p:spPr>
          <a:xfrm>
            <a:off x="5038984" y="6349496"/>
            <a:ext cx="3833844" cy="408623"/>
          </a:xfrm>
          <a:prstGeom prst="roundRect">
            <a:avLst/>
          </a:prstGeom>
          <a:noFill/>
        </p:spPr>
        <p:txBody>
          <a:bodyPr wrap="square" rtlCol="0">
            <a:spAutoFit/>
          </a:bodyPr>
          <a:lstStyle/>
          <a:p>
            <a:r>
              <a:rPr kumimoji="1" lang="ja-JP" altLang="en-US" b="1" dirty="0">
                <a:solidFill>
                  <a:schemeClr val="tx1">
                    <a:lumMod val="75000"/>
                    <a:lumOff val="25000"/>
                  </a:schemeClr>
                </a:solidFill>
                <a:latin typeface="+mn-ea"/>
                <a:cs typeface="メイリオ" panose="020B0604030504040204" pitchFamily="50" charset="-128"/>
              </a:rPr>
              <a:t>小児がん</a:t>
            </a:r>
            <a:r>
              <a:rPr kumimoji="1" lang="en-US" altLang="ja-JP" b="1" dirty="0">
                <a:solidFill>
                  <a:schemeClr val="tx1">
                    <a:lumMod val="75000"/>
                    <a:lumOff val="25000"/>
                  </a:schemeClr>
                </a:solidFill>
                <a:latin typeface="+mn-ea"/>
                <a:cs typeface="メイリオ" panose="020B0604030504040204" pitchFamily="50" charset="-128"/>
              </a:rPr>
              <a:t>…</a:t>
            </a:r>
            <a:r>
              <a:rPr lang="ja-JP" altLang="en-US" b="1" dirty="0">
                <a:solidFill>
                  <a:schemeClr val="tx1">
                    <a:lumMod val="75000"/>
                    <a:lumOff val="25000"/>
                  </a:schemeClr>
                </a:solidFill>
                <a:latin typeface="+mn-ea"/>
                <a:cs typeface="メイリオ" panose="020B0604030504040204" pitchFamily="50" charset="-128"/>
              </a:rPr>
              <a:t>白血病、脳腫瘍など</a:t>
            </a:r>
            <a:endParaRPr kumimoji="1" lang="ja-JP" altLang="en-US" b="1" dirty="0">
              <a:solidFill>
                <a:schemeClr val="tx1">
                  <a:lumMod val="75000"/>
                  <a:lumOff val="25000"/>
                </a:schemeClr>
              </a:solidFill>
              <a:latin typeface="+mn-ea"/>
              <a:cs typeface="メイリオ" panose="020B0604030504040204" pitchFamily="50" charset="-128"/>
            </a:endParaRPr>
          </a:p>
        </p:txBody>
      </p:sp>
    </p:spTree>
    <p:extLst>
      <p:ext uri="{BB962C8B-B14F-4D97-AF65-F5344CB8AC3E}">
        <p14:creationId xmlns:p14="http://schemas.microsoft.com/office/powerpoint/2010/main" val="163525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31640" y="2924944"/>
            <a:ext cx="6120680" cy="1107996"/>
          </a:xfrm>
          <a:prstGeom prst="rect">
            <a:avLst/>
          </a:prstGeom>
          <a:noFill/>
        </p:spPr>
        <p:txBody>
          <a:bodyPr wrap="square" rtlCol="0">
            <a:spAutoFit/>
          </a:bodyPr>
          <a:lstStyle/>
          <a:p>
            <a:r>
              <a:rPr kumimoji="1" lang="ja-JP" altLang="en-US" sz="6600" b="1" dirty="0"/>
              <a:t>　 </a:t>
            </a:r>
            <a:r>
              <a:rPr lang="ja-JP" altLang="en-US" sz="6600" b="1" dirty="0"/>
              <a:t>がんの現状</a:t>
            </a:r>
            <a:endParaRPr kumimoji="1" lang="ja-JP" altLang="en-US" sz="6600" b="1" dirty="0"/>
          </a:p>
        </p:txBody>
      </p:sp>
    </p:spTree>
    <p:extLst>
      <p:ext uri="{BB962C8B-B14F-4D97-AF65-F5344CB8AC3E}">
        <p14:creationId xmlns:p14="http://schemas.microsoft.com/office/powerpoint/2010/main" val="2650664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407" y="1772816"/>
            <a:ext cx="4279625" cy="2445501"/>
          </a:xfrm>
          <a:prstGeom prst="rect">
            <a:avLst/>
          </a:prstGeom>
        </p:spPr>
      </p:pic>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407" y="1772816"/>
            <a:ext cx="4279625" cy="2445501"/>
          </a:xfrm>
          <a:prstGeom prst="rect">
            <a:avLst/>
          </a:prstGeom>
        </p:spPr>
      </p:pic>
      <p:sp>
        <p:nvSpPr>
          <p:cNvPr id="16" name="角丸四角形吹き出し 15"/>
          <p:cNvSpPr/>
          <p:nvPr/>
        </p:nvSpPr>
        <p:spPr>
          <a:xfrm>
            <a:off x="1658861" y="4082348"/>
            <a:ext cx="5806539" cy="1923155"/>
          </a:xfrm>
          <a:custGeom>
            <a:avLst/>
            <a:gdLst>
              <a:gd name="connsiteX0" fmla="*/ 0 w 5806539"/>
              <a:gd name="connsiteY0" fmla="*/ 208989 h 1253910"/>
              <a:gd name="connsiteX1" fmla="*/ 208989 w 5806539"/>
              <a:gd name="connsiteY1" fmla="*/ 0 h 1253910"/>
              <a:gd name="connsiteX2" fmla="*/ 967757 w 5806539"/>
              <a:gd name="connsiteY2" fmla="*/ 0 h 1253910"/>
              <a:gd name="connsiteX3" fmla="*/ 2866340 w 5806539"/>
              <a:gd name="connsiteY3" fmla="*/ -708434 h 1253910"/>
              <a:gd name="connsiteX4" fmla="*/ 2419391 w 5806539"/>
              <a:gd name="connsiteY4" fmla="*/ 0 h 1253910"/>
              <a:gd name="connsiteX5" fmla="*/ 5597550 w 5806539"/>
              <a:gd name="connsiteY5" fmla="*/ 0 h 1253910"/>
              <a:gd name="connsiteX6" fmla="*/ 5806539 w 5806539"/>
              <a:gd name="connsiteY6" fmla="*/ 208989 h 1253910"/>
              <a:gd name="connsiteX7" fmla="*/ 5806539 w 5806539"/>
              <a:gd name="connsiteY7" fmla="*/ 208985 h 1253910"/>
              <a:gd name="connsiteX8" fmla="*/ 5806539 w 5806539"/>
              <a:gd name="connsiteY8" fmla="*/ 208985 h 1253910"/>
              <a:gd name="connsiteX9" fmla="*/ 5806539 w 5806539"/>
              <a:gd name="connsiteY9" fmla="*/ 522463 h 1253910"/>
              <a:gd name="connsiteX10" fmla="*/ 5806539 w 5806539"/>
              <a:gd name="connsiteY10" fmla="*/ 1044921 h 1253910"/>
              <a:gd name="connsiteX11" fmla="*/ 5597550 w 5806539"/>
              <a:gd name="connsiteY11" fmla="*/ 1253910 h 1253910"/>
              <a:gd name="connsiteX12" fmla="*/ 2419391 w 5806539"/>
              <a:gd name="connsiteY12" fmla="*/ 1253910 h 1253910"/>
              <a:gd name="connsiteX13" fmla="*/ 967757 w 5806539"/>
              <a:gd name="connsiteY13" fmla="*/ 1253910 h 1253910"/>
              <a:gd name="connsiteX14" fmla="*/ 967757 w 5806539"/>
              <a:gd name="connsiteY14" fmla="*/ 1253910 h 1253910"/>
              <a:gd name="connsiteX15" fmla="*/ 208989 w 5806539"/>
              <a:gd name="connsiteY15" fmla="*/ 1253910 h 1253910"/>
              <a:gd name="connsiteX16" fmla="*/ 0 w 5806539"/>
              <a:gd name="connsiteY16" fmla="*/ 1044921 h 1253910"/>
              <a:gd name="connsiteX17" fmla="*/ 0 w 5806539"/>
              <a:gd name="connsiteY17" fmla="*/ 522463 h 1253910"/>
              <a:gd name="connsiteX18" fmla="*/ 0 w 5806539"/>
              <a:gd name="connsiteY18" fmla="*/ 208985 h 1253910"/>
              <a:gd name="connsiteX19" fmla="*/ 0 w 5806539"/>
              <a:gd name="connsiteY19" fmla="*/ 208985 h 1253910"/>
              <a:gd name="connsiteX20" fmla="*/ 0 w 5806539"/>
              <a:gd name="connsiteY20" fmla="*/ 208989 h 1253910"/>
              <a:gd name="connsiteX0" fmla="*/ 0 w 5806539"/>
              <a:gd name="connsiteY0" fmla="*/ 917423 h 1962344"/>
              <a:gd name="connsiteX1" fmla="*/ 208989 w 5806539"/>
              <a:gd name="connsiteY1" fmla="*/ 708434 h 1962344"/>
              <a:gd name="connsiteX2" fmla="*/ 967757 w 5806539"/>
              <a:gd name="connsiteY2" fmla="*/ 708434 h 1962344"/>
              <a:gd name="connsiteX3" fmla="*/ 2866340 w 5806539"/>
              <a:gd name="connsiteY3" fmla="*/ 0 h 1962344"/>
              <a:gd name="connsiteX4" fmla="*/ 3281539 w 5806539"/>
              <a:gd name="connsiteY4" fmla="*/ 734560 h 1962344"/>
              <a:gd name="connsiteX5" fmla="*/ 5597550 w 5806539"/>
              <a:gd name="connsiteY5" fmla="*/ 708434 h 1962344"/>
              <a:gd name="connsiteX6" fmla="*/ 5806539 w 5806539"/>
              <a:gd name="connsiteY6" fmla="*/ 917423 h 1962344"/>
              <a:gd name="connsiteX7" fmla="*/ 5806539 w 5806539"/>
              <a:gd name="connsiteY7" fmla="*/ 917419 h 1962344"/>
              <a:gd name="connsiteX8" fmla="*/ 5806539 w 5806539"/>
              <a:gd name="connsiteY8" fmla="*/ 917419 h 1962344"/>
              <a:gd name="connsiteX9" fmla="*/ 5806539 w 5806539"/>
              <a:gd name="connsiteY9" fmla="*/ 1230897 h 1962344"/>
              <a:gd name="connsiteX10" fmla="*/ 5806539 w 5806539"/>
              <a:gd name="connsiteY10" fmla="*/ 1753355 h 1962344"/>
              <a:gd name="connsiteX11" fmla="*/ 5597550 w 5806539"/>
              <a:gd name="connsiteY11" fmla="*/ 1962344 h 1962344"/>
              <a:gd name="connsiteX12" fmla="*/ 2419391 w 5806539"/>
              <a:gd name="connsiteY12" fmla="*/ 1962344 h 1962344"/>
              <a:gd name="connsiteX13" fmla="*/ 967757 w 5806539"/>
              <a:gd name="connsiteY13" fmla="*/ 1962344 h 1962344"/>
              <a:gd name="connsiteX14" fmla="*/ 967757 w 5806539"/>
              <a:gd name="connsiteY14" fmla="*/ 1962344 h 1962344"/>
              <a:gd name="connsiteX15" fmla="*/ 208989 w 5806539"/>
              <a:gd name="connsiteY15" fmla="*/ 1962344 h 1962344"/>
              <a:gd name="connsiteX16" fmla="*/ 0 w 5806539"/>
              <a:gd name="connsiteY16" fmla="*/ 1753355 h 1962344"/>
              <a:gd name="connsiteX17" fmla="*/ 0 w 5806539"/>
              <a:gd name="connsiteY17" fmla="*/ 1230897 h 1962344"/>
              <a:gd name="connsiteX18" fmla="*/ 0 w 5806539"/>
              <a:gd name="connsiteY18" fmla="*/ 917419 h 1962344"/>
              <a:gd name="connsiteX19" fmla="*/ 0 w 5806539"/>
              <a:gd name="connsiteY19" fmla="*/ 917419 h 1962344"/>
              <a:gd name="connsiteX20" fmla="*/ 0 w 5806539"/>
              <a:gd name="connsiteY20" fmla="*/ 917423 h 1962344"/>
              <a:gd name="connsiteX0" fmla="*/ 0 w 5806539"/>
              <a:gd name="connsiteY0" fmla="*/ 917423 h 1962344"/>
              <a:gd name="connsiteX1" fmla="*/ 208989 w 5806539"/>
              <a:gd name="connsiteY1" fmla="*/ 708434 h 1962344"/>
              <a:gd name="connsiteX2" fmla="*/ 2496111 w 5806539"/>
              <a:gd name="connsiteY2" fmla="*/ 669245 h 1962344"/>
              <a:gd name="connsiteX3" fmla="*/ 2866340 w 5806539"/>
              <a:gd name="connsiteY3" fmla="*/ 0 h 1962344"/>
              <a:gd name="connsiteX4" fmla="*/ 3281539 w 5806539"/>
              <a:gd name="connsiteY4" fmla="*/ 734560 h 1962344"/>
              <a:gd name="connsiteX5" fmla="*/ 5597550 w 5806539"/>
              <a:gd name="connsiteY5" fmla="*/ 708434 h 1962344"/>
              <a:gd name="connsiteX6" fmla="*/ 5806539 w 5806539"/>
              <a:gd name="connsiteY6" fmla="*/ 917423 h 1962344"/>
              <a:gd name="connsiteX7" fmla="*/ 5806539 w 5806539"/>
              <a:gd name="connsiteY7" fmla="*/ 917419 h 1962344"/>
              <a:gd name="connsiteX8" fmla="*/ 5806539 w 5806539"/>
              <a:gd name="connsiteY8" fmla="*/ 917419 h 1962344"/>
              <a:gd name="connsiteX9" fmla="*/ 5806539 w 5806539"/>
              <a:gd name="connsiteY9" fmla="*/ 1230897 h 1962344"/>
              <a:gd name="connsiteX10" fmla="*/ 5806539 w 5806539"/>
              <a:gd name="connsiteY10" fmla="*/ 1753355 h 1962344"/>
              <a:gd name="connsiteX11" fmla="*/ 5597550 w 5806539"/>
              <a:gd name="connsiteY11" fmla="*/ 1962344 h 1962344"/>
              <a:gd name="connsiteX12" fmla="*/ 2419391 w 5806539"/>
              <a:gd name="connsiteY12" fmla="*/ 1962344 h 1962344"/>
              <a:gd name="connsiteX13" fmla="*/ 967757 w 5806539"/>
              <a:gd name="connsiteY13" fmla="*/ 1962344 h 1962344"/>
              <a:gd name="connsiteX14" fmla="*/ 967757 w 5806539"/>
              <a:gd name="connsiteY14" fmla="*/ 1962344 h 1962344"/>
              <a:gd name="connsiteX15" fmla="*/ 208989 w 5806539"/>
              <a:gd name="connsiteY15" fmla="*/ 1962344 h 1962344"/>
              <a:gd name="connsiteX16" fmla="*/ 0 w 5806539"/>
              <a:gd name="connsiteY16" fmla="*/ 1753355 h 1962344"/>
              <a:gd name="connsiteX17" fmla="*/ 0 w 5806539"/>
              <a:gd name="connsiteY17" fmla="*/ 1230897 h 1962344"/>
              <a:gd name="connsiteX18" fmla="*/ 0 w 5806539"/>
              <a:gd name="connsiteY18" fmla="*/ 917419 h 1962344"/>
              <a:gd name="connsiteX19" fmla="*/ 0 w 5806539"/>
              <a:gd name="connsiteY19" fmla="*/ 917419 h 1962344"/>
              <a:gd name="connsiteX20" fmla="*/ 0 w 5806539"/>
              <a:gd name="connsiteY20" fmla="*/ 917423 h 1962344"/>
              <a:gd name="connsiteX0" fmla="*/ 0 w 5806539"/>
              <a:gd name="connsiteY0" fmla="*/ 917423 h 1962344"/>
              <a:gd name="connsiteX1" fmla="*/ 208989 w 5806539"/>
              <a:gd name="connsiteY1" fmla="*/ 708434 h 1962344"/>
              <a:gd name="connsiteX2" fmla="*/ 2496111 w 5806539"/>
              <a:gd name="connsiteY2" fmla="*/ 695371 h 1962344"/>
              <a:gd name="connsiteX3" fmla="*/ 2866340 w 5806539"/>
              <a:gd name="connsiteY3" fmla="*/ 0 h 1962344"/>
              <a:gd name="connsiteX4" fmla="*/ 3281539 w 5806539"/>
              <a:gd name="connsiteY4" fmla="*/ 734560 h 1962344"/>
              <a:gd name="connsiteX5" fmla="*/ 5597550 w 5806539"/>
              <a:gd name="connsiteY5" fmla="*/ 708434 h 1962344"/>
              <a:gd name="connsiteX6" fmla="*/ 5806539 w 5806539"/>
              <a:gd name="connsiteY6" fmla="*/ 917423 h 1962344"/>
              <a:gd name="connsiteX7" fmla="*/ 5806539 w 5806539"/>
              <a:gd name="connsiteY7" fmla="*/ 917419 h 1962344"/>
              <a:gd name="connsiteX8" fmla="*/ 5806539 w 5806539"/>
              <a:gd name="connsiteY8" fmla="*/ 917419 h 1962344"/>
              <a:gd name="connsiteX9" fmla="*/ 5806539 w 5806539"/>
              <a:gd name="connsiteY9" fmla="*/ 1230897 h 1962344"/>
              <a:gd name="connsiteX10" fmla="*/ 5806539 w 5806539"/>
              <a:gd name="connsiteY10" fmla="*/ 1753355 h 1962344"/>
              <a:gd name="connsiteX11" fmla="*/ 5597550 w 5806539"/>
              <a:gd name="connsiteY11" fmla="*/ 1962344 h 1962344"/>
              <a:gd name="connsiteX12" fmla="*/ 2419391 w 5806539"/>
              <a:gd name="connsiteY12" fmla="*/ 1962344 h 1962344"/>
              <a:gd name="connsiteX13" fmla="*/ 967757 w 5806539"/>
              <a:gd name="connsiteY13" fmla="*/ 1962344 h 1962344"/>
              <a:gd name="connsiteX14" fmla="*/ 967757 w 5806539"/>
              <a:gd name="connsiteY14" fmla="*/ 1962344 h 1962344"/>
              <a:gd name="connsiteX15" fmla="*/ 208989 w 5806539"/>
              <a:gd name="connsiteY15" fmla="*/ 1962344 h 1962344"/>
              <a:gd name="connsiteX16" fmla="*/ 0 w 5806539"/>
              <a:gd name="connsiteY16" fmla="*/ 1753355 h 1962344"/>
              <a:gd name="connsiteX17" fmla="*/ 0 w 5806539"/>
              <a:gd name="connsiteY17" fmla="*/ 1230897 h 1962344"/>
              <a:gd name="connsiteX18" fmla="*/ 0 w 5806539"/>
              <a:gd name="connsiteY18" fmla="*/ 917419 h 1962344"/>
              <a:gd name="connsiteX19" fmla="*/ 0 w 5806539"/>
              <a:gd name="connsiteY19" fmla="*/ 917419 h 1962344"/>
              <a:gd name="connsiteX20" fmla="*/ 0 w 5806539"/>
              <a:gd name="connsiteY20" fmla="*/ 917423 h 1962344"/>
              <a:gd name="connsiteX0" fmla="*/ 0 w 5806539"/>
              <a:gd name="connsiteY0" fmla="*/ 917423 h 1962344"/>
              <a:gd name="connsiteX1" fmla="*/ 208989 w 5806539"/>
              <a:gd name="connsiteY1" fmla="*/ 708434 h 1962344"/>
              <a:gd name="connsiteX2" fmla="*/ 2496111 w 5806539"/>
              <a:gd name="connsiteY2" fmla="*/ 695371 h 1962344"/>
              <a:gd name="connsiteX3" fmla="*/ 2866340 w 5806539"/>
              <a:gd name="connsiteY3" fmla="*/ 0 h 1962344"/>
              <a:gd name="connsiteX4" fmla="*/ 3242351 w 5806539"/>
              <a:gd name="connsiteY4" fmla="*/ 721497 h 1962344"/>
              <a:gd name="connsiteX5" fmla="*/ 5597550 w 5806539"/>
              <a:gd name="connsiteY5" fmla="*/ 708434 h 1962344"/>
              <a:gd name="connsiteX6" fmla="*/ 5806539 w 5806539"/>
              <a:gd name="connsiteY6" fmla="*/ 917423 h 1962344"/>
              <a:gd name="connsiteX7" fmla="*/ 5806539 w 5806539"/>
              <a:gd name="connsiteY7" fmla="*/ 917419 h 1962344"/>
              <a:gd name="connsiteX8" fmla="*/ 5806539 w 5806539"/>
              <a:gd name="connsiteY8" fmla="*/ 917419 h 1962344"/>
              <a:gd name="connsiteX9" fmla="*/ 5806539 w 5806539"/>
              <a:gd name="connsiteY9" fmla="*/ 1230897 h 1962344"/>
              <a:gd name="connsiteX10" fmla="*/ 5806539 w 5806539"/>
              <a:gd name="connsiteY10" fmla="*/ 1753355 h 1962344"/>
              <a:gd name="connsiteX11" fmla="*/ 5597550 w 5806539"/>
              <a:gd name="connsiteY11" fmla="*/ 1962344 h 1962344"/>
              <a:gd name="connsiteX12" fmla="*/ 2419391 w 5806539"/>
              <a:gd name="connsiteY12" fmla="*/ 1962344 h 1962344"/>
              <a:gd name="connsiteX13" fmla="*/ 967757 w 5806539"/>
              <a:gd name="connsiteY13" fmla="*/ 1962344 h 1962344"/>
              <a:gd name="connsiteX14" fmla="*/ 967757 w 5806539"/>
              <a:gd name="connsiteY14" fmla="*/ 1962344 h 1962344"/>
              <a:gd name="connsiteX15" fmla="*/ 208989 w 5806539"/>
              <a:gd name="connsiteY15" fmla="*/ 1962344 h 1962344"/>
              <a:gd name="connsiteX16" fmla="*/ 0 w 5806539"/>
              <a:gd name="connsiteY16" fmla="*/ 1753355 h 1962344"/>
              <a:gd name="connsiteX17" fmla="*/ 0 w 5806539"/>
              <a:gd name="connsiteY17" fmla="*/ 1230897 h 1962344"/>
              <a:gd name="connsiteX18" fmla="*/ 0 w 5806539"/>
              <a:gd name="connsiteY18" fmla="*/ 917419 h 1962344"/>
              <a:gd name="connsiteX19" fmla="*/ 0 w 5806539"/>
              <a:gd name="connsiteY19" fmla="*/ 917419 h 1962344"/>
              <a:gd name="connsiteX20" fmla="*/ 0 w 5806539"/>
              <a:gd name="connsiteY20" fmla="*/ 917423 h 1962344"/>
              <a:gd name="connsiteX0" fmla="*/ 0 w 5806539"/>
              <a:gd name="connsiteY0" fmla="*/ 878234 h 1923155"/>
              <a:gd name="connsiteX1" fmla="*/ 208989 w 5806539"/>
              <a:gd name="connsiteY1" fmla="*/ 669245 h 1923155"/>
              <a:gd name="connsiteX2" fmla="*/ 2496111 w 5806539"/>
              <a:gd name="connsiteY2" fmla="*/ 656182 h 1923155"/>
              <a:gd name="connsiteX3" fmla="*/ 2905528 w 5806539"/>
              <a:gd name="connsiteY3" fmla="*/ 0 h 1923155"/>
              <a:gd name="connsiteX4" fmla="*/ 3242351 w 5806539"/>
              <a:gd name="connsiteY4" fmla="*/ 682308 h 1923155"/>
              <a:gd name="connsiteX5" fmla="*/ 5597550 w 5806539"/>
              <a:gd name="connsiteY5" fmla="*/ 669245 h 1923155"/>
              <a:gd name="connsiteX6" fmla="*/ 5806539 w 5806539"/>
              <a:gd name="connsiteY6" fmla="*/ 878234 h 1923155"/>
              <a:gd name="connsiteX7" fmla="*/ 5806539 w 5806539"/>
              <a:gd name="connsiteY7" fmla="*/ 878230 h 1923155"/>
              <a:gd name="connsiteX8" fmla="*/ 5806539 w 5806539"/>
              <a:gd name="connsiteY8" fmla="*/ 878230 h 1923155"/>
              <a:gd name="connsiteX9" fmla="*/ 5806539 w 5806539"/>
              <a:gd name="connsiteY9" fmla="*/ 1191708 h 1923155"/>
              <a:gd name="connsiteX10" fmla="*/ 5806539 w 5806539"/>
              <a:gd name="connsiteY10" fmla="*/ 1714166 h 1923155"/>
              <a:gd name="connsiteX11" fmla="*/ 5597550 w 5806539"/>
              <a:gd name="connsiteY11" fmla="*/ 1923155 h 1923155"/>
              <a:gd name="connsiteX12" fmla="*/ 2419391 w 5806539"/>
              <a:gd name="connsiteY12" fmla="*/ 1923155 h 1923155"/>
              <a:gd name="connsiteX13" fmla="*/ 967757 w 5806539"/>
              <a:gd name="connsiteY13" fmla="*/ 1923155 h 1923155"/>
              <a:gd name="connsiteX14" fmla="*/ 967757 w 5806539"/>
              <a:gd name="connsiteY14" fmla="*/ 1923155 h 1923155"/>
              <a:gd name="connsiteX15" fmla="*/ 208989 w 5806539"/>
              <a:gd name="connsiteY15" fmla="*/ 1923155 h 1923155"/>
              <a:gd name="connsiteX16" fmla="*/ 0 w 5806539"/>
              <a:gd name="connsiteY16" fmla="*/ 1714166 h 1923155"/>
              <a:gd name="connsiteX17" fmla="*/ 0 w 5806539"/>
              <a:gd name="connsiteY17" fmla="*/ 1191708 h 1923155"/>
              <a:gd name="connsiteX18" fmla="*/ 0 w 5806539"/>
              <a:gd name="connsiteY18" fmla="*/ 878230 h 1923155"/>
              <a:gd name="connsiteX19" fmla="*/ 0 w 5806539"/>
              <a:gd name="connsiteY19" fmla="*/ 878230 h 1923155"/>
              <a:gd name="connsiteX20" fmla="*/ 0 w 5806539"/>
              <a:gd name="connsiteY20" fmla="*/ 878234 h 1923155"/>
              <a:gd name="connsiteX0" fmla="*/ 0 w 5806539"/>
              <a:gd name="connsiteY0" fmla="*/ 878234 h 1923155"/>
              <a:gd name="connsiteX1" fmla="*/ 208989 w 5806539"/>
              <a:gd name="connsiteY1" fmla="*/ 669245 h 1923155"/>
              <a:gd name="connsiteX2" fmla="*/ 2496111 w 5806539"/>
              <a:gd name="connsiteY2" fmla="*/ 656182 h 1923155"/>
              <a:gd name="connsiteX3" fmla="*/ 2905528 w 5806539"/>
              <a:gd name="connsiteY3" fmla="*/ 0 h 1923155"/>
              <a:gd name="connsiteX4" fmla="*/ 3242351 w 5806539"/>
              <a:gd name="connsiteY4" fmla="*/ 673880 h 1923155"/>
              <a:gd name="connsiteX5" fmla="*/ 5597550 w 5806539"/>
              <a:gd name="connsiteY5" fmla="*/ 669245 h 1923155"/>
              <a:gd name="connsiteX6" fmla="*/ 5806539 w 5806539"/>
              <a:gd name="connsiteY6" fmla="*/ 878234 h 1923155"/>
              <a:gd name="connsiteX7" fmla="*/ 5806539 w 5806539"/>
              <a:gd name="connsiteY7" fmla="*/ 878230 h 1923155"/>
              <a:gd name="connsiteX8" fmla="*/ 5806539 w 5806539"/>
              <a:gd name="connsiteY8" fmla="*/ 878230 h 1923155"/>
              <a:gd name="connsiteX9" fmla="*/ 5806539 w 5806539"/>
              <a:gd name="connsiteY9" fmla="*/ 1191708 h 1923155"/>
              <a:gd name="connsiteX10" fmla="*/ 5806539 w 5806539"/>
              <a:gd name="connsiteY10" fmla="*/ 1714166 h 1923155"/>
              <a:gd name="connsiteX11" fmla="*/ 5597550 w 5806539"/>
              <a:gd name="connsiteY11" fmla="*/ 1923155 h 1923155"/>
              <a:gd name="connsiteX12" fmla="*/ 2419391 w 5806539"/>
              <a:gd name="connsiteY12" fmla="*/ 1923155 h 1923155"/>
              <a:gd name="connsiteX13" fmla="*/ 967757 w 5806539"/>
              <a:gd name="connsiteY13" fmla="*/ 1923155 h 1923155"/>
              <a:gd name="connsiteX14" fmla="*/ 967757 w 5806539"/>
              <a:gd name="connsiteY14" fmla="*/ 1923155 h 1923155"/>
              <a:gd name="connsiteX15" fmla="*/ 208989 w 5806539"/>
              <a:gd name="connsiteY15" fmla="*/ 1923155 h 1923155"/>
              <a:gd name="connsiteX16" fmla="*/ 0 w 5806539"/>
              <a:gd name="connsiteY16" fmla="*/ 1714166 h 1923155"/>
              <a:gd name="connsiteX17" fmla="*/ 0 w 5806539"/>
              <a:gd name="connsiteY17" fmla="*/ 1191708 h 1923155"/>
              <a:gd name="connsiteX18" fmla="*/ 0 w 5806539"/>
              <a:gd name="connsiteY18" fmla="*/ 878230 h 1923155"/>
              <a:gd name="connsiteX19" fmla="*/ 0 w 5806539"/>
              <a:gd name="connsiteY19" fmla="*/ 878230 h 1923155"/>
              <a:gd name="connsiteX20" fmla="*/ 0 w 5806539"/>
              <a:gd name="connsiteY20" fmla="*/ 878234 h 1923155"/>
              <a:gd name="connsiteX0" fmla="*/ 0 w 5806539"/>
              <a:gd name="connsiteY0" fmla="*/ 878234 h 1923155"/>
              <a:gd name="connsiteX1" fmla="*/ 208989 w 5806539"/>
              <a:gd name="connsiteY1" fmla="*/ 669245 h 1923155"/>
              <a:gd name="connsiteX2" fmla="*/ 2580387 w 5806539"/>
              <a:gd name="connsiteY2" fmla="*/ 673037 h 1923155"/>
              <a:gd name="connsiteX3" fmla="*/ 2905528 w 5806539"/>
              <a:gd name="connsiteY3" fmla="*/ 0 h 1923155"/>
              <a:gd name="connsiteX4" fmla="*/ 3242351 w 5806539"/>
              <a:gd name="connsiteY4" fmla="*/ 673880 h 1923155"/>
              <a:gd name="connsiteX5" fmla="*/ 5597550 w 5806539"/>
              <a:gd name="connsiteY5" fmla="*/ 669245 h 1923155"/>
              <a:gd name="connsiteX6" fmla="*/ 5806539 w 5806539"/>
              <a:gd name="connsiteY6" fmla="*/ 878234 h 1923155"/>
              <a:gd name="connsiteX7" fmla="*/ 5806539 w 5806539"/>
              <a:gd name="connsiteY7" fmla="*/ 878230 h 1923155"/>
              <a:gd name="connsiteX8" fmla="*/ 5806539 w 5806539"/>
              <a:gd name="connsiteY8" fmla="*/ 878230 h 1923155"/>
              <a:gd name="connsiteX9" fmla="*/ 5806539 w 5806539"/>
              <a:gd name="connsiteY9" fmla="*/ 1191708 h 1923155"/>
              <a:gd name="connsiteX10" fmla="*/ 5806539 w 5806539"/>
              <a:gd name="connsiteY10" fmla="*/ 1714166 h 1923155"/>
              <a:gd name="connsiteX11" fmla="*/ 5597550 w 5806539"/>
              <a:gd name="connsiteY11" fmla="*/ 1923155 h 1923155"/>
              <a:gd name="connsiteX12" fmla="*/ 2419391 w 5806539"/>
              <a:gd name="connsiteY12" fmla="*/ 1923155 h 1923155"/>
              <a:gd name="connsiteX13" fmla="*/ 967757 w 5806539"/>
              <a:gd name="connsiteY13" fmla="*/ 1923155 h 1923155"/>
              <a:gd name="connsiteX14" fmla="*/ 967757 w 5806539"/>
              <a:gd name="connsiteY14" fmla="*/ 1923155 h 1923155"/>
              <a:gd name="connsiteX15" fmla="*/ 208989 w 5806539"/>
              <a:gd name="connsiteY15" fmla="*/ 1923155 h 1923155"/>
              <a:gd name="connsiteX16" fmla="*/ 0 w 5806539"/>
              <a:gd name="connsiteY16" fmla="*/ 1714166 h 1923155"/>
              <a:gd name="connsiteX17" fmla="*/ 0 w 5806539"/>
              <a:gd name="connsiteY17" fmla="*/ 1191708 h 1923155"/>
              <a:gd name="connsiteX18" fmla="*/ 0 w 5806539"/>
              <a:gd name="connsiteY18" fmla="*/ 878230 h 1923155"/>
              <a:gd name="connsiteX19" fmla="*/ 0 w 5806539"/>
              <a:gd name="connsiteY19" fmla="*/ 878230 h 1923155"/>
              <a:gd name="connsiteX20" fmla="*/ 0 w 5806539"/>
              <a:gd name="connsiteY20" fmla="*/ 878234 h 1923155"/>
              <a:gd name="connsiteX0" fmla="*/ 0 w 5806539"/>
              <a:gd name="connsiteY0" fmla="*/ 878234 h 1923155"/>
              <a:gd name="connsiteX1" fmla="*/ 208989 w 5806539"/>
              <a:gd name="connsiteY1" fmla="*/ 669245 h 1923155"/>
              <a:gd name="connsiteX2" fmla="*/ 2605670 w 5806539"/>
              <a:gd name="connsiteY2" fmla="*/ 668824 h 1923155"/>
              <a:gd name="connsiteX3" fmla="*/ 2905528 w 5806539"/>
              <a:gd name="connsiteY3" fmla="*/ 0 h 1923155"/>
              <a:gd name="connsiteX4" fmla="*/ 3242351 w 5806539"/>
              <a:gd name="connsiteY4" fmla="*/ 673880 h 1923155"/>
              <a:gd name="connsiteX5" fmla="*/ 5597550 w 5806539"/>
              <a:gd name="connsiteY5" fmla="*/ 669245 h 1923155"/>
              <a:gd name="connsiteX6" fmla="*/ 5806539 w 5806539"/>
              <a:gd name="connsiteY6" fmla="*/ 878234 h 1923155"/>
              <a:gd name="connsiteX7" fmla="*/ 5806539 w 5806539"/>
              <a:gd name="connsiteY7" fmla="*/ 878230 h 1923155"/>
              <a:gd name="connsiteX8" fmla="*/ 5806539 w 5806539"/>
              <a:gd name="connsiteY8" fmla="*/ 878230 h 1923155"/>
              <a:gd name="connsiteX9" fmla="*/ 5806539 w 5806539"/>
              <a:gd name="connsiteY9" fmla="*/ 1191708 h 1923155"/>
              <a:gd name="connsiteX10" fmla="*/ 5806539 w 5806539"/>
              <a:gd name="connsiteY10" fmla="*/ 1714166 h 1923155"/>
              <a:gd name="connsiteX11" fmla="*/ 5597550 w 5806539"/>
              <a:gd name="connsiteY11" fmla="*/ 1923155 h 1923155"/>
              <a:gd name="connsiteX12" fmla="*/ 2419391 w 5806539"/>
              <a:gd name="connsiteY12" fmla="*/ 1923155 h 1923155"/>
              <a:gd name="connsiteX13" fmla="*/ 967757 w 5806539"/>
              <a:gd name="connsiteY13" fmla="*/ 1923155 h 1923155"/>
              <a:gd name="connsiteX14" fmla="*/ 967757 w 5806539"/>
              <a:gd name="connsiteY14" fmla="*/ 1923155 h 1923155"/>
              <a:gd name="connsiteX15" fmla="*/ 208989 w 5806539"/>
              <a:gd name="connsiteY15" fmla="*/ 1923155 h 1923155"/>
              <a:gd name="connsiteX16" fmla="*/ 0 w 5806539"/>
              <a:gd name="connsiteY16" fmla="*/ 1714166 h 1923155"/>
              <a:gd name="connsiteX17" fmla="*/ 0 w 5806539"/>
              <a:gd name="connsiteY17" fmla="*/ 1191708 h 1923155"/>
              <a:gd name="connsiteX18" fmla="*/ 0 w 5806539"/>
              <a:gd name="connsiteY18" fmla="*/ 878230 h 1923155"/>
              <a:gd name="connsiteX19" fmla="*/ 0 w 5806539"/>
              <a:gd name="connsiteY19" fmla="*/ 878230 h 1923155"/>
              <a:gd name="connsiteX20" fmla="*/ 0 w 5806539"/>
              <a:gd name="connsiteY20" fmla="*/ 878234 h 1923155"/>
              <a:gd name="connsiteX0" fmla="*/ 0 w 5806539"/>
              <a:gd name="connsiteY0" fmla="*/ 878234 h 1923155"/>
              <a:gd name="connsiteX1" fmla="*/ 208989 w 5806539"/>
              <a:gd name="connsiteY1" fmla="*/ 669245 h 1923155"/>
              <a:gd name="connsiteX2" fmla="*/ 2580387 w 5806539"/>
              <a:gd name="connsiteY2" fmla="*/ 668824 h 1923155"/>
              <a:gd name="connsiteX3" fmla="*/ 2905528 w 5806539"/>
              <a:gd name="connsiteY3" fmla="*/ 0 h 1923155"/>
              <a:gd name="connsiteX4" fmla="*/ 3242351 w 5806539"/>
              <a:gd name="connsiteY4" fmla="*/ 673880 h 1923155"/>
              <a:gd name="connsiteX5" fmla="*/ 5597550 w 5806539"/>
              <a:gd name="connsiteY5" fmla="*/ 669245 h 1923155"/>
              <a:gd name="connsiteX6" fmla="*/ 5806539 w 5806539"/>
              <a:gd name="connsiteY6" fmla="*/ 878234 h 1923155"/>
              <a:gd name="connsiteX7" fmla="*/ 5806539 w 5806539"/>
              <a:gd name="connsiteY7" fmla="*/ 878230 h 1923155"/>
              <a:gd name="connsiteX8" fmla="*/ 5806539 w 5806539"/>
              <a:gd name="connsiteY8" fmla="*/ 878230 h 1923155"/>
              <a:gd name="connsiteX9" fmla="*/ 5806539 w 5806539"/>
              <a:gd name="connsiteY9" fmla="*/ 1191708 h 1923155"/>
              <a:gd name="connsiteX10" fmla="*/ 5806539 w 5806539"/>
              <a:gd name="connsiteY10" fmla="*/ 1714166 h 1923155"/>
              <a:gd name="connsiteX11" fmla="*/ 5597550 w 5806539"/>
              <a:gd name="connsiteY11" fmla="*/ 1923155 h 1923155"/>
              <a:gd name="connsiteX12" fmla="*/ 2419391 w 5806539"/>
              <a:gd name="connsiteY12" fmla="*/ 1923155 h 1923155"/>
              <a:gd name="connsiteX13" fmla="*/ 967757 w 5806539"/>
              <a:gd name="connsiteY13" fmla="*/ 1923155 h 1923155"/>
              <a:gd name="connsiteX14" fmla="*/ 967757 w 5806539"/>
              <a:gd name="connsiteY14" fmla="*/ 1923155 h 1923155"/>
              <a:gd name="connsiteX15" fmla="*/ 208989 w 5806539"/>
              <a:gd name="connsiteY15" fmla="*/ 1923155 h 1923155"/>
              <a:gd name="connsiteX16" fmla="*/ 0 w 5806539"/>
              <a:gd name="connsiteY16" fmla="*/ 1714166 h 1923155"/>
              <a:gd name="connsiteX17" fmla="*/ 0 w 5806539"/>
              <a:gd name="connsiteY17" fmla="*/ 1191708 h 1923155"/>
              <a:gd name="connsiteX18" fmla="*/ 0 w 5806539"/>
              <a:gd name="connsiteY18" fmla="*/ 878230 h 1923155"/>
              <a:gd name="connsiteX19" fmla="*/ 0 w 5806539"/>
              <a:gd name="connsiteY19" fmla="*/ 878230 h 1923155"/>
              <a:gd name="connsiteX20" fmla="*/ 0 w 5806539"/>
              <a:gd name="connsiteY20" fmla="*/ 878234 h 192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06539" h="1923155">
                <a:moveTo>
                  <a:pt x="0" y="878234"/>
                </a:moveTo>
                <a:cubicBezTo>
                  <a:pt x="0" y="762813"/>
                  <a:pt x="93568" y="669245"/>
                  <a:pt x="208989" y="669245"/>
                </a:cubicBezTo>
                <a:lnTo>
                  <a:pt x="2580387" y="668824"/>
                </a:lnTo>
                <a:lnTo>
                  <a:pt x="2905528" y="0"/>
                </a:lnTo>
                <a:lnTo>
                  <a:pt x="3242351" y="673880"/>
                </a:lnTo>
                <a:lnTo>
                  <a:pt x="5597550" y="669245"/>
                </a:lnTo>
                <a:cubicBezTo>
                  <a:pt x="5712971" y="669245"/>
                  <a:pt x="5806539" y="762813"/>
                  <a:pt x="5806539" y="878234"/>
                </a:cubicBezTo>
                <a:lnTo>
                  <a:pt x="5806539" y="878230"/>
                </a:lnTo>
                <a:lnTo>
                  <a:pt x="5806539" y="878230"/>
                </a:lnTo>
                <a:lnTo>
                  <a:pt x="5806539" y="1191708"/>
                </a:lnTo>
                <a:lnTo>
                  <a:pt x="5806539" y="1714166"/>
                </a:lnTo>
                <a:cubicBezTo>
                  <a:pt x="5806539" y="1829587"/>
                  <a:pt x="5712971" y="1923155"/>
                  <a:pt x="5597550" y="1923155"/>
                </a:cubicBezTo>
                <a:lnTo>
                  <a:pt x="2419391" y="1923155"/>
                </a:lnTo>
                <a:lnTo>
                  <a:pt x="967757" y="1923155"/>
                </a:lnTo>
                <a:lnTo>
                  <a:pt x="967757" y="1923155"/>
                </a:lnTo>
                <a:lnTo>
                  <a:pt x="208989" y="1923155"/>
                </a:lnTo>
                <a:cubicBezTo>
                  <a:pt x="93568" y="1923155"/>
                  <a:pt x="0" y="1829587"/>
                  <a:pt x="0" y="1714166"/>
                </a:cubicBezTo>
                <a:lnTo>
                  <a:pt x="0" y="1191708"/>
                </a:lnTo>
                <a:lnTo>
                  <a:pt x="0" y="878230"/>
                </a:lnTo>
                <a:lnTo>
                  <a:pt x="0" y="878230"/>
                </a:lnTo>
                <a:lnTo>
                  <a:pt x="0" y="878234"/>
                </a:lnTo>
                <a:close/>
              </a:path>
            </a:pathLst>
          </a:cu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216000" rIns="0" bIns="108000" rtlCol="0" anchor="b"/>
          <a:lstStyle/>
          <a:p>
            <a:pPr algn="ctr"/>
            <a:r>
              <a:rPr lang="ja-JP" altLang="en-US" sz="5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２人に１人</a:t>
            </a:r>
          </a:p>
        </p:txBody>
      </p:sp>
      <p:sp>
        <p:nvSpPr>
          <p:cNvPr id="6" name="テキスト ボックス 5"/>
          <p:cNvSpPr txBox="1"/>
          <p:nvPr/>
        </p:nvSpPr>
        <p:spPr>
          <a:xfrm>
            <a:off x="431540" y="208696"/>
            <a:ext cx="8280919" cy="769441"/>
          </a:xfrm>
          <a:prstGeom prst="rect">
            <a:avLst/>
          </a:prstGeom>
          <a:noFill/>
          <a:effectLst/>
        </p:spPr>
        <p:txBody>
          <a:bodyPr wrap="square" rtlCol="0">
            <a:spAutoFit/>
          </a:bodyPr>
          <a:lstStyle>
            <a:defPPr>
              <a:defRPr lang="ja-JP"/>
            </a:defPPr>
            <a:lvl1pPr algn="ctr">
              <a:defRPr sz="4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dirty="0"/>
              <a:t>がんになる人の割合</a:t>
            </a:r>
          </a:p>
        </p:txBody>
      </p:sp>
      <p:sp>
        <p:nvSpPr>
          <p:cNvPr id="7" name="テキスト ボックス 6"/>
          <p:cNvSpPr txBox="1"/>
          <p:nvPr/>
        </p:nvSpPr>
        <p:spPr>
          <a:xfrm>
            <a:off x="2915816" y="6631468"/>
            <a:ext cx="6092105"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出典：国立がん研究センターがん情報サービス「がん登録・統計」最新がん統計</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7584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241740"/>
            <a:ext cx="8774978" cy="3844706"/>
          </a:xfrm>
          <a:prstGeom prst="rect">
            <a:avLst/>
          </a:prstGeom>
        </p:spPr>
      </p:pic>
      <p:sp>
        <p:nvSpPr>
          <p:cNvPr id="17" name="テキスト ボックス 16"/>
          <p:cNvSpPr txBox="1"/>
          <p:nvPr/>
        </p:nvSpPr>
        <p:spPr>
          <a:xfrm>
            <a:off x="507716" y="5922634"/>
            <a:ext cx="8128568" cy="792109"/>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180000" rIns="0" rtlCol="0" anchor="ctr"/>
          <a:lstStyle>
            <a:defPPr>
              <a:defRPr lang="ja-JP"/>
            </a:defPPr>
            <a:lvl1pPr algn="ctr">
              <a:defRPr sz="5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3600" dirty="0"/>
              <a:t>がんによる死亡数は増え続けている</a:t>
            </a:r>
          </a:p>
        </p:txBody>
      </p:sp>
      <p:sp>
        <p:nvSpPr>
          <p:cNvPr id="10" name="テキスト ボックス 9"/>
          <p:cNvSpPr txBox="1"/>
          <p:nvPr/>
        </p:nvSpPr>
        <p:spPr>
          <a:xfrm>
            <a:off x="179512" y="209059"/>
            <a:ext cx="8640960" cy="769441"/>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400" dirty="0"/>
              <a:t>がんによる死亡数</a:t>
            </a: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716" y="980728"/>
            <a:ext cx="8312756" cy="2915444"/>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1664920"/>
            <a:ext cx="1112062" cy="514424"/>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304637" y="980728"/>
            <a:ext cx="1799787" cy="1283693"/>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1043271" y="5323140"/>
            <a:ext cx="7273145" cy="646331"/>
          </a:xfrm>
          <a:prstGeom prst="rect">
            <a:avLst/>
          </a:prstGeom>
        </p:spPr>
        <p:txBody>
          <a:bodyPr wrap="none">
            <a:spAutoFit/>
          </a:bodyPr>
          <a:lstStyle/>
          <a:p>
            <a:r>
              <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rPr>
              <a:t>3</a:t>
            </a: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人に</a:t>
            </a:r>
            <a:r>
              <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人ががんで亡くなっている</a:t>
            </a:r>
          </a:p>
        </p:txBody>
      </p:sp>
      <p:sp>
        <p:nvSpPr>
          <p:cNvPr id="11" name="テキスト ボックス 10"/>
          <p:cNvSpPr txBox="1"/>
          <p:nvPr/>
        </p:nvSpPr>
        <p:spPr>
          <a:xfrm>
            <a:off x="3842395" y="5069224"/>
            <a:ext cx="5079209"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出典：厚生労働省　平成</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年度人口動態統計</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5208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750"/>
                                        <p:tgtEl>
                                          <p:spTgt spid="3"/>
                                        </p:tgtEl>
                                      </p:cBhvr>
                                    </p:animEffect>
                                  </p:childTnLst>
                                </p:cTn>
                              </p:par>
                              <p:par>
                                <p:cTn id="8" presetID="22" presetClass="entr" presetSubtype="4"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2000"/>
                            </p:stCondLst>
                            <p:childTnLst>
                              <p:par>
                                <p:cTn id="12" presetID="22" presetClass="entr" presetSubtype="4" fill="hold" nodeType="afterEffect">
                                  <p:stCondLst>
                                    <p:cond delay="25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nakamura\Desktop\170221_平均寿命-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326" y="1407443"/>
            <a:ext cx="9052820" cy="5213446"/>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3842395" y="6428953"/>
            <a:ext cx="5079209"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出典：厚生労働省　平成</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年簡易生命表</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858762" y="202409"/>
            <a:ext cx="7876039" cy="769441"/>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400" dirty="0"/>
              <a:t>日本の平均寿命の推移</a:t>
            </a:r>
          </a:p>
        </p:txBody>
      </p:sp>
      <p:grpSp>
        <p:nvGrpSpPr>
          <p:cNvPr id="11" name="グループ化 10"/>
          <p:cNvGrpSpPr/>
          <p:nvPr/>
        </p:nvGrpSpPr>
        <p:grpSpPr>
          <a:xfrm>
            <a:off x="329863" y="44624"/>
            <a:ext cx="1574050" cy="691870"/>
            <a:chOff x="294833" y="960233"/>
            <a:chExt cx="1574050" cy="691870"/>
          </a:xfrm>
        </p:grpSpPr>
        <p:pic>
          <p:nvPicPr>
            <p:cNvPr id="1026" name="Picture 2" descr="C:\Users\nakamura\Desktop\スライド文字-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833" y="960233"/>
              <a:ext cx="1574050" cy="6918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429066" y="1117027"/>
              <a:ext cx="1313181" cy="430887"/>
            </a:xfrm>
            <a:prstGeom prst="rect">
              <a:avLst/>
            </a:prstGeom>
          </p:spPr>
          <p:txBody>
            <a:bodyPr wrap="none">
              <a:spAutoFit/>
            </a:bodyPr>
            <a:lstStyle/>
            <a:p>
              <a:pPr algn="ctr"/>
              <a:r>
                <a:rPr lang="ja-JP" altLang="en-US" sz="2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ちなみに</a:t>
              </a:r>
            </a:p>
          </p:txBody>
        </p:sp>
      </p:grpSp>
      <p:cxnSp>
        <p:nvCxnSpPr>
          <p:cNvPr id="39" name="直線コネクタ 38"/>
          <p:cNvCxnSpPr/>
          <p:nvPr/>
        </p:nvCxnSpPr>
        <p:spPr>
          <a:xfrm>
            <a:off x="1057431" y="1812925"/>
            <a:ext cx="0" cy="4198838"/>
          </a:xfrm>
          <a:prstGeom prst="line">
            <a:avLst/>
          </a:prstGeom>
          <a:ln w="76200">
            <a:solidFill>
              <a:srgbClr val="FF6600"/>
            </a:solidFill>
            <a:prstDash val="sysDot"/>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8354516" y="1812925"/>
            <a:ext cx="0" cy="4198838"/>
          </a:xfrm>
          <a:prstGeom prst="line">
            <a:avLst/>
          </a:prstGeom>
          <a:ln w="76200">
            <a:solidFill>
              <a:srgbClr val="FF6600"/>
            </a:solidFill>
            <a:prstDash val="sysDot"/>
          </a:ln>
        </p:spPr>
        <p:style>
          <a:lnRef idx="1">
            <a:schemeClr val="accent1"/>
          </a:lnRef>
          <a:fillRef idx="0">
            <a:schemeClr val="accent1"/>
          </a:fillRef>
          <a:effectRef idx="0">
            <a:schemeClr val="accent1"/>
          </a:effectRef>
          <a:fontRef idx="minor">
            <a:schemeClr val="tx1"/>
          </a:fontRef>
        </p:style>
      </p:cxnSp>
      <p:grpSp>
        <p:nvGrpSpPr>
          <p:cNvPr id="42" name="グループ化 41"/>
          <p:cNvGrpSpPr/>
          <p:nvPr/>
        </p:nvGrpSpPr>
        <p:grpSpPr>
          <a:xfrm>
            <a:off x="1268271" y="2287833"/>
            <a:ext cx="3038270" cy="1425472"/>
            <a:chOff x="1822583" y="4096771"/>
            <a:chExt cx="3038270" cy="1425472"/>
          </a:xfrm>
        </p:grpSpPr>
        <p:sp>
          <p:nvSpPr>
            <p:cNvPr id="43" name="テキスト ボックス 42"/>
            <p:cNvSpPr txBox="1"/>
            <p:nvPr/>
          </p:nvSpPr>
          <p:spPr>
            <a:xfrm>
              <a:off x="1822583" y="4096771"/>
              <a:ext cx="3038270" cy="1412693"/>
            </a:xfrm>
            <a:prstGeom prst="wedgeRectCallout">
              <a:avLst>
                <a:gd name="adj1" fmla="val -44686"/>
                <a:gd name="adj2" fmla="val 89870"/>
              </a:avLst>
            </a:prstGeom>
            <a:solidFill>
              <a:schemeClr val="bg1"/>
            </a:solidFill>
            <a:ln w="38100">
              <a:solidFill>
                <a:schemeClr val="tx1">
                  <a:lumMod val="50000"/>
                  <a:lumOff val="50000"/>
                </a:schemeClr>
              </a:solidFill>
            </a:ln>
          </p:spPr>
          <p:txBody>
            <a:bodyPr wrap="square" rtlCol="0" anchor="ctr">
              <a:noAutofit/>
            </a:bodyPr>
            <a:lstStyle/>
            <a:p>
              <a:pPr>
                <a:lnSpc>
                  <a:spcPts val="3700"/>
                </a:lnSpc>
              </a:pPr>
              <a:endParaRPr kumimoji="1" lang="ja-JP" altLang="en-US" sz="2000" b="1" dirty="0">
                <a:latin typeface="メイリオ" panose="020B0604030504040204" pitchFamily="50" charset="-128"/>
                <a:ea typeface="メイリオ" panose="020B0604030504040204" pitchFamily="50" charset="-128"/>
              </a:endParaRPr>
            </a:p>
          </p:txBody>
        </p:sp>
        <p:sp>
          <p:nvSpPr>
            <p:cNvPr id="44" name="正方形/長方形 43"/>
            <p:cNvSpPr/>
            <p:nvPr/>
          </p:nvSpPr>
          <p:spPr>
            <a:xfrm>
              <a:off x="1930694" y="4098244"/>
              <a:ext cx="2480166" cy="540533"/>
            </a:xfrm>
            <a:prstGeom prst="rect">
              <a:avLst/>
            </a:prstGeom>
          </p:spPr>
          <p:txBody>
            <a:bodyPr wrap="none">
              <a:spAutoFit/>
            </a:bodyPr>
            <a:lstStyle/>
            <a:p>
              <a:pPr>
                <a:lnSpc>
                  <a:spcPts val="3700"/>
                </a:lnSpc>
              </a:pP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1955</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年</a:t>
              </a: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の平均寿命</a:t>
              </a:r>
            </a:p>
          </p:txBody>
        </p:sp>
        <p:sp>
          <p:nvSpPr>
            <p:cNvPr id="45" name="角丸四角形 44"/>
            <p:cNvSpPr/>
            <p:nvPr/>
          </p:nvSpPr>
          <p:spPr>
            <a:xfrm>
              <a:off x="1934158" y="4592007"/>
              <a:ext cx="1125674" cy="349161"/>
            </a:xfrm>
            <a:prstGeom prst="roundRect">
              <a:avLst>
                <a:gd name="adj" fmla="val 50000"/>
              </a:avLst>
            </a:prstGeom>
            <a:solidFill>
              <a:srgbClr val="075D11"/>
            </a:solidFill>
          </p:spPr>
          <p:txBody>
            <a:bodyPr wrap="square" tIns="108000" anchor="ctr">
              <a:noAutofit/>
            </a:bodyPr>
            <a:lstStyle/>
            <a:p>
              <a:pPr algn="ctr"/>
              <a:r>
                <a:rPr lang="ja-JP" altLang="en-US" sz="2400" b="1" dirty="0">
                  <a:solidFill>
                    <a:schemeClr val="bg1"/>
                  </a:solidFill>
                  <a:latin typeface="メイリオ" panose="020B0604030504040204" pitchFamily="50" charset="-128"/>
                  <a:ea typeface="メイリオ" panose="020B0604030504040204" pitchFamily="50" charset="-128"/>
                </a:rPr>
                <a:t>男性</a:t>
              </a:r>
              <a:endParaRPr lang="ja-JP" altLang="en-US" sz="2400" dirty="0">
                <a:solidFill>
                  <a:schemeClr val="bg1"/>
                </a:solidFill>
                <a:latin typeface="メイリオ" panose="020B0604030504040204" pitchFamily="50" charset="-128"/>
                <a:ea typeface="メイリオ" panose="020B0604030504040204" pitchFamily="50" charset="-128"/>
              </a:endParaRPr>
            </a:p>
          </p:txBody>
        </p:sp>
        <p:sp>
          <p:nvSpPr>
            <p:cNvPr id="46" name="正方形/長方形 45"/>
            <p:cNvSpPr/>
            <p:nvPr/>
          </p:nvSpPr>
          <p:spPr>
            <a:xfrm>
              <a:off x="3055665" y="4526118"/>
              <a:ext cx="1741182" cy="553998"/>
            </a:xfrm>
            <a:prstGeom prst="rect">
              <a:avLst/>
            </a:prstGeom>
          </p:spPr>
          <p:txBody>
            <a:bodyPr wrap="none">
              <a:spAutoFit/>
            </a:bodyPr>
            <a:lstStyle/>
            <a:p>
              <a:r>
                <a:rPr lang="en-US" altLang="ja-JP" sz="3000" b="1" dirty="0">
                  <a:solidFill>
                    <a:srgbClr val="075D11"/>
                  </a:solidFill>
                  <a:latin typeface="メイリオ" panose="020B0604030504040204" pitchFamily="50" charset="-128"/>
                  <a:ea typeface="メイリオ" panose="020B0604030504040204" pitchFamily="50" charset="-128"/>
                </a:rPr>
                <a:t>63.60</a:t>
              </a:r>
              <a:r>
                <a:rPr lang="ja-JP" altLang="en-US" sz="3000" b="1" dirty="0">
                  <a:solidFill>
                    <a:srgbClr val="075D11"/>
                  </a:solidFill>
                  <a:latin typeface="メイリオ" panose="020B0604030504040204" pitchFamily="50" charset="-128"/>
                  <a:ea typeface="メイリオ" panose="020B0604030504040204" pitchFamily="50" charset="-128"/>
                </a:rPr>
                <a:t>才</a:t>
              </a:r>
            </a:p>
          </p:txBody>
        </p:sp>
        <p:sp>
          <p:nvSpPr>
            <p:cNvPr id="47" name="角丸四角形 46"/>
            <p:cNvSpPr/>
            <p:nvPr/>
          </p:nvSpPr>
          <p:spPr>
            <a:xfrm>
              <a:off x="1934158" y="5034134"/>
              <a:ext cx="1125674" cy="349161"/>
            </a:xfrm>
            <a:prstGeom prst="roundRect">
              <a:avLst>
                <a:gd name="adj" fmla="val 50000"/>
              </a:avLst>
            </a:prstGeom>
            <a:solidFill>
              <a:srgbClr val="0CA41E"/>
            </a:solidFill>
          </p:spPr>
          <p:txBody>
            <a:bodyPr wrap="square" tIns="108000" anchor="ctr">
              <a:noAutofit/>
            </a:bodyPr>
            <a:lstStyle/>
            <a:p>
              <a:pPr algn="ctr"/>
              <a:r>
                <a:rPr lang="ja-JP" altLang="en-US" sz="2400" b="1" dirty="0">
                  <a:solidFill>
                    <a:schemeClr val="bg1"/>
                  </a:solidFill>
                  <a:latin typeface="メイリオ" panose="020B0604030504040204" pitchFamily="50" charset="-128"/>
                  <a:ea typeface="メイリオ" panose="020B0604030504040204" pitchFamily="50" charset="-128"/>
                </a:rPr>
                <a:t>女性</a:t>
              </a:r>
              <a:endParaRPr lang="ja-JP" altLang="en-US" sz="2400" dirty="0">
                <a:solidFill>
                  <a:schemeClr val="bg1"/>
                </a:solidFill>
                <a:latin typeface="メイリオ" panose="020B0604030504040204" pitchFamily="50" charset="-128"/>
                <a:ea typeface="メイリオ" panose="020B0604030504040204" pitchFamily="50" charset="-128"/>
              </a:endParaRPr>
            </a:p>
          </p:txBody>
        </p:sp>
        <p:sp>
          <p:nvSpPr>
            <p:cNvPr id="48" name="正方形/長方形 47"/>
            <p:cNvSpPr/>
            <p:nvPr/>
          </p:nvSpPr>
          <p:spPr>
            <a:xfrm>
              <a:off x="3055665" y="4968245"/>
              <a:ext cx="1741182" cy="553998"/>
            </a:xfrm>
            <a:prstGeom prst="rect">
              <a:avLst/>
            </a:prstGeom>
          </p:spPr>
          <p:txBody>
            <a:bodyPr wrap="none">
              <a:spAutoFit/>
            </a:bodyPr>
            <a:lstStyle/>
            <a:p>
              <a:r>
                <a:rPr lang="en-US" altLang="ja-JP" sz="3000" b="1" dirty="0">
                  <a:solidFill>
                    <a:srgbClr val="0CA41E"/>
                  </a:solidFill>
                  <a:latin typeface="メイリオ" panose="020B0604030504040204" pitchFamily="50" charset="-128"/>
                  <a:ea typeface="メイリオ" panose="020B0604030504040204" pitchFamily="50" charset="-128"/>
                </a:rPr>
                <a:t>67.75</a:t>
              </a:r>
              <a:r>
                <a:rPr lang="ja-JP" altLang="en-US" sz="3000" b="1" dirty="0">
                  <a:solidFill>
                    <a:srgbClr val="0CA41E"/>
                  </a:solidFill>
                  <a:latin typeface="メイリオ" panose="020B0604030504040204" pitchFamily="50" charset="-128"/>
                  <a:ea typeface="メイリオ" panose="020B0604030504040204" pitchFamily="50" charset="-128"/>
                </a:rPr>
                <a:t>才</a:t>
              </a:r>
            </a:p>
          </p:txBody>
        </p:sp>
      </p:grpSp>
      <p:grpSp>
        <p:nvGrpSpPr>
          <p:cNvPr id="49" name="グループ化 48"/>
          <p:cNvGrpSpPr/>
          <p:nvPr/>
        </p:nvGrpSpPr>
        <p:grpSpPr>
          <a:xfrm>
            <a:off x="5128797" y="1196752"/>
            <a:ext cx="3038270" cy="1425472"/>
            <a:chOff x="1822583" y="4096771"/>
            <a:chExt cx="3038270" cy="1425472"/>
          </a:xfrm>
        </p:grpSpPr>
        <p:sp>
          <p:nvSpPr>
            <p:cNvPr id="50" name="テキスト ボックス 49"/>
            <p:cNvSpPr txBox="1"/>
            <p:nvPr/>
          </p:nvSpPr>
          <p:spPr>
            <a:xfrm>
              <a:off x="1822583" y="4096771"/>
              <a:ext cx="3038270" cy="1412693"/>
            </a:xfrm>
            <a:prstGeom prst="wedgeRectCallout">
              <a:avLst>
                <a:gd name="adj1" fmla="val 34523"/>
                <a:gd name="adj2" fmla="val 66318"/>
              </a:avLst>
            </a:prstGeom>
            <a:solidFill>
              <a:schemeClr val="bg1"/>
            </a:solidFill>
            <a:ln w="38100">
              <a:solidFill>
                <a:schemeClr val="tx1">
                  <a:lumMod val="50000"/>
                  <a:lumOff val="50000"/>
                </a:schemeClr>
              </a:solidFill>
            </a:ln>
          </p:spPr>
          <p:txBody>
            <a:bodyPr wrap="square" rtlCol="0" anchor="ctr">
              <a:noAutofit/>
            </a:bodyPr>
            <a:lstStyle/>
            <a:p>
              <a:pPr>
                <a:lnSpc>
                  <a:spcPts val="3700"/>
                </a:lnSpc>
              </a:pPr>
              <a:endParaRPr kumimoji="1" lang="ja-JP" altLang="en-US" sz="2000" b="1" dirty="0">
                <a:latin typeface="メイリオ" panose="020B0604030504040204" pitchFamily="50" charset="-128"/>
                <a:ea typeface="メイリオ" panose="020B0604030504040204" pitchFamily="50" charset="-128"/>
              </a:endParaRPr>
            </a:p>
          </p:txBody>
        </p:sp>
        <p:sp>
          <p:nvSpPr>
            <p:cNvPr id="51" name="正方形/長方形 50"/>
            <p:cNvSpPr/>
            <p:nvPr/>
          </p:nvSpPr>
          <p:spPr>
            <a:xfrm>
              <a:off x="1930694" y="4098244"/>
              <a:ext cx="2480166" cy="566822"/>
            </a:xfrm>
            <a:prstGeom prst="rect">
              <a:avLst/>
            </a:prstGeom>
          </p:spPr>
          <p:txBody>
            <a:bodyPr wrap="none">
              <a:spAutoFit/>
            </a:bodyPr>
            <a:lstStyle/>
            <a:p>
              <a:pPr>
                <a:lnSpc>
                  <a:spcPts val="3700"/>
                </a:lnSpc>
              </a:pP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2015</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年</a:t>
              </a: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の平均寿命</a:t>
              </a:r>
            </a:p>
          </p:txBody>
        </p:sp>
        <p:sp>
          <p:nvSpPr>
            <p:cNvPr id="52" name="角丸四角形 51"/>
            <p:cNvSpPr/>
            <p:nvPr/>
          </p:nvSpPr>
          <p:spPr>
            <a:xfrm>
              <a:off x="1934158" y="4592007"/>
              <a:ext cx="1125674" cy="349161"/>
            </a:xfrm>
            <a:prstGeom prst="roundRect">
              <a:avLst>
                <a:gd name="adj" fmla="val 50000"/>
              </a:avLst>
            </a:prstGeom>
            <a:solidFill>
              <a:srgbClr val="075D11"/>
            </a:solidFill>
          </p:spPr>
          <p:txBody>
            <a:bodyPr wrap="square" tIns="108000" anchor="ctr">
              <a:noAutofit/>
            </a:bodyPr>
            <a:lstStyle/>
            <a:p>
              <a:pPr algn="ctr"/>
              <a:r>
                <a:rPr lang="ja-JP" altLang="en-US" sz="2400" b="1" dirty="0">
                  <a:solidFill>
                    <a:schemeClr val="bg1"/>
                  </a:solidFill>
                  <a:latin typeface="メイリオ" panose="020B0604030504040204" pitchFamily="50" charset="-128"/>
                  <a:ea typeface="メイリオ" panose="020B0604030504040204" pitchFamily="50" charset="-128"/>
                </a:rPr>
                <a:t>男性</a:t>
              </a:r>
              <a:endParaRPr lang="ja-JP" altLang="en-US" sz="2400" dirty="0">
                <a:solidFill>
                  <a:schemeClr val="bg1"/>
                </a:solidFill>
                <a:latin typeface="メイリオ" panose="020B0604030504040204" pitchFamily="50" charset="-128"/>
                <a:ea typeface="メイリオ" panose="020B0604030504040204" pitchFamily="50" charset="-128"/>
              </a:endParaRPr>
            </a:p>
          </p:txBody>
        </p:sp>
        <p:sp>
          <p:nvSpPr>
            <p:cNvPr id="53" name="正方形/長方形 52"/>
            <p:cNvSpPr/>
            <p:nvPr/>
          </p:nvSpPr>
          <p:spPr>
            <a:xfrm>
              <a:off x="3055665" y="4526118"/>
              <a:ext cx="1741182" cy="553998"/>
            </a:xfrm>
            <a:prstGeom prst="rect">
              <a:avLst/>
            </a:prstGeom>
          </p:spPr>
          <p:txBody>
            <a:bodyPr wrap="none">
              <a:spAutoFit/>
            </a:bodyPr>
            <a:lstStyle/>
            <a:p>
              <a:r>
                <a:rPr lang="en-US" altLang="ja-JP" sz="3000" b="1" dirty="0">
                  <a:solidFill>
                    <a:srgbClr val="075D11"/>
                  </a:solidFill>
                  <a:latin typeface="メイリオ" panose="020B0604030504040204" pitchFamily="50" charset="-128"/>
                  <a:ea typeface="メイリオ" panose="020B0604030504040204" pitchFamily="50" charset="-128"/>
                </a:rPr>
                <a:t>80.79</a:t>
              </a:r>
              <a:r>
                <a:rPr lang="ja-JP" altLang="en-US" sz="3000" b="1" dirty="0">
                  <a:solidFill>
                    <a:srgbClr val="075D11"/>
                  </a:solidFill>
                  <a:latin typeface="メイリオ" panose="020B0604030504040204" pitchFamily="50" charset="-128"/>
                  <a:ea typeface="メイリオ" panose="020B0604030504040204" pitchFamily="50" charset="-128"/>
                </a:rPr>
                <a:t>才</a:t>
              </a:r>
            </a:p>
          </p:txBody>
        </p:sp>
        <p:sp>
          <p:nvSpPr>
            <p:cNvPr id="54" name="角丸四角形 53"/>
            <p:cNvSpPr/>
            <p:nvPr/>
          </p:nvSpPr>
          <p:spPr>
            <a:xfrm>
              <a:off x="1934158" y="5034134"/>
              <a:ext cx="1125674" cy="349161"/>
            </a:xfrm>
            <a:prstGeom prst="roundRect">
              <a:avLst>
                <a:gd name="adj" fmla="val 50000"/>
              </a:avLst>
            </a:prstGeom>
            <a:solidFill>
              <a:srgbClr val="0CA41E"/>
            </a:solidFill>
          </p:spPr>
          <p:txBody>
            <a:bodyPr wrap="square" tIns="108000" anchor="ctr">
              <a:noAutofit/>
            </a:bodyPr>
            <a:lstStyle/>
            <a:p>
              <a:pPr algn="ctr"/>
              <a:r>
                <a:rPr lang="ja-JP" altLang="en-US" sz="2400" b="1" dirty="0">
                  <a:solidFill>
                    <a:schemeClr val="bg1"/>
                  </a:solidFill>
                  <a:latin typeface="メイリオ" panose="020B0604030504040204" pitchFamily="50" charset="-128"/>
                  <a:ea typeface="メイリオ" panose="020B0604030504040204" pitchFamily="50" charset="-128"/>
                </a:rPr>
                <a:t>女性</a:t>
              </a:r>
              <a:endParaRPr lang="ja-JP" altLang="en-US" sz="2400" dirty="0">
                <a:solidFill>
                  <a:schemeClr val="bg1"/>
                </a:solidFill>
                <a:latin typeface="メイリオ" panose="020B0604030504040204" pitchFamily="50" charset="-128"/>
                <a:ea typeface="メイリオ" panose="020B0604030504040204" pitchFamily="50" charset="-128"/>
              </a:endParaRPr>
            </a:p>
          </p:txBody>
        </p:sp>
        <p:sp>
          <p:nvSpPr>
            <p:cNvPr id="55" name="正方形/長方形 54"/>
            <p:cNvSpPr/>
            <p:nvPr/>
          </p:nvSpPr>
          <p:spPr>
            <a:xfrm>
              <a:off x="3055665" y="4968245"/>
              <a:ext cx="1741182" cy="553998"/>
            </a:xfrm>
            <a:prstGeom prst="rect">
              <a:avLst/>
            </a:prstGeom>
          </p:spPr>
          <p:txBody>
            <a:bodyPr wrap="none">
              <a:spAutoFit/>
            </a:bodyPr>
            <a:lstStyle/>
            <a:p>
              <a:r>
                <a:rPr lang="en-US" altLang="ja-JP" sz="3000" b="1" dirty="0">
                  <a:solidFill>
                    <a:srgbClr val="0CA41E"/>
                  </a:solidFill>
                  <a:latin typeface="メイリオ" panose="020B0604030504040204" pitchFamily="50" charset="-128"/>
                  <a:ea typeface="メイリオ" panose="020B0604030504040204" pitchFamily="50" charset="-128"/>
                </a:rPr>
                <a:t>87.05</a:t>
              </a:r>
              <a:r>
                <a:rPr lang="ja-JP" altLang="en-US" sz="3000" b="1" dirty="0">
                  <a:solidFill>
                    <a:srgbClr val="0CA41E"/>
                  </a:solidFill>
                  <a:latin typeface="メイリオ" panose="020B0604030504040204" pitchFamily="50" charset="-128"/>
                  <a:ea typeface="メイリオ" panose="020B0604030504040204" pitchFamily="50" charset="-128"/>
                </a:rPr>
                <a:t>才</a:t>
              </a:r>
            </a:p>
          </p:txBody>
        </p:sp>
      </p:grpSp>
    </p:spTree>
    <p:extLst>
      <p:ext uri="{BB962C8B-B14F-4D97-AF65-F5344CB8AC3E}">
        <p14:creationId xmlns:p14="http://schemas.microsoft.com/office/powerpoint/2010/main" val="261068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1000"/>
                                        <p:tgtEl>
                                          <p:spTgt spid="3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down)">
                                      <p:cBhvr>
                                        <p:cTn id="16" dur="1000"/>
                                        <p:tgtEl>
                                          <p:spTgt spid="40"/>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right)">
                                      <p:cBhvr>
                                        <p:cTn id="2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9990" y="2077919"/>
            <a:ext cx="8946506" cy="4663449"/>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2717023" y="2301764"/>
            <a:ext cx="3085125" cy="3955160"/>
          </a:xfrm>
          <a:prstGeom prst="rect">
            <a:avLst/>
          </a:prstGeom>
          <a:solidFill>
            <a:srgbClr val="FFC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2609566" y="1572329"/>
            <a:ext cx="4608512" cy="2059078"/>
          </a:xfrm>
          <a:prstGeom prst="wedgeRoundRectCallout">
            <a:avLst>
              <a:gd name="adj1" fmla="val 59592"/>
              <a:gd name="adj2" fmla="val 35937"/>
              <a:gd name="adj3" fmla="val 16667"/>
            </a:avLst>
          </a:prstGeom>
          <a:solidFill>
            <a:srgbClr val="C9E8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algn="ct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がんの危険性を高める生活習慣をもつ人が</a:t>
            </a:r>
            <a:br>
              <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多いから</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（肺がん、胃がんなどが多い）</a:t>
            </a:r>
          </a:p>
        </p:txBody>
      </p:sp>
      <p:grpSp>
        <p:nvGrpSpPr>
          <p:cNvPr id="25" name="グループ化 24"/>
          <p:cNvGrpSpPr/>
          <p:nvPr/>
        </p:nvGrpSpPr>
        <p:grpSpPr>
          <a:xfrm>
            <a:off x="326528" y="238506"/>
            <a:ext cx="8605520" cy="1358020"/>
            <a:chOff x="326528" y="238506"/>
            <a:chExt cx="8605520" cy="1358020"/>
          </a:xfrm>
        </p:grpSpPr>
        <p:pic>
          <p:nvPicPr>
            <p:cNvPr id="26" name="Picture 2" descr="C:\Users\nakamura\Desktop\スライド文字-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7215" y="238506"/>
              <a:ext cx="7644833" cy="1358020"/>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1996964" y="412246"/>
              <a:ext cx="6408712"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4200" dirty="0">
                  <a:solidFill>
                    <a:schemeClr val="tx1">
                      <a:lumMod val="75000"/>
                      <a:lumOff val="25000"/>
                    </a:schemeClr>
                  </a:solidFill>
                  <a:effectLst/>
                </a:rPr>
                <a:t>男性の方が多いのはなぜか</a:t>
              </a:r>
            </a:p>
          </p:txBody>
        </p:sp>
        <p:grpSp>
          <p:nvGrpSpPr>
            <p:cNvPr id="28" name="グループ化 27"/>
            <p:cNvGrpSpPr/>
            <p:nvPr/>
          </p:nvGrpSpPr>
          <p:grpSpPr>
            <a:xfrm>
              <a:off x="326528" y="348797"/>
              <a:ext cx="1008112" cy="1067428"/>
              <a:chOff x="728192" y="921380"/>
              <a:chExt cx="1008112" cy="1067428"/>
            </a:xfrm>
          </p:grpSpPr>
          <p:sp>
            <p:nvSpPr>
              <p:cNvPr id="29" name="円/楕円 28"/>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テキスト ボックス 29"/>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grpSp>
        <p:nvGrpSpPr>
          <p:cNvPr id="6" name="グループ化 5"/>
          <p:cNvGrpSpPr/>
          <p:nvPr/>
        </p:nvGrpSpPr>
        <p:grpSpPr>
          <a:xfrm>
            <a:off x="800914" y="3278264"/>
            <a:ext cx="4995222" cy="2454992"/>
            <a:chOff x="800914" y="3278264"/>
            <a:chExt cx="4995222" cy="2454992"/>
          </a:xfrm>
        </p:grpSpPr>
        <p:sp>
          <p:nvSpPr>
            <p:cNvPr id="13" name="角丸四角形吹き出し 12"/>
            <p:cNvSpPr/>
            <p:nvPr/>
          </p:nvSpPr>
          <p:spPr>
            <a:xfrm>
              <a:off x="1187624" y="3736082"/>
              <a:ext cx="4608512" cy="1997174"/>
            </a:xfrm>
            <a:prstGeom prst="wedgeRoundRectCallout">
              <a:avLst>
                <a:gd name="adj1" fmla="val 18263"/>
                <a:gd name="adj2" fmla="val 64882"/>
                <a:gd name="adj3" fmla="val 16667"/>
              </a:avLst>
            </a:prstGeom>
            <a:solidFill>
              <a:schemeClr val="bg1"/>
            </a:solid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algn="ctr"/>
              <a:r>
                <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rPr>
                <a:t>20</a:t>
              </a: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代～</a:t>
              </a:r>
              <a:r>
                <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rPr>
                <a:t>50</a:t>
              </a: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代前半までは女性が多い</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spcBef>
                  <a:spcPts val="1200"/>
                </a:spcBef>
              </a:pP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（乳がんや子宮頸がんが</a:t>
              </a:r>
              <a:br>
                <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この世代に多いため）</a:t>
              </a:r>
            </a:p>
          </p:txBody>
        </p:sp>
        <p:grpSp>
          <p:nvGrpSpPr>
            <p:cNvPr id="18" name="グループ化 17"/>
            <p:cNvGrpSpPr/>
            <p:nvPr/>
          </p:nvGrpSpPr>
          <p:grpSpPr>
            <a:xfrm>
              <a:off x="800914" y="3278264"/>
              <a:ext cx="1262638" cy="632605"/>
              <a:chOff x="402053" y="1056541"/>
              <a:chExt cx="1262638" cy="632605"/>
            </a:xfrm>
          </p:grpSpPr>
          <p:pic>
            <p:nvPicPr>
              <p:cNvPr id="19" name="Picture 2" descr="C:\Users\nakamura\Desktop\スライド文字-04.png"/>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053" y="1056541"/>
                <a:ext cx="1262638" cy="6326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正方形/長方形 23"/>
              <p:cNvSpPr/>
              <p:nvPr/>
            </p:nvSpPr>
            <p:spPr>
              <a:xfrm>
                <a:off x="458385" y="1212277"/>
                <a:ext cx="1159292" cy="384721"/>
              </a:xfrm>
              <a:prstGeom prst="rect">
                <a:avLst/>
              </a:prstGeom>
            </p:spPr>
            <p:txBody>
              <a:bodyPr wrap="none">
                <a:spAutoFit/>
              </a:bodyPr>
              <a:lstStyle/>
              <a:p>
                <a:pPr algn="ctr"/>
                <a:r>
                  <a:rPr lang="ja-JP" altLang="en-US" sz="19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ちなみに</a:t>
                </a:r>
              </a:p>
            </p:txBody>
          </p:sp>
        </p:grpSp>
        <p:sp>
          <p:nvSpPr>
            <p:cNvPr id="5" name="テキスト ボックス 4"/>
            <p:cNvSpPr txBox="1"/>
            <p:nvPr/>
          </p:nvSpPr>
          <p:spPr>
            <a:xfrm>
              <a:off x="3726954" y="4813357"/>
              <a:ext cx="570360" cy="249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defPPr>
                <a:defRPr lang="ja-JP"/>
              </a:defPPr>
              <a:lvl1pPr algn="ctr">
                <a:defRPr sz="3200" b="1">
                  <a:solidFill>
                    <a:schemeClr val="tx1">
                      <a:lumMod val="75000"/>
                      <a:lumOff val="25000"/>
                    </a:schemeClr>
                  </a:solidFill>
                  <a:latin typeface="メイリオ" panose="020B0604030504040204" pitchFamily="50" charset="-128"/>
                  <a:ea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100" dirty="0"/>
                <a:t>けい</a:t>
              </a:r>
            </a:p>
          </p:txBody>
        </p:sp>
      </p:grpSp>
      <p:sp>
        <p:nvSpPr>
          <p:cNvPr id="21" name="テキスト ボックス 20"/>
          <p:cNvSpPr txBox="1"/>
          <p:nvPr/>
        </p:nvSpPr>
        <p:spPr>
          <a:xfrm>
            <a:off x="2915816" y="6631468"/>
            <a:ext cx="6092105"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出典：国立がん研究センターがん情報サービス</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がん登録・統計</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1485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87624" y="2348880"/>
            <a:ext cx="6840759" cy="1182375"/>
          </a:xfrm>
          <a:prstGeom prst="rect">
            <a:avLst/>
          </a:prstGeom>
          <a:noFill/>
        </p:spPr>
        <p:txBody>
          <a:bodyPr wrap="square" rtlCol="0">
            <a:spAutoFit/>
          </a:bodyPr>
          <a:lstStyle>
            <a:defPPr>
              <a:defRPr lang="ja-JP"/>
            </a:defPPr>
            <a:lvl1pPr algn="ctr">
              <a:lnSpc>
                <a:spcPts val="8500"/>
              </a:lnSpc>
              <a:defRPr sz="6500" b="1">
                <a:solidFill>
                  <a:srgbClr val="017275"/>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solidFill>
                  <a:schemeClr val="tx1">
                    <a:lumMod val="75000"/>
                    <a:lumOff val="25000"/>
                  </a:schemeClr>
                </a:solidFill>
              </a:rPr>
              <a:t>がんの進行</a:t>
            </a:r>
          </a:p>
        </p:txBody>
      </p:sp>
    </p:spTree>
    <p:extLst>
      <p:ext uri="{BB962C8B-B14F-4D97-AF65-F5344CB8AC3E}">
        <p14:creationId xmlns:p14="http://schemas.microsoft.com/office/powerpoint/2010/main" val="3397319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27584" y="1628800"/>
            <a:ext cx="7686720" cy="4093428"/>
          </a:xfrm>
          <a:prstGeom prst="rect">
            <a:avLst/>
          </a:prstGeom>
          <a:noFill/>
        </p:spPr>
        <p:txBody>
          <a:bodyPr wrap="none" rtlCol="0">
            <a:spAutoFit/>
          </a:bodyPr>
          <a:lstStyle/>
          <a:p>
            <a:r>
              <a:rPr lang="ja-JP" altLang="en-US" sz="6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6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500" b="1" dirty="0"/>
              <a:t>がん</a:t>
            </a:r>
            <a:r>
              <a:rPr lang="ja-JP" altLang="en-US" sz="6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6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6500" b="1" dirty="0"/>
              <a:t>　   イメージは？</a:t>
            </a:r>
            <a:endParaRPr lang="en-US" altLang="ja-JP" sz="6500" b="1" dirty="0"/>
          </a:p>
          <a:p>
            <a:r>
              <a:rPr lang="ja-JP" altLang="en-US" sz="6500" b="1"/>
              <a:t>　  どんな</a:t>
            </a:r>
            <a:r>
              <a:rPr lang="ja-JP" altLang="en-US" sz="6500" b="1" dirty="0"/>
              <a:t>ことを</a:t>
            </a:r>
            <a:endParaRPr lang="en-US" altLang="ja-JP" sz="6500" b="1" dirty="0"/>
          </a:p>
          <a:p>
            <a:r>
              <a:rPr lang="ja-JP" altLang="en-US" sz="6500" b="1" dirty="0"/>
              <a:t>思い浮かべますか？</a:t>
            </a:r>
            <a:endParaRPr kumimoji="1" lang="ja-JP" altLang="en-US" sz="6500" b="1" dirty="0"/>
          </a:p>
        </p:txBody>
      </p:sp>
    </p:spTree>
    <p:extLst>
      <p:ext uri="{BB962C8B-B14F-4D97-AF65-F5344CB8AC3E}">
        <p14:creationId xmlns:p14="http://schemas.microsoft.com/office/powerpoint/2010/main" val="1181293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741" y="1154430"/>
            <a:ext cx="8177608" cy="4598114"/>
          </a:xfrm>
          <a:prstGeom prst="rect">
            <a:avLst/>
          </a:prstGeom>
          <a:noFill/>
          <a:extLst>
            <a:ext uri="{909E8E84-426E-40DD-AFC4-6F175D3DCCD1}">
              <a14:hiddenFill xmlns:a14="http://schemas.microsoft.com/office/drawing/2010/main">
                <a:solidFill>
                  <a:srgbClr val="FFFFFF"/>
                </a:solidFill>
              </a14:hiddenFill>
            </a:ext>
          </a:extLst>
        </p:spPr>
      </p:pic>
      <p:sp>
        <p:nvSpPr>
          <p:cNvPr id="42" name="角丸四角形吹き出し 41"/>
          <p:cNvSpPr/>
          <p:nvPr/>
        </p:nvSpPr>
        <p:spPr>
          <a:xfrm>
            <a:off x="277047" y="5599568"/>
            <a:ext cx="2134713" cy="1194758"/>
          </a:xfrm>
          <a:prstGeom prst="wedgeRoundRectCallout">
            <a:avLst>
              <a:gd name="adj1" fmla="val -42949"/>
              <a:gd name="adj2" fmla="val -75237"/>
              <a:gd name="adj3" fmla="val 16667"/>
            </a:avLst>
          </a:prstGeom>
          <a:solidFill>
            <a:srgbClr val="FFEDE1"/>
          </a:solidFill>
          <a:ln w="57150">
            <a:solidFill>
              <a:srgbClr val="FF9900"/>
            </a:solidFill>
          </a:ln>
        </p:spPr>
        <p:style>
          <a:lnRef idx="2">
            <a:schemeClr val="accent4"/>
          </a:lnRef>
          <a:fillRef idx="1">
            <a:schemeClr val="lt1"/>
          </a:fillRef>
          <a:effectRef idx="0">
            <a:schemeClr val="accent4"/>
          </a:effectRef>
          <a:fontRef idx="minor">
            <a:schemeClr val="dk1"/>
          </a:fontRef>
        </p:style>
        <p:txBody>
          <a:bodyPr tIns="144000" rtlCol="0" anchor="ctr" anchorCtr="0"/>
          <a:lstStyle/>
          <a:p>
            <a:pPr algn="ct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細胞が</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変異する</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0" y="178480"/>
            <a:ext cx="9144000" cy="738664"/>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200" spc="-100" dirty="0"/>
              <a:t>がんの進行と自覚症状が出るまで</a:t>
            </a:r>
          </a:p>
        </p:txBody>
      </p:sp>
      <p:sp>
        <p:nvSpPr>
          <p:cNvPr id="6" name="角丸四角形 5"/>
          <p:cNvSpPr/>
          <p:nvPr/>
        </p:nvSpPr>
        <p:spPr>
          <a:xfrm>
            <a:off x="8176517" y="1221734"/>
            <a:ext cx="656201" cy="4029267"/>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2000" rtlCol="0" anchor="ctr"/>
          <a:lstStyle/>
          <a:p>
            <a:pPr algn="ctr"/>
            <a:r>
              <a:rPr kumimoji="1" lang="ja-JP" altLang="en-US" sz="3200" b="1" dirty="0"/>
              <a:t>自覚症状の出現</a:t>
            </a:r>
          </a:p>
        </p:txBody>
      </p:sp>
      <p:grpSp>
        <p:nvGrpSpPr>
          <p:cNvPr id="5" name="グループ化 4"/>
          <p:cNvGrpSpPr/>
          <p:nvPr/>
        </p:nvGrpSpPr>
        <p:grpSpPr>
          <a:xfrm>
            <a:off x="421063" y="1736668"/>
            <a:ext cx="4938502" cy="1116972"/>
            <a:chOff x="421063" y="1736668"/>
            <a:chExt cx="4938502" cy="1116972"/>
          </a:xfrm>
        </p:grpSpPr>
        <p:sp>
          <p:nvSpPr>
            <p:cNvPr id="24" name="テキスト ボックス 23"/>
            <p:cNvSpPr txBox="1"/>
            <p:nvPr/>
          </p:nvSpPr>
          <p:spPr>
            <a:xfrm>
              <a:off x="421063" y="2207309"/>
              <a:ext cx="4938502" cy="646331"/>
            </a:xfrm>
            <a:prstGeom prst="rect">
              <a:avLst/>
            </a:prstGeom>
            <a:noFill/>
          </p:spPr>
          <p:txBody>
            <a:bodyPr wrap="square" rtlCol="0">
              <a:spAutoFit/>
            </a:bodyPr>
            <a:lstStyle/>
            <a:p>
              <a:pPr algn="ctr">
                <a:lnSpc>
                  <a:spcPct val="120000"/>
                </a:lnSpc>
              </a:pPr>
              <a:r>
                <a:rPr lang="en-US" altLang="ja-JP" sz="2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b="1" dirty="0" err="1">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つの</a:t>
              </a:r>
              <a:r>
                <a:rPr lang="ja-JP" altLang="en-US" sz="2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がん細胞</a:t>
              </a:r>
              <a:r>
                <a:rPr lang="ja-JP" altLang="en-US" sz="2000" b="1" spc="-300"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3000" b="1" spc="-300"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3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2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の大きさになる</a:t>
              </a:r>
              <a:endParaRPr kumimoji="1" lang="ja-JP" altLang="en-US" sz="2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1780250" y="1736668"/>
              <a:ext cx="2350737" cy="646331"/>
            </a:xfrm>
            <a:prstGeom prst="rect">
              <a:avLst/>
            </a:prstGeom>
            <a:noFill/>
          </p:spPr>
          <p:txBody>
            <a:bodyPr wrap="square" rtlCol="0">
              <a:spAutoFit/>
            </a:bodyPr>
            <a:lstStyle/>
            <a:p>
              <a:pPr algn="ctr">
                <a:lnSpc>
                  <a:spcPct val="120000"/>
                </a:lnSpc>
              </a:pPr>
              <a:r>
                <a:rPr kumimoji="1" lang="en-US" altLang="ja-JP" sz="3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10~20</a:t>
              </a:r>
              <a:r>
                <a:rPr kumimoji="1" lang="ja-JP" altLang="en-US" sz="3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a:t>
              </a:r>
            </a:p>
          </p:txBody>
        </p:sp>
      </p:grpSp>
      <p:grpSp>
        <p:nvGrpSpPr>
          <p:cNvPr id="8" name="グループ化 7"/>
          <p:cNvGrpSpPr/>
          <p:nvPr/>
        </p:nvGrpSpPr>
        <p:grpSpPr>
          <a:xfrm>
            <a:off x="970159" y="2852936"/>
            <a:ext cx="4420824" cy="1655509"/>
            <a:chOff x="916369" y="2682025"/>
            <a:chExt cx="4420824" cy="1655509"/>
          </a:xfrm>
        </p:grpSpPr>
        <p:sp>
          <p:nvSpPr>
            <p:cNvPr id="23" name="角丸四角形吹き出し 22"/>
            <p:cNvSpPr/>
            <p:nvPr/>
          </p:nvSpPr>
          <p:spPr>
            <a:xfrm flipV="1">
              <a:off x="977748" y="2780928"/>
              <a:ext cx="4242323" cy="1556606"/>
            </a:xfrm>
            <a:custGeom>
              <a:avLst/>
              <a:gdLst>
                <a:gd name="connsiteX0" fmla="*/ 0 w 3891040"/>
                <a:gd name="connsiteY0" fmla="*/ 199422 h 1196506"/>
                <a:gd name="connsiteX1" fmla="*/ 199422 w 3891040"/>
                <a:gd name="connsiteY1" fmla="*/ 0 h 1196506"/>
                <a:gd name="connsiteX2" fmla="*/ 2269773 w 3891040"/>
                <a:gd name="connsiteY2" fmla="*/ 0 h 1196506"/>
                <a:gd name="connsiteX3" fmla="*/ 3096334 w 3891040"/>
                <a:gd name="connsiteY3" fmla="*/ -360100 h 1196506"/>
                <a:gd name="connsiteX4" fmla="*/ 3242533 w 3891040"/>
                <a:gd name="connsiteY4" fmla="*/ 0 h 1196506"/>
                <a:gd name="connsiteX5" fmla="*/ 3691618 w 3891040"/>
                <a:gd name="connsiteY5" fmla="*/ 0 h 1196506"/>
                <a:gd name="connsiteX6" fmla="*/ 3891040 w 3891040"/>
                <a:gd name="connsiteY6" fmla="*/ 199422 h 1196506"/>
                <a:gd name="connsiteX7" fmla="*/ 3891040 w 3891040"/>
                <a:gd name="connsiteY7" fmla="*/ 199418 h 1196506"/>
                <a:gd name="connsiteX8" fmla="*/ 3891040 w 3891040"/>
                <a:gd name="connsiteY8" fmla="*/ 199418 h 1196506"/>
                <a:gd name="connsiteX9" fmla="*/ 3891040 w 3891040"/>
                <a:gd name="connsiteY9" fmla="*/ 498544 h 1196506"/>
                <a:gd name="connsiteX10" fmla="*/ 3891040 w 3891040"/>
                <a:gd name="connsiteY10" fmla="*/ 997084 h 1196506"/>
                <a:gd name="connsiteX11" fmla="*/ 3691618 w 3891040"/>
                <a:gd name="connsiteY11" fmla="*/ 1196506 h 1196506"/>
                <a:gd name="connsiteX12" fmla="*/ 3242533 w 3891040"/>
                <a:gd name="connsiteY12" fmla="*/ 1196506 h 1196506"/>
                <a:gd name="connsiteX13" fmla="*/ 2269773 w 3891040"/>
                <a:gd name="connsiteY13" fmla="*/ 1196506 h 1196506"/>
                <a:gd name="connsiteX14" fmla="*/ 2269773 w 3891040"/>
                <a:gd name="connsiteY14" fmla="*/ 1196506 h 1196506"/>
                <a:gd name="connsiteX15" fmla="*/ 199422 w 3891040"/>
                <a:gd name="connsiteY15" fmla="*/ 1196506 h 1196506"/>
                <a:gd name="connsiteX16" fmla="*/ 0 w 3891040"/>
                <a:gd name="connsiteY16" fmla="*/ 997084 h 1196506"/>
                <a:gd name="connsiteX17" fmla="*/ 0 w 3891040"/>
                <a:gd name="connsiteY17" fmla="*/ 498544 h 1196506"/>
                <a:gd name="connsiteX18" fmla="*/ 0 w 3891040"/>
                <a:gd name="connsiteY18" fmla="*/ 199418 h 1196506"/>
                <a:gd name="connsiteX19" fmla="*/ 0 w 3891040"/>
                <a:gd name="connsiteY19" fmla="*/ 199418 h 1196506"/>
                <a:gd name="connsiteX20" fmla="*/ 0 w 3891040"/>
                <a:gd name="connsiteY20" fmla="*/ 199422 h 1196506"/>
                <a:gd name="connsiteX0" fmla="*/ 0 w 3891040"/>
                <a:gd name="connsiteY0" fmla="*/ 559522 h 1556606"/>
                <a:gd name="connsiteX1" fmla="*/ 199422 w 3891040"/>
                <a:gd name="connsiteY1" fmla="*/ 360100 h 1556606"/>
                <a:gd name="connsiteX2" fmla="*/ 2784123 w 3891040"/>
                <a:gd name="connsiteY2" fmla="*/ 369625 h 1556606"/>
                <a:gd name="connsiteX3" fmla="*/ 3096334 w 3891040"/>
                <a:gd name="connsiteY3" fmla="*/ 0 h 1556606"/>
                <a:gd name="connsiteX4" fmla="*/ 3242533 w 3891040"/>
                <a:gd name="connsiteY4" fmla="*/ 360100 h 1556606"/>
                <a:gd name="connsiteX5" fmla="*/ 3691618 w 3891040"/>
                <a:gd name="connsiteY5" fmla="*/ 360100 h 1556606"/>
                <a:gd name="connsiteX6" fmla="*/ 3891040 w 3891040"/>
                <a:gd name="connsiteY6" fmla="*/ 559522 h 1556606"/>
                <a:gd name="connsiteX7" fmla="*/ 3891040 w 3891040"/>
                <a:gd name="connsiteY7" fmla="*/ 559518 h 1556606"/>
                <a:gd name="connsiteX8" fmla="*/ 3891040 w 3891040"/>
                <a:gd name="connsiteY8" fmla="*/ 559518 h 1556606"/>
                <a:gd name="connsiteX9" fmla="*/ 3891040 w 3891040"/>
                <a:gd name="connsiteY9" fmla="*/ 858644 h 1556606"/>
                <a:gd name="connsiteX10" fmla="*/ 3891040 w 3891040"/>
                <a:gd name="connsiteY10" fmla="*/ 1357184 h 1556606"/>
                <a:gd name="connsiteX11" fmla="*/ 3691618 w 3891040"/>
                <a:gd name="connsiteY11" fmla="*/ 1556606 h 1556606"/>
                <a:gd name="connsiteX12" fmla="*/ 3242533 w 3891040"/>
                <a:gd name="connsiteY12" fmla="*/ 1556606 h 1556606"/>
                <a:gd name="connsiteX13" fmla="*/ 2269773 w 3891040"/>
                <a:gd name="connsiteY13" fmla="*/ 1556606 h 1556606"/>
                <a:gd name="connsiteX14" fmla="*/ 2269773 w 3891040"/>
                <a:gd name="connsiteY14" fmla="*/ 1556606 h 1556606"/>
                <a:gd name="connsiteX15" fmla="*/ 199422 w 3891040"/>
                <a:gd name="connsiteY15" fmla="*/ 1556606 h 1556606"/>
                <a:gd name="connsiteX16" fmla="*/ 0 w 3891040"/>
                <a:gd name="connsiteY16" fmla="*/ 1357184 h 1556606"/>
                <a:gd name="connsiteX17" fmla="*/ 0 w 3891040"/>
                <a:gd name="connsiteY17" fmla="*/ 858644 h 1556606"/>
                <a:gd name="connsiteX18" fmla="*/ 0 w 3891040"/>
                <a:gd name="connsiteY18" fmla="*/ 559518 h 1556606"/>
                <a:gd name="connsiteX19" fmla="*/ 0 w 3891040"/>
                <a:gd name="connsiteY19" fmla="*/ 559518 h 1556606"/>
                <a:gd name="connsiteX20" fmla="*/ 0 w 3891040"/>
                <a:gd name="connsiteY20" fmla="*/ 559522 h 1556606"/>
                <a:gd name="connsiteX0" fmla="*/ 0 w 3891040"/>
                <a:gd name="connsiteY0" fmla="*/ 559522 h 1556606"/>
                <a:gd name="connsiteX1" fmla="*/ 199422 w 3891040"/>
                <a:gd name="connsiteY1" fmla="*/ 360100 h 1556606"/>
                <a:gd name="connsiteX2" fmla="*/ 2784123 w 3891040"/>
                <a:gd name="connsiteY2" fmla="*/ 369625 h 1556606"/>
                <a:gd name="connsiteX3" fmla="*/ 3417008 w 3891040"/>
                <a:gd name="connsiteY3" fmla="*/ 0 h 1556606"/>
                <a:gd name="connsiteX4" fmla="*/ 3242533 w 3891040"/>
                <a:gd name="connsiteY4" fmla="*/ 360100 h 1556606"/>
                <a:gd name="connsiteX5" fmla="*/ 3691618 w 3891040"/>
                <a:gd name="connsiteY5" fmla="*/ 360100 h 1556606"/>
                <a:gd name="connsiteX6" fmla="*/ 3891040 w 3891040"/>
                <a:gd name="connsiteY6" fmla="*/ 559522 h 1556606"/>
                <a:gd name="connsiteX7" fmla="*/ 3891040 w 3891040"/>
                <a:gd name="connsiteY7" fmla="*/ 559518 h 1556606"/>
                <a:gd name="connsiteX8" fmla="*/ 3891040 w 3891040"/>
                <a:gd name="connsiteY8" fmla="*/ 559518 h 1556606"/>
                <a:gd name="connsiteX9" fmla="*/ 3891040 w 3891040"/>
                <a:gd name="connsiteY9" fmla="*/ 858644 h 1556606"/>
                <a:gd name="connsiteX10" fmla="*/ 3891040 w 3891040"/>
                <a:gd name="connsiteY10" fmla="*/ 1357184 h 1556606"/>
                <a:gd name="connsiteX11" fmla="*/ 3691618 w 3891040"/>
                <a:gd name="connsiteY11" fmla="*/ 1556606 h 1556606"/>
                <a:gd name="connsiteX12" fmla="*/ 3242533 w 3891040"/>
                <a:gd name="connsiteY12" fmla="*/ 1556606 h 1556606"/>
                <a:gd name="connsiteX13" fmla="*/ 2269773 w 3891040"/>
                <a:gd name="connsiteY13" fmla="*/ 1556606 h 1556606"/>
                <a:gd name="connsiteX14" fmla="*/ 2269773 w 3891040"/>
                <a:gd name="connsiteY14" fmla="*/ 1556606 h 1556606"/>
                <a:gd name="connsiteX15" fmla="*/ 199422 w 3891040"/>
                <a:gd name="connsiteY15" fmla="*/ 1556606 h 1556606"/>
                <a:gd name="connsiteX16" fmla="*/ 0 w 3891040"/>
                <a:gd name="connsiteY16" fmla="*/ 1357184 h 1556606"/>
                <a:gd name="connsiteX17" fmla="*/ 0 w 3891040"/>
                <a:gd name="connsiteY17" fmla="*/ 858644 h 1556606"/>
                <a:gd name="connsiteX18" fmla="*/ 0 w 3891040"/>
                <a:gd name="connsiteY18" fmla="*/ 559518 h 1556606"/>
                <a:gd name="connsiteX19" fmla="*/ 0 w 3891040"/>
                <a:gd name="connsiteY19" fmla="*/ 559518 h 1556606"/>
                <a:gd name="connsiteX20" fmla="*/ 0 w 3891040"/>
                <a:gd name="connsiteY20" fmla="*/ 559522 h 15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1040" h="1556606">
                  <a:moveTo>
                    <a:pt x="0" y="559522"/>
                  </a:moveTo>
                  <a:cubicBezTo>
                    <a:pt x="0" y="449384"/>
                    <a:pt x="89284" y="360100"/>
                    <a:pt x="199422" y="360100"/>
                  </a:cubicBezTo>
                  <a:lnTo>
                    <a:pt x="2784123" y="369625"/>
                  </a:lnTo>
                  <a:lnTo>
                    <a:pt x="3417008" y="0"/>
                  </a:lnTo>
                  <a:lnTo>
                    <a:pt x="3242533" y="360100"/>
                  </a:lnTo>
                  <a:lnTo>
                    <a:pt x="3691618" y="360100"/>
                  </a:lnTo>
                  <a:cubicBezTo>
                    <a:pt x="3801756" y="360100"/>
                    <a:pt x="3891040" y="449384"/>
                    <a:pt x="3891040" y="559522"/>
                  </a:cubicBezTo>
                  <a:lnTo>
                    <a:pt x="3891040" y="559518"/>
                  </a:lnTo>
                  <a:lnTo>
                    <a:pt x="3891040" y="559518"/>
                  </a:lnTo>
                  <a:lnTo>
                    <a:pt x="3891040" y="858644"/>
                  </a:lnTo>
                  <a:lnTo>
                    <a:pt x="3891040" y="1357184"/>
                  </a:lnTo>
                  <a:cubicBezTo>
                    <a:pt x="3891040" y="1467322"/>
                    <a:pt x="3801756" y="1556606"/>
                    <a:pt x="3691618" y="1556606"/>
                  </a:cubicBezTo>
                  <a:lnTo>
                    <a:pt x="3242533" y="1556606"/>
                  </a:lnTo>
                  <a:lnTo>
                    <a:pt x="2269773" y="1556606"/>
                  </a:lnTo>
                  <a:lnTo>
                    <a:pt x="2269773" y="1556606"/>
                  </a:lnTo>
                  <a:lnTo>
                    <a:pt x="199422" y="1556606"/>
                  </a:lnTo>
                  <a:cubicBezTo>
                    <a:pt x="89284" y="1556606"/>
                    <a:pt x="0" y="1467322"/>
                    <a:pt x="0" y="1357184"/>
                  </a:cubicBezTo>
                  <a:lnTo>
                    <a:pt x="0" y="858644"/>
                  </a:lnTo>
                  <a:lnTo>
                    <a:pt x="0" y="559518"/>
                  </a:lnTo>
                  <a:lnTo>
                    <a:pt x="0" y="559518"/>
                  </a:lnTo>
                  <a:lnTo>
                    <a:pt x="0" y="559522"/>
                  </a:lnTo>
                  <a:close/>
                </a:path>
              </a:pathLst>
            </a:custGeom>
            <a:solidFill>
              <a:srgbClr val="FFEDE1"/>
            </a:solidFill>
            <a:ln w="57150">
              <a:solidFill>
                <a:srgbClr val="FF9900"/>
              </a:solidFill>
            </a:ln>
          </p:spPr>
          <p:style>
            <a:lnRef idx="2">
              <a:schemeClr val="accent4"/>
            </a:lnRef>
            <a:fillRef idx="1">
              <a:schemeClr val="lt1"/>
            </a:fillRef>
            <a:effectRef idx="0">
              <a:schemeClr val="accent4"/>
            </a:effectRef>
            <a:fontRef idx="minor">
              <a:schemeClr val="dk1"/>
            </a:fontRef>
          </p:style>
          <p:txBody>
            <a:bodyPr tIns="144000" rtlCol="0" anchor="b" anchorCtr="0"/>
            <a:lstStyle/>
            <a:p>
              <a:pPr algn="ctr"/>
              <a:endPar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916369" y="2682025"/>
              <a:ext cx="4420824" cy="1276855"/>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tIns="144000" rtlCol="0" anchor="b" anchorCtr="0"/>
            <a:lstStyle/>
            <a:p>
              <a:pPr algn="ctr"/>
              <a:r>
                <a:rPr lang="ja-JP" altLang="en-US" sz="32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がんが検診で見つかる大きさになる</a:t>
              </a:r>
              <a:endParaRPr lang="en-US" altLang="ja-JP" sz="32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9" name="グループ化 8"/>
          <p:cNvGrpSpPr/>
          <p:nvPr/>
        </p:nvGrpSpPr>
        <p:grpSpPr>
          <a:xfrm>
            <a:off x="5304075" y="1767513"/>
            <a:ext cx="2022159" cy="1090377"/>
            <a:chOff x="5304075" y="1767513"/>
            <a:chExt cx="2022159" cy="1090377"/>
          </a:xfrm>
        </p:grpSpPr>
        <p:sp>
          <p:nvSpPr>
            <p:cNvPr id="21" name="テキスト ボックス 20"/>
            <p:cNvSpPr txBox="1"/>
            <p:nvPr/>
          </p:nvSpPr>
          <p:spPr>
            <a:xfrm>
              <a:off x="5304075" y="2211559"/>
              <a:ext cx="2022159" cy="646331"/>
            </a:xfrm>
            <a:prstGeom prst="rect">
              <a:avLst/>
            </a:prstGeom>
            <a:noFill/>
          </p:spPr>
          <p:txBody>
            <a:bodyPr wrap="square" rtlCol="0">
              <a:spAutoFit/>
            </a:bodyPr>
            <a:lstStyle/>
            <a:p>
              <a:pPr algn="ctr">
                <a:lnSpc>
                  <a:spcPct val="120000"/>
                </a:lnSpc>
              </a:pPr>
              <a:r>
                <a:rPr lang="ja-JP" altLang="en-US" sz="3000" b="1" spc="-300"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2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になる</a:t>
              </a:r>
              <a:endParaRPr kumimoji="1" lang="ja-JP" altLang="en-US" sz="2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5443031" y="1767513"/>
              <a:ext cx="1847056" cy="646331"/>
            </a:xfrm>
            <a:prstGeom prst="rect">
              <a:avLst/>
            </a:prstGeom>
            <a:noFill/>
          </p:spPr>
          <p:txBody>
            <a:bodyPr wrap="square" rtlCol="0">
              <a:spAutoFit/>
            </a:bodyPr>
            <a:lstStyle/>
            <a:p>
              <a:pPr algn="ctr">
                <a:lnSpc>
                  <a:spcPct val="120000"/>
                </a:lnSpc>
              </a:pPr>
              <a:r>
                <a:rPr kumimoji="1" lang="en-US" altLang="ja-JP" sz="3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3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a:t>
              </a:r>
            </a:p>
          </p:txBody>
        </p:sp>
      </p:grpSp>
    </p:spTree>
    <p:extLst>
      <p:ext uri="{BB962C8B-B14F-4D97-AF65-F5344CB8AC3E}">
        <p14:creationId xmlns:p14="http://schemas.microsoft.com/office/powerpoint/2010/main" val="219622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500"/>
                            </p:stCondLst>
                            <p:childTnLst>
                              <p:par>
                                <p:cTn id="22" presetID="14" presetClass="entr" presetSubtype="10" fill="hold" grpId="0" nodeType="afterEffect">
                                  <p:stCondLst>
                                    <p:cond delay="25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827584" y="2420888"/>
            <a:ext cx="7344815" cy="1182375"/>
          </a:xfrm>
          <a:prstGeom prst="rect">
            <a:avLst/>
          </a:prstGeom>
          <a:noFill/>
        </p:spPr>
        <p:txBody>
          <a:bodyPr wrap="square" rtlCol="0">
            <a:spAutoFit/>
          </a:bodyPr>
          <a:lstStyle>
            <a:defPPr>
              <a:defRPr lang="ja-JP"/>
            </a:defPPr>
            <a:lvl1pPr algn="ctr">
              <a:lnSpc>
                <a:spcPts val="8500"/>
              </a:lnSpc>
              <a:defRPr sz="6500" b="1">
                <a:solidFill>
                  <a:srgbClr val="017275"/>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solidFill>
                  <a:schemeClr val="tx1">
                    <a:lumMod val="75000"/>
                    <a:lumOff val="25000"/>
                  </a:schemeClr>
                </a:solidFill>
              </a:rPr>
              <a:t>がんの種類</a:t>
            </a:r>
          </a:p>
        </p:txBody>
      </p:sp>
    </p:spTree>
    <p:extLst>
      <p:ext uri="{BB962C8B-B14F-4D97-AF65-F5344CB8AC3E}">
        <p14:creationId xmlns:p14="http://schemas.microsoft.com/office/powerpoint/2010/main" val="2827365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akamura\Desktop\サタケさんイラストスライド化拡大-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6144" y="1693091"/>
            <a:ext cx="2634375" cy="4694872"/>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吹き出し 6"/>
          <p:cNvSpPr/>
          <p:nvPr/>
        </p:nvSpPr>
        <p:spPr>
          <a:xfrm>
            <a:off x="1798804" y="4004572"/>
            <a:ext cx="1545001" cy="444096"/>
          </a:xfrm>
          <a:prstGeom prst="wedgeRoundRectCallout">
            <a:avLst>
              <a:gd name="adj1" fmla="val 61322"/>
              <a:gd name="adj2" fmla="val 18940"/>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胆のうがん</a:t>
            </a:r>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吹き出し 8"/>
          <p:cNvSpPr/>
          <p:nvPr/>
        </p:nvSpPr>
        <p:spPr>
          <a:xfrm>
            <a:off x="2027337" y="3010669"/>
            <a:ext cx="1545001" cy="431036"/>
          </a:xfrm>
          <a:prstGeom prst="wedgeRoundRectCallout">
            <a:avLst>
              <a:gd name="adj1" fmla="val 58239"/>
              <a:gd name="adj2" fmla="val 34727"/>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胃がん</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吹き出し 9"/>
          <p:cNvSpPr/>
          <p:nvPr/>
        </p:nvSpPr>
        <p:spPr>
          <a:xfrm>
            <a:off x="1890551" y="3505114"/>
            <a:ext cx="1545001" cy="426768"/>
          </a:xfrm>
          <a:prstGeom prst="wedgeRoundRectCallout">
            <a:avLst>
              <a:gd name="adj1" fmla="val 60705"/>
              <a:gd name="adj2" fmla="val 29664"/>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肝臓がん</a:t>
            </a:r>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吹き出し 11"/>
          <p:cNvSpPr/>
          <p:nvPr/>
        </p:nvSpPr>
        <p:spPr>
          <a:xfrm>
            <a:off x="5320187" y="2599307"/>
            <a:ext cx="1545001" cy="476130"/>
          </a:xfrm>
          <a:prstGeom prst="wedgeRoundRectCallout">
            <a:avLst>
              <a:gd name="adj1" fmla="val -59840"/>
              <a:gd name="adj2" fmla="val 33834"/>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肺がん</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吹き出し 12"/>
          <p:cNvSpPr/>
          <p:nvPr/>
        </p:nvSpPr>
        <p:spPr>
          <a:xfrm>
            <a:off x="1946945" y="4503803"/>
            <a:ext cx="1353897" cy="435346"/>
          </a:xfrm>
          <a:prstGeom prst="wedgeRoundRectCallout">
            <a:avLst>
              <a:gd name="adj1" fmla="val 60336"/>
              <a:gd name="adj2" fmla="val 21344"/>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大腸がん</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吹き出し 15"/>
          <p:cNvSpPr/>
          <p:nvPr/>
        </p:nvSpPr>
        <p:spPr>
          <a:xfrm>
            <a:off x="5832301" y="4272775"/>
            <a:ext cx="1519553" cy="523743"/>
          </a:xfrm>
          <a:prstGeom prst="wedgeRoundRectCallout">
            <a:avLst>
              <a:gd name="adj1" fmla="val -59804"/>
              <a:gd name="adj2" fmla="val 38914"/>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前立腺がん</a:t>
            </a: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吹き出し 18"/>
          <p:cNvSpPr/>
          <p:nvPr/>
        </p:nvSpPr>
        <p:spPr>
          <a:xfrm>
            <a:off x="5363920" y="1999399"/>
            <a:ext cx="1637142" cy="523743"/>
          </a:xfrm>
          <a:prstGeom prst="wedgeRoundRectCallout">
            <a:avLst>
              <a:gd name="adj1" fmla="val -57880"/>
              <a:gd name="adj2" fmla="val 32259"/>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甲状腺がん</a:t>
            </a: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吹き出し 19"/>
          <p:cNvSpPr/>
          <p:nvPr/>
        </p:nvSpPr>
        <p:spPr>
          <a:xfrm>
            <a:off x="2412376" y="4987208"/>
            <a:ext cx="1776932" cy="476130"/>
          </a:xfrm>
          <a:prstGeom prst="wedgeRoundRectCallout">
            <a:avLst>
              <a:gd name="adj1" fmla="val 58192"/>
              <a:gd name="adj2" fmla="val -26668"/>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ぼうこうがん</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吹き出し 22"/>
          <p:cNvSpPr/>
          <p:nvPr/>
        </p:nvSpPr>
        <p:spPr>
          <a:xfrm>
            <a:off x="5889804" y="4878528"/>
            <a:ext cx="1404546" cy="488505"/>
          </a:xfrm>
          <a:prstGeom prst="wedgeRoundRectCallout">
            <a:avLst>
              <a:gd name="adj1" fmla="val -62465"/>
              <a:gd name="adj2" fmla="val 18908"/>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卵巣がん</a:t>
            </a: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45"/>
          <p:cNvSpPr txBox="1"/>
          <p:nvPr/>
        </p:nvSpPr>
        <p:spPr>
          <a:xfrm>
            <a:off x="236662" y="247629"/>
            <a:ext cx="8712968" cy="1446550"/>
          </a:xfrm>
          <a:prstGeom prst="rect">
            <a:avLst/>
          </a:prstGeom>
          <a:noFill/>
          <a:effectLst/>
        </p:spPr>
        <p:txBody>
          <a:bodyPr wrap="square" rtlCol="0">
            <a:spAutoFit/>
          </a:bodyPr>
          <a:lstStyle>
            <a:defPPr>
              <a:defRPr lang="ja-JP"/>
            </a:defPPr>
            <a:lvl1pPr algn="ctr">
              <a:defRPr sz="4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dirty="0"/>
              <a:t>細胞が分裂するすべての臓器に</a:t>
            </a:r>
            <a:endParaRPr lang="en-US" altLang="ja-JP" dirty="0"/>
          </a:p>
          <a:p>
            <a:r>
              <a:rPr lang="ja-JP" altLang="en-US" dirty="0"/>
              <a:t>がんができる可能性がある</a:t>
            </a:r>
          </a:p>
        </p:txBody>
      </p:sp>
      <p:sp>
        <p:nvSpPr>
          <p:cNvPr id="14" name="角丸四角形吹き出し 13"/>
          <p:cNvSpPr/>
          <p:nvPr/>
        </p:nvSpPr>
        <p:spPr>
          <a:xfrm>
            <a:off x="5576478" y="3140757"/>
            <a:ext cx="1296144" cy="450373"/>
          </a:xfrm>
          <a:prstGeom prst="wedgeRoundRectCallout">
            <a:avLst>
              <a:gd name="adj1" fmla="val -60431"/>
              <a:gd name="adj2" fmla="val 22546"/>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乳がん</a:t>
            </a: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419919" y="5412492"/>
            <a:ext cx="8280920" cy="1372663"/>
          </a:xfrm>
          <a:prstGeom prst="roundRect">
            <a:avLst/>
          </a:prstGeom>
          <a:solidFill>
            <a:srgbClr val="FF9900"/>
          </a:solidFill>
          <a:ln>
            <a:noFill/>
          </a:ln>
        </p:spPr>
        <p:style>
          <a:lnRef idx="2">
            <a:schemeClr val="dk1"/>
          </a:lnRef>
          <a:fillRef idx="1">
            <a:schemeClr val="lt1"/>
          </a:fillRef>
          <a:effectRef idx="0">
            <a:schemeClr val="dk1"/>
          </a:effectRef>
          <a:fontRef idx="minor">
            <a:schemeClr val="dk1"/>
          </a:fontRef>
        </p:style>
        <p:txBody>
          <a:bodyPr lIns="0" tIns="144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4000" dirty="0"/>
              <a:t>細胞が分裂するときの変異により</a:t>
            </a:r>
            <a:endParaRPr lang="en-US" altLang="ja-JP" sz="4000" dirty="0"/>
          </a:p>
          <a:p>
            <a:r>
              <a:rPr lang="ja-JP" altLang="en-US" sz="4000" dirty="0"/>
              <a:t>がん細胞ができるから</a:t>
            </a:r>
            <a:endParaRPr lang="en-US" altLang="ja-JP" sz="4000" dirty="0"/>
          </a:p>
        </p:txBody>
      </p:sp>
      <p:grpSp>
        <p:nvGrpSpPr>
          <p:cNvPr id="3" name="グループ化 2"/>
          <p:cNvGrpSpPr/>
          <p:nvPr/>
        </p:nvGrpSpPr>
        <p:grpSpPr>
          <a:xfrm>
            <a:off x="2120241" y="2386980"/>
            <a:ext cx="1545001" cy="543192"/>
            <a:chOff x="2120241" y="2746509"/>
            <a:chExt cx="1545001" cy="606022"/>
          </a:xfrm>
        </p:grpSpPr>
        <p:sp>
          <p:nvSpPr>
            <p:cNvPr id="17" name="角丸四角形吹き出し 16"/>
            <p:cNvSpPr/>
            <p:nvPr/>
          </p:nvSpPr>
          <p:spPr>
            <a:xfrm>
              <a:off x="2120241" y="2780928"/>
              <a:ext cx="1545001" cy="571603"/>
            </a:xfrm>
            <a:prstGeom prst="wedgeRoundRectCallout">
              <a:avLst>
                <a:gd name="adj1" fmla="val 58856"/>
                <a:gd name="adj2" fmla="val 13406"/>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108000" tIns="72000" bIns="0" rtlCol="0" anchor="b"/>
            <a:lstStyle/>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喉頭がん</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2315195" y="2746509"/>
              <a:ext cx="678392" cy="276999"/>
            </a:xfrm>
            <a:prstGeom prst="rect">
              <a:avLst/>
            </a:prstGeom>
          </p:spPr>
          <p:txBody>
            <a:bodyPr wrap="none">
              <a:spAutoFit/>
            </a:bodyPr>
            <a:lstStyle/>
            <a:p>
              <a:pPr algn="ctr"/>
              <a:r>
                <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こうとう</a:t>
              </a:r>
              <a:endPar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grpSp>
        <p:nvGrpSpPr>
          <p:cNvPr id="4" name="グループ化 3"/>
          <p:cNvGrpSpPr/>
          <p:nvPr/>
        </p:nvGrpSpPr>
        <p:grpSpPr>
          <a:xfrm>
            <a:off x="5806853" y="3644601"/>
            <a:ext cx="1545001" cy="554596"/>
            <a:chOff x="5750291" y="3715575"/>
            <a:chExt cx="1545001" cy="554596"/>
          </a:xfrm>
        </p:grpSpPr>
        <p:sp>
          <p:nvSpPr>
            <p:cNvPr id="15" name="角丸四角形吹き出し 14"/>
            <p:cNvSpPr/>
            <p:nvPr/>
          </p:nvSpPr>
          <p:spPr>
            <a:xfrm>
              <a:off x="5750291" y="3742057"/>
              <a:ext cx="1545001" cy="528114"/>
            </a:xfrm>
            <a:prstGeom prst="wedgeRoundRectCallout">
              <a:avLst>
                <a:gd name="adj1" fmla="val -61664"/>
                <a:gd name="adj2" fmla="val 37095"/>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72000" bIns="0" rtlCol="0" anchor="b"/>
            <a:lstStyle/>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子宮頸がん</a:t>
              </a: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6291258" y="3715575"/>
              <a:ext cx="465192" cy="276999"/>
            </a:xfrm>
            <a:prstGeom prst="rect">
              <a:avLst/>
            </a:prstGeom>
          </p:spPr>
          <p:txBody>
            <a:bodyPr wrap="none">
              <a:spAutoFit/>
            </a:bodyPr>
            <a:lstStyle/>
            <a:p>
              <a:pPr algn="ctr"/>
              <a:r>
                <a:rPr lang="ja-JP" altLang="en-US" sz="1200" dirty="0" err="1">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けい</a:t>
              </a:r>
              <a:endPar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sp>
        <p:nvSpPr>
          <p:cNvPr id="25" name="角丸四角形吹き出し 24"/>
          <p:cNvSpPr/>
          <p:nvPr/>
        </p:nvSpPr>
        <p:spPr>
          <a:xfrm>
            <a:off x="2321411" y="1867256"/>
            <a:ext cx="1404546" cy="478879"/>
          </a:xfrm>
          <a:prstGeom prst="wedgeRoundRectCallout">
            <a:avLst>
              <a:gd name="adj1" fmla="val 55995"/>
              <a:gd name="adj2" fmla="val 22973"/>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食道がん</a:t>
            </a:r>
            <a:endPar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57500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467545" y="181057"/>
            <a:ext cx="8208912" cy="769441"/>
          </a:xfrm>
          <a:prstGeom prst="rect">
            <a:avLst/>
          </a:prstGeom>
          <a:noFill/>
        </p:spPr>
        <p:txBody>
          <a:bodyPr wrap="square" rtlCol="0">
            <a:spAutoFit/>
          </a:bodyPr>
          <a:lstStyle>
            <a:defPPr>
              <a:defRPr lang="ja-JP"/>
            </a:defPPr>
            <a:lvl1pPr>
              <a:defRPr sz="4000" b="1"/>
            </a:lvl1pPr>
          </a:lstStyle>
          <a:p>
            <a:pPr algn="ctr"/>
            <a:r>
              <a:rPr lang="ja-JP" altLang="en-US" sz="4400" dirty="0">
                <a:effectLst>
                  <a:outerShdw blurRad="38100" dist="38100" dir="2700000" algn="tl">
                    <a:srgbClr val="000000">
                      <a:alpha val="43137"/>
                    </a:srgbClr>
                  </a:outerShdw>
                </a:effectLst>
              </a:rPr>
              <a:t>主ながんの種類と特徴など</a:t>
            </a:r>
          </a:p>
        </p:txBody>
      </p:sp>
      <p:graphicFrame>
        <p:nvGraphicFramePr>
          <p:cNvPr id="2" name="表 1"/>
          <p:cNvGraphicFramePr>
            <a:graphicFrameLocks noGrp="1"/>
          </p:cNvGraphicFramePr>
          <p:nvPr>
            <p:extLst>
              <p:ext uri="{D42A27DB-BD31-4B8C-83A1-F6EECF244321}">
                <p14:modId xmlns:p14="http://schemas.microsoft.com/office/powerpoint/2010/main" val="1753637102"/>
              </p:ext>
            </p:extLst>
          </p:nvPr>
        </p:nvGraphicFramePr>
        <p:xfrm>
          <a:off x="467544" y="1196752"/>
          <a:ext cx="8208912" cy="515108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6480720">
                  <a:extLst>
                    <a:ext uri="{9D8B030D-6E8A-4147-A177-3AD203B41FA5}">
                      <a16:colId xmlns:a16="http://schemas.microsoft.com/office/drawing/2014/main" val="20001"/>
                    </a:ext>
                  </a:extLst>
                </a:gridCol>
              </a:tblGrid>
              <a:tr h="370840">
                <a:tc>
                  <a:txBody>
                    <a:bodyPr/>
                    <a:lstStyle/>
                    <a:p>
                      <a:r>
                        <a:rPr kumimoji="1" lang="ja-JP" altLang="en-US" sz="2000" dirty="0"/>
                        <a:t>がんの名称</a:t>
                      </a:r>
                    </a:p>
                  </a:txBody>
                  <a:tcPr marT="72000" marB="36000" anchor="ctr" anchorCtr="1">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A162D0"/>
                    </a:solidFill>
                  </a:tcPr>
                </a:tc>
                <a:tc>
                  <a:txBody>
                    <a:bodyPr/>
                    <a:lstStyle/>
                    <a:p>
                      <a:r>
                        <a:rPr kumimoji="1" lang="ja-JP" altLang="en-US" sz="2000" dirty="0"/>
                        <a:t>特徴など</a:t>
                      </a:r>
                    </a:p>
                  </a:txBody>
                  <a:tcPr marT="72000" marB="36000" anchor="ctr" anchorCtr="1">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A162D0"/>
                    </a:solidFill>
                  </a:tcPr>
                </a:tc>
                <a:extLst>
                  <a:ext uri="{0D108BD9-81ED-4DB2-BD59-A6C34878D82A}">
                    <a16:rowId xmlns:a16="http://schemas.microsoft.com/office/drawing/2014/main" val="10000"/>
                  </a:ext>
                </a:extLst>
              </a:tr>
              <a:tr h="370840">
                <a:tc>
                  <a:txBody>
                    <a:bodyPr/>
                    <a:lstStyle/>
                    <a:p>
                      <a:r>
                        <a:rPr kumimoji="1" lang="ja-JP" altLang="en-US" sz="2400" b="1" dirty="0">
                          <a:solidFill>
                            <a:schemeClr val="tx1">
                              <a:lumMod val="75000"/>
                              <a:lumOff val="25000"/>
                            </a:schemeClr>
                          </a:solidFill>
                        </a:rPr>
                        <a:t>胃がん</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tc>
                  <a:txBody>
                    <a:bodyPr/>
                    <a:lstStyle/>
                    <a:p>
                      <a:pPr marL="180000" indent="-180000" algn="just">
                        <a:buFont typeface="Arial" panose="020B0604020202020204" pitchFamily="34" charset="0"/>
                        <a:buChar char="•"/>
                      </a:pPr>
                      <a:r>
                        <a:rPr kumimoji="1" lang="ja-JP" altLang="en-US" sz="2100" spc="0" baseline="0" dirty="0">
                          <a:solidFill>
                            <a:schemeClr val="tx1">
                              <a:lumMod val="75000"/>
                              <a:lumOff val="25000"/>
                            </a:schemeClr>
                          </a:solidFill>
                          <a:latin typeface="+mn-ea"/>
                          <a:ea typeface="+mn-ea"/>
                        </a:rPr>
                        <a:t>ピロリ菌の感染が発病にかかわっていると考えられている。</a:t>
                      </a:r>
                    </a:p>
                  </a:txBody>
                  <a:tcPr marL="216000" marR="180000" marT="108000" marB="7200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extLst>
                  <a:ext uri="{0D108BD9-81ED-4DB2-BD59-A6C34878D82A}">
                    <a16:rowId xmlns:a16="http://schemas.microsoft.com/office/drawing/2014/main" val="10001"/>
                  </a:ext>
                </a:extLst>
              </a:tr>
              <a:tr h="370840">
                <a:tc>
                  <a:txBody>
                    <a:bodyPr/>
                    <a:lstStyle/>
                    <a:p>
                      <a:r>
                        <a:rPr kumimoji="1" lang="ja-JP" altLang="en-US" sz="2400" b="1" dirty="0">
                          <a:solidFill>
                            <a:schemeClr val="tx1">
                              <a:lumMod val="75000"/>
                              <a:lumOff val="25000"/>
                            </a:schemeClr>
                          </a:solidFill>
                        </a:rPr>
                        <a:t>大腸がん</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5EFFF"/>
                    </a:solidFill>
                  </a:tcPr>
                </a:tc>
                <a:tc>
                  <a:txBody>
                    <a:bodyPr/>
                    <a:lstStyle/>
                    <a:p>
                      <a:pPr marL="180000" marR="0" indent="-1800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100" b="0" i="0" u="none" strike="noStrike" kern="1200" spc="0" baseline="0" dirty="0">
                          <a:solidFill>
                            <a:schemeClr val="tx1">
                              <a:lumMod val="75000"/>
                              <a:lumOff val="25000"/>
                            </a:schemeClr>
                          </a:solidFill>
                          <a:latin typeface="+mn-ea"/>
                          <a:ea typeface="+mn-ea"/>
                          <a:cs typeface="+mn-cs"/>
                        </a:rPr>
                        <a:t>運動不足や肥満、大量の飲酒などが発病に関連している。	</a:t>
                      </a:r>
                    </a:p>
                  </a:txBody>
                  <a:tcPr marL="216000" marR="180000" marT="108000" marB="7200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5EFFF"/>
                    </a:solidFill>
                  </a:tcPr>
                </a:tc>
                <a:extLst>
                  <a:ext uri="{0D108BD9-81ED-4DB2-BD59-A6C34878D82A}">
                    <a16:rowId xmlns:a16="http://schemas.microsoft.com/office/drawing/2014/main" val="10002"/>
                  </a:ext>
                </a:extLst>
              </a:tr>
              <a:tr h="370840">
                <a:tc>
                  <a:txBody>
                    <a:bodyPr/>
                    <a:lstStyle/>
                    <a:p>
                      <a:r>
                        <a:rPr kumimoji="1" lang="ja-JP" altLang="en-US" sz="2400" b="1" dirty="0">
                          <a:solidFill>
                            <a:schemeClr val="tx1">
                              <a:lumMod val="75000"/>
                              <a:lumOff val="25000"/>
                            </a:schemeClr>
                          </a:solidFill>
                        </a:rPr>
                        <a:t>肺がん</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tc>
                  <a:txBody>
                    <a:bodyPr/>
                    <a:lstStyle/>
                    <a:p>
                      <a:pPr marL="180000" indent="-180000" algn="just">
                        <a:buFont typeface="Arial" panose="020B0604020202020204" pitchFamily="34" charset="0"/>
                        <a:buChar char="•"/>
                      </a:pPr>
                      <a:r>
                        <a:rPr kumimoji="1" lang="ja-JP" altLang="en-US" sz="2100" b="0" i="0" u="none" strike="noStrike" kern="1200" spc="0" baseline="0" dirty="0">
                          <a:solidFill>
                            <a:schemeClr val="tx1">
                              <a:lumMod val="75000"/>
                              <a:lumOff val="25000"/>
                            </a:schemeClr>
                          </a:solidFill>
                          <a:latin typeface="+mn-ea"/>
                          <a:ea typeface="+mn-ea"/>
                          <a:cs typeface="+mn-cs"/>
                        </a:rPr>
                        <a:t>我が国では死亡者数が最も多く、特に男性に多い。</a:t>
                      </a:r>
                    </a:p>
                    <a:p>
                      <a:pPr marL="180000" indent="-180000" algn="just">
                        <a:spcBef>
                          <a:spcPts val="700"/>
                        </a:spcBef>
                        <a:buFont typeface="Arial" panose="020B0604020202020204" pitchFamily="34" charset="0"/>
                        <a:buChar char="•"/>
                      </a:pPr>
                      <a:r>
                        <a:rPr kumimoji="1" lang="ja-JP" altLang="en-US" sz="2100" b="0" i="0" u="none" strike="noStrike" kern="1200" spc="0" baseline="0" dirty="0">
                          <a:solidFill>
                            <a:schemeClr val="tx1">
                              <a:lumMod val="75000"/>
                              <a:lumOff val="25000"/>
                            </a:schemeClr>
                          </a:solidFill>
                          <a:latin typeface="+mn-ea"/>
                          <a:ea typeface="+mn-ea"/>
                          <a:cs typeface="+mn-cs"/>
                        </a:rPr>
                        <a:t>最大の原因は喫煙であり</a:t>
                      </a:r>
                      <a:r>
                        <a:rPr kumimoji="1" lang="ja-JP" altLang="en-US" sz="2100" b="0" i="0" u="none" strike="noStrike" kern="1200" spc="-700" baseline="0" dirty="0">
                          <a:solidFill>
                            <a:schemeClr val="tx1">
                              <a:lumMod val="75000"/>
                              <a:lumOff val="25000"/>
                            </a:schemeClr>
                          </a:solidFill>
                          <a:latin typeface="+mn-ea"/>
                          <a:ea typeface="+mn-ea"/>
                          <a:cs typeface="+mn-cs"/>
                        </a:rPr>
                        <a:t>、</a:t>
                      </a:r>
                      <a:r>
                        <a:rPr kumimoji="1" lang="ja-JP" altLang="en-US" sz="2100" b="0" i="0" u="none" strike="noStrike" kern="1200" spc="-120" baseline="0" dirty="0">
                          <a:solidFill>
                            <a:schemeClr val="tx1">
                              <a:lumMod val="75000"/>
                              <a:lumOff val="25000"/>
                            </a:schemeClr>
                          </a:solidFill>
                          <a:latin typeface="+mn-ea"/>
                          <a:ea typeface="+mn-ea"/>
                          <a:cs typeface="+mn-cs"/>
                        </a:rPr>
                        <a:t>たばこを吸う人が肺がん</a:t>
                      </a:r>
                      <a:r>
                        <a:rPr kumimoji="1" lang="ja-JP" altLang="en-US" sz="2100" b="0" i="0" u="none" strike="noStrike" kern="1200" spc="0" baseline="0" dirty="0">
                          <a:solidFill>
                            <a:schemeClr val="tx1">
                              <a:lumMod val="75000"/>
                              <a:lumOff val="25000"/>
                            </a:schemeClr>
                          </a:solidFill>
                          <a:latin typeface="+mn-ea"/>
                          <a:ea typeface="+mn-ea"/>
                          <a:cs typeface="+mn-cs"/>
                        </a:rPr>
                        <a:t>にかかる確率は、男性では吸わない人の</a:t>
                      </a:r>
                      <a:r>
                        <a:rPr kumimoji="1" lang="en-US" altLang="ja-JP" sz="2100" b="0" i="0" u="none" strike="noStrike" kern="1200" spc="0" baseline="0" dirty="0">
                          <a:solidFill>
                            <a:schemeClr val="tx1">
                              <a:lumMod val="75000"/>
                              <a:lumOff val="25000"/>
                            </a:schemeClr>
                          </a:solidFill>
                          <a:latin typeface="+mn-ea"/>
                          <a:ea typeface="+mn-ea"/>
                          <a:cs typeface="+mn-cs"/>
                        </a:rPr>
                        <a:t>4</a:t>
                      </a:r>
                      <a:r>
                        <a:rPr kumimoji="1" lang="ja-JP" altLang="en-US" sz="2100" b="0" i="0" u="none" strike="noStrike" kern="1200" spc="0" baseline="0" dirty="0">
                          <a:solidFill>
                            <a:schemeClr val="tx1">
                              <a:lumMod val="75000"/>
                              <a:lumOff val="25000"/>
                            </a:schemeClr>
                          </a:solidFill>
                          <a:latin typeface="+mn-ea"/>
                          <a:ea typeface="+mn-ea"/>
                          <a:cs typeface="+mn-cs"/>
                        </a:rPr>
                        <a:t>～</a:t>
                      </a:r>
                      <a:r>
                        <a:rPr kumimoji="1" lang="en-US" altLang="ja-JP" sz="2100" b="0" i="0" u="none" strike="noStrike" kern="1200" spc="0" baseline="0" dirty="0">
                          <a:solidFill>
                            <a:schemeClr val="tx1">
                              <a:lumMod val="75000"/>
                              <a:lumOff val="25000"/>
                            </a:schemeClr>
                          </a:solidFill>
                          <a:latin typeface="+mn-ea"/>
                          <a:ea typeface="+mn-ea"/>
                          <a:cs typeface="+mn-cs"/>
                        </a:rPr>
                        <a:t>5</a:t>
                      </a:r>
                      <a:r>
                        <a:rPr kumimoji="1" lang="ja-JP" altLang="en-US" sz="2100" b="0" i="0" u="none" strike="noStrike" kern="1200" spc="0" baseline="0" dirty="0">
                          <a:solidFill>
                            <a:schemeClr val="tx1">
                              <a:lumMod val="75000"/>
                              <a:lumOff val="25000"/>
                            </a:schemeClr>
                          </a:solidFill>
                          <a:latin typeface="+mn-ea"/>
                          <a:ea typeface="+mn-ea"/>
                          <a:cs typeface="+mn-cs"/>
                        </a:rPr>
                        <a:t>倍にもなる。	</a:t>
                      </a:r>
                    </a:p>
                  </a:txBody>
                  <a:tcPr marL="216000" marR="180000" marT="108000" marB="7200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extLst>
                  <a:ext uri="{0D108BD9-81ED-4DB2-BD59-A6C34878D82A}">
                    <a16:rowId xmlns:a16="http://schemas.microsoft.com/office/drawing/2014/main" val="10003"/>
                  </a:ext>
                </a:extLst>
              </a:tr>
              <a:tr h="370840">
                <a:tc>
                  <a:txBody>
                    <a:bodyPr/>
                    <a:lstStyle/>
                    <a:p>
                      <a:r>
                        <a:rPr kumimoji="1" lang="ja-JP" altLang="en-US" sz="2400" b="1" dirty="0">
                          <a:solidFill>
                            <a:schemeClr val="tx1">
                              <a:lumMod val="75000"/>
                              <a:lumOff val="25000"/>
                            </a:schemeClr>
                          </a:solidFill>
                        </a:rPr>
                        <a:t>肝臓がん</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5EFFF"/>
                    </a:solidFill>
                  </a:tcPr>
                </a:tc>
                <a:tc>
                  <a:txBody>
                    <a:bodyPr/>
                    <a:lstStyle/>
                    <a:p>
                      <a:pPr marL="180000" indent="-180000" algn="just">
                        <a:buFont typeface="Arial" panose="020B0604020202020204" pitchFamily="34" charset="0"/>
                        <a:buChar char="•"/>
                      </a:pPr>
                      <a:r>
                        <a:rPr kumimoji="1" lang="ja-JP" altLang="en-US" sz="2100" kern="1200" spc="0" baseline="0" dirty="0">
                          <a:solidFill>
                            <a:schemeClr val="tx1">
                              <a:lumMod val="75000"/>
                              <a:lumOff val="25000"/>
                            </a:schemeClr>
                          </a:solidFill>
                          <a:latin typeface="+mn-ea"/>
                          <a:ea typeface="+mn-ea"/>
                          <a:cs typeface="+mn-cs"/>
                        </a:rPr>
                        <a:t>主な原因はＢ型及びＣ型の肝炎ウイルスの感染である。</a:t>
                      </a:r>
                    </a:p>
                    <a:p>
                      <a:pPr marL="180000" indent="-180000" algn="just">
                        <a:spcBef>
                          <a:spcPts val="700"/>
                        </a:spcBef>
                        <a:buFont typeface="Arial" panose="020B0604020202020204" pitchFamily="34" charset="0"/>
                        <a:buChar char="•"/>
                      </a:pPr>
                      <a:r>
                        <a:rPr kumimoji="1" lang="ja-JP" altLang="en-US" sz="2100" kern="1200" spc="50" baseline="0" dirty="0">
                          <a:solidFill>
                            <a:schemeClr val="tx1">
                              <a:lumMod val="75000"/>
                              <a:lumOff val="25000"/>
                            </a:schemeClr>
                          </a:solidFill>
                          <a:latin typeface="+mn-ea"/>
                          <a:ea typeface="+mn-ea"/>
                          <a:cs typeface="+mn-cs"/>
                        </a:rPr>
                        <a:t>大量の飲酒の習慣も、肝臓がんになるおそれが</a:t>
                      </a:r>
                      <a:r>
                        <a:rPr kumimoji="1" lang="ja-JP" altLang="en-US" sz="2100" kern="1200" spc="0" baseline="0" dirty="0">
                          <a:solidFill>
                            <a:schemeClr val="tx1">
                              <a:lumMod val="75000"/>
                              <a:lumOff val="25000"/>
                            </a:schemeClr>
                          </a:solidFill>
                          <a:latin typeface="+mn-ea"/>
                          <a:ea typeface="+mn-ea"/>
                          <a:cs typeface="+mn-cs"/>
                        </a:rPr>
                        <a:t>ある。	</a:t>
                      </a:r>
                    </a:p>
                  </a:txBody>
                  <a:tcPr marL="216000" marR="180000" marT="108000" marB="7200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F5E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37168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467545" y="181057"/>
            <a:ext cx="8208912" cy="769441"/>
          </a:xfrm>
          <a:prstGeom prst="rect">
            <a:avLst/>
          </a:prstGeom>
          <a:noFill/>
        </p:spPr>
        <p:txBody>
          <a:bodyPr wrap="square" rtlCol="0">
            <a:spAutoFit/>
          </a:bodyPr>
          <a:lstStyle>
            <a:defPPr>
              <a:defRPr lang="ja-JP"/>
            </a:defPPr>
            <a:lvl1pPr>
              <a:defRPr sz="4000" b="1"/>
            </a:lvl1pPr>
          </a:lstStyle>
          <a:p>
            <a:pPr algn="ctr"/>
            <a:r>
              <a:rPr lang="ja-JP" altLang="en-US" sz="4400" dirty="0">
                <a:effectLst>
                  <a:outerShdw blurRad="38100" dist="38100" dir="2700000" algn="tl">
                    <a:srgbClr val="000000">
                      <a:alpha val="43137"/>
                    </a:srgbClr>
                  </a:outerShdw>
                </a:effectLst>
              </a:rPr>
              <a:t>主ながんの種類と特徴など</a:t>
            </a:r>
          </a:p>
        </p:txBody>
      </p:sp>
      <p:graphicFrame>
        <p:nvGraphicFramePr>
          <p:cNvPr id="4" name="表 3"/>
          <p:cNvGraphicFramePr>
            <a:graphicFrameLocks noGrp="1"/>
          </p:cNvGraphicFramePr>
          <p:nvPr>
            <p:extLst>
              <p:ext uri="{D42A27DB-BD31-4B8C-83A1-F6EECF244321}">
                <p14:modId xmlns:p14="http://schemas.microsoft.com/office/powerpoint/2010/main" val="2854450338"/>
              </p:ext>
            </p:extLst>
          </p:nvPr>
        </p:nvGraphicFramePr>
        <p:xfrm>
          <a:off x="467544" y="1119923"/>
          <a:ext cx="8208912" cy="565002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6480720">
                  <a:extLst>
                    <a:ext uri="{9D8B030D-6E8A-4147-A177-3AD203B41FA5}">
                      <a16:colId xmlns:a16="http://schemas.microsoft.com/office/drawing/2014/main" val="20001"/>
                    </a:ext>
                  </a:extLst>
                </a:gridCol>
              </a:tblGrid>
              <a:tr h="370840">
                <a:tc>
                  <a:txBody>
                    <a:bodyPr/>
                    <a:lstStyle/>
                    <a:p>
                      <a:r>
                        <a:rPr kumimoji="1" lang="ja-JP" altLang="en-US" sz="2000" dirty="0"/>
                        <a:t>がんの名称</a:t>
                      </a:r>
                    </a:p>
                  </a:txBody>
                  <a:tcPr marT="72000" marB="36000" anchor="ctr" anchorCtr="1">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A162D0"/>
                    </a:solidFill>
                  </a:tcPr>
                </a:tc>
                <a:tc>
                  <a:txBody>
                    <a:bodyPr/>
                    <a:lstStyle/>
                    <a:p>
                      <a:r>
                        <a:rPr kumimoji="1" lang="ja-JP" altLang="en-US" sz="2000" dirty="0"/>
                        <a:t>特徴など</a:t>
                      </a:r>
                    </a:p>
                  </a:txBody>
                  <a:tcPr marT="72000" marB="36000" anchor="ctr" anchorCtr="1">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A162D0"/>
                    </a:solidFill>
                  </a:tcPr>
                </a:tc>
                <a:extLst>
                  <a:ext uri="{0D108BD9-81ED-4DB2-BD59-A6C34878D82A}">
                    <a16:rowId xmlns:a16="http://schemas.microsoft.com/office/drawing/2014/main" val="10000"/>
                  </a:ext>
                </a:extLst>
              </a:tr>
              <a:tr h="370840">
                <a:tc>
                  <a:txBody>
                    <a:bodyPr/>
                    <a:lstStyle/>
                    <a:p>
                      <a:r>
                        <a:rPr kumimoji="1" lang="ja-JP" altLang="en-US" sz="2400" b="1" dirty="0">
                          <a:solidFill>
                            <a:schemeClr val="tx1">
                              <a:lumMod val="75000"/>
                              <a:lumOff val="25000"/>
                            </a:schemeClr>
                          </a:solidFill>
                          <a:latin typeface="+mj-ea"/>
                          <a:ea typeface="+mj-ea"/>
                        </a:rPr>
                        <a:t>乳がん</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tc>
                  <a:txBody>
                    <a:bodyPr/>
                    <a:lstStyle/>
                    <a:p>
                      <a:pPr marL="180000" indent="-180000" algn="just">
                        <a:buFont typeface="Arial" panose="020B0604020202020204" pitchFamily="34" charset="0"/>
                        <a:buChar char="•"/>
                      </a:pPr>
                      <a:r>
                        <a:rPr kumimoji="1" lang="ja-JP" altLang="en-US" sz="2100" spc="0" baseline="0" dirty="0">
                          <a:solidFill>
                            <a:schemeClr val="tx1">
                              <a:lumMod val="75000"/>
                              <a:lumOff val="25000"/>
                            </a:schemeClr>
                          </a:solidFill>
                          <a:latin typeface="+mn-ea"/>
                          <a:ea typeface="+mn-ea"/>
                        </a:rPr>
                        <a:t>乳房内にがんのかたまりができる。</a:t>
                      </a:r>
                    </a:p>
                    <a:p>
                      <a:pPr marL="180000" indent="-180000" algn="just">
                        <a:spcBef>
                          <a:spcPts val="700"/>
                        </a:spcBef>
                        <a:buFont typeface="Arial" panose="020B0604020202020204" pitchFamily="34" charset="0"/>
                        <a:buChar char="•"/>
                      </a:pPr>
                      <a:r>
                        <a:rPr kumimoji="1" lang="ja-JP" altLang="en-US" sz="2100" spc="0" baseline="0" dirty="0">
                          <a:solidFill>
                            <a:schemeClr val="tx1">
                              <a:lumMod val="75000"/>
                              <a:lumOff val="25000"/>
                            </a:schemeClr>
                          </a:solidFill>
                          <a:latin typeface="+mn-ea"/>
                          <a:ea typeface="+mn-ea"/>
                        </a:rPr>
                        <a:t>しこりや皮膚のくぼみなどの有無をチェックすることが重要。</a:t>
                      </a:r>
                    </a:p>
                  </a:txBody>
                  <a:tcPr marL="216000" marR="180000" marT="162000" marB="10800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extLst>
                  <a:ext uri="{0D108BD9-81ED-4DB2-BD59-A6C34878D82A}">
                    <a16:rowId xmlns:a16="http://schemas.microsoft.com/office/drawing/2014/main" val="10001"/>
                  </a:ext>
                </a:extLst>
              </a:tr>
              <a:tr h="370840">
                <a:tc>
                  <a:txBody>
                    <a:bodyPr/>
                    <a:lstStyle/>
                    <a:p>
                      <a:r>
                        <a:rPr kumimoji="1" lang="ja-JP" altLang="en-US" sz="2400" b="1" dirty="0">
                          <a:solidFill>
                            <a:schemeClr val="tx1">
                              <a:lumMod val="75000"/>
                              <a:lumOff val="25000"/>
                            </a:schemeClr>
                          </a:solidFill>
                          <a:latin typeface="+mj-ea"/>
                          <a:ea typeface="+mj-ea"/>
                        </a:rPr>
                        <a:t>子宮頸がん</a:t>
                      </a:r>
                      <a:endParaRPr kumimoji="1" lang="en-US" altLang="ja-JP" sz="2400" b="1" dirty="0">
                        <a:solidFill>
                          <a:schemeClr val="tx1">
                            <a:lumMod val="75000"/>
                            <a:lumOff val="25000"/>
                          </a:schemeClr>
                        </a:solidFill>
                        <a:latin typeface="+mj-ea"/>
                        <a:ea typeface="+mj-ea"/>
                      </a:endParaRPr>
                    </a:p>
                    <a:p>
                      <a:r>
                        <a:rPr kumimoji="1" lang="ja-JP" altLang="en-US" sz="2400" b="1" dirty="0">
                          <a:solidFill>
                            <a:schemeClr val="tx1">
                              <a:lumMod val="75000"/>
                              <a:lumOff val="25000"/>
                            </a:schemeClr>
                          </a:solidFill>
                          <a:latin typeface="+mj-ea"/>
                          <a:ea typeface="+mj-ea"/>
                        </a:rPr>
                        <a:t>子宮体がん</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5EFFF"/>
                    </a:solidFill>
                  </a:tcPr>
                </a:tc>
                <a:tc>
                  <a:txBody>
                    <a:bodyPr/>
                    <a:lstStyle/>
                    <a:p>
                      <a:pPr marL="180000" marR="0" indent="-1800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100" b="0" i="0" u="none" strike="noStrike" kern="1200" spc="0" baseline="0" dirty="0">
                          <a:solidFill>
                            <a:schemeClr val="tx1">
                              <a:lumMod val="75000"/>
                              <a:lumOff val="25000"/>
                            </a:schemeClr>
                          </a:solidFill>
                          <a:latin typeface="+mn-ea"/>
                          <a:ea typeface="+mn-ea"/>
                          <a:cs typeface="+mn-cs"/>
                        </a:rPr>
                        <a:t>子宮のがんには、子宮の入</a:t>
                      </a:r>
                      <a:r>
                        <a:rPr kumimoji="1" lang="ja-JP" altLang="en-US" sz="2100" b="0" i="0" u="none" strike="noStrike" kern="1200" spc="-700" baseline="0" dirty="0">
                          <a:solidFill>
                            <a:schemeClr val="tx1">
                              <a:lumMod val="75000"/>
                              <a:lumOff val="25000"/>
                            </a:schemeClr>
                          </a:solidFill>
                          <a:latin typeface="+mn-ea"/>
                          <a:ea typeface="+mn-ea"/>
                          <a:cs typeface="+mn-cs"/>
                        </a:rPr>
                        <a:t>口</a:t>
                      </a:r>
                      <a:r>
                        <a:rPr kumimoji="1" lang="ja-JP" altLang="en-US" sz="2100" b="0" i="0" u="none" strike="noStrike" kern="1200" spc="0" baseline="0" dirty="0">
                          <a:solidFill>
                            <a:schemeClr val="tx1">
                              <a:lumMod val="75000"/>
                              <a:lumOff val="25000"/>
                            </a:schemeClr>
                          </a:solidFill>
                          <a:latin typeface="+mn-ea"/>
                          <a:ea typeface="+mn-ea"/>
                          <a:cs typeface="+mn-cs"/>
                        </a:rPr>
                        <a:t>（頸部</a:t>
                      </a:r>
                      <a:r>
                        <a:rPr kumimoji="1" lang="ja-JP" altLang="en-US" sz="2100" b="0" i="0" u="none" strike="noStrike" kern="1200" spc="-700" baseline="0" dirty="0">
                          <a:solidFill>
                            <a:schemeClr val="tx1">
                              <a:lumMod val="75000"/>
                              <a:lumOff val="25000"/>
                            </a:schemeClr>
                          </a:solidFill>
                          <a:latin typeface="+mn-ea"/>
                          <a:ea typeface="+mn-ea"/>
                          <a:cs typeface="+mn-cs"/>
                        </a:rPr>
                        <a:t>）</a:t>
                      </a:r>
                      <a:r>
                        <a:rPr kumimoji="1" lang="ja-JP" altLang="en-US" sz="2100" b="0" i="0" u="none" strike="noStrike" kern="1200" spc="0" baseline="0" dirty="0">
                          <a:solidFill>
                            <a:schemeClr val="tx1">
                              <a:lumMod val="75000"/>
                              <a:lumOff val="25000"/>
                            </a:schemeClr>
                          </a:solidFill>
                          <a:latin typeface="+mn-ea"/>
                          <a:ea typeface="+mn-ea"/>
                          <a:cs typeface="+mn-cs"/>
                        </a:rPr>
                        <a:t>にできるものと、子宮本</a:t>
                      </a:r>
                      <a:r>
                        <a:rPr kumimoji="1" lang="ja-JP" altLang="en-US" sz="2100" b="0" i="0" u="none" strike="noStrike" kern="1200" spc="-700" baseline="0" dirty="0">
                          <a:solidFill>
                            <a:schemeClr val="tx1">
                              <a:lumMod val="75000"/>
                              <a:lumOff val="25000"/>
                            </a:schemeClr>
                          </a:solidFill>
                          <a:latin typeface="+mn-ea"/>
                          <a:ea typeface="+mn-ea"/>
                          <a:cs typeface="+mn-cs"/>
                        </a:rPr>
                        <a:t>体</a:t>
                      </a:r>
                      <a:r>
                        <a:rPr kumimoji="1" lang="ja-JP" altLang="en-US" sz="2100" b="0" i="0" u="none" strike="noStrike" kern="1200" spc="-300" baseline="0" dirty="0">
                          <a:solidFill>
                            <a:schemeClr val="tx1">
                              <a:lumMod val="75000"/>
                              <a:lumOff val="25000"/>
                            </a:schemeClr>
                          </a:solidFill>
                          <a:latin typeface="+mn-ea"/>
                          <a:ea typeface="+mn-ea"/>
                          <a:cs typeface="+mn-cs"/>
                        </a:rPr>
                        <a:t>（</a:t>
                      </a:r>
                      <a:r>
                        <a:rPr kumimoji="1" lang="ja-JP" altLang="en-US" sz="2100" b="0" i="0" u="none" strike="noStrike" kern="1200" spc="0" baseline="0" dirty="0">
                          <a:solidFill>
                            <a:schemeClr val="tx1">
                              <a:lumMod val="75000"/>
                              <a:lumOff val="25000"/>
                            </a:schemeClr>
                          </a:solidFill>
                          <a:latin typeface="+mn-ea"/>
                          <a:ea typeface="+mn-ea"/>
                          <a:cs typeface="+mn-cs"/>
                        </a:rPr>
                        <a:t>体部</a:t>
                      </a:r>
                      <a:r>
                        <a:rPr kumimoji="1" lang="ja-JP" altLang="en-US" sz="2100" b="0" i="0" u="none" strike="noStrike" kern="1200" spc="-700" baseline="0" dirty="0">
                          <a:solidFill>
                            <a:schemeClr val="tx1">
                              <a:lumMod val="75000"/>
                              <a:lumOff val="25000"/>
                            </a:schemeClr>
                          </a:solidFill>
                          <a:latin typeface="+mn-ea"/>
                          <a:ea typeface="+mn-ea"/>
                          <a:cs typeface="+mn-cs"/>
                        </a:rPr>
                        <a:t>）</a:t>
                      </a:r>
                      <a:r>
                        <a:rPr kumimoji="1" lang="ja-JP" altLang="en-US" sz="2100" b="0" i="0" u="none" strike="noStrike" kern="1200" spc="0" baseline="0" dirty="0">
                          <a:solidFill>
                            <a:schemeClr val="tx1">
                              <a:lumMod val="75000"/>
                              <a:lumOff val="25000"/>
                            </a:schemeClr>
                          </a:solidFill>
                          <a:latin typeface="+mn-ea"/>
                          <a:ea typeface="+mn-ea"/>
                          <a:cs typeface="+mn-cs"/>
                        </a:rPr>
                        <a:t>にできるものがある。</a:t>
                      </a:r>
                    </a:p>
                    <a:p>
                      <a:pPr marL="180000" marR="0" indent="-180000" algn="just" defTabSz="457200" rtl="0" eaLnBrk="1" fontAlgn="auto" latinLnBrk="0" hangingPunct="1">
                        <a:lnSpc>
                          <a:spcPct val="100000"/>
                        </a:lnSpc>
                        <a:spcBef>
                          <a:spcPts val="700"/>
                        </a:spcBef>
                        <a:spcAft>
                          <a:spcPts val="0"/>
                        </a:spcAft>
                        <a:buClrTx/>
                        <a:buSzTx/>
                        <a:buFont typeface="Arial" panose="020B0604020202020204" pitchFamily="34" charset="0"/>
                        <a:buChar char="•"/>
                        <a:tabLst/>
                        <a:defRPr/>
                      </a:pPr>
                      <a:r>
                        <a:rPr kumimoji="1" lang="ja-JP" altLang="en-US" sz="2100" b="0" i="0" u="none" strike="noStrike" kern="1200" spc="50" baseline="0" dirty="0">
                          <a:solidFill>
                            <a:schemeClr val="tx1">
                              <a:lumMod val="75000"/>
                              <a:lumOff val="25000"/>
                            </a:schemeClr>
                          </a:solidFill>
                          <a:latin typeface="+mn-ea"/>
                          <a:ea typeface="+mn-ea"/>
                          <a:cs typeface="+mn-cs"/>
                        </a:rPr>
                        <a:t>頸部にできるものでは、初期の段階では症状が</a:t>
                      </a:r>
                      <a:r>
                        <a:rPr kumimoji="1" lang="ja-JP" altLang="en-US" sz="2100" b="0" i="0" u="none" strike="noStrike" kern="1200" spc="0" baseline="0" dirty="0">
                          <a:solidFill>
                            <a:schemeClr val="tx1">
                              <a:lumMod val="75000"/>
                              <a:lumOff val="25000"/>
                            </a:schemeClr>
                          </a:solidFill>
                          <a:latin typeface="+mn-ea"/>
                          <a:ea typeface="+mn-ea"/>
                          <a:cs typeface="+mn-cs"/>
                        </a:rPr>
                        <a:t>ないことが多い。特に症状がなくても、</a:t>
                      </a:r>
                      <a:r>
                        <a:rPr kumimoji="1" lang="en-US" altLang="ja-JP" sz="2100" b="0" i="0" u="none" strike="noStrike" kern="1200" spc="0" baseline="0" dirty="0">
                          <a:solidFill>
                            <a:schemeClr val="tx1">
                              <a:lumMod val="75000"/>
                              <a:lumOff val="25000"/>
                            </a:schemeClr>
                          </a:solidFill>
                          <a:latin typeface="+mn-ea"/>
                          <a:ea typeface="+mn-ea"/>
                          <a:cs typeface="+mn-cs"/>
                        </a:rPr>
                        <a:t>20</a:t>
                      </a:r>
                      <a:r>
                        <a:rPr kumimoji="1" lang="ja-JP" altLang="en-US" sz="2100" b="0" i="0" u="none" strike="noStrike" kern="1200" spc="0" baseline="0" dirty="0">
                          <a:solidFill>
                            <a:schemeClr val="tx1">
                              <a:lumMod val="75000"/>
                              <a:lumOff val="25000"/>
                            </a:schemeClr>
                          </a:solidFill>
                          <a:latin typeface="+mn-ea"/>
                          <a:ea typeface="+mn-ea"/>
                          <a:cs typeface="+mn-cs"/>
                        </a:rPr>
                        <a:t>歳を過ぎたら、</a:t>
                      </a:r>
                      <a:r>
                        <a:rPr kumimoji="1" lang="en-US" altLang="ja-JP" sz="2100" b="0" i="0" u="none" strike="noStrike" kern="1200" spc="0" baseline="0" dirty="0">
                          <a:solidFill>
                            <a:schemeClr val="tx1">
                              <a:lumMod val="75000"/>
                              <a:lumOff val="25000"/>
                            </a:schemeClr>
                          </a:solidFill>
                          <a:latin typeface="+mn-ea"/>
                          <a:ea typeface="+mn-ea"/>
                          <a:cs typeface="+mn-cs"/>
                        </a:rPr>
                        <a:t>2</a:t>
                      </a:r>
                      <a:r>
                        <a:rPr kumimoji="1" lang="ja-JP" altLang="en-US" sz="2100" b="0" i="0" u="none" strike="noStrike" kern="1200" spc="0" baseline="0" dirty="0">
                          <a:solidFill>
                            <a:schemeClr val="tx1">
                              <a:lumMod val="75000"/>
                              <a:lumOff val="25000"/>
                            </a:schemeClr>
                          </a:solidFill>
                          <a:latin typeface="+mn-ea"/>
                          <a:ea typeface="+mn-ea"/>
                          <a:cs typeface="+mn-cs"/>
                        </a:rPr>
                        <a:t>年に</a:t>
                      </a:r>
                      <a:r>
                        <a:rPr kumimoji="1" lang="en-US" altLang="ja-JP" sz="2100" b="0" i="0" u="none" strike="noStrike" kern="1200" spc="0" baseline="0" dirty="0">
                          <a:solidFill>
                            <a:schemeClr val="tx1">
                              <a:lumMod val="75000"/>
                              <a:lumOff val="25000"/>
                            </a:schemeClr>
                          </a:solidFill>
                          <a:latin typeface="+mn-ea"/>
                          <a:ea typeface="+mn-ea"/>
                          <a:cs typeface="+mn-cs"/>
                        </a:rPr>
                        <a:t>1</a:t>
                      </a:r>
                      <a:r>
                        <a:rPr kumimoji="1" lang="ja-JP" altLang="en-US" sz="2100" b="0" i="0" u="none" strike="noStrike" kern="1200" spc="0" baseline="0" dirty="0">
                          <a:solidFill>
                            <a:schemeClr val="tx1">
                              <a:lumMod val="75000"/>
                              <a:lumOff val="25000"/>
                            </a:schemeClr>
                          </a:solidFill>
                          <a:latin typeface="+mn-ea"/>
                          <a:ea typeface="+mn-ea"/>
                          <a:cs typeface="+mn-cs"/>
                        </a:rPr>
                        <a:t>回子宮頸がんの検診を受けることが勧められている。</a:t>
                      </a:r>
                    </a:p>
                  </a:txBody>
                  <a:tcPr marL="216000" marR="180000" marT="162000" marB="10800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5EFFF"/>
                    </a:solidFill>
                  </a:tcPr>
                </a:tc>
                <a:extLst>
                  <a:ext uri="{0D108BD9-81ED-4DB2-BD59-A6C34878D82A}">
                    <a16:rowId xmlns:a16="http://schemas.microsoft.com/office/drawing/2014/main" val="10002"/>
                  </a:ext>
                </a:extLst>
              </a:tr>
              <a:tr h="370840">
                <a:tc>
                  <a:txBody>
                    <a:bodyPr/>
                    <a:lstStyle/>
                    <a:p>
                      <a:r>
                        <a:rPr kumimoji="1" lang="ja-JP" altLang="en-US" sz="2400" b="1" dirty="0">
                          <a:solidFill>
                            <a:schemeClr val="tx1">
                              <a:lumMod val="75000"/>
                              <a:lumOff val="25000"/>
                            </a:schemeClr>
                          </a:solidFill>
                          <a:latin typeface="+mj-ea"/>
                          <a:ea typeface="+mj-ea"/>
                        </a:rPr>
                        <a:t>前立腺がん</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tc>
                  <a:txBody>
                    <a:bodyPr/>
                    <a:lstStyle/>
                    <a:p>
                      <a:pPr marL="180000" indent="-180000" algn="just">
                        <a:buFont typeface="Arial" panose="020B0604020202020204" pitchFamily="34" charset="0"/>
                        <a:buChar char="•"/>
                      </a:pPr>
                      <a:r>
                        <a:rPr kumimoji="1" lang="ja-JP" altLang="en-US" sz="2100" b="0" i="0" u="none" strike="noStrike" kern="1200" spc="0" baseline="0" dirty="0">
                          <a:solidFill>
                            <a:schemeClr val="tx1">
                              <a:lumMod val="75000"/>
                              <a:lumOff val="25000"/>
                            </a:schemeClr>
                          </a:solidFill>
                          <a:latin typeface="+mn-ea"/>
                          <a:ea typeface="+mn-ea"/>
                          <a:cs typeface="+mn-cs"/>
                        </a:rPr>
                        <a:t>診断方法が普及したことで、前立腺がんと診断される人が増加している。</a:t>
                      </a:r>
                    </a:p>
                    <a:p>
                      <a:pPr marL="180000" indent="-180000" algn="just">
                        <a:spcBef>
                          <a:spcPts val="700"/>
                        </a:spcBef>
                        <a:buFont typeface="Arial" panose="020B0604020202020204" pitchFamily="34" charset="0"/>
                        <a:buChar char="•"/>
                      </a:pPr>
                      <a:r>
                        <a:rPr kumimoji="1" lang="ja-JP" altLang="en-US" sz="2100" b="0" i="0" u="none" strike="noStrike" kern="1200" spc="0" baseline="0" dirty="0">
                          <a:solidFill>
                            <a:schemeClr val="tx1">
                              <a:lumMod val="75000"/>
                              <a:lumOff val="25000"/>
                            </a:schemeClr>
                          </a:solidFill>
                          <a:latin typeface="+mn-ea"/>
                          <a:ea typeface="+mn-ea"/>
                          <a:cs typeface="+mn-cs"/>
                        </a:rPr>
                        <a:t>かなり進行した場合でも適切に対処すれば、通常の生活を長く続けることができる。</a:t>
                      </a:r>
                    </a:p>
                  </a:txBody>
                  <a:tcPr marL="216000" marR="180000" marT="162000" marB="10800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D9FF"/>
                    </a:solidFill>
                  </a:tcPr>
                </a:tc>
                <a:extLst>
                  <a:ext uri="{0D108BD9-81ED-4DB2-BD59-A6C34878D82A}">
                    <a16:rowId xmlns:a16="http://schemas.microsoft.com/office/drawing/2014/main" val="10003"/>
                  </a:ext>
                </a:extLst>
              </a:tr>
            </a:tbl>
          </a:graphicData>
        </a:graphic>
      </p:graphicFrame>
      <p:sp>
        <p:nvSpPr>
          <p:cNvPr id="3" name="正方形/長方形 2"/>
          <p:cNvSpPr/>
          <p:nvPr/>
        </p:nvSpPr>
        <p:spPr>
          <a:xfrm>
            <a:off x="1107149" y="3462344"/>
            <a:ext cx="441146" cy="246221"/>
          </a:xfrm>
          <a:prstGeom prst="rect">
            <a:avLst/>
          </a:prstGeom>
        </p:spPr>
        <p:txBody>
          <a:bodyPr wrap="none">
            <a:spAutoFit/>
          </a:bodyPr>
          <a:lstStyle/>
          <a:p>
            <a:r>
              <a:rPr lang="ja-JP" altLang="en-US" sz="1000" b="1" dirty="0">
                <a:solidFill>
                  <a:schemeClr val="tx1">
                    <a:lumMod val="75000"/>
                    <a:lumOff val="25000"/>
                  </a:schemeClr>
                </a:solidFill>
                <a:latin typeface="+mj-ea"/>
              </a:rPr>
              <a:t>けい</a:t>
            </a:r>
            <a:endParaRPr lang="ja-JP" altLang="en-US" sz="1000" dirty="0"/>
          </a:p>
        </p:txBody>
      </p:sp>
      <p:sp>
        <p:nvSpPr>
          <p:cNvPr id="6" name="正方形/長方形 5"/>
          <p:cNvSpPr/>
          <p:nvPr/>
        </p:nvSpPr>
        <p:spPr>
          <a:xfrm>
            <a:off x="6334060" y="2875800"/>
            <a:ext cx="364202" cy="200055"/>
          </a:xfrm>
          <a:prstGeom prst="rect">
            <a:avLst/>
          </a:prstGeom>
        </p:spPr>
        <p:txBody>
          <a:bodyPr wrap="none">
            <a:spAutoFit/>
          </a:bodyPr>
          <a:lstStyle/>
          <a:p>
            <a:r>
              <a:rPr lang="ja-JP" altLang="en-US" sz="700" b="1" dirty="0">
                <a:solidFill>
                  <a:schemeClr val="tx1">
                    <a:lumMod val="75000"/>
                    <a:lumOff val="25000"/>
                  </a:schemeClr>
                </a:solidFill>
                <a:latin typeface="+mj-ea"/>
              </a:rPr>
              <a:t>けい</a:t>
            </a:r>
            <a:endParaRPr lang="ja-JP" altLang="en-US" sz="700" b="1" dirty="0"/>
          </a:p>
        </p:txBody>
      </p:sp>
      <p:sp>
        <p:nvSpPr>
          <p:cNvPr id="7" name="正方形/長方形 6"/>
          <p:cNvSpPr/>
          <p:nvPr/>
        </p:nvSpPr>
        <p:spPr>
          <a:xfrm>
            <a:off x="2551504" y="3603933"/>
            <a:ext cx="364202" cy="200055"/>
          </a:xfrm>
          <a:prstGeom prst="rect">
            <a:avLst/>
          </a:prstGeom>
        </p:spPr>
        <p:txBody>
          <a:bodyPr wrap="none">
            <a:spAutoFit/>
          </a:bodyPr>
          <a:lstStyle/>
          <a:p>
            <a:r>
              <a:rPr lang="ja-JP" altLang="en-US" sz="700" b="1" dirty="0">
                <a:solidFill>
                  <a:schemeClr val="tx1">
                    <a:lumMod val="75000"/>
                    <a:lumOff val="25000"/>
                  </a:schemeClr>
                </a:solidFill>
                <a:latin typeface="+mj-ea"/>
              </a:rPr>
              <a:t>けい</a:t>
            </a:r>
            <a:endParaRPr lang="ja-JP" altLang="en-US" sz="700" b="1" dirty="0"/>
          </a:p>
        </p:txBody>
      </p:sp>
      <p:sp>
        <p:nvSpPr>
          <p:cNvPr id="8" name="正方形/長方形 7"/>
          <p:cNvSpPr/>
          <p:nvPr/>
        </p:nvSpPr>
        <p:spPr>
          <a:xfrm>
            <a:off x="5657483" y="4236964"/>
            <a:ext cx="364202" cy="200055"/>
          </a:xfrm>
          <a:prstGeom prst="rect">
            <a:avLst/>
          </a:prstGeom>
        </p:spPr>
        <p:txBody>
          <a:bodyPr wrap="none">
            <a:spAutoFit/>
          </a:bodyPr>
          <a:lstStyle/>
          <a:p>
            <a:r>
              <a:rPr lang="ja-JP" altLang="en-US" sz="700" b="1" dirty="0">
                <a:solidFill>
                  <a:schemeClr val="tx1">
                    <a:lumMod val="75000"/>
                    <a:lumOff val="25000"/>
                  </a:schemeClr>
                </a:solidFill>
                <a:latin typeface="+mj-ea"/>
              </a:rPr>
              <a:t>けい</a:t>
            </a:r>
            <a:endParaRPr lang="ja-JP" altLang="en-US" sz="700" b="1" dirty="0"/>
          </a:p>
        </p:txBody>
      </p:sp>
    </p:spTree>
    <p:extLst>
      <p:ext uri="{BB962C8B-B14F-4D97-AF65-F5344CB8AC3E}">
        <p14:creationId xmlns:p14="http://schemas.microsoft.com/office/powerpoint/2010/main" val="2909160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90326" y="1124744"/>
            <a:ext cx="2596251" cy="2841245"/>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467544" y="181057"/>
            <a:ext cx="8208912" cy="769441"/>
          </a:xfrm>
          <a:prstGeom prst="rect">
            <a:avLst/>
          </a:prstGeom>
          <a:noFill/>
        </p:spPr>
        <p:txBody>
          <a:bodyPr wrap="square" rtlCol="0">
            <a:spAutoFit/>
          </a:bodyPr>
          <a:lstStyle/>
          <a:p>
            <a:pPr algn="ctr"/>
            <a:r>
              <a:rPr kumimoji="1" lang="ja-JP" altLang="en-US" sz="4400" b="1" dirty="0">
                <a:effectLst>
                  <a:outerShdw blurRad="38100" dist="38100" dir="2700000" algn="tl">
                    <a:srgbClr val="000000">
                      <a:alpha val="43137"/>
                    </a:srgbClr>
                  </a:outerShdw>
                </a:effectLst>
              </a:rPr>
              <a:t>日本の主ながん</a:t>
            </a:r>
            <a:r>
              <a:rPr lang="ja-JP" altLang="en-US" sz="4400" b="1" dirty="0">
                <a:effectLst>
                  <a:outerShdw blurRad="38100" dist="38100" dir="2700000" algn="tl">
                    <a:srgbClr val="000000">
                      <a:alpha val="43137"/>
                    </a:srgbClr>
                  </a:outerShdw>
                </a:effectLst>
              </a:rPr>
              <a:t>のり患</a:t>
            </a:r>
            <a:r>
              <a:rPr kumimoji="1" lang="ja-JP" altLang="en-US" sz="4400" b="1" dirty="0">
                <a:effectLst>
                  <a:outerShdw blurRad="38100" dist="38100" dir="2700000" algn="tl">
                    <a:srgbClr val="000000">
                      <a:alpha val="43137"/>
                    </a:srgbClr>
                  </a:outerShdw>
                </a:effectLst>
              </a:rPr>
              <a:t>数</a:t>
            </a:r>
          </a:p>
        </p:txBody>
      </p:sp>
      <p:sp>
        <p:nvSpPr>
          <p:cNvPr id="12" name="角丸四角形吹き出し 11"/>
          <p:cNvSpPr/>
          <p:nvPr/>
        </p:nvSpPr>
        <p:spPr>
          <a:xfrm>
            <a:off x="912292" y="4077072"/>
            <a:ext cx="7272808" cy="2260979"/>
          </a:xfrm>
          <a:prstGeom prst="wedgeRoundRectCallout">
            <a:avLst>
              <a:gd name="adj1" fmla="val 34238"/>
              <a:gd name="adj2" fmla="val -83350"/>
              <a:gd name="adj3" fmla="val 16667"/>
            </a:avLst>
          </a:prstGeom>
          <a:solidFill>
            <a:schemeClr val="bg1"/>
          </a:solidFill>
          <a:ln w="57150">
            <a:solidFill>
              <a:srgbClr val="FF99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216000" tIns="144000" rIns="0" rtlCol="0" anchor="ctr"/>
          <a:lstStyle/>
          <a:p>
            <a:pPr algn="ctr"/>
            <a:r>
              <a:rPr lang="ja-JP" altLang="en-US"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男女別では</a:t>
            </a:r>
            <a:endParaRPr lang="en-US" altLang="ja-JP"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男性の</a:t>
            </a:r>
            <a:r>
              <a:rPr lang="en-US" altLang="ja-JP"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位は「胃がん」</a:t>
            </a:r>
            <a:endParaRPr lang="en-US" altLang="ja-JP"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女性の</a:t>
            </a:r>
            <a:r>
              <a:rPr lang="en-US" altLang="ja-JP"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位は「乳がん」</a:t>
            </a:r>
            <a:endParaRPr lang="en-US" altLang="ja-JP"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2699792" y="1348755"/>
            <a:ext cx="2952328" cy="725544"/>
          </a:xfrm>
          <a:prstGeom prst="rect">
            <a:avLst/>
          </a:prstGeom>
          <a:noFill/>
          <a:ln w="76200">
            <a:noFill/>
          </a:ln>
        </p:spPr>
        <p:style>
          <a:lnRef idx="2">
            <a:schemeClr val="accent3"/>
          </a:lnRef>
          <a:fillRef idx="1">
            <a:schemeClr val="lt1"/>
          </a:fillRef>
          <a:effectRef idx="0">
            <a:schemeClr val="accent3"/>
          </a:effectRef>
          <a:fontRef idx="minor">
            <a:schemeClr val="dk1"/>
          </a:fontRef>
        </p:style>
        <p:txBody>
          <a:bodyPr rtlCol="0" anchor="ctr"/>
          <a:lstStyle/>
          <a:p>
            <a:pPr>
              <a:lnSpc>
                <a:spcPct val="120000"/>
              </a:lnSpc>
            </a:pPr>
            <a:r>
              <a:rPr lang="ja-JP" altLang="en-US" sz="4800" b="1" dirty="0">
                <a:solidFill>
                  <a:schemeClr val="tx1">
                    <a:lumMod val="75000"/>
                    <a:lumOff val="25000"/>
                  </a:schemeClr>
                </a:solidFill>
                <a:latin typeface="+mn-ea"/>
              </a:rPr>
              <a:t>大腸がん</a:t>
            </a:r>
            <a:endParaRPr lang="en-US" altLang="ja-JP" sz="4800" b="1" dirty="0">
              <a:solidFill>
                <a:schemeClr val="tx1">
                  <a:lumMod val="75000"/>
                  <a:lumOff val="25000"/>
                </a:schemeClr>
              </a:solidFill>
              <a:latin typeface="+mn-ea"/>
            </a:endParaRPr>
          </a:p>
        </p:txBody>
      </p:sp>
      <p:sp>
        <p:nvSpPr>
          <p:cNvPr id="14" name="正方形/長方形 13"/>
          <p:cNvSpPr/>
          <p:nvPr/>
        </p:nvSpPr>
        <p:spPr>
          <a:xfrm>
            <a:off x="2699792" y="2240509"/>
            <a:ext cx="3350956" cy="725544"/>
          </a:xfrm>
          <a:prstGeom prst="rect">
            <a:avLst/>
          </a:prstGeom>
          <a:noFill/>
          <a:ln w="76200">
            <a:noFill/>
          </a:ln>
        </p:spPr>
        <p:style>
          <a:lnRef idx="2">
            <a:schemeClr val="accent3"/>
          </a:lnRef>
          <a:fillRef idx="1">
            <a:schemeClr val="lt1"/>
          </a:fillRef>
          <a:effectRef idx="0">
            <a:schemeClr val="accent3"/>
          </a:effectRef>
          <a:fontRef idx="minor">
            <a:schemeClr val="dk1"/>
          </a:fontRef>
        </p:style>
        <p:txBody>
          <a:bodyPr rtlCol="0" anchor="ctr"/>
          <a:lstStyle/>
          <a:p>
            <a:pPr>
              <a:lnSpc>
                <a:spcPct val="120000"/>
              </a:lnSpc>
            </a:pPr>
            <a:r>
              <a:rPr lang="ja-JP" altLang="en-US" sz="4800" b="1" dirty="0">
                <a:solidFill>
                  <a:schemeClr val="tx1">
                    <a:lumMod val="75000"/>
                    <a:lumOff val="25000"/>
                  </a:schemeClr>
                </a:solidFill>
                <a:latin typeface="+mn-ea"/>
              </a:rPr>
              <a:t>胃がん</a:t>
            </a:r>
            <a:endParaRPr lang="en-US" altLang="ja-JP" sz="4800" b="1" dirty="0">
              <a:solidFill>
                <a:schemeClr val="tx1">
                  <a:lumMod val="75000"/>
                  <a:lumOff val="25000"/>
                </a:schemeClr>
              </a:solidFill>
              <a:latin typeface="+mn-ea"/>
            </a:endParaRPr>
          </a:p>
        </p:txBody>
      </p:sp>
      <p:sp>
        <p:nvSpPr>
          <p:cNvPr id="15" name="正方形/長方形 14"/>
          <p:cNvSpPr/>
          <p:nvPr/>
        </p:nvSpPr>
        <p:spPr>
          <a:xfrm>
            <a:off x="2699792" y="3115567"/>
            <a:ext cx="2952328" cy="725544"/>
          </a:xfrm>
          <a:prstGeom prst="rect">
            <a:avLst/>
          </a:prstGeom>
          <a:noFill/>
          <a:ln w="76200">
            <a:noFill/>
          </a:ln>
        </p:spPr>
        <p:style>
          <a:lnRef idx="2">
            <a:schemeClr val="accent3"/>
          </a:lnRef>
          <a:fillRef idx="1">
            <a:schemeClr val="lt1"/>
          </a:fillRef>
          <a:effectRef idx="0">
            <a:schemeClr val="accent3"/>
          </a:effectRef>
          <a:fontRef idx="minor">
            <a:schemeClr val="dk1"/>
          </a:fontRef>
        </p:style>
        <p:txBody>
          <a:bodyPr rtlCol="0" anchor="ctr"/>
          <a:lstStyle/>
          <a:p>
            <a:pPr>
              <a:lnSpc>
                <a:spcPct val="120000"/>
              </a:lnSpc>
            </a:pPr>
            <a:r>
              <a:rPr lang="ja-JP" altLang="en-US" sz="4800" b="1" dirty="0">
                <a:solidFill>
                  <a:schemeClr val="tx1">
                    <a:lumMod val="75000"/>
                    <a:lumOff val="25000"/>
                  </a:schemeClr>
                </a:solidFill>
                <a:latin typeface="+mn-ea"/>
              </a:rPr>
              <a:t>肺がん</a:t>
            </a:r>
            <a:endParaRPr lang="en-US" altLang="ja-JP" sz="4800" b="1" dirty="0">
              <a:solidFill>
                <a:schemeClr val="tx1">
                  <a:lumMod val="75000"/>
                  <a:lumOff val="25000"/>
                </a:schemeClr>
              </a:solidFill>
              <a:latin typeface="+mn-ea"/>
            </a:endParaRPr>
          </a:p>
        </p:txBody>
      </p:sp>
      <p:sp>
        <p:nvSpPr>
          <p:cNvPr id="3" name="ホームベース 2"/>
          <p:cNvSpPr/>
          <p:nvPr/>
        </p:nvSpPr>
        <p:spPr>
          <a:xfrm>
            <a:off x="912292" y="1338745"/>
            <a:ext cx="1755438" cy="646331"/>
          </a:xfrm>
          <a:prstGeom prst="homePlate">
            <a:avLst/>
          </a:prstGeom>
          <a:solidFill>
            <a:srgbClr val="FF9900"/>
          </a:solidFill>
        </p:spPr>
        <p:txBody>
          <a:bodyPr wrap="square" tIns="108000" rIns="252000" anchor="ctr" anchorCtr="0">
            <a:noAutofit/>
          </a:bodyPr>
          <a:lstStyle/>
          <a:p>
            <a:pPr algn="ctr"/>
            <a:r>
              <a:rPr lang="en-US" altLang="ja-JP" sz="4400" b="1" dirty="0">
                <a:solidFill>
                  <a:schemeClr val="bg1"/>
                </a:solidFill>
                <a:latin typeface="+mn-ea"/>
              </a:rPr>
              <a:t>1</a:t>
            </a:r>
            <a:r>
              <a:rPr lang="ja-JP" altLang="en-US" sz="4400" b="1" dirty="0">
                <a:solidFill>
                  <a:schemeClr val="bg1"/>
                </a:solidFill>
                <a:latin typeface="+mn-ea"/>
              </a:rPr>
              <a:t>位　</a:t>
            </a:r>
            <a:endParaRPr lang="ja-JP" altLang="en-US" sz="4400" dirty="0">
              <a:solidFill>
                <a:schemeClr val="bg1"/>
              </a:solidFill>
            </a:endParaRPr>
          </a:p>
        </p:txBody>
      </p:sp>
      <p:sp>
        <p:nvSpPr>
          <p:cNvPr id="11" name="ホームベース 10"/>
          <p:cNvSpPr/>
          <p:nvPr/>
        </p:nvSpPr>
        <p:spPr>
          <a:xfrm>
            <a:off x="912292" y="2230265"/>
            <a:ext cx="1755438" cy="646331"/>
          </a:xfrm>
          <a:prstGeom prst="homePlate">
            <a:avLst/>
          </a:prstGeom>
          <a:solidFill>
            <a:srgbClr val="FF9900"/>
          </a:solidFill>
        </p:spPr>
        <p:txBody>
          <a:bodyPr wrap="square" tIns="108000" rIns="252000" anchor="ctr" anchorCtr="0">
            <a:noAutofit/>
          </a:bodyPr>
          <a:lstStyle/>
          <a:p>
            <a:pPr algn="ctr"/>
            <a:r>
              <a:rPr lang="en-US" altLang="ja-JP" sz="4400" b="1" dirty="0">
                <a:solidFill>
                  <a:schemeClr val="bg1"/>
                </a:solidFill>
                <a:latin typeface="+mn-ea"/>
              </a:rPr>
              <a:t>2</a:t>
            </a:r>
            <a:r>
              <a:rPr lang="ja-JP" altLang="en-US" sz="4400" b="1" dirty="0">
                <a:solidFill>
                  <a:schemeClr val="bg1"/>
                </a:solidFill>
                <a:latin typeface="+mn-ea"/>
              </a:rPr>
              <a:t>位　</a:t>
            </a:r>
            <a:endParaRPr lang="ja-JP" altLang="en-US" sz="4400" dirty="0">
              <a:solidFill>
                <a:schemeClr val="bg1"/>
              </a:solidFill>
            </a:endParaRPr>
          </a:p>
        </p:txBody>
      </p:sp>
      <p:sp>
        <p:nvSpPr>
          <p:cNvPr id="16" name="ホームベース 15"/>
          <p:cNvSpPr/>
          <p:nvPr/>
        </p:nvSpPr>
        <p:spPr>
          <a:xfrm>
            <a:off x="912292" y="3121886"/>
            <a:ext cx="1755438" cy="646331"/>
          </a:xfrm>
          <a:prstGeom prst="homePlate">
            <a:avLst/>
          </a:prstGeom>
          <a:solidFill>
            <a:srgbClr val="FF9900"/>
          </a:solidFill>
        </p:spPr>
        <p:txBody>
          <a:bodyPr wrap="square" tIns="108000" rIns="252000" anchor="ctr" anchorCtr="0">
            <a:noAutofit/>
          </a:bodyPr>
          <a:lstStyle/>
          <a:p>
            <a:pPr algn="ctr"/>
            <a:r>
              <a:rPr lang="en-US" altLang="ja-JP" sz="4400" b="1" dirty="0">
                <a:solidFill>
                  <a:schemeClr val="bg1"/>
                </a:solidFill>
                <a:latin typeface="+mn-ea"/>
              </a:rPr>
              <a:t>3</a:t>
            </a:r>
            <a:r>
              <a:rPr lang="ja-JP" altLang="en-US" sz="4400" b="1" dirty="0">
                <a:solidFill>
                  <a:schemeClr val="bg1"/>
                </a:solidFill>
                <a:latin typeface="+mn-ea"/>
              </a:rPr>
              <a:t>位　</a:t>
            </a:r>
            <a:endParaRPr lang="ja-JP" altLang="en-US" sz="4400" dirty="0">
              <a:solidFill>
                <a:schemeClr val="bg1"/>
              </a:solidFill>
            </a:endParaRPr>
          </a:p>
        </p:txBody>
      </p:sp>
      <p:sp>
        <p:nvSpPr>
          <p:cNvPr id="17" name="テキスト ボックス 16"/>
          <p:cNvSpPr txBox="1"/>
          <p:nvPr/>
        </p:nvSpPr>
        <p:spPr>
          <a:xfrm>
            <a:off x="2843808" y="6453336"/>
            <a:ext cx="6092105" cy="415498"/>
          </a:xfrm>
          <a:prstGeom prst="rect">
            <a:avLst/>
          </a:prstGeom>
          <a:noFill/>
        </p:spPr>
        <p:txBody>
          <a:bodyPr wrap="square" rtlCol="0">
            <a:spAutoFit/>
          </a:bodyPr>
          <a:lstStyle/>
          <a:p>
            <a:pPr algn="r"/>
            <a:r>
              <a:rPr lang="ja-JP" altLang="en-US" sz="1050" dirty="0">
                <a:solidFill>
                  <a:schemeClr val="tx1">
                    <a:lumMod val="65000"/>
                    <a:lumOff val="35000"/>
                  </a:schemeClr>
                </a:solidFill>
                <a:latin typeface="+mn-ea"/>
              </a:rPr>
              <a:t>出典：国立がん研究センターがん情報サービス</a:t>
            </a:r>
            <a:r>
              <a:rPr lang="en-US" altLang="ja-JP" sz="1050" dirty="0">
                <a:solidFill>
                  <a:schemeClr val="tx1">
                    <a:lumMod val="65000"/>
                    <a:lumOff val="35000"/>
                  </a:schemeClr>
                </a:solidFill>
                <a:latin typeface="+mn-ea"/>
              </a:rPr>
              <a:t>『</a:t>
            </a:r>
            <a:r>
              <a:rPr lang="ja-JP" altLang="en-US" sz="1050" dirty="0">
                <a:solidFill>
                  <a:schemeClr val="tx1">
                    <a:lumMod val="65000"/>
                    <a:lumOff val="35000"/>
                  </a:schemeClr>
                </a:solidFill>
                <a:latin typeface="+mn-ea"/>
              </a:rPr>
              <a:t>がん登録・統計</a:t>
            </a:r>
            <a:r>
              <a:rPr lang="en-US" altLang="ja-JP" sz="1050" dirty="0">
                <a:solidFill>
                  <a:schemeClr val="tx1">
                    <a:lumMod val="65000"/>
                    <a:lumOff val="35000"/>
                  </a:schemeClr>
                </a:solidFill>
                <a:latin typeface="+mn-ea"/>
              </a:rPr>
              <a:t>』</a:t>
            </a:r>
          </a:p>
          <a:p>
            <a:pPr algn="r"/>
            <a:r>
              <a:rPr lang="en-US" altLang="ja-JP" sz="1050" dirty="0">
                <a:solidFill>
                  <a:schemeClr val="tx1">
                    <a:lumMod val="65000"/>
                    <a:lumOff val="35000"/>
                  </a:schemeClr>
                </a:solidFill>
                <a:latin typeface="+mn-ea"/>
              </a:rPr>
              <a:t>2012</a:t>
            </a:r>
            <a:r>
              <a:rPr lang="ja-JP" altLang="en-US" sz="1050" dirty="0">
                <a:solidFill>
                  <a:schemeClr val="tx1">
                    <a:lumMod val="65000"/>
                    <a:lumOff val="35000"/>
                  </a:schemeClr>
                </a:solidFill>
                <a:latin typeface="+mn-ea"/>
              </a:rPr>
              <a:t>年地域がん登録全国推計によるがん罹患データより作成</a:t>
            </a:r>
          </a:p>
        </p:txBody>
      </p:sp>
    </p:spTree>
    <p:extLst>
      <p:ext uri="{BB962C8B-B14F-4D97-AF65-F5344CB8AC3E}">
        <p14:creationId xmlns:p14="http://schemas.microsoft.com/office/powerpoint/2010/main" val="2225606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nakamura\Desktop\サタケさんイラストスライド化拡大-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052736"/>
            <a:ext cx="2596647" cy="2841245"/>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467544" y="181057"/>
            <a:ext cx="8208912" cy="769441"/>
          </a:xfrm>
          <a:prstGeom prst="rect">
            <a:avLst/>
          </a:prstGeom>
          <a:noFill/>
        </p:spPr>
        <p:txBody>
          <a:bodyPr wrap="square" rtlCol="0">
            <a:spAutoFit/>
          </a:bodyPr>
          <a:lstStyle/>
          <a:p>
            <a:pPr algn="ctr"/>
            <a:r>
              <a:rPr kumimoji="1" lang="ja-JP" altLang="en-US" sz="4400" b="1" dirty="0">
                <a:effectLst>
                  <a:outerShdw blurRad="38100" dist="38100" dir="2700000" algn="tl">
                    <a:srgbClr val="000000">
                      <a:alpha val="43137"/>
                    </a:srgbClr>
                  </a:outerShdw>
                </a:effectLst>
              </a:rPr>
              <a:t>日本の主ながんによる死亡数</a:t>
            </a:r>
          </a:p>
        </p:txBody>
      </p:sp>
      <p:sp>
        <p:nvSpPr>
          <p:cNvPr id="17" name="テキスト ボックス 16"/>
          <p:cNvSpPr txBox="1"/>
          <p:nvPr/>
        </p:nvSpPr>
        <p:spPr>
          <a:xfrm>
            <a:off x="2843808" y="6453336"/>
            <a:ext cx="6092105" cy="415498"/>
          </a:xfrm>
          <a:prstGeom prst="rect">
            <a:avLst/>
          </a:prstGeom>
          <a:noFill/>
        </p:spPr>
        <p:txBody>
          <a:bodyPr wrap="square" rtlCol="0">
            <a:spAutoFit/>
          </a:bodyPr>
          <a:lstStyle/>
          <a:p>
            <a:pPr algn="r"/>
            <a:r>
              <a:rPr lang="ja-JP" altLang="en-US" sz="1050" dirty="0">
                <a:solidFill>
                  <a:schemeClr val="tx1">
                    <a:lumMod val="65000"/>
                    <a:lumOff val="35000"/>
                  </a:schemeClr>
                </a:solidFill>
              </a:rPr>
              <a:t>出典：国立がん研究センターがん情報サービス</a:t>
            </a:r>
            <a:r>
              <a:rPr lang="en-US" altLang="ja-JP" sz="1050" dirty="0">
                <a:solidFill>
                  <a:schemeClr val="tx1">
                    <a:lumMod val="65000"/>
                    <a:lumOff val="35000"/>
                  </a:schemeClr>
                </a:solidFill>
              </a:rPr>
              <a:t>『</a:t>
            </a:r>
            <a:r>
              <a:rPr lang="ja-JP" altLang="en-US" sz="1050" dirty="0">
                <a:solidFill>
                  <a:schemeClr val="tx1">
                    <a:lumMod val="65000"/>
                    <a:lumOff val="35000"/>
                  </a:schemeClr>
                </a:solidFill>
              </a:rPr>
              <a:t>がん登録・統計</a:t>
            </a:r>
            <a:r>
              <a:rPr lang="en-US" altLang="ja-JP" sz="1050" dirty="0">
                <a:solidFill>
                  <a:schemeClr val="tx1">
                    <a:lumMod val="65000"/>
                    <a:lumOff val="35000"/>
                  </a:schemeClr>
                </a:solidFill>
              </a:rPr>
              <a:t>』</a:t>
            </a:r>
          </a:p>
          <a:p>
            <a:pPr algn="r"/>
            <a:r>
              <a:rPr lang="en-US" altLang="ja-JP" sz="1050" dirty="0">
                <a:solidFill>
                  <a:schemeClr val="tx1">
                    <a:lumMod val="65000"/>
                    <a:lumOff val="35000"/>
                  </a:schemeClr>
                </a:solidFill>
              </a:rPr>
              <a:t>2014</a:t>
            </a:r>
            <a:r>
              <a:rPr lang="ja-JP" altLang="en-US" sz="1050" dirty="0">
                <a:solidFill>
                  <a:schemeClr val="tx1">
                    <a:lumMod val="65000"/>
                    <a:lumOff val="35000"/>
                  </a:schemeClr>
                </a:solidFill>
              </a:rPr>
              <a:t>年人口動態統計によるがん死亡データより作成</a:t>
            </a:r>
          </a:p>
        </p:txBody>
      </p:sp>
      <p:sp>
        <p:nvSpPr>
          <p:cNvPr id="19" name="角丸四角形吹き出し 18"/>
          <p:cNvSpPr/>
          <p:nvPr/>
        </p:nvSpPr>
        <p:spPr>
          <a:xfrm>
            <a:off x="912292" y="4077072"/>
            <a:ext cx="7272808" cy="2260979"/>
          </a:xfrm>
          <a:prstGeom prst="wedgeRoundRectCallout">
            <a:avLst>
              <a:gd name="adj1" fmla="val 34238"/>
              <a:gd name="adj2" fmla="val -83350"/>
              <a:gd name="adj3" fmla="val 16667"/>
            </a:avLst>
          </a:prstGeom>
          <a:solidFill>
            <a:schemeClr val="bg1"/>
          </a:solidFill>
          <a:ln w="57150">
            <a:solidFill>
              <a:srgbClr val="0070C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216000" tIns="144000" rIns="0" rtlCol="0" anchor="ctr"/>
          <a:lstStyle/>
          <a:p>
            <a:pPr algn="ctr"/>
            <a:r>
              <a:rPr lang="ja-JP" altLang="en-US"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男女別では</a:t>
            </a:r>
            <a:endParaRPr lang="en-US" altLang="ja-JP"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男性の</a:t>
            </a:r>
            <a:r>
              <a:rPr lang="en-US" altLang="ja-JP"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位は「肺がん」</a:t>
            </a:r>
            <a:endParaRPr lang="en-US" altLang="ja-JP"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女性の</a:t>
            </a:r>
            <a:r>
              <a:rPr lang="en-US" altLang="ja-JP"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位は「大腸がん」</a:t>
            </a:r>
            <a:endParaRPr lang="en-US" altLang="ja-JP" sz="4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2699792" y="1348755"/>
            <a:ext cx="2952328" cy="725544"/>
          </a:xfrm>
          <a:prstGeom prst="rect">
            <a:avLst/>
          </a:prstGeom>
          <a:noFill/>
          <a:ln w="76200">
            <a:noFill/>
          </a:ln>
        </p:spPr>
        <p:style>
          <a:lnRef idx="2">
            <a:schemeClr val="accent3"/>
          </a:lnRef>
          <a:fillRef idx="1">
            <a:schemeClr val="lt1"/>
          </a:fillRef>
          <a:effectRef idx="0">
            <a:schemeClr val="accent3"/>
          </a:effectRef>
          <a:fontRef idx="minor">
            <a:schemeClr val="dk1"/>
          </a:fontRef>
        </p:style>
        <p:txBody>
          <a:bodyPr rtlCol="0" anchor="ctr"/>
          <a:lstStyle/>
          <a:p>
            <a:pPr>
              <a:lnSpc>
                <a:spcPct val="120000"/>
              </a:lnSpc>
            </a:pPr>
            <a:r>
              <a:rPr lang="ja-JP" altLang="en-US" sz="4800" b="1" dirty="0">
                <a:solidFill>
                  <a:schemeClr val="tx1">
                    <a:lumMod val="75000"/>
                    <a:lumOff val="25000"/>
                  </a:schemeClr>
                </a:solidFill>
                <a:latin typeface="+mn-ea"/>
              </a:rPr>
              <a:t>肺がん</a:t>
            </a:r>
            <a:endParaRPr lang="en-US" altLang="ja-JP" sz="4800" b="1" dirty="0">
              <a:solidFill>
                <a:schemeClr val="tx1">
                  <a:lumMod val="75000"/>
                  <a:lumOff val="25000"/>
                </a:schemeClr>
              </a:solidFill>
              <a:latin typeface="+mn-ea"/>
            </a:endParaRPr>
          </a:p>
        </p:txBody>
      </p:sp>
      <p:sp>
        <p:nvSpPr>
          <p:cNvPr id="22" name="正方形/長方形 21"/>
          <p:cNvSpPr/>
          <p:nvPr/>
        </p:nvSpPr>
        <p:spPr>
          <a:xfrm>
            <a:off x="2699792" y="2240509"/>
            <a:ext cx="3350956" cy="725544"/>
          </a:xfrm>
          <a:prstGeom prst="rect">
            <a:avLst/>
          </a:prstGeom>
          <a:noFill/>
          <a:ln w="76200">
            <a:noFill/>
          </a:ln>
        </p:spPr>
        <p:style>
          <a:lnRef idx="2">
            <a:schemeClr val="accent3"/>
          </a:lnRef>
          <a:fillRef idx="1">
            <a:schemeClr val="lt1"/>
          </a:fillRef>
          <a:effectRef idx="0">
            <a:schemeClr val="accent3"/>
          </a:effectRef>
          <a:fontRef idx="minor">
            <a:schemeClr val="dk1"/>
          </a:fontRef>
        </p:style>
        <p:txBody>
          <a:bodyPr rtlCol="0" anchor="ctr"/>
          <a:lstStyle/>
          <a:p>
            <a:pPr>
              <a:lnSpc>
                <a:spcPct val="120000"/>
              </a:lnSpc>
            </a:pPr>
            <a:r>
              <a:rPr lang="ja-JP" altLang="en-US" sz="4800" b="1" dirty="0">
                <a:solidFill>
                  <a:schemeClr val="tx1">
                    <a:lumMod val="75000"/>
                    <a:lumOff val="25000"/>
                  </a:schemeClr>
                </a:solidFill>
                <a:latin typeface="+mn-ea"/>
              </a:rPr>
              <a:t>大腸がん</a:t>
            </a:r>
            <a:endParaRPr lang="en-US" altLang="ja-JP" sz="4800" b="1" dirty="0">
              <a:solidFill>
                <a:schemeClr val="tx1">
                  <a:lumMod val="75000"/>
                  <a:lumOff val="25000"/>
                </a:schemeClr>
              </a:solidFill>
              <a:latin typeface="+mn-ea"/>
            </a:endParaRPr>
          </a:p>
        </p:txBody>
      </p:sp>
      <p:sp>
        <p:nvSpPr>
          <p:cNvPr id="23" name="正方形/長方形 22"/>
          <p:cNvSpPr/>
          <p:nvPr/>
        </p:nvSpPr>
        <p:spPr>
          <a:xfrm>
            <a:off x="2699792" y="3115567"/>
            <a:ext cx="2952328" cy="725544"/>
          </a:xfrm>
          <a:prstGeom prst="rect">
            <a:avLst/>
          </a:prstGeom>
          <a:noFill/>
          <a:ln w="76200">
            <a:noFill/>
          </a:ln>
        </p:spPr>
        <p:style>
          <a:lnRef idx="2">
            <a:schemeClr val="accent3"/>
          </a:lnRef>
          <a:fillRef idx="1">
            <a:schemeClr val="lt1"/>
          </a:fillRef>
          <a:effectRef idx="0">
            <a:schemeClr val="accent3"/>
          </a:effectRef>
          <a:fontRef idx="minor">
            <a:schemeClr val="dk1"/>
          </a:fontRef>
        </p:style>
        <p:txBody>
          <a:bodyPr rtlCol="0" anchor="ctr"/>
          <a:lstStyle/>
          <a:p>
            <a:pPr>
              <a:lnSpc>
                <a:spcPct val="120000"/>
              </a:lnSpc>
            </a:pPr>
            <a:r>
              <a:rPr lang="ja-JP" altLang="en-US" sz="4800" b="1" dirty="0">
                <a:solidFill>
                  <a:schemeClr val="tx1">
                    <a:lumMod val="75000"/>
                    <a:lumOff val="25000"/>
                  </a:schemeClr>
                </a:solidFill>
                <a:latin typeface="+mn-ea"/>
              </a:rPr>
              <a:t>胃がん</a:t>
            </a:r>
            <a:endParaRPr lang="en-US" altLang="ja-JP" sz="4800" b="1" dirty="0">
              <a:solidFill>
                <a:schemeClr val="tx1">
                  <a:lumMod val="75000"/>
                  <a:lumOff val="25000"/>
                </a:schemeClr>
              </a:solidFill>
              <a:latin typeface="+mn-ea"/>
            </a:endParaRPr>
          </a:p>
        </p:txBody>
      </p:sp>
      <p:sp>
        <p:nvSpPr>
          <p:cNvPr id="24" name="ホームベース 23"/>
          <p:cNvSpPr/>
          <p:nvPr/>
        </p:nvSpPr>
        <p:spPr>
          <a:xfrm>
            <a:off x="912292" y="1338745"/>
            <a:ext cx="1755438" cy="646331"/>
          </a:xfrm>
          <a:prstGeom prst="homePlate">
            <a:avLst/>
          </a:prstGeom>
          <a:solidFill>
            <a:srgbClr val="0070C0"/>
          </a:solidFill>
        </p:spPr>
        <p:txBody>
          <a:bodyPr wrap="square" tIns="108000" rIns="252000" anchor="ctr" anchorCtr="0">
            <a:noAutofit/>
          </a:bodyPr>
          <a:lstStyle/>
          <a:p>
            <a:pPr algn="ctr"/>
            <a:r>
              <a:rPr lang="en-US" altLang="ja-JP" sz="4400" b="1" dirty="0">
                <a:solidFill>
                  <a:schemeClr val="bg1"/>
                </a:solidFill>
                <a:latin typeface="+mn-ea"/>
              </a:rPr>
              <a:t>1</a:t>
            </a:r>
            <a:r>
              <a:rPr lang="ja-JP" altLang="en-US" sz="4400" b="1" dirty="0">
                <a:solidFill>
                  <a:schemeClr val="bg1"/>
                </a:solidFill>
                <a:latin typeface="+mn-ea"/>
              </a:rPr>
              <a:t>位　</a:t>
            </a:r>
            <a:endParaRPr lang="ja-JP" altLang="en-US" sz="4400" dirty="0">
              <a:solidFill>
                <a:schemeClr val="bg1"/>
              </a:solidFill>
            </a:endParaRPr>
          </a:p>
        </p:txBody>
      </p:sp>
      <p:sp>
        <p:nvSpPr>
          <p:cNvPr id="25" name="ホームベース 24"/>
          <p:cNvSpPr/>
          <p:nvPr/>
        </p:nvSpPr>
        <p:spPr>
          <a:xfrm>
            <a:off x="912292" y="2230265"/>
            <a:ext cx="1755438" cy="646331"/>
          </a:xfrm>
          <a:prstGeom prst="homePlate">
            <a:avLst/>
          </a:prstGeom>
          <a:solidFill>
            <a:srgbClr val="0070C0"/>
          </a:solidFill>
        </p:spPr>
        <p:txBody>
          <a:bodyPr wrap="square" tIns="108000" rIns="252000" anchor="ctr" anchorCtr="0">
            <a:noAutofit/>
          </a:bodyPr>
          <a:lstStyle/>
          <a:p>
            <a:pPr algn="ctr"/>
            <a:r>
              <a:rPr lang="en-US" altLang="ja-JP" sz="4400" b="1" dirty="0">
                <a:solidFill>
                  <a:schemeClr val="bg1"/>
                </a:solidFill>
                <a:latin typeface="+mn-ea"/>
              </a:rPr>
              <a:t>2</a:t>
            </a:r>
            <a:r>
              <a:rPr lang="ja-JP" altLang="en-US" sz="4400" b="1" dirty="0">
                <a:solidFill>
                  <a:schemeClr val="bg1"/>
                </a:solidFill>
                <a:latin typeface="+mn-ea"/>
              </a:rPr>
              <a:t>位　</a:t>
            </a:r>
            <a:endParaRPr lang="ja-JP" altLang="en-US" sz="4400" dirty="0">
              <a:solidFill>
                <a:schemeClr val="bg1"/>
              </a:solidFill>
            </a:endParaRPr>
          </a:p>
        </p:txBody>
      </p:sp>
      <p:sp>
        <p:nvSpPr>
          <p:cNvPr id="26" name="ホームベース 25"/>
          <p:cNvSpPr/>
          <p:nvPr/>
        </p:nvSpPr>
        <p:spPr>
          <a:xfrm>
            <a:off x="912292" y="3121886"/>
            <a:ext cx="1755438" cy="646331"/>
          </a:xfrm>
          <a:prstGeom prst="homePlate">
            <a:avLst/>
          </a:prstGeom>
          <a:solidFill>
            <a:srgbClr val="0070C0"/>
          </a:solidFill>
        </p:spPr>
        <p:txBody>
          <a:bodyPr wrap="square" tIns="108000" rIns="252000" anchor="ctr" anchorCtr="0">
            <a:noAutofit/>
          </a:bodyPr>
          <a:lstStyle/>
          <a:p>
            <a:pPr algn="ctr"/>
            <a:r>
              <a:rPr lang="en-US" altLang="ja-JP" sz="4400" b="1" dirty="0">
                <a:solidFill>
                  <a:schemeClr val="bg1"/>
                </a:solidFill>
                <a:latin typeface="+mn-ea"/>
              </a:rPr>
              <a:t>3</a:t>
            </a:r>
            <a:r>
              <a:rPr lang="ja-JP" altLang="en-US" sz="4400" b="1" dirty="0">
                <a:solidFill>
                  <a:schemeClr val="bg1"/>
                </a:solidFill>
                <a:latin typeface="+mn-ea"/>
              </a:rPr>
              <a:t>位　</a:t>
            </a:r>
            <a:endParaRPr lang="ja-JP" altLang="en-US" sz="4400" dirty="0">
              <a:solidFill>
                <a:schemeClr val="bg1"/>
              </a:solidFill>
            </a:endParaRPr>
          </a:p>
        </p:txBody>
      </p:sp>
    </p:spTree>
    <p:extLst>
      <p:ext uri="{BB962C8B-B14F-4D97-AF65-F5344CB8AC3E}">
        <p14:creationId xmlns:p14="http://schemas.microsoft.com/office/powerpoint/2010/main" val="1450550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08427"/>
            <a:ext cx="6447501" cy="990600"/>
          </a:xfrm>
        </p:spPr>
        <p:txBody>
          <a:bodyPr/>
          <a:lstStyle/>
          <a:p>
            <a:r>
              <a:rPr lang="ja-JP" altLang="en-US" dirty="0"/>
              <a:t>がんの部位別死亡率（全体）</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65" y="1268760"/>
            <a:ext cx="876807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2847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29240" y="1478756"/>
            <a:ext cx="8710866" cy="4686548"/>
          </a:xfrm>
          <a:prstGeom prst="rect">
            <a:avLst/>
          </a:prstGeom>
        </p:spPr>
      </p:pic>
      <p:sp>
        <p:nvSpPr>
          <p:cNvPr id="4" name="タイトル 3"/>
          <p:cNvSpPr>
            <a:spLocks noGrp="1"/>
          </p:cNvSpPr>
          <p:nvPr>
            <p:ph type="title"/>
          </p:nvPr>
        </p:nvSpPr>
        <p:spPr>
          <a:xfrm>
            <a:off x="-18256" y="162308"/>
            <a:ext cx="6447501" cy="990600"/>
          </a:xfrm>
        </p:spPr>
        <p:txBody>
          <a:bodyPr/>
          <a:lstStyle/>
          <a:p>
            <a:r>
              <a:rPr kumimoji="1" lang="ja-JP" altLang="en-US" dirty="0"/>
              <a:t>がんの部位別死亡率（男性）</a:t>
            </a:r>
          </a:p>
        </p:txBody>
      </p:sp>
      <p:sp>
        <p:nvSpPr>
          <p:cNvPr id="2" name="スライド番号プレースホルダー 1"/>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821076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62308"/>
            <a:ext cx="6447501" cy="990600"/>
          </a:xfrm>
        </p:spPr>
        <p:txBody>
          <a:bodyPr/>
          <a:lstStyle/>
          <a:p>
            <a:r>
              <a:rPr lang="ja-JP" altLang="en-US" dirty="0"/>
              <a:t>がんの部位別死亡率（女性）</a:t>
            </a:r>
            <a:endParaRPr kumimoji="1" lang="ja-JP" altLang="en-US" dirty="0"/>
          </a:p>
        </p:txBody>
      </p:sp>
      <p:pic>
        <p:nvPicPr>
          <p:cNvPr id="3" name="図 2"/>
          <p:cNvPicPr>
            <a:picLocks noChangeAspect="1"/>
          </p:cNvPicPr>
          <p:nvPr/>
        </p:nvPicPr>
        <p:blipFill>
          <a:blip r:embed="rId3"/>
          <a:stretch>
            <a:fillRect/>
          </a:stretch>
        </p:blipFill>
        <p:spPr>
          <a:xfrm>
            <a:off x="89763" y="1152908"/>
            <a:ext cx="8900618" cy="4868379"/>
          </a:xfrm>
          <a:prstGeom prst="rect">
            <a:avLst/>
          </a:prstGeom>
        </p:spPr>
      </p:pic>
    </p:spTree>
    <p:extLst>
      <p:ext uri="{BB962C8B-B14F-4D97-AF65-F5344CB8AC3E}">
        <p14:creationId xmlns:p14="http://schemas.microsoft.com/office/powerpoint/2010/main" val="54349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円/楕円 27"/>
          <p:cNvSpPr/>
          <p:nvPr/>
        </p:nvSpPr>
        <p:spPr>
          <a:xfrm>
            <a:off x="179512" y="45848"/>
            <a:ext cx="3532194" cy="1888355"/>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がんって</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どんな病気</a:t>
            </a:r>
            <a:br>
              <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なの？</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5" name="円/楕円 34"/>
          <p:cNvSpPr/>
          <p:nvPr/>
        </p:nvSpPr>
        <p:spPr>
          <a:xfrm>
            <a:off x="5292080" y="5339308"/>
            <a:ext cx="3275488" cy="1519110"/>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72000" tIns="108000" rtlCol="0" anchor="ctr"/>
          <a:lstStyle/>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がんは自分に</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関係ない</a:t>
            </a:r>
          </a:p>
        </p:txBody>
      </p:sp>
      <p:sp>
        <p:nvSpPr>
          <p:cNvPr id="36" name="円/楕円 35"/>
          <p:cNvSpPr/>
          <p:nvPr/>
        </p:nvSpPr>
        <p:spPr>
          <a:xfrm>
            <a:off x="46249" y="5090392"/>
            <a:ext cx="3885413" cy="1733161"/>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家族が</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がんになったら</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いやだ</a:t>
            </a:r>
          </a:p>
        </p:txBody>
      </p:sp>
      <p:sp>
        <p:nvSpPr>
          <p:cNvPr id="37" name="円/楕円 36"/>
          <p:cNvSpPr/>
          <p:nvPr/>
        </p:nvSpPr>
        <p:spPr>
          <a:xfrm>
            <a:off x="1866863" y="3800133"/>
            <a:ext cx="3885413" cy="1594237"/>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親せきにがんの人が</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いると自分もがんに</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なりやすいの？</a:t>
            </a:r>
          </a:p>
        </p:txBody>
      </p:sp>
      <p:sp>
        <p:nvSpPr>
          <p:cNvPr id="38" name="円/楕円 37"/>
          <p:cNvSpPr/>
          <p:nvPr/>
        </p:nvSpPr>
        <p:spPr>
          <a:xfrm>
            <a:off x="4789692" y="2667814"/>
            <a:ext cx="3256017" cy="1634344"/>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若くてもがんに</a:t>
            </a:r>
            <a:br>
              <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なる人が</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いるの？</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9" name="円/楕円 38"/>
          <p:cNvSpPr/>
          <p:nvPr/>
        </p:nvSpPr>
        <p:spPr>
          <a:xfrm>
            <a:off x="4314328" y="103017"/>
            <a:ext cx="4291912" cy="1763639"/>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自分は</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将来がんになる</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可能性はあるの？</a:t>
            </a:r>
          </a:p>
        </p:txBody>
      </p:sp>
      <p:sp>
        <p:nvSpPr>
          <p:cNvPr id="41" name="円/楕円 40"/>
          <p:cNvSpPr/>
          <p:nvPr/>
        </p:nvSpPr>
        <p:spPr>
          <a:xfrm>
            <a:off x="5750022" y="3864992"/>
            <a:ext cx="3372242" cy="1894159"/>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自分は絶対</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がんに</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なりたくない</a:t>
            </a:r>
          </a:p>
        </p:txBody>
      </p:sp>
      <p:sp>
        <p:nvSpPr>
          <p:cNvPr id="42" name="円/楕円 41"/>
          <p:cNvSpPr/>
          <p:nvPr/>
        </p:nvSpPr>
        <p:spPr>
          <a:xfrm>
            <a:off x="2176698" y="1439701"/>
            <a:ext cx="3885413" cy="1805848"/>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何人に</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人が</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がんになるの？</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43" name="図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536" y="5157192"/>
            <a:ext cx="3015322" cy="1737937"/>
          </a:xfrm>
          <a:prstGeom prst="rect">
            <a:avLst/>
          </a:prstGeom>
        </p:spPr>
      </p:pic>
      <p:sp>
        <p:nvSpPr>
          <p:cNvPr id="44" name="円/楕円 43"/>
          <p:cNvSpPr/>
          <p:nvPr/>
        </p:nvSpPr>
        <p:spPr>
          <a:xfrm>
            <a:off x="6372200" y="1649681"/>
            <a:ext cx="2664296" cy="1391021"/>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がんを防ぐ</a:t>
            </a:r>
            <a:br>
              <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方法って</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あるの？</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5" name="円/楕円 44"/>
          <p:cNvSpPr/>
          <p:nvPr/>
        </p:nvSpPr>
        <p:spPr>
          <a:xfrm>
            <a:off x="-50060" y="2410041"/>
            <a:ext cx="3537894" cy="19397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年をとったら</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誰でもがんになるの？</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498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5" grpId="0" animBg="1"/>
      <p:bldP spid="36" grpId="0" animBg="1"/>
      <p:bldP spid="37" grpId="0" animBg="1"/>
      <p:bldP spid="38" grpId="0" animBg="1"/>
      <p:bldP spid="39" grpId="0" animBg="1"/>
      <p:bldP spid="41" grpId="0" animBg="1"/>
      <p:bldP spid="42" grpId="0" animBg="1"/>
      <p:bldP spid="44" grpId="0" animBg="1"/>
      <p:bldP spid="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extLst>
              <p:ext uri="{D42A27DB-BD31-4B8C-83A1-F6EECF244321}">
                <p14:modId xmlns:p14="http://schemas.microsoft.com/office/powerpoint/2010/main" val="483947858"/>
              </p:ext>
            </p:extLst>
          </p:nvPr>
        </p:nvGraphicFramePr>
        <p:xfrm>
          <a:off x="-108520" y="1049168"/>
          <a:ext cx="9073008" cy="6124247"/>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539552" y="33505"/>
            <a:ext cx="8424936" cy="1015663"/>
          </a:xfrm>
          <a:prstGeom prst="rect">
            <a:avLst/>
          </a:prstGeom>
          <a:noFill/>
        </p:spPr>
        <p:txBody>
          <a:bodyPr wrap="square" rtlCol="0">
            <a:spAutoFit/>
          </a:bodyPr>
          <a:lstStyle/>
          <a:p>
            <a:r>
              <a:rPr lang="ja-JP" altLang="en-US" sz="2000" dirty="0"/>
              <a:t>悪性新生物　</a:t>
            </a:r>
            <a:endParaRPr lang="en-US" altLang="ja-JP" sz="2000" dirty="0"/>
          </a:p>
          <a:p>
            <a:r>
              <a:rPr lang="en-US" altLang="ja-JP" sz="2000" dirty="0"/>
              <a:t>75</a:t>
            </a:r>
            <a:r>
              <a:rPr lang="ja-JP" altLang="en-US" sz="2000" dirty="0"/>
              <a:t>歳未満年齢調整死亡率年次推移</a:t>
            </a:r>
            <a:r>
              <a:rPr lang="en-US" altLang="ja-JP" sz="2000" dirty="0"/>
              <a:t>(</a:t>
            </a:r>
            <a:r>
              <a:rPr lang="ja-JP" altLang="en-US" sz="2000" dirty="0"/>
              <a:t>男女計、人口</a:t>
            </a:r>
            <a:r>
              <a:rPr lang="en-US" altLang="ja-JP" sz="2000" dirty="0"/>
              <a:t>10</a:t>
            </a:r>
            <a:r>
              <a:rPr lang="ja-JP" altLang="en-US" sz="2000" dirty="0"/>
              <a:t>万人あたり）　</a:t>
            </a:r>
            <a:endParaRPr lang="en-US" altLang="ja-JP" sz="2000" dirty="0"/>
          </a:p>
          <a:p>
            <a:r>
              <a:rPr lang="ja-JP" altLang="en-US" sz="2000" dirty="0"/>
              <a:t>　　　　　　　　　　　　　本県と全国との比較</a:t>
            </a:r>
          </a:p>
        </p:txBody>
      </p:sp>
    </p:spTree>
    <p:extLst>
      <p:ext uri="{BB962C8B-B14F-4D97-AF65-F5344CB8AC3E}">
        <p14:creationId xmlns:p14="http://schemas.microsoft.com/office/powerpoint/2010/main" val="2855364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a:off x="1151620" y="238172"/>
            <a:ext cx="6840760" cy="769441"/>
          </a:xfrm>
          <a:prstGeom prst="rect">
            <a:avLst/>
          </a:prstGeom>
          <a:noFill/>
          <a:effectLst/>
        </p:spPr>
        <p:txBody>
          <a:bodyPr wrap="square" rtlCol="0">
            <a:spAutoFit/>
          </a:bodyPr>
          <a:lstStyle>
            <a:defPPr>
              <a:defRPr lang="ja-JP"/>
            </a:defPPr>
            <a:lvl1pPr algn="ctr">
              <a:defRPr sz="4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dirty="0">
                <a:solidFill>
                  <a:schemeClr val="tx1"/>
                </a:solidFill>
              </a:rPr>
              <a:t>がんの</a:t>
            </a:r>
            <a:r>
              <a:rPr lang="en-US" altLang="ja-JP" dirty="0">
                <a:solidFill>
                  <a:schemeClr val="tx1"/>
                </a:solidFill>
              </a:rPr>
              <a:t>5</a:t>
            </a:r>
            <a:r>
              <a:rPr lang="ja-JP" altLang="en-US" dirty="0">
                <a:solidFill>
                  <a:schemeClr val="tx1"/>
                </a:solidFill>
              </a:rPr>
              <a:t>年生存率</a:t>
            </a:r>
            <a:endParaRPr lang="en-US" altLang="ja-JP" dirty="0">
              <a:solidFill>
                <a:schemeClr val="tx1"/>
              </a:solidFill>
            </a:endParaRPr>
          </a:p>
        </p:txBody>
      </p:sp>
      <p:sp>
        <p:nvSpPr>
          <p:cNvPr id="2" name="テキスト ボックス 1"/>
          <p:cNvSpPr txBox="1"/>
          <p:nvPr/>
        </p:nvSpPr>
        <p:spPr>
          <a:xfrm>
            <a:off x="3347864" y="6381328"/>
            <a:ext cx="5976664" cy="253916"/>
          </a:xfrm>
          <a:prstGeom prst="rect">
            <a:avLst/>
          </a:prstGeom>
          <a:noFill/>
        </p:spPr>
        <p:txBody>
          <a:bodyPr wrap="square" rtlCol="0">
            <a:spAutoFit/>
          </a:bodyPr>
          <a:lstStyle/>
          <a:p>
            <a:r>
              <a:rPr kumimoji="1" lang="ja-JP" altLang="en-US" sz="1050" dirty="0">
                <a:solidFill>
                  <a:schemeClr val="tx1">
                    <a:lumMod val="65000"/>
                    <a:lumOff val="35000"/>
                  </a:schemeClr>
                </a:solidFill>
                <a:latin typeface="+mj-ea"/>
                <a:ea typeface="+mj-ea"/>
              </a:rPr>
              <a:t>出典</a:t>
            </a:r>
            <a:r>
              <a:rPr lang="ja-JP" altLang="en-US" sz="1050" dirty="0">
                <a:solidFill>
                  <a:schemeClr val="tx1">
                    <a:lumMod val="65000"/>
                    <a:lumOff val="35000"/>
                  </a:schemeClr>
                </a:solidFill>
                <a:latin typeface="+mj-ea"/>
                <a:ea typeface="+mj-ea"/>
              </a:rPr>
              <a:t>：</a:t>
            </a:r>
            <a:r>
              <a:rPr lang="ja-JP" altLang="en-US" sz="1050" dirty="0"/>
              <a:t>「全国がん（成人病）センター協議会の生存率共同調査 （</a:t>
            </a:r>
            <a:r>
              <a:rPr lang="en-US" altLang="ja-JP" sz="1050" dirty="0"/>
              <a:t>2017</a:t>
            </a:r>
            <a:r>
              <a:rPr lang="ja-JP" altLang="en-US" sz="1050" dirty="0"/>
              <a:t>年</a:t>
            </a:r>
            <a:r>
              <a:rPr lang="en-US" altLang="ja-JP" sz="1050" dirty="0"/>
              <a:t>3</a:t>
            </a:r>
            <a:r>
              <a:rPr lang="ja-JP" altLang="en-US" sz="1050" dirty="0"/>
              <a:t>月集計）による」</a:t>
            </a:r>
            <a:endParaRPr kumimoji="1" lang="ja-JP" altLang="en-US" sz="1050" dirty="0">
              <a:solidFill>
                <a:schemeClr val="tx1">
                  <a:lumMod val="65000"/>
                  <a:lumOff val="35000"/>
                </a:schemeClr>
              </a:solidFill>
              <a:latin typeface="+mj-ea"/>
              <a:ea typeface="+mj-ea"/>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4889" y="1127816"/>
            <a:ext cx="8638438" cy="5373325"/>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198505" y="6631468"/>
            <a:ext cx="8746990" cy="253916"/>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がんと診断された人のうち</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年後に生存している人の割合が、日本人全体で</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年後に生存している人の割合に比べてどのくらい低いかで表す。</a:t>
            </a:r>
          </a:p>
        </p:txBody>
      </p:sp>
    </p:spTree>
    <p:extLst>
      <p:ext uri="{BB962C8B-B14F-4D97-AF65-F5344CB8AC3E}">
        <p14:creationId xmlns:p14="http://schemas.microsoft.com/office/powerpoint/2010/main" val="3304765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38798" y="1196752"/>
            <a:ext cx="7704856" cy="4452501"/>
          </a:xfrm>
          <a:prstGeom prst="rect">
            <a:avLst/>
          </a:prstGeom>
          <a:noFill/>
        </p:spPr>
        <p:txBody>
          <a:bodyPr wrap="square" rtlCol="0">
            <a:spAutoFit/>
          </a:bodyPr>
          <a:lstStyle>
            <a:defPPr>
              <a:defRPr lang="ja-JP"/>
            </a:defPPr>
            <a:lvl1pPr algn="ctr">
              <a:lnSpc>
                <a:spcPts val="8500"/>
              </a:lnSpc>
              <a:defRPr sz="65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6200" dirty="0"/>
              <a:t>がんに</a:t>
            </a:r>
            <a:endParaRPr lang="en-US" altLang="ja-JP" sz="6200" dirty="0"/>
          </a:p>
          <a:p>
            <a:r>
              <a:rPr lang="ja-JP" altLang="en-US" sz="6200" dirty="0"/>
              <a:t>ならないために</a:t>
            </a:r>
            <a:br>
              <a:rPr lang="en-US" altLang="ja-JP" sz="6200" dirty="0"/>
            </a:br>
            <a:r>
              <a:rPr lang="ja-JP" altLang="en-US" sz="6200" dirty="0"/>
              <a:t>できることは</a:t>
            </a:r>
            <a:br>
              <a:rPr lang="en-US" altLang="ja-JP" sz="6200" dirty="0"/>
            </a:br>
            <a:r>
              <a:rPr lang="ja-JP" altLang="en-US" sz="6200" dirty="0"/>
              <a:t>何だろう</a:t>
            </a:r>
          </a:p>
        </p:txBody>
      </p:sp>
    </p:spTree>
    <p:extLst>
      <p:ext uri="{BB962C8B-B14F-4D97-AF65-F5344CB8AC3E}">
        <p14:creationId xmlns:p14="http://schemas.microsoft.com/office/powerpoint/2010/main" val="3086190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a:solidFill>
                  <a:prstClr val="white"/>
                </a:solidFill>
              </a:rPr>
              <a:t>がんの原因</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78" y="1966109"/>
            <a:ext cx="7927253" cy="4621330"/>
          </a:xfrm>
          <a:prstGeom prst="rect">
            <a:avLst/>
          </a:prstGeom>
        </p:spPr>
      </p:pic>
      <p:sp>
        <p:nvSpPr>
          <p:cNvPr id="11" name="テキスト ボックス 10"/>
          <p:cNvSpPr txBox="1"/>
          <p:nvPr/>
        </p:nvSpPr>
        <p:spPr>
          <a:xfrm>
            <a:off x="2520710" y="1196752"/>
            <a:ext cx="4102579" cy="630110"/>
          </a:xfrm>
          <a:prstGeom prst="roundRect">
            <a:avLst>
              <a:gd name="adj" fmla="val 50000"/>
            </a:avLst>
          </a:prstGeom>
          <a:solidFill>
            <a:srgbClr val="075D11"/>
          </a:solidFill>
          <a:ln>
            <a:noFill/>
          </a:ln>
        </p:spPr>
        <p:txBody>
          <a:bodyPr wrap="square" lIns="0" tIns="0" rIns="0" rtlCol="0">
            <a:noAutofit/>
          </a:bodyPr>
          <a:lstStyle/>
          <a:p>
            <a:pPr algn="ctr"/>
            <a:r>
              <a:rPr kumimoji="1" lang="ja-JP" altLang="en-US" sz="3600" b="1" spc="300" dirty="0">
                <a:solidFill>
                  <a:schemeClr val="bg1"/>
                </a:solidFill>
                <a:latin typeface="+mn-ea"/>
                <a:cs typeface="メイリオ" panose="020B0604030504040204" pitchFamily="50" charset="-128"/>
              </a:rPr>
              <a:t>男性</a:t>
            </a:r>
            <a:r>
              <a:rPr kumimoji="1" lang="ja-JP" altLang="en-US" sz="3000" b="1" spc="300" dirty="0">
                <a:solidFill>
                  <a:schemeClr val="bg1"/>
                </a:solidFill>
                <a:latin typeface="+mn-ea"/>
                <a:cs typeface="メイリオ" panose="020B0604030504040204" pitchFamily="50" charset="-128"/>
              </a:rPr>
              <a:t>の場合</a:t>
            </a:r>
          </a:p>
        </p:txBody>
      </p:sp>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528" y="1762745"/>
            <a:ext cx="6432160" cy="451266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直線コネクタ 12"/>
          <p:cNvCxnSpPr/>
          <p:nvPr/>
        </p:nvCxnSpPr>
        <p:spPr>
          <a:xfrm>
            <a:off x="467544" y="2348880"/>
            <a:ext cx="1670092"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25488" y="6491436"/>
            <a:ext cx="8610425" cy="415498"/>
          </a:xfrm>
          <a:prstGeom prst="rect">
            <a:avLst/>
          </a:prstGeom>
          <a:noFill/>
        </p:spPr>
        <p:txBody>
          <a:bodyPr wrap="square" rtlCol="0">
            <a:spAutoFit/>
          </a:bodyPr>
          <a:lstStyle/>
          <a:p>
            <a:pPr algn="r"/>
            <a:r>
              <a:rPr lang="ja-JP" altLang="en-US" sz="1050" dirty="0">
                <a:solidFill>
                  <a:schemeClr val="tx1">
                    <a:lumMod val="65000"/>
                    <a:lumOff val="35000"/>
                  </a:schemeClr>
                </a:solidFill>
                <a:latin typeface="+mn-ea"/>
              </a:rPr>
              <a:t>出典：国立がん研究センターがん情報サービス</a:t>
            </a:r>
          </a:p>
          <a:p>
            <a:pPr algn="r"/>
            <a:r>
              <a:rPr lang="en-US" altLang="ja-JP" sz="1050" dirty="0">
                <a:solidFill>
                  <a:schemeClr val="tx1">
                    <a:lumMod val="65000"/>
                    <a:lumOff val="35000"/>
                  </a:schemeClr>
                </a:solidFill>
                <a:latin typeface="+mn-ea"/>
              </a:rPr>
              <a:t>※Inoue, M. et al.: Ann </a:t>
            </a:r>
            <a:r>
              <a:rPr lang="en-US" altLang="ja-JP" sz="1050" dirty="0" err="1">
                <a:solidFill>
                  <a:schemeClr val="tx1">
                    <a:lumMod val="65000"/>
                    <a:lumOff val="35000"/>
                  </a:schemeClr>
                </a:solidFill>
                <a:latin typeface="+mn-ea"/>
              </a:rPr>
              <a:t>Oncol</a:t>
            </a:r>
            <a:r>
              <a:rPr lang="en-US" altLang="ja-JP" sz="1050" dirty="0">
                <a:solidFill>
                  <a:schemeClr val="tx1">
                    <a:lumMod val="65000"/>
                    <a:lumOff val="35000"/>
                  </a:schemeClr>
                </a:solidFill>
                <a:latin typeface="+mn-ea"/>
              </a:rPr>
              <a:t>, 2012; 23(5): 1362-9</a:t>
            </a:r>
            <a:r>
              <a:rPr lang="ja-JP" altLang="en-US" sz="1050" dirty="0">
                <a:solidFill>
                  <a:schemeClr val="tx1">
                    <a:lumMod val="65000"/>
                    <a:lumOff val="35000"/>
                  </a:schemeClr>
                </a:solidFill>
                <a:latin typeface="+mn-ea"/>
              </a:rPr>
              <a:t>を基に国立がん研究センターがん情報サービスが作成（より一部改変）</a:t>
            </a:r>
            <a:endParaRPr kumimoji="1" lang="ja-JP" altLang="en-US" sz="1050" dirty="0">
              <a:solidFill>
                <a:schemeClr val="tx1">
                  <a:lumMod val="65000"/>
                  <a:lumOff val="35000"/>
                </a:schemeClr>
              </a:solidFill>
              <a:latin typeface="+mn-ea"/>
            </a:endParaRPr>
          </a:p>
        </p:txBody>
      </p:sp>
    </p:spTree>
    <p:extLst>
      <p:ext uri="{BB962C8B-B14F-4D97-AF65-F5344CB8AC3E}">
        <p14:creationId xmlns:p14="http://schemas.microsoft.com/office/powerpoint/2010/main" val="192855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6" presetClass="entr" presetSubtype="37"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a:solidFill>
                  <a:prstClr val="white"/>
                </a:solidFill>
              </a:rPr>
              <a:t>がんの原因</a:t>
            </a:r>
          </a:p>
        </p:txBody>
      </p:sp>
      <p:pic>
        <p:nvPicPr>
          <p:cNvPr id="8" name="Picture 2" descr="C:\Users\nakamura\Desktop\17015_要因_女性-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962" y="1579560"/>
            <a:ext cx="4523241" cy="4806584"/>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2520710" y="1196752"/>
            <a:ext cx="4102579" cy="630110"/>
          </a:xfrm>
          <a:prstGeom prst="roundRect">
            <a:avLst>
              <a:gd name="adj" fmla="val 50000"/>
            </a:avLst>
          </a:prstGeom>
          <a:solidFill>
            <a:srgbClr val="0CA41E"/>
          </a:solidFill>
          <a:ln>
            <a:noFill/>
          </a:ln>
        </p:spPr>
        <p:txBody>
          <a:bodyPr wrap="square" lIns="0" tIns="0" rIns="0" bIns="46800" rtlCol="0">
            <a:noAutofit/>
          </a:bodyPr>
          <a:lstStyle/>
          <a:p>
            <a:pPr algn="ctr"/>
            <a:r>
              <a:rPr kumimoji="1" lang="ja-JP" altLang="en-US" sz="3600" b="1" spc="300" dirty="0">
                <a:solidFill>
                  <a:schemeClr val="bg1"/>
                </a:solidFill>
                <a:latin typeface="+mn-ea"/>
                <a:cs typeface="メイリオ" panose="020B0604030504040204" pitchFamily="50" charset="-128"/>
              </a:rPr>
              <a:t>女性</a:t>
            </a:r>
            <a:r>
              <a:rPr kumimoji="1" lang="ja-JP" altLang="en-US" sz="3000" b="1" spc="300" dirty="0">
                <a:solidFill>
                  <a:schemeClr val="bg1"/>
                </a:solidFill>
                <a:latin typeface="+mn-ea"/>
                <a:cs typeface="メイリオ" panose="020B0604030504040204" pitchFamily="50" charset="-128"/>
              </a:rPr>
              <a:t>の場合</a:t>
            </a: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1988840"/>
            <a:ext cx="7907809" cy="4614047"/>
          </a:xfrm>
          <a:prstGeom prst="rect">
            <a:avLst/>
          </a:prstGeom>
        </p:spPr>
      </p:pic>
      <p:cxnSp>
        <p:nvCxnSpPr>
          <p:cNvPr id="14" name="直線コネクタ 13"/>
          <p:cNvCxnSpPr/>
          <p:nvPr/>
        </p:nvCxnSpPr>
        <p:spPr>
          <a:xfrm>
            <a:off x="467544" y="2348880"/>
            <a:ext cx="1670092"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25488" y="6491436"/>
            <a:ext cx="8610425" cy="415498"/>
          </a:xfrm>
          <a:prstGeom prst="rect">
            <a:avLst/>
          </a:prstGeom>
          <a:noFill/>
        </p:spPr>
        <p:txBody>
          <a:bodyPr wrap="square" rtlCol="0">
            <a:spAutoFit/>
          </a:bodyPr>
          <a:lstStyle/>
          <a:p>
            <a:pPr algn="r"/>
            <a:r>
              <a:rPr lang="ja-JP" altLang="en-US" sz="1050" dirty="0">
                <a:solidFill>
                  <a:schemeClr val="tx1">
                    <a:lumMod val="65000"/>
                    <a:lumOff val="35000"/>
                  </a:schemeClr>
                </a:solidFill>
              </a:rPr>
              <a:t>出典：国立がん研究センターがん情報サービス</a:t>
            </a:r>
          </a:p>
          <a:p>
            <a:pPr algn="r"/>
            <a:r>
              <a:rPr lang="en-US" altLang="ja-JP" sz="1050" dirty="0">
                <a:solidFill>
                  <a:schemeClr val="tx1">
                    <a:lumMod val="65000"/>
                    <a:lumOff val="35000"/>
                  </a:schemeClr>
                </a:solidFill>
              </a:rPr>
              <a:t>※Inoue, M. et al.: Ann </a:t>
            </a:r>
            <a:r>
              <a:rPr lang="en-US" altLang="ja-JP" sz="1050" dirty="0" err="1">
                <a:solidFill>
                  <a:schemeClr val="tx1">
                    <a:lumMod val="65000"/>
                    <a:lumOff val="35000"/>
                  </a:schemeClr>
                </a:solidFill>
              </a:rPr>
              <a:t>Oncol</a:t>
            </a:r>
            <a:r>
              <a:rPr lang="en-US" altLang="ja-JP" sz="1050" dirty="0">
                <a:solidFill>
                  <a:schemeClr val="tx1">
                    <a:lumMod val="65000"/>
                    <a:lumOff val="35000"/>
                  </a:schemeClr>
                </a:solidFill>
              </a:rPr>
              <a:t>, 2012; 23(5): 1362-9</a:t>
            </a:r>
            <a:r>
              <a:rPr lang="ja-JP" altLang="en-US" sz="1050" dirty="0">
                <a:solidFill>
                  <a:schemeClr val="tx1">
                    <a:lumMod val="65000"/>
                    <a:lumOff val="35000"/>
                  </a:schemeClr>
                </a:solidFill>
              </a:rPr>
              <a:t>を基に国立がん研究センターがん情報サービスが作成（より一部改変）</a:t>
            </a:r>
            <a:endParaRPr kumimoji="1" lang="ja-JP" altLang="en-US" sz="1050" dirty="0">
              <a:solidFill>
                <a:schemeClr val="tx1">
                  <a:lumMod val="65000"/>
                  <a:lumOff val="35000"/>
                </a:schemeClr>
              </a:solidFill>
            </a:endParaRPr>
          </a:p>
        </p:txBody>
      </p:sp>
      <p:cxnSp>
        <p:nvCxnSpPr>
          <p:cNvPr id="3" name="直線コネクタ 2">
            <a:extLst>
              <a:ext uri="{FF2B5EF4-FFF2-40B4-BE49-F238E27FC236}">
                <a16:creationId xmlns:a16="http://schemas.microsoft.com/office/drawing/2014/main" id="{7A90DDDA-6C75-4462-B2D6-884C59081363}"/>
              </a:ext>
            </a:extLst>
          </p:cNvPr>
          <p:cNvCxnSpPr/>
          <p:nvPr/>
        </p:nvCxnSpPr>
        <p:spPr>
          <a:xfrm>
            <a:off x="467544" y="3284984"/>
            <a:ext cx="167009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24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p:cNvGrpSpPr/>
          <p:nvPr/>
        </p:nvGrpSpPr>
        <p:grpSpPr>
          <a:xfrm>
            <a:off x="3133508" y="1484784"/>
            <a:ext cx="2915872" cy="2915870"/>
            <a:chOff x="3677860" y="1707463"/>
            <a:chExt cx="2915872" cy="2915870"/>
          </a:xfrm>
        </p:grpSpPr>
        <p:sp>
          <p:nvSpPr>
            <p:cNvPr id="17" name="円/楕円 16"/>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017120" y="2863273"/>
              <a:ext cx="2316074" cy="707886"/>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生活習慣</a:t>
              </a:r>
            </a:p>
          </p:txBody>
        </p:sp>
      </p:grpSp>
      <p:grpSp>
        <p:nvGrpSpPr>
          <p:cNvPr id="30" name="グループ化 29"/>
          <p:cNvGrpSpPr/>
          <p:nvPr/>
        </p:nvGrpSpPr>
        <p:grpSpPr>
          <a:xfrm>
            <a:off x="302077" y="1499894"/>
            <a:ext cx="2915872" cy="2915870"/>
            <a:chOff x="774398" y="1722573"/>
            <a:chExt cx="2915872" cy="2915870"/>
          </a:xfrm>
        </p:grpSpPr>
        <p:sp>
          <p:nvSpPr>
            <p:cNvPr id="31" name="円/楕円 30"/>
            <p:cNvSpPr/>
            <p:nvPr/>
          </p:nvSpPr>
          <p:spPr>
            <a:xfrm>
              <a:off x="774398" y="172257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870667" y="2598524"/>
              <a:ext cx="2723331" cy="1323439"/>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細菌・</a:t>
              </a:r>
              <a:endParaRPr lang="en-US" altLang="ja-JP" sz="4000" dirty="0">
                <a:solidFill>
                  <a:schemeClr val="tx1">
                    <a:lumMod val="75000"/>
                    <a:lumOff val="25000"/>
                  </a:schemeClr>
                </a:solidFill>
              </a:endParaRPr>
            </a:p>
            <a:p>
              <a:r>
                <a:rPr lang="ja-JP" altLang="en-US" sz="4000" dirty="0">
                  <a:solidFill>
                    <a:schemeClr val="tx1">
                      <a:lumMod val="75000"/>
                      <a:lumOff val="25000"/>
                    </a:schemeClr>
                  </a:solidFill>
                </a:rPr>
                <a:t>ウイルス</a:t>
              </a:r>
            </a:p>
          </p:txBody>
        </p:sp>
      </p:grpSp>
      <p:grpSp>
        <p:nvGrpSpPr>
          <p:cNvPr id="33" name="グループ化 32"/>
          <p:cNvGrpSpPr/>
          <p:nvPr/>
        </p:nvGrpSpPr>
        <p:grpSpPr>
          <a:xfrm>
            <a:off x="5947043" y="1484784"/>
            <a:ext cx="2915872" cy="2915870"/>
            <a:chOff x="3677860" y="1707463"/>
            <a:chExt cx="2915872" cy="2915870"/>
          </a:xfrm>
        </p:grpSpPr>
        <p:sp>
          <p:nvSpPr>
            <p:cNvPr id="34" name="円/楕円 33"/>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4017120" y="2629499"/>
              <a:ext cx="2316074" cy="1323439"/>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遺伝的</a:t>
              </a:r>
              <a:endParaRPr lang="en-US" altLang="ja-JP" sz="4000" dirty="0">
                <a:solidFill>
                  <a:schemeClr val="tx1">
                    <a:lumMod val="75000"/>
                    <a:lumOff val="25000"/>
                  </a:schemeClr>
                </a:solidFill>
              </a:endParaRPr>
            </a:p>
            <a:p>
              <a:r>
                <a:rPr lang="ja-JP" altLang="en-US" sz="4000" dirty="0">
                  <a:solidFill>
                    <a:schemeClr val="tx1">
                      <a:lumMod val="75000"/>
                      <a:lumOff val="25000"/>
                    </a:schemeClr>
                  </a:solidFill>
                </a:rPr>
                <a:t>原因</a:t>
              </a:r>
            </a:p>
          </p:txBody>
        </p:sp>
      </p:grpSp>
      <p:sp>
        <p:nvSpPr>
          <p:cNvPr id="21" name="テキスト ボックス 20"/>
          <p:cNvSpPr txBox="1"/>
          <p:nvPr/>
        </p:nvSpPr>
        <p:spPr>
          <a:xfrm>
            <a:off x="431485" y="4747672"/>
            <a:ext cx="8244971" cy="1729463"/>
          </a:xfrm>
          <a:prstGeom prst="roundRect">
            <a:avLst>
              <a:gd name="adj" fmla="val 14464"/>
            </a:avLst>
          </a:prstGeom>
          <a:solidFill>
            <a:srgbClr val="FF9900"/>
          </a:solidFill>
        </p:spPr>
        <p:txBody>
          <a:bodyPr wrap="square" tIns="180000" rtlCol="0">
            <a:noAutofit/>
          </a:bodyPr>
          <a:lstStyle>
            <a:defPPr>
              <a:defRPr lang="ja-JP"/>
            </a:defPPr>
            <a:lvl1pPr algn="ctr">
              <a:defRPr sz="4400" b="1">
                <a:solidFill>
                  <a:schemeClr val="bg1"/>
                </a:solidFill>
                <a:effectLst>
                  <a:outerShdw blurRad="38100" dist="38100" dir="2700000" algn="tl">
                    <a:srgbClr val="000000">
                      <a:alpha val="43137"/>
                    </a:srgbClr>
                  </a:outerShdw>
                </a:effectLst>
                <a:latin typeface="+mn-ea"/>
                <a:cs typeface="メイリオ" panose="020B0604030504040204" pitchFamily="50" charset="-128"/>
              </a:defRPr>
            </a:lvl1pPr>
          </a:lstStyle>
          <a:p>
            <a:r>
              <a:rPr lang="ja-JP" altLang="en-US" dirty="0">
                <a:latin typeface="メイリオ" panose="020B0604030504040204" pitchFamily="50" charset="-128"/>
                <a:ea typeface="メイリオ" panose="020B0604030504040204" pitchFamily="50" charset="-128"/>
              </a:rPr>
              <a:t>生活習慣は自分で</a:t>
            </a:r>
            <a:br>
              <a:rPr lang="en-US" altLang="ja-JP"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気をつけることができる</a:t>
            </a:r>
          </a:p>
        </p:txBody>
      </p:sp>
      <p:sp>
        <p:nvSpPr>
          <p:cNvPr id="16" name="テキスト ボックス 15"/>
          <p:cNvSpPr txBox="1"/>
          <p:nvPr/>
        </p:nvSpPr>
        <p:spPr>
          <a:xfrm>
            <a:off x="0" y="178480"/>
            <a:ext cx="9144000" cy="769441"/>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400" dirty="0">
                <a:solidFill>
                  <a:schemeClr val="tx1"/>
                </a:solidFill>
              </a:rPr>
              <a:t>主ながんの原因</a:t>
            </a:r>
          </a:p>
        </p:txBody>
      </p:sp>
      <p:sp>
        <p:nvSpPr>
          <p:cNvPr id="29" name="円/楕円 28"/>
          <p:cNvSpPr/>
          <p:nvPr/>
        </p:nvSpPr>
        <p:spPr>
          <a:xfrm>
            <a:off x="3115798" y="1452700"/>
            <a:ext cx="2930980" cy="2930980"/>
          </a:xfrm>
          <a:prstGeom prst="ellipse">
            <a:avLst/>
          </a:prstGeom>
          <a:noFill/>
          <a:ln w="76200" cap="sq">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70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1000"/>
                                        <p:tgtEl>
                                          <p:spTgt spid="29"/>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円/楕円 24"/>
          <p:cNvSpPr/>
          <p:nvPr/>
        </p:nvSpPr>
        <p:spPr>
          <a:xfrm>
            <a:off x="2981895" y="1850694"/>
            <a:ext cx="3481564" cy="3364630"/>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lnSpc>
                <a:spcPct val="120000"/>
              </a:lnSpc>
            </a:pPr>
            <a:r>
              <a:rPr lang="ja-JP" altLang="en-US" sz="5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禁 煙</a:t>
            </a:r>
          </a:p>
        </p:txBody>
      </p:sp>
      <p:sp>
        <p:nvSpPr>
          <p:cNvPr id="22" name="円/楕円 21"/>
          <p:cNvSpPr/>
          <p:nvPr/>
        </p:nvSpPr>
        <p:spPr>
          <a:xfrm>
            <a:off x="1619672" y="3503015"/>
            <a:ext cx="2303232" cy="2222455"/>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180000" rIns="0" rtlCol="0" anchor="ctr"/>
          <a:lstStyle/>
          <a:p>
            <a:pPr algn="ctr"/>
            <a:r>
              <a:rPr lang="ja-JP" altLang="en-US" sz="27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バランスの</a:t>
            </a:r>
            <a:r>
              <a:rPr lang="ja-JP" altLang="en-US" sz="27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よい食事</a:t>
            </a:r>
          </a:p>
        </p:txBody>
      </p:sp>
      <p:grpSp>
        <p:nvGrpSpPr>
          <p:cNvPr id="12" name="グループ化 11"/>
          <p:cNvGrpSpPr/>
          <p:nvPr/>
        </p:nvGrpSpPr>
        <p:grpSpPr>
          <a:xfrm>
            <a:off x="326528" y="-17252"/>
            <a:ext cx="8151156" cy="1920846"/>
            <a:chOff x="326528" y="-17252"/>
            <a:chExt cx="8151156" cy="1920846"/>
          </a:xfrm>
        </p:grpSpPr>
        <p:pic>
          <p:nvPicPr>
            <p:cNvPr id="13"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215" y="-17252"/>
              <a:ext cx="7190469" cy="192084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1996964" y="433762"/>
              <a:ext cx="6408712"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4200" dirty="0">
                  <a:solidFill>
                    <a:schemeClr val="tx1">
                      <a:lumMod val="75000"/>
                      <a:lumOff val="25000"/>
                    </a:schemeClr>
                  </a:solidFill>
                  <a:effectLst/>
                </a:rPr>
                <a:t>どのような生活を送れば</a:t>
              </a:r>
              <a:br>
                <a:rPr lang="en-US" altLang="ja-JP" sz="4200" dirty="0">
                  <a:solidFill>
                    <a:schemeClr val="tx1">
                      <a:lumMod val="75000"/>
                      <a:lumOff val="25000"/>
                    </a:schemeClr>
                  </a:solidFill>
                  <a:effectLst/>
                </a:rPr>
              </a:br>
              <a:r>
                <a:rPr lang="ja-JP" altLang="en-US" sz="4200" dirty="0">
                  <a:solidFill>
                    <a:schemeClr val="tx1">
                      <a:lumMod val="75000"/>
                      <a:lumOff val="25000"/>
                    </a:schemeClr>
                  </a:solidFill>
                  <a:effectLst/>
                </a:rPr>
                <a:t>よいのだろう</a:t>
              </a:r>
            </a:p>
          </p:txBody>
        </p:sp>
        <p:grpSp>
          <p:nvGrpSpPr>
            <p:cNvPr id="16" name="グループ化 15"/>
            <p:cNvGrpSpPr/>
            <p:nvPr/>
          </p:nvGrpSpPr>
          <p:grpSpPr>
            <a:xfrm>
              <a:off x="326528" y="348797"/>
              <a:ext cx="1008112" cy="1067428"/>
              <a:chOff x="728192" y="921380"/>
              <a:chExt cx="1008112" cy="1067428"/>
            </a:xfrm>
          </p:grpSpPr>
          <p:sp>
            <p:nvSpPr>
              <p:cNvPr id="17" name="円/楕円 16"/>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17"/>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sp>
        <p:nvSpPr>
          <p:cNvPr id="28" name="円/楕円 27"/>
          <p:cNvSpPr/>
          <p:nvPr/>
        </p:nvSpPr>
        <p:spPr>
          <a:xfrm>
            <a:off x="994159" y="1734531"/>
            <a:ext cx="2582063" cy="2369689"/>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lnSpc>
                <a:spcPct val="120000"/>
              </a:lnSpc>
            </a:pPr>
            <a:r>
              <a:rPr lang="ja-JP" altLang="en-US" sz="4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節 酒</a:t>
            </a:r>
          </a:p>
        </p:txBody>
      </p:sp>
      <p:sp>
        <p:nvSpPr>
          <p:cNvPr id="19" name="円/楕円 18"/>
          <p:cNvSpPr/>
          <p:nvPr/>
        </p:nvSpPr>
        <p:spPr>
          <a:xfrm>
            <a:off x="5843902" y="1879487"/>
            <a:ext cx="2273987" cy="2125577"/>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ja-JP" altLang="en-US" sz="27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適正体重</a:t>
            </a:r>
            <a:endParaRPr lang="en-US" altLang="ja-JP" sz="27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7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の維持</a:t>
            </a:r>
          </a:p>
        </p:txBody>
      </p:sp>
      <p:sp>
        <p:nvSpPr>
          <p:cNvPr id="21" name="円/楕円 20"/>
          <p:cNvSpPr/>
          <p:nvPr/>
        </p:nvSpPr>
        <p:spPr>
          <a:xfrm>
            <a:off x="5436096" y="3503015"/>
            <a:ext cx="2303232" cy="2222455"/>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180000" rIns="0" rtlCol="0" anchor="ctr"/>
          <a:lstStyle/>
          <a:p>
            <a:pPr algn="ctr"/>
            <a:r>
              <a:rPr lang="ja-JP" altLang="en-US" sz="27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適度な</a:t>
            </a:r>
            <a:br>
              <a:rPr lang="en-US" altLang="ja-JP" sz="27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7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運動</a:t>
            </a:r>
          </a:p>
        </p:txBody>
      </p:sp>
      <p:sp>
        <p:nvSpPr>
          <p:cNvPr id="30" name="テキスト ボックス 29"/>
          <p:cNvSpPr txBox="1"/>
          <p:nvPr/>
        </p:nvSpPr>
        <p:spPr>
          <a:xfrm>
            <a:off x="359532" y="5066796"/>
            <a:ext cx="8424936" cy="1355448"/>
          </a:xfrm>
          <a:prstGeom prst="roundRect">
            <a:avLst>
              <a:gd name="adj" fmla="val 14464"/>
            </a:avLst>
          </a:prstGeom>
          <a:solidFill>
            <a:srgbClr val="FF9900"/>
          </a:solidFill>
        </p:spPr>
        <p:txBody>
          <a:bodyPr wrap="square" tIns="180000" rtlCol="0">
            <a:noAutofit/>
          </a:bodyPr>
          <a:lstStyle>
            <a:defPPr>
              <a:defRPr lang="ja-JP"/>
            </a:defPPr>
            <a:lvl1pPr algn="ctr">
              <a:defRPr sz="4400" b="1">
                <a:solidFill>
                  <a:schemeClr val="bg1"/>
                </a:solidFill>
                <a:effectLst>
                  <a:outerShdw blurRad="38100" dist="38100" dir="2700000" algn="tl">
                    <a:srgbClr val="000000">
                      <a:alpha val="43137"/>
                    </a:srgbClr>
                  </a:outerShdw>
                </a:effectLst>
                <a:latin typeface="+mn-ea"/>
                <a:cs typeface="メイリオ" panose="020B0604030504040204" pitchFamily="50" charset="-128"/>
              </a:defRPr>
            </a:lvl1pPr>
          </a:lstStyle>
          <a:p>
            <a:r>
              <a:rPr lang="ja-JP" altLang="en-US" sz="3500" dirty="0">
                <a:latin typeface="メイリオ" panose="020B0604030504040204" pitchFamily="50" charset="-128"/>
                <a:ea typeface="メイリオ" panose="020B0604030504040204" pitchFamily="50" charset="-128"/>
              </a:rPr>
              <a:t>望ましい生活習慣により</a:t>
            </a:r>
            <a:endParaRPr lang="en-US" altLang="ja-JP" sz="3500" dirty="0">
              <a:latin typeface="メイリオ" panose="020B0604030504040204" pitchFamily="50" charset="-128"/>
              <a:ea typeface="メイリオ" panose="020B0604030504040204" pitchFamily="50" charset="-128"/>
            </a:endParaRPr>
          </a:p>
          <a:p>
            <a:r>
              <a:rPr lang="ja-JP" altLang="en-US" sz="3500" dirty="0">
                <a:latin typeface="メイリオ" panose="020B0604030504040204" pitchFamily="50" charset="-128"/>
                <a:ea typeface="メイリオ" panose="020B0604030504040204" pitchFamily="50" charset="-128"/>
              </a:rPr>
              <a:t>がんになる危険性を減らすことができる</a:t>
            </a:r>
          </a:p>
        </p:txBody>
      </p:sp>
      <p:sp>
        <p:nvSpPr>
          <p:cNvPr id="14" name="テキスト ボックス 13"/>
          <p:cNvSpPr txBox="1"/>
          <p:nvPr/>
        </p:nvSpPr>
        <p:spPr>
          <a:xfrm>
            <a:off x="495692" y="6453375"/>
            <a:ext cx="8396788" cy="400110"/>
          </a:xfrm>
          <a:prstGeom prst="rect">
            <a:avLst/>
          </a:prstGeom>
          <a:noFill/>
        </p:spPr>
        <p:txBody>
          <a:bodyPr wrap="square" rtlCol="0">
            <a:spAutoFit/>
          </a:bodyPr>
          <a:lstStyle/>
          <a:p>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出典：国立がん研究センター社会と健康研究センター予防研究グループ　科学的根拠に基づく発がん性・がん予防効果の評価とがん予防ガイドライン提言に関する研究を基に国立がん研究センターがん情報サービスが作成（より一部改変）</a:t>
            </a:r>
            <a:endParaRPr kumimoji="1"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2307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animBg="1"/>
      <p:bldP spid="19" grpId="0" animBg="1"/>
      <p:bldP spid="21" grpId="0" animBg="1"/>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 喫煙率(国民生活基礎調査、2013年)(都道府県別)(喫煙率順)"/>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717604"/>
            <a:ext cx="5090914" cy="5788642"/>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3829399" y="717604"/>
            <a:ext cx="535345" cy="339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タイトル 4"/>
          <p:cNvSpPr>
            <a:spLocks noGrp="1"/>
          </p:cNvSpPr>
          <p:nvPr>
            <p:ph type="title"/>
          </p:nvPr>
        </p:nvSpPr>
        <p:spPr>
          <a:xfrm>
            <a:off x="35884" y="13143"/>
            <a:ext cx="6447501" cy="990600"/>
          </a:xfrm>
        </p:spPr>
        <p:txBody>
          <a:bodyPr/>
          <a:lstStyle/>
          <a:p>
            <a:r>
              <a:rPr kumimoji="1" lang="ja-JP" altLang="en-US" dirty="0"/>
              <a:t>県別の喫煙率</a:t>
            </a:r>
          </a:p>
        </p:txBody>
      </p:sp>
      <p:sp>
        <p:nvSpPr>
          <p:cNvPr id="6" name="爆発 1 5"/>
          <p:cNvSpPr/>
          <p:nvPr/>
        </p:nvSpPr>
        <p:spPr>
          <a:xfrm>
            <a:off x="251520" y="1484784"/>
            <a:ext cx="3577878" cy="3384377"/>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 name="テキスト ボックス 2"/>
          <p:cNvSpPr txBox="1"/>
          <p:nvPr/>
        </p:nvSpPr>
        <p:spPr>
          <a:xfrm>
            <a:off x="683568" y="2708920"/>
            <a:ext cx="2626827" cy="830997"/>
          </a:xfrm>
          <a:prstGeom prst="rect">
            <a:avLst/>
          </a:prstGeom>
          <a:noFill/>
        </p:spPr>
        <p:txBody>
          <a:bodyPr wrap="square" rtlCol="0">
            <a:spAutoFit/>
          </a:bodyPr>
          <a:lstStyle/>
          <a:p>
            <a:r>
              <a:rPr lang="ja-JP" altLang="en-US" sz="2400" b="1" dirty="0"/>
              <a:t>宮崎は全国で</a:t>
            </a:r>
            <a:endParaRPr lang="en-US" altLang="ja-JP" sz="2400" b="1" dirty="0"/>
          </a:p>
          <a:p>
            <a:r>
              <a:rPr lang="ja-JP" altLang="en-US" sz="2400" b="1" dirty="0"/>
              <a:t>２１番目の喫煙率</a:t>
            </a:r>
          </a:p>
        </p:txBody>
      </p:sp>
      <p:sp>
        <p:nvSpPr>
          <p:cNvPr id="8" name="テキスト ボックス 7">
            <a:extLst>
              <a:ext uri="{FF2B5EF4-FFF2-40B4-BE49-F238E27FC236}">
                <a16:creationId xmlns:a16="http://schemas.microsoft.com/office/drawing/2014/main" id="{DE42EA0C-AEF4-49AD-A7EC-1DFFEAB5D638}"/>
              </a:ext>
            </a:extLst>
          </p:cNvPr>
          <p:cNvSpPr txBox="1"/>
          <p:nvPr/>
        </p:nvSpPr>
        <p:spPr>
          <a:xfrm>
            <a:off x="510647" y="5304327"/>
            <a:ext cx="2218877" cy="923330"/>
          </a:xfrm>
          <a:prstGeom prst="rect">
            <a:avLst/>
          </a:prstGeom>
          <a:noFill/>
        </p:spPr>
        <p:txBody>
          <a:bodyPr wrap="none" rtlCol="0">
            <a:spAutoFit/>
          </a:bodyPr>
          <a:lstStyle/>
          <a:p>
            <a:r>
              <a:rPr kumimoji="1" lang="en-US" altLang="ja-JP" sz="5400" dirty="0"/>
              <a:t>21.5</a:t>
            </a:r>
            <a:r>
              <a:rPr kumimoji="1" lang="ja-JP" altLang="en-US" sz="5400" dirty="0"/>
              <a:t>％</a:t>
            </a:r>
          </a:p>
        </p:txBody>
      </p:sp>
      <p:sp>
        <p:nvSpPr>
          <p:cNvPr id="2" name="楕円 1">
            <a:extLst>
              <a:ext uri="{FF2B5EF4-FFF2-40B4-BE49-F238E27FC236}">
                <a16:creationId xmlns:a16="http://schemas.microsoft.com/office/drawing/2014/main" id="{8CBB73C9-0169-41B4-A4C9-C70AFFCE1DD5}"/>
              </a:ext>
            </a:extLst>
          </p:cNvPr>
          <p:cNvSpPr/>
          <p:nvPr/>
        </p:nvSpPr>
        <p:spPr>
          <a:xfrm>
            <a:off x="3851919" y="3356992"/>
            <a:ext cx="720081"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1887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76535FA-3165-423B-B79A-6BCD7B2A9226}"/>
              </a:ext>
            </a:extLst>
          </p:cNvPr>
          <p:cNvPicPr>
            <a:picLocks noChangeAspect="1"/>
          </p:cNvPicPr>
          <p:nvPr/>
        </p:nvPicPr>
        <p:blipFill>
          <a:blip r:embed="rId3"/>
          <a:stretch>
            <a:fillRect/>
          </a:stretch>
        </p:blipFill>
        <p:spPr>
          <a:xfrm>
            <a:off x="182880" y="1062273"/>
            <a:ext cx="8133536" cy="5646999"/>
          </a:xfrm>
          <a:prstGeom prst="rect">
            <a:avLst/>
          </a:prstGeom>
        </p:spPr>
      </p:pic>
      <p:sp>
        <p:nvSpPr>
          <p:cNvPr id="4" name="タイトル 3"/>
          <p:cNvSpPr>
            <a:spLocks noGrp="1"/>
          </p:cNvSpPr>
          <p:nvPr>
            <p:ph type="title" idx="4294967295"/>
          </p:nvPr>
        </p:nvSpPr>
        <p:spPr>
          <a:xfrm>
            <a:off x="1331640" y="10538"/>
            <a:ext cx="6686550" cy="823913"/>
          </a:xfrm>
        </p:spPr>
        <p:txBody>
          <a:bodyPr vert="horz" lIns="91440" tIns="45720" rIns="91440" bIns="45720" rtlCol="0" anchor="b">
            <a:normAutofit/>
          </a:bodyPr>
          <a:lstStyle/>
          <a:p>
            <a:r>
              <a:rPr kumimoji="1" lang="ja-JP" altLang="en-US" sz="3800" dirty="0"/>
              <a:t>喫煙による健康影響</a:t>
            </a:r>
          </a:p>
        </p:txBody>
      </p:sp>
    </p:spTree>
    <p:extLst>
      <p:ext uri="{BB962C8B-B14F-4D97-AF65-F5344CB8AC3E}">
        <p14:creationId xmlns:p14="http://schemas.microsoft.com/office/powerpoint/2010/main" val="1858063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022A19-32EB-42B1-BDE6-A26840795592}"/>
              </a:ext>
            </a:extLst>
          </p:cNvPr>
          <p:cNvSpPr>
            <a:spLocks noGrp="1"/>
          </p:cNvSpPr>
          <p:nvPr>
            <p:ph type="title" idx="4294967295"/>
          </p:nvPr>
        </p:nvSpPr>
        <p:spPr>
          <a:xfrm>
            <a:off x="1547664" y="116632"/>
            <a:ext cx="6446838" cy="803275"/>
          </a:xfrm>
        </p:spPr>
        <p:txBody>
          <a:bodyPr>
            <a:normAutofit/>
          </a:bodyPr>
          <a:lstStyle/>
          <a:p>
            <a:r>
              <a:rPr kumimoji="1" lang="ja-JP" altLang="en-US" sz="4400" dirty="0"/>
              <a:t>受動喫煙とは</a:t>
            </a:r>
          </a:p>
        </p:txBody>
      </p:sp>
      <p:sp>
        <p:nvSpPr>
          <p:cNvPr id="3" name="テキスト ボックス 2">
            <a:extLst>
              <a:ext uri="{FF2B5EF4-FFF2-40B4-BE49-F238E27FC236}">
                <a16:creationId xmlns:a16="http://schemas.microsoft.com/office/drawing/2014/main" id="{4694B7BA-E0DE-4E04-AB26-90F0E5B804E0}"/>
              </a:ext>
            </a:extLst>
          </p:cNvPr>
          <p:cNvSpPr txBox="1"/>
          <p:nvPr/>
        </p:nvSpPr>
        <p:spPr>
          <a:xfrm>
            <a:off x="323528" y="1916832"/>
            <a:ext cx="8392041" cy="4278094"/>
          </a:xfrm>
          <a:prstGeom prst="rect">
            <a:avLst/>
          </a:prstGeom>
          <a:noFill/>
        </p:spPr>
        <p:txBody>
          <a:bodyPr wrap="none" rtlCol="0">
            <a:spAutoFit/>
          </a:bodyPr>
          <a:lstStyle/>
          <a:p>
            <a:r>
              <a:rPr kumimoji="1" lang="ja-JP" altLang="en-US" sz="3200" dirty="0"/>
              <a:t>「主流煙」たばこを吸う人が直接吸い込む煙</a:t>
            </a:r>
            <a:endParaRPr kumimoji="1" lang="en-US" altLang="ja-JP" sz="3200" dirty="0"/>
          </a:p>
          <a:p>
            <a:r>
              <a:rPr kumimoji="1" lang="ja-JP" altLang="en-US" sz="3200" dirty="0"/>
              <a:t>「副流煙」火のついた先から立ち上る煙</a:t>
            </a:r>
            <a:endParaRPr kumimoji="1" lang="en-US" altLang="ja-JP" sz="3200" dirty="0"/>
          </a:p>
          <a:p>
            <a:endParaRPr lang="en-US" altLang="ja-JP" sz="3200" dirty="0"/>
          </a:p>
          <a:p>
            <a:r>
              <a:rPr kumimoji="1" lang="ja-JP" altLang="en-US" sz="4400" dirty="0"/>
              <a:t>「受動喫煙」</a:t>
            </a:r>
            <a:endParaRPr kumimoji="1" lang="en-US" altLang="ja-JP" sz="4400" dirty="0"/>
          </a:p>
          <a:p>
            <a:r>
              <a:rPr kumimoji="1" lang="ja-JP" altLang="en-US" sz="4400" dirty="0"/>
              <a:t>自分の意思とは関係なく</a:t>
            </a:r>
            <a:endParaRPr kumimoji="1" lang="en-US" altLang="ja-JP" sz="4400" dirty="0"/>
          </a:p>
          <a:p>
            <a:r>
              <a:rPr kumimoji="1" lang="ja-JP" altLang="en-US" sz="4400" dirty="0"/>
              <a:t>たばこの煙を</a:t>
            </a:r>
            <a:endParaRPr kumimoji="1" lang="en-US" altLang="ja-JP" sz="4400" dirty="0"/>
          </a:p>
          <a:p>
            <a:r>
              <a:rPr kumimoji="1" lang="ja-JP" altLang="en-US" sz="4400" dirty="0"/>
              <a:t>吸い込んでしまうこと</a:t>
            </a:r>
          </a:p>
        </p:txBody>
      </p:sp>
    </p:spTree>
    <p:extLst>
      <p:ext uri="{BB962C8B-B14F-4D97-AF65-F5344CB8AC3E}">
        <p14:creationId xmlns:p14="http://schemas.microsoft.com/office/powerpoint/2010/main" val="694068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006284" y="1340768"/>
            <a:ext cx="7125995" cy="4452501"/>
          </a:xfrm>
          <a:prstGeom prst="rect">
            <a:avLst/>
          </a:prstGeom>
          <a:noFill/>
        </p:spPr>
        <p:txBody>
          <a:bodyPr wrap="square" rtlCol="0">
            <a:spAutoFit/>
          </a:bodyPr>
          <a:lstStyle/>
          <a:p>
            <a:pPr algn="ctr">
              <a:lnSpc>
                <a:spcPts val="8500"/>
              </a:lnSpc>
            </a:pPr>
            <a:r>
              <a:rPr lang="ja-JP" altLang="en-US" sz="6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健康な体が</a:t>
            </a:r>
            <a:endParaRPr lang="en-US" altLang="ja-JP" sz="6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8500"/>
              </a:lnSpc>
            </a:pPr>
            <a:r>
              <a:rPr lang="ja-JP" altLang="en-US" sz="6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どうなることを</a:t>
            </a:r>
            <a:endParaRPr lang="en-US" altLang="ja-JP" sz="6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8500"/>
              </a:lnSpc>
            </a:pPr>
            <a:r>
              <a:rPr lang="ja-JP" altLang="en-US" sz="6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“がん”</a:t>
            </a:r>
            <a:endParaRPr lang="en-US" altLang="ja-JP" sz="6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8500"/>
              </a:lnSpc>
            </a:pPr>
            <a:r>
              <a:rPr lang="ja-JP" altLang="en-US" sz="6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というのだろう</a:t>
            </a:r>
            <a:endParaRPr kumimoji="1" lang="ja-JP" altLang="en-US" sz="65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9152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9A86CC8-5BC5-4D4C-B838-D966406D1962}"/>
              </a:ext>
            </a:extLst>
          </p:cNvPr>
          <p:cNvPicPr>
            <a:picLocks noChangeAspect="1"/>
          </p:cNvPicPr>
          <p:nvPr/>
        </p:nvPicPr>
        <p:blipFill>
          <a:blip r:embed="rId3"/>
          <a:stretch>
            <a:fillRect/>
          </a:stretch>
        </p:blipFill>
        <p:spPr>
          <a:xfrm>
            <a:off x="683568" y="1211093"/>
            <a:ext cx="7632848" cy="5465119"/>
          </a:xfrm>
          <a:prstGeom prst="rect">
            <a:avLst/>
          </a:prstGeom>
        </p:spPr>
      </p:pic>
      <p:sp>
        <p:nvSpPr>
          <p:cNvPr id="3" name="テキスト ボックス 2">
            <a:extLst>
              <a:ext uri="{FF2B5EF4-FFF2-40B4-BE49-F238E27FC236}">
                <a16:creationId xmlns:a16="http://schemas.microsoft.com/office/drawing/2014/main" id="{66392291-9B99-43AB-A8F1-AB27FA21DA5C}"/>
              </a:ext>
            </a:extLst>
          </p:cNvPr>
          <p:cNvSpPr txBox="1"/>
          <p:nvPr/>
        </p:nvSpPr>
        <p:spPr>
          <a:xfrm>
            <a:off x="1043608" y="188640"/>
            <a:ext cx="7661072" cy="584775"/>
          </a:xfrm>
          <a:prstGeom prst="rect">
            <a:avLst/>
          </a:prstGeom>
          <a:noFill/>
        </p:spPr>
        <p:txBody>
          <a:bodyPr wrap="none" rtlCol="0">
            <a:spAutoFit/>
          </a:bodyPr>
          <a:lstStyle/>
          <a:p>
            <a:r>
              <a:rPr kumimoji="1" lang="ja-JP" altLang="en-US" sz="3200" dirty="0"/>
              <a:t>受動喫煙による年間全死亡数（</a:t>
            </a:r>
            <a:r>
              <a:rPr kumimoji="1" lang="en-US" altLang="ja-JP" sz="3200" dirty="0"/>
              <a:t>2004</a:t>
            </a:r>
            <a:r>
              <a:rPr kumimoji="1" lang="ja-JP" altLang="en-US" sz="3200" dirty="0"/>
              <a:t>年）</a:t>
            </a:r>
            <a:endParaRPr kumimoji="1" lang="en-US" altLang="ja-JP" sz="3200" dirty="0"/>
          </a:p>
        </p:txBody>
      </p:sp>
    </p:spTree>
    <p:extLst>
      <p:ext uri="{BB962C8B-B14F-4D97-AF65-F5344CB8AC3E}">
        <p14:creationId xmlns:p14="http://schemas.microsoft.com/office/powerpoint/2010/main" val="2152300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B362E93-E6A5-4A26-B9EF-23B8AB669B48}"/>
              </a:ext>
            </a:extLst>
          </p:cNvPr>
          <p:cNvPicPr>
            <a:picLocks noChangeAspect="1"/>
          </p:cNvPicPr>
          <p:nvPr/>
        </p:nvPicPr>
        <p:blipFill>
          <a:blip r:embed="rId3"/>
          <a:stretch>
            <a:fillRect/>
          </a:stretch>
        </p:blipFill>
        <p:spPr>
          <a:xfrm>
            <a:off x="367454" y="1772816"/>
            <a:ext cx="8453018" cy="4471158"/>
          </a:xfrm>
          <a:prstGeom prst="rect">
            <a:avLst/>
          </a:prstGeom>
        </p:spPr>
      </p:pic>
      <p:sp>
        <p:nvSpPr>
          <p:cNvPr id="3" name="テキスト ボックス 2">
            <a:extLst>
              <a:ext uri="{FF2B5EF4-FFF2-40B4-BE49-F238E27FC236}">
                <a16:creationId xmlns:a16="http://schemas.microsoft.com/office/drawing/2014/main" id="{D755CE36-DBB0-41C4-BD97-2D87C349733A}"/>
              </a:ext>
            </a:extLst>
          </p:cNvPr>
          <p:cNvSpPr txBox="1"/>
          <p:nvPr/>
        </p:nvSpPr>
        <p:spPr>
          <a:xfrm>
            <a:off x="611560" y="0"/>
            <a:ext cx="8084264" cy="954107"/>
          </a:xfrm>
          <a:prstGeom prst="rect">
            <a:avLst/>
          </a:prstGeom>
          <a:noFill/>
        </p:spPr>
        <p:txBody>
          <a:bodyPr wrap="none" rtlCol="0">
            <a:spAutoFit/>
          </a:bodyPr>
          <a:lstStyle/>
          <a:p>
            <a:r>
              <a:rPr kumimoji="1" lang="ja-JP" altLang="en-US" sz="2800" dirty="0"/>
              <a:t>受動喫煙に起因する肺がん・虚血性心疾患による</a:t>
            </a:r>
            <a:endParaRPr kumimoji="1" lang="en-US" altLang="ja-JP" sz="2800" dirty="0"/>
          </a:p>
          <a:p>
            <a:r>
              <a:rPr kumimoji="1" lang="ja-JP" altLang="en-US" sz="2800" dirty="0"/>
              <a:t>年間死亡数</a:t>
            </a:r>
          </a:p>
        </p:txBody>
      </p:sp>
    </p:spTree>
    <p:extLst>
      <p:ext uri="{BB962C8B-B14F-4D97-AF65-F5344CB8AC3E}">
        <p14:creationId xmlns:p14="http://schemas.microsoft.com/office/powerpoint/2010/main" val="2681878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5639551-255A-405A-8165-B7BAE2893F4F}"/>
              </a:ext>
            </a:extLst>
          </p:cNvPr>
          <p:cNvPicPr>
            <a:picLocks noChangeAspect="1"/>
          </p:cNvPicPr>
          <p:nvPr/>
        </p:nvPicPr>
        <p:blipFill>
          <a:blip r:embed="rId3"/>
          <a:stretch>
            <a:fillRect/>
          </a:stretch>
        </p:blipFill>
        <p:spPr>
          <a:xfrm>
            <a:off x="827584" y="1035793"/>
            <a:ext cx="7416824" cy="5822207"/>
          </a:xfrm>
          <a:prstGeom prst="rect">
            <a:avLst/>
          </a:prstGeom>
        </p:spPr>
      </p:pic>
      <p:sp>
        <p:nvSpPr>
          <p:cNvPr id="3" name="テキスト ボックス 2">
            <a:extLst>
              <a:ext uri="{FF2B5EF4-FFF2-40B4-BE49-F238E27FC236}">
                <a16:creationId xmlns:a16="http://schemas.microsoft.com/office/drawing/2014/main" id="{3E6B9336-EACC-4173-8FD5-26AA82FEF92B}"/>
              </a:ext>
            </a:extLst>
          </p:cNvPr>
          <p:cNvSpPr txBox="1"/>
          <p:nvPr/>
        </p:nvSpPr>
        <p:spPr>
          <a:xfrm>
            <a:off x="827584" y="0"/>
            <a:ext cx="7725192" cy="954107"/>
          </a:xfrm>
          <a:prstGeom prst="rect">
            <a:avLst/>
          </a:prstGeom>
          <a:noFill/>
        </p:spPr>
        <p:txBody>
          <a:bodyPr wrap="none" rtlCol="0">
            <a:spAutoFit/>
          </a:bodyPr>
          <a:lstStyle/>
          <a:p>
            <a:r>
              <a:rPr kumimoji="1" lang="ja-JP" altLang="en-US" sz="2800" dirty="0"/>
              <a:t>夫の喫煙が非喫煙女性の肺腺がん発症リスクに</a:t>
            </a:r>
            <a:endParaRPr kumimoji="1" lang="en-US" altLang="ja-JP" sz="2800" dirty="0"/>
          </a:p>
          <a:p>
            <a:r>
              <a:rPr kumimoji="1" lang="ja-JP" altLang="en-US" sz="2800" dirty="0"/>
              <a:t>　　　　　　　　及ぼす影響</a:t>
            </a:r>
          </a:p>
        </p:txBody>
      </p:sp>
    </p:spTree>
    <p:extLst>
      <p:ext uri="{BB962C8B-B14F-4D97-AF65-F5344CB8AC3E}">
        <p14:creationId xmlns:p14="http://schemas.microsoft.com/office/powerpoint/2010/main" val="2449365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3133508" y="1352789"/>
            <a:ext cx="2915872" cy="2915870"/>
            <a:chOff x="3677860" y="1707463"/>
            <a:chExt cx="2915872" cy="2915870"/>
          </a:xfrm>
        </p:grpSpPr>
        <p:sp>
          <p:nvSpPr>
            <p:cNvPr id="18" name="円/楕円 17"/>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017120" y="2863273"/>
              <a:ext cx="2316074" cy="707886"/>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生活習慣</a:t>
              </a:r>
            </a:p>
          </p:txBody>
        </p:sp>
      </p:grpSp>
      <p:grpSp>
        <p:nvGrpSpPr>
          <p:cNvPr id="20" name="グループ化 19"/>
          <p:cNvGrpSpPr/>
          <p:nvPr/>
        </p:nvGrpSpPr>
        <p:grpSpPr>
          <a:xfrm>
            <a:off x="302077" y="1367899"/>
            <a:ext cx="2915872" cy="2915870"/>
            <a:chOff x="774398" y="1722573"/>
            <a:chExt cx="2915872" cy="2915870"/>
          </a:xfrm>
        </p:grpSpPr>
        <p:sp>
          <p:nvSpPr>
            <p:cNvPr id="21" name="円/楕円 20"/>
            <p:cNvSpPr/>
            <p:nvPr/>
          </p:nvSpPr>
          <p:spPr>
            <a:xfrm>
              <a:off x="774398" y="172257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870667" y="2598524"/>
              <a:ext cx="2723331" cy="1323439"/>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細菌・</a:t>
              </a:r>
              <a:endParaRPr lang="en-US" altLang="ja-JP" sz="4000" dirty="0">
                <a:solidFill>
                  <a:schemeClr val="tx1">
                    <a:lumMod val="75000"/>
                    <a:lumOff val="25000"/>
                  </a:schemeClr>
                </a:solidFill>
              </a:endParaRPr>
            </a:p>
            <a:p>
              <a:r>
                <a:rPr lang="ja-JP" altLang="en-US" sz="4000" dirty="0">
                  <a:solidFill>
                    <a:schemeClr val="tx1">
                      <a:lumMod val="75000"/>
                      <a:lumOff val="25000"/>
                    </a:schemeClr>
                  </a:solidFill>
                </a:rPr>
                <a:t>ウイルス</a:t>
              </a:r>
            </a:p>
          </p:txBody>
        </p:sp>
      </p:grpSp>
      <p:grpSp>
        <p:nvGrpSpPr>
          <p:cNvPr id="23" name="グループ化 22"/>
          <p:cNvGrpSpPr/>
          <p:nvPr/>
        </p:nvGrpSpPr>
        <p:grpSpPr>
          <a:xfrm>
            <a:off x="5947043" y="1352789"/>
            <a:ext cx="2915872" cy="2915870"/>
            <a:chOff x="3677860" y="1707463"/>
            <a:chExt cx="2915872" cy="2915870"/>
          </a:xfrm>
        </p:grpSpPr>
        <p:sp>
          <p:nvSpPr>
            <p:cNvPr id="24" name="円/楕円 23"/>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017120" y="2629499"/>
              <a:ext cx="2316074" cy="1323439"/>
            </a:xfrm>
            <a:prstGeom prst="rect">
              <a:avLst/>
            </a:prstGeom>
            <a:noFill/>
          </p:spPr>
          <p:txBody>
            <a:bodyPr wrap="square" rtlCol="0">
              <a:spAutoFit/>
            </a:bodyPr>
            <a:lstStyle>
              <a:defPPr>
                <a:defRPr lang="ja-JP"/>
              </a:defPPr>
              <a:lvl1pPr algn="ctr">
                <a:defRPr sz="4400" b="1"/>
              </a:lvl1pPr>
            </a:lstStyle>
            <a:p>
              <a:r>
                <a:rPr lang="ja-JP" altLang="en-US" sz="4000" dirty="0">
                  <a:solidFill>
                    <a:schemeClr val="tx1">
                      <a:lumMod val="75000"/>
                      <a:lumOff val="25000"/>
                    </a:schemeClr>
                  </a:solidFill>
                </a:rPr>
                <a:t>遺伝的</a:t>
              </a:r>
              <a:endParaRPr lang="en-US" altLang="ja-JP" sz="4000" dirty="0">
                <a:solidFill>
                  <a:schemeClr val="tx1">
                    <a:lumMod val="75000"/>
                    <a:lumOff val="25000"/>
                  </a:schemeClr>
                </a:solidFill>
              </a:endParaRPr>
            </a:p>
            <a:p>
              <a:r>
                <a:rPr lang="ja-JP" altLang="en-US" sz="4000" dirty="0">
                  <a:solidFill>
                    <a:schemeClr val="tx1">
                      <a:lumMod val="75000"/>
                      <a:lumOff val="25000"/>
                    </a:schemeClr>
                  </a:solidFill>
                </a:rPr>
                <a:t>原因</a:t>
              </a:r>
            </a:p>
          </p:txBody>
        </p:sp>
      </p:grpSp>
      <p:sp>
        <p:nvSpPr>
          <p:cNvPr id="8" name="テキスト ボックス 7"/>
          <p:cNvSpPr txBox="1"/>
          <p:nvPr/>
        </p:nvSpPr>
        <p:spPr>
          <a:xfrm>
            <a:off x="179512" y="211287"/>
            <a:ext cx="8733512" cy="738664"/>
          </a:xfrm>
          <a:prstGeom prst="rect">
            <a:avLst/>
          </a:prstGeom>
          <a:noFill/>
        </p:spPr>
        <p:txBody>
          <a:bodyPr wrap="square" rtlCol="0">
            <a:spAutoFit/>
          </a:bodyPr>
          <a:lstStyle/>
          <a:p>
            <a:pPr algn="ctr"/>
            <a:r>
              <a:rPr lang="ja-JP" altLang="en-US" sz="4200" b="1" spc="-2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望ましい</a:t>
            </a:r>
            <a:r>
              <a:rPr kumimoji="1" lang="ja-JP" altLang="en-US" sz="4200" b="1" spc="-2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生活習慣以外に</a:t>
            </a:r>
            <a:r>
              <a:rPr lang="ja-JP" altLang="en-US" sz="4200" b="1" spc="-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できること</a:t>
            </a:r>
            <a:endParaRPr kumimoji="1" lang="en-US" altLang="ja-JP" sz="4200" b="1" spc="-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398196" y="5294818"/>
            <a:ext cx="8415807" cy="1446550"/>
          </a:xfrm>
          <a:prstGeom prst="rect">
            <a:avLst/>
          </a:prstGeom>
          <a:noFill/>
        </p:spPr>
        <p:txBody>
          <a:bodyPr wrap="square" rtlCol="0">
            <a:spAutoFit/>
          </a:bodyPr>
          <a:lstStyle>
            <a:defPPr>
              <a:defRPr lang="ja-JP"/>
            </a:defPPr>
            <a:lvl1pPr algn="ctr">
              <a:defRPr sz="3200" b="1">
                <a:solidFill>
                  <a:schemeClr val="accent3">
                    <a:lumMod val="50000"/>
                  </a:schemeClr>
                </a:solidFill>
                <a:latin typeface="+mn-ea"/>
                <a:cs typeface="メイリオ" panose="020B0604030504040204" pitchFamily="50" charset="-128"/>
              </a:defRPr>
            </a:lvl1pPr>
          </a:lstStyle>
          <a:p>
            <a:r>
              <a:rPr lang="ja-JP" altLang="en-US" sz="4400" dirty="0">
                <a:solidFill>
                  <a:schemeClr val="tx1">
                    <a:lumMod val="75000"/>
                    <a:lumOff val="25000"/>
                  </a:schemeClr>
                </a:solidFill>
                <a:latin typeface="メイリオ" panose="020B0604030504040204" pitchFamily="50" charset="-128"/>
                <a:ea typeface="メイリオ" panose="020B0604030504040204" pitchFamily="50" charset="-128"/>
              </a:rPr>
              <a:t>感染している場合も早期治療で</a:t>
            </a:r>
            <a:endParaRPr lang="en-US" altLang="ja-JP" sz="4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4400" dirty="0">
                <a:solidFill>
                  <a:schemeClr val="tx1">
                    <a:lumMod val="75000"/>
                    <a:lumOff val="25000"/>
                  </a:schemeClr>
                </a:solidFill>
                <a:latin typeface="メイリオ" panose="020B0604030504040204" pitchFamily="50" charset="-128"/>
                <a:ea typeface="メイリオ" panose="020B0604030504040204" pitchFamily="50" charset="-128"/>
              </a:rPr>
              <a:t>治すことができる</a:t>
            </a:r>
          </a:p>
        </p:txBody>
      </p:sp>
      <p:sp>
        <p:nvSpPr>
          <p:cNvPr id="32" name="円/楕円 31"/>
          <p:cNvSpPr/>
          <p:nvPr/>
        </p:nvSpPr>
        <p:spPr>
          <a:xfrm>
            <a:off x="283604" y="1340768"/>
            <a:ext cx="2930980" cy="2930980"/>
          </a:xfrm>
          <a:prstGeom prst="ellipse">
            <a:avLst/>
          </a:prstGeom>
          <a:noFill/>
          <a:ln w="76200" cap="sq">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358789" y="4137377"/>
            <a:ext cx="4915524" cy="981534"/>
          </a:xfrm>
          <a:prstGeom prst="wedgeRoundRectCallout">
            <a:avLst>
              <a:gd name="adj1" fmla="val -59722"/>
              <a:gd name="adj2" fmla="val -51991"/>
              <a:gd name="adj3" fmla="val 16667"/>
            </a:avLst>
          </a:prstGeom>
          <a:solidFill>
            <a:srgbClr val="FF9900"/>
          </a:solidFill>
          <a:effectLst>
            <a:outerShdw blurRad="50800" dist="38100" dir="2700000" algn="tl" rotWithShape="0">
              <a:prstClr val="black">
                <a:alpha val="40000"/>
              </a:prstClr>
            </a:outerShdw>
          </a:effectLst>
        </p:spPr>
        <p:txBody>
          <a:bodyPr wrap="square" lIns="108000" tIns="180000" rtlCol="0">
            <a:noAutofit/>
          </a:bodyPr>
          <a:lstStyle>
            <a:defPPr>
              <a:defRPr lang="ja-JP"/>
            </a:defPPr>
            <a:lvl1pPr algn="ctr">
              <a:defRPr sz="4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感染対策をする</a:t>
            </a:r>
          </a:p>
        </p:txBody>
      </p:sp>
    </p:spTree>
    <p:extLst>
      <p:ext uri="{BB962C8B-B14F-4D97-AF65-F5344CB8AC3E}">
        <p14:creationId xmlns:p14="http://schemas.microsoft.com/office/powerpoint/2010/main" val="140925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1000"/>
                                        <p:tgtEl>
                                          <p:spTgt spid="3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2" grpId="0" animBg="1"/>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extLst>
              <p:ext uri="{D42A27DB-BD31-4B8C-83A1-F6EECF244321}">
                <p14:modId xmlns:p14="http://schemas.microsoft.com/office/powerpoint/2010/main" val="1050129304"/>
              </p:ext>
            </p:extLst>
          </p:nvPr>
        </p:nvGraphicFramePr>
        <p:xfrm>
          <a:off x="2059671" y="1767727"/>
          <a:ext cx="5070160" cy="3423548"/>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1401309" y="5275570"/>
            <a:ext cx="6483059" cy="979228"/>
          </a:xfrm>
          <a:prstGeom prst="wedgeRoundRectCallout">
            <a:avLst>
              <a:gd name="adj1" fmla="val -7353"/>
              <a:gd name="adj2" fmla="val -132308"/>
              <a:gd name="adj3" fmla="val 16667"/>
            </a:avLst>
          </a:prstGeom>
          <a:solidFill>
            <a:schemeClr val="bg1"/>
          </a:solidFill>
          <a:ln w="57150">
            <a:solidFill>
              <a:srgbClr val="FF9900"/>
            </a:solidFill>
          </a:ln>
          <a:effectLst>
            <a:outerShdw blurRad="50800" dist="38100" dir="2700000" algn="tl" rotWithShape="0">
              <a:prstClr val="black">
                <a:alpha val="40000"/>
              </a:prstClr>
            </a:outerShdw>
          </a:effectLst>
        </p:spPr>
        <p:txBody>
          <a:bodyPr wrap="square" tIns="180000" rtlCol="0">
            <a:noAutofit/>
          </a:bodyPr>
          <a:lstStyle>
            <a:defPPr>
              <a:defRPr lang="ja-JP"/>
            </a:defPPr>
            <a:lvl1pPr algn="ctr">
              <a:defRPr sz="4400" b="1">
                <a:solidFill>
                  <a:schemeClr val="bg1"/>
                </a:solidFill>
                <a:effectLst>
                  <a:outerShdw blurRad="38100" dist="38100" dir="2700000" algn="tl">
                    <a:srgbClr val="000000">
                      <a:alpha val="43137"/>
                    </a:srgbClr>
                  </a:outerShdw>
                </a:effectLst>
                <a:latin typeface="+mn-ea"/>
                <a:cs typeface="メイリオ" panose="020B0604030504040204" pitchFamily="50" charset="-128"/>
              </a:defRPr>
            </a:lvl1pPr>
          </a:lstStyle>
          <a:p>
            <a:r>
              <a:rPr lang="ja-JP" altLang="en-US" sz="4800" dirty="0">
                <a:solidFill>
                  <a:srgbClr val="FF9900"/>
                </a:solidFill>
                <a:effectLst/>
                <a:latin typeface="メイリオ" panose="020B0604030504040204" pitchFamily="50" charset="-128"/>
                <a:ea typeface="メイリオ" panose="020B0604030504040204" pitchFamily="50" charset="-128"/>
              </a:rPr>
              <a:t>約</a:t>
            </a:r>
            <a:r>
              <a:rPr lang="en-US" altLang="ja-JP" sz="4800" dirty="0">
                <a:solidFill>
                  <a:srgbClr val="FF9900"/>
                </a:solidFill>
                <a:effectLst/>
                <a:latin typeface="メイリオ" panose="020B0604030504040204" pitchFamily="50" charset="-128"/>
                <a:ea typeface="メイリオ" panose="020B0604030504040204" pitchFamily="50" charset="-128"/>
              </a:rPr>
              <a:t>95</a:t>
            </a:r>
            <a:r>
              <a:rPr lang="ja-JP" altLang="en-US" sz="4800" dirty="0">
                <a:solidFill>
                  <a:srgbClr val="FF9900"/>
                </a:solidFill>
                <a:effectLst/>
                <a:latin typeface="メイリオ" panose="020B0604030504040204" pitchFamily="50" charset="-128"/>
                <a:ea typeface="メイリオ" panose="020B0604030504040204" pitchFamily="50" charset="-128"/>
              </a:rPr>
              <a:t>％の人が治る</a:t>
            </a:r>
            <a:endParaRPr lang="en-US" altLang="ja-JP" sz="4800" dirty="0">
              <a:solidFill>
                <a:srgbClr val="FF9900"/>
              </a:solidFill>
              <a:effectLst/>
              <a:latin typeface="メイリオ" panose="020B0604030504040204" pitchFamily="50" charset="-128"/>
              <a:ea typeface="メイリオ" panose="020B0604030504040204" pitchFamily="50" charset="-128"/>
            </a:endParaRPr>
          </a:p>
        </p:txBody>
      </p:sp>
      <p:grpSp>
        <p:nvGrpSpPr>
          <p:cNvPr id="11" name="グループ化 10"/>
          <p:cNvGrpSpPr/>
          <p:nvPr/>
        </p:nvGrpSpPr>
        <p:grpSpPr>
          <a:xfrm>
            <a:off x="278954" y="-17252"/>
            <a:ext cx="9511530" cy="1920846"/>
            <a:chOff x="278954" y="-17252"/>
            <a:chExt cx="9511530" cy="1920846"/>
          </a:xfrm>
        </p:grpSpPr>
        <p:pic>
          <p:nvPicPr>
            <p:cNvPr id="12" name="Picture 2" descr="C:\Users\nakamura\Desktop\スライド文字-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2966" y="-17252"/>
              <a:ext cx="8151562" cy="192084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1697681" y="452326"/>
              <a:ext cx="8092803" cy="899443"/>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4100" spc="-150" dirty="0">
                  <a:solidFill>
                    <a:schemeClr val="tx1">
                      <a:lumMod val="75000"/>
                      <a:lumOff val="25000"/>
                    </a:schemeClr>
                  </a:solidFill>
                  <a:effectLst/>
                </a:rPr>
                <a:t>検診でがんを早期発見すると</a:t>
              </a:r>
              <a:endParaRPr lang="en-US" altLang="ja-JP" sz="4100" spc="-150" dirty="0">
                <a:solidFill>
                  <a:schemeClr val="tx1">
                    <a:lumMod val="75000"/>
                    <a:lumOff val="25000"/>
                  </a:schemeClr>
                </a:solidFill>
                <a:effectLst/>
              </a:endParaRPr>
            </a:p>
            <a:p>
              <a:pPr algn="l"/>
              <a:r>
                <a:rPr lang="ja-JP" altLang="en-US" sz="4100" spc="-300" dirty="0">
                  <a:solidFill>
                    <a:schemeClr val="tx1">
                      <a:lumMod val="75000"/>
                      <a:lumOff val="25000"/>
                    </a:schemeClr>
                  </a:solidFill>
                  <a:effectLst/>
                </a:rPr>
                <a:t>ど</a:t>
              </a:r>
              <a:r>
                <a:rPr lang="ja-JP" altLang="en-US" sz="4100" spc="-500" dirty="0">
                  <a:solidFill>
                    <a:schemeClr val="tx1">
                      <a:lumMod val="75000"/>
                      <a:lumOff val="25000"/>
                    </a:schemeClr>
                  </a:solidFill>
                  <a:effectLst/>
                </a:rPr>
                <a:t>れ</a:t>
              </a:r>
              <a:r>
                <a:rPr lang="ja-JP" altLang="en-US" sz="4100" spc="-300" dirty="0">
                  <a:solidFill>
                    <a:schemeClr val="tx1">
                      <a:lumMod val="75000"/>
                      <a:lumOff val="25000"/>
                    </a:schemeClr>
                  </a:solidFill>
                  <a:effectLst/>
                </a:rPr>
                <a:t>くら</a:t>
              </a:r>
              <a:r>
                <a:rPr lang="ja-JP" altLang="en-US" sz="4100" spc="-150" dirty="0">
                  <a:solidFill>
                    <a:schemeClr val="tx1">
                      <a:lumMod val="75000"/>
                      <a:lumOff val="25000"/>
                    </a:schemeClr>
                  </a:solidFill>
                  <a:effectLst/>
                </a:rPr>
                <a:t>い</a:t>
              </a:r>
              <a:r>
                <a:rPr lang="ja-JP" altLang="en-US" sz="4100" spc="-300" dirty="0">
                  <a:solidFill>
                    <a:schemeClr val="tx1">
                      <a:lumMod val="75000"/>
                      <a:lumOff val="25000"/>
                    </a:schemeClr>
                  </a:solidFill>
                  <a:effectLst/>
                </a:rPr>
                <a:t>の人</a:t>
              </a:r>
              <a:r>
                <a:rPr lang="ja-JP" altLang="en-US" sz="4100" spc="-150" dirty="0">
                  <a:solidFill>
                    <a:schemeClr val="tx1">
                      <a:lumMod val="75000"/>
                      <a:lumOff val="25000"/>
                    </a:schemeClr>
                  </a:solidFill>
                  <a:effectLst/>
                </a:rPr>
                <a:t>が</a:t>
              </a:r>
              <a:r>
                <a:rPr lang="ja-JP" altLang="en-US" sz="4100" spc="-300" dirty="0">
                  <a:solidFill>
                    <a:schemeClr val="tx1">
                      <a:lumMod val="75000"/>
                      <a:lumOff val="25000"/>
                    </a:schemeClr>
                  </a:solidFill>
                  <a:effectLst/>
                </a:rPr>
                <a:t>治るのだろうか</a:t>
              </a:r>
            </a:p>
          </p:txBody>
        </p:sp>
        <p:grpSp>
          <p:nvGrpSpPr>
            <p:cNvPr id="14" name="グループ化 13"/>
            <p:cNvGrpSpPr/>
            <p:nvPr/>
          </p:nvGrpSpPr>
          <p:grpSpPr>
            <a:xfrm>
              <a:off x="278954" y="386897"/>
              <a:ext cx="1008112" cy="1067428"/>
              <a:chOff x="728192" y="921380"/>
              <a:chExt cx="1008112" cy="1067428"/>
            </a:xfrm>
          </p:grpSpPr>
          <p:sp>
            <p:nvSpPr>
              <p:cNvPr id="15" name="円/楕円 14"/>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sp>
        <p:nvSpPr>
          <p:cNvPr id="17" name="テキスト ボックス 16"/>
          <p:cNvSpPr txBox="1"/>
          <p:nvPr/>
        </p:nvSpPr>
        <p:spPr>
          <a:xfrm>
            <a:off x="4572000" y="6393514"/>
            <a:ext cx="4896544" cy="415498"/>
          </a:xfrm>
          <a:prstGeom prst="rect">
            <a:avLst/>
          </a:prstGeom>
          <a:noFill/>
        </p:spPr>
        <p:txBody>
          <a:bodyPr wrap="square" rtlCol="0">
            <a:spAutoFit/>
          </a:bodyPr>
          <a:lstStyle/>
          <a:p>
            <a:endParaRPr lang="en-US" altLang="ja-JP" sz="105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全国</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がん</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成人病）センター協議会 </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2004</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2007</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年診断例より作成</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9394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547664" y="184083"/>
            <a:ext cx="7374818" cy="769441"/>
          </a:xfrm>
          <a:prstGeom prst="rect">
            <a:avLst/>
          </a:prstGeom>
          <a:noFill/>
        </p:spPr>
        <p:txBody>
          <a:bodyPr wrap="square" rtlCol="0">
            <a:spAutoFit/>
          </a:bodyPr>
          <a:lstStyle/>
          <a:p>
            <a:r>
              <a:rPr kumimoji="1" lang="ja-JP" altLang="en-US" sz="4400" b="1" dirty="0">
                <a:solidFill>
                  <a:schemeClr val="tx1">
                    <a:lumMod val="75000"/>
                    <a:lumOff val="25000"/>
                  </a:schemeClr>
                </a:solidFill>
                <a:latin typeface="メイリオ" panose="020B0604030504040204" pitchFamily="50" charset="-128"/>
                <a:ea typeface="メイリオ" panose="020B0604030504040204" pitchFamily="50" charset="-128"/>
              </a:rPr>
              <a:t>がん検診の種類（</a:t>
            </a:r>
            <a:r>
              <a:rPr kumimoji="1" lang="en-US" altLang="ja-JP" sz="4400" b="1" dirty="0">
                <a:solidFill>
                  <a:schemeClr val="tx1">
                    <a:lumMod val="75000"/>
                    <a:lumOff val="25000"/>
                  </a:schemeClr>
                </a:solidFill>
                <a:latin typeface="メイリオ" panose="020B0604030504040204" pitchFamily="50" charset="-128"/>
                <a:ea typeface="メイリオ" panose="020B0604030504040204" pitchFamily="50" charset="-128"/>
              </a:rPr>
              <a:t>1</a:t>
            </a:r>
            <a:r>
              <a:rPr kumimoji="1" lang="ja-JP" altLang="en-US" sz="4400" b="1" dirty="0">
                <a:solidFill>
                  <a:schemeClr val="tx1">
                    <a:lumMod val="75000"/>
                    <a:lumOff val="25000"/>
                  </a:schemeClr>
                </a:solidFill>
                <a:latin typeface="メイリオ" panose="020B0604030504040204" pitchFamily="50" charset="-128"/>
                <a:ea typeface="メイリオ" panose="020B0604030504040204" pitchFamily="50" charset="-128"/>
              </a:rPr>
              <a:t>）</a:t>
            </a:r>
          </a:p>
        </p:txBody>
      </p:sp>
      <p:sp>
        <p:nvSpPr>
          <p:cNvPr id="6" name="角丸四角形 5"/>
          <p:cNvSpPr/>
          <p:nvPr/>
        </p:nvSpPr>
        <p:spPr>
          <a:xfrm>
            <a:off x="539866" y="1092388"/>
            <a:ext cx="8086658" cy="608420"/>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rtlCol="0" anchor="ctr"/>
          <a:lstStyle/>
          <a:p>
            <a:pPr algn="ctr"/>
            <a:r>
              <a:rPr lang="ja-JP" altLang="en-US" sz="2700" b="1" dirty="0">
                <a:latin typeface="メイリオ" panose="020B0604030504040204" pitchFamily="50" charset="-128"/>
                <a:ea typeface="メイリオ" panose="020B0604030504040204" pitchFamily="50" charset="-128"/>
                <a:cs typeface="メイリオ" panose="020B0604030504040204" pitchFamily="50" charset="-128"/>
              </a:rPr>
              <a:t>国が推奨しているがん検診の対象年齢と検診間隔</a:t>
            </a:r>
          </a:p>
        </p:txBody>
      </p:sp>
      <p:cxnSp>
        <p:nvCxnSpPr>
          <p:cNvPr id="14" name="直線コネクタ 13"/>
          <p:cNvCxnSpPr/>
          <p:nvPr/>
        </p:nvCxnSpPr>
        <p:spPr>
          <a:xfrm>
            <a:off x="5436096" y="1832256"/>
            <a:ext cx="0" cy="4678082"/>
          </a:xfrm>
          <a:prstGeom prst="line">
            <a:avLst/>
          </a:prstGeom>
          <a:ln w="28575" cap="rnd">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8366836" y="1832256"/>
            <a:ext cx="0" cy="4678082"/>
          </a:xfrm>
          <a:prstGeom prst="line">
            <a:avLst/>
          </a:prstGeom>
          <a:ln w="28575" cap="rnd">
            <a:solidFill>
              <a:srgbClr val="92D050"/>
            </a:solidFill>
            <a:prstDash val="sysDot"/>
          </a:ln>
        </p:spPr>
        <p:style>
          <a:lnRef idx="1">
            <a:schemeClr val="accent1"/>
          </a:lnRef>
          <a:fillRef idx="0">
            <a:schemeClr val="accent1"/>
          </a:fillRef>
          <a:effectRef idx="0">
            <a:schemeClr val="accent1"/>
          </a:effectRef>
          <a:fontRef idx="minor">
            <a:schemeClr val="tx1"/>
          </a:fontRef>
        </p:style>
      </p:cxnSp>
      <p:pic>
        <p:nvPicPr>
          <p:cNvPr id="4098" name="Picture 2" descr="C:\Users\nakamura\Desktop\健診-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3485" y="1838713"/>
            <a:ext cx="1754593" cy="28503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nakamura\Desktop\健診-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91659">
            <a:off x="108753" y="1665933"/>
            <a:ext cx="3101555" cy="317687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051720" y="4973922"/>
            <a:ext cx="1849491" cy="400110"/>
          </a:xfrm>
          <a:prstGeom prst="rect">
            <a:avLst/>
          </a:prstGeom>
          <a:noFill/>
        </p:spPr>
        <p:txBody>
          <a:bodyPr wrap="square" lIns="0" tIns="0" rIns="0" bIns="0" rtlCol="0">
            <a:spAutoFit/>
          </a:bodyPr>
          <a:lstStyle/>
          <a:p>
            <a:pPr algn="ctr"/>
            <a:r>
              <a:rPr kumimoji="1" lang="ja-JP" altLang="en-US" sz="26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胃がん検診</a:t>
            </a:r>
          </a:p>
        </p:txBody>
      </p:sp>
      <p:sp>
        <p:nvSpPr>
          <p:cNvPr id="21" name="テキスト ボックス 20"/>
          <p:cNvSpPr txBox="1"/>
          <p:nvPr/>
        </p:nvSpPr>
        <p:spPr>
          <a:xfrm>
            <a:off x="2051720" y="5410618"/>
            <a:ext cx="1849491" cy="523220"/>
          </a:xfrm>
          <a:prstGeom prst="rect">
            <a:avLst/>
          </a:prstGeom>
          <a:noFill/>
        </p:spPr>
        <p:txBody>
          <a:bodyPr wrap="square" lIns="0" tIns="0" rIns="0" bIns="0" rtlCol="0">
            <a:spAutoFit/>
          </a:bodyPr>
          <a:lstStyle/>
          <a:p>
            <a:pPr algn="ctr"/>
            <a:r>
              <a:rPr kumimoji="1" lang="ja-JP" altLang="en-US" sz="17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胃バリウム検査</a:t>
            </a:r>
            <a:endParaRPr lang="en-US" altLang="ja-JP" sz="17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7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胃内視鏡検査</a:t>
            </a:r>
          </a:p>
        </p:txBody>
      </p:sp>
      <p:sp>
        <p:nvSpPr>
          <p:cNvPr id="22" name="テキスト ボックス 21"/>
          <p:cNvSpPr txBox="1"/>
          <p:nvPr/>
        </p:nvSpPr>
        <p:spPr>
          <a:xfrm>
            <a:off x="2126016" y="6022449"/>
            <a:ext cx="1849491" cy="430887"/>
          </a:xfrm>
          <a:prstGeom prst="rect">
            <a:avLst/>
          </a:prstGeom>
          <a:noFill/>
        </p:spPr>
        <p:txBody>
          <a:bodyPr wrap="square" lIns="0" tIns="0" rIns="0" bIns="0" rtlCol="0">
            <a:spAutoFit/>
          </a:bodyPr>
          <a:lstStyle/>
          <a:p>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対象年齢：</a:t>
            </a:r>
            <a:r>
              <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歳以上</a:t>
            </a:r>
            <a:endPar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受診間隔：</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年に</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回</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p:cNvSpPr txBox="1"/>
          <p:nvPr/>
        </p:nvSpPr>
        <p:spPr>
          <a:xfrm>
            <a:off x="5560721" y="4973922"/>
            <a:ext cx="2570609" cy="400110"/>
          </a:xfrm>
          <a:prstGeom prst="rect">
            <a:avLst/>
          </a:prstGeom>
          <a:noFill/>
        </p:spPr>
        <p:txBody>
          <a:bodyPr wrap="square" lIns="0" tIns="0" rIns="0" bIns="0" rtlCol="0">
            <a:spAutoFit/>
          </a:bodyPr>
          <a:lstStyle>
            <a:defPPr>
              <a:defRPr lang="ja-JP"/>
            </a:defPPr>
            <a:lvl1pPr algn="ctr">
              <a:defRPr sz="2600" b="1">
                <a:solidFill>
                  <a:srgbClr val="00B05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大腸がん検診</a:t>
            </a:r>
          </a:p>
        </p:txBody>
      </p:sp>
      <p:sp>
        <p:nvSpPr>
          <p:cNvPr id="36" name="テキスト ボックス 35"/>
          <p:cNvSpPr txBox="1"/>
          <p:nvPr/>
        </p:nvSpPr>
        <p:spPr>
          <a:xfrm>
            <a:off x="5963095" y="5410618"/>
            <a:ext cx="1849491" cy="261610"/>
          </a:xfrm>
          <a:prstGeom prst="rect">
            <a:avLst/>
          </a:prstGeom>
          <a:noFill/>
        </p:spPr>
        <p:txBody>
          <a:bodyPr wrap="square" lIns="0" tIns="0" rIns="0" bIns="0" rtlCol="0">
            <a:spAutoFit/>
          </a:bodyPr>
          <a:lstStyle>
            <a:defPPr>
              <a:defRPr lang="ja-JP"/>
            </a:defPPr>
            <a:lvl1pPr algn="ctr">
              <a:defRPr sz="17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便潜血反応</a:t>
            </a:r>
          </a:p>
        </p:txBody>
      </p:sp>
      <p:sp>
        <p:nvSpPr>
          <p:cNvPr id="37" name="テキスト ボックス 36"/>
          <p:cNvSpPr txBox="1"/>
          <p:nvPr/>
        </p:nvSpPr>
        <p:spPr>
          <a:xfrm>
            <a:off x="6037391" y="6022448"/>
            <a:ext cx="1849491" cy="430887"/>
          </a:xfrm>
          <a:prstGeom prst="rect">
            <a:avLst/>
          </a:prstGeom>
          <a:noFill/>
        </p:spPr>
        <p:txBody>
          <a:bodyPr wrap="square" lIns="0" tIns="0" rIns="0" bIns="0" rtlCol="0">
            <a:spAutoFit/>
          </a:bodyPr>
          <a:lstStyle>
            <a:defPPr>
              <a:defRPr lang="ja-JP"/>
            </a:defPPr>
            <a:lvl1pPr>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対象年齢：</a:t>
            </a:r>
            <a:r>
              <a:rPr lang="en-US" altLang="ja-JP" dirty="0"/>
              <a:t>40</a:t>
            </a:r>
            <a:r>
              <a:rPr lang="ja-JP" altLang="en-US" dirty="0"/>
              <a:t>歳以上</a:t>
            </a:r>
            <a:endParaRPr lang="en-US" altLang="ja-JP" dirty="0"/>
          </a:p>
          <a:p>
            <a:r>
              <a:rPr lang="ja-JP" altLang="en-US" dirty="0"/>
              <a:t>受診間隔：年</a:t>
            </a:r>
            <a:r>
              <a:rPr lang="en-US" altLang="ja-JP" dirty="0"/>
              <a:t>1</a:t>
            </a:r>
            <a:r>
              <a:rPr lang="ja-JP" altLang="en-US" dirty="0"/>
              <a:t>回</a:t>
            </a:r>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788908" y="1850156"/>
            <a:ext cx="2628987" cy="290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483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547664" y="184083"/>
            <a:ext cx="7374818" cy="769441"/>
          </a:xfrm>
          <a:prstGeom prst="rect">
            <a:avLst/>
          </a:prstGeom>
          <a:noFill/>
        </p:spPr>
        <p:txBody>
          <a:bodyPr wrap="square" rtlCol="0">
            <a:spAutoFit/>
          </a:bodyPr>
          <a:lstStyle/>
          <a:p>
            <a:r>
              <a:rPr kumimoji="1" lang="ja-JP" altLang="en-US" sz="4400" b="1" dirty="0">
                <a:solidFill>
                  <a:schemeClr val="tx1">
                    <a:lumMod val="75000"/>
                    <a:lumOff val="25000"/>
                  </a:schemeClr>
                </a:solidFill>
                <a:latin typeface="メイリオ" panose="020B0604030504040204" pitchFamily="50" charset="-128"/>
                <a:ea typeface="メイリオ" panose="020B0604030504040204" pitchFamily="50" charset="-128"/>
              </a:rPr>
              <a:t>がん検診の種類（</a:t>
            </a:r>
            <a:r>
              <a:rPr lang="en-US" altLang="ja-JP" sz="4400" b="1" dirty="0">
                <a:solidFill>
                  <a:schemeClr val="tx1">
                    <a:lumMod val="75000"/>
                    <a:lumOff val="25000"/>
                  </a:schemeClr>
                </a:solidFill>
                <a:latin typeface="メイリオ" panose="020B0604030504040204" pitchFamily="50" charset="-128"/>
                <a:ea typeface="メイリオ" panose="020B0604030504040204" pitchFamily="50" charset="-128"/>
              </a:rPr>
              <a:t>2</a:t>
            </a:r>
            <a:r>
              <a:rPr kumimoji="1" lang="ja-JP" altLang="en-US" sz="4400" b="1" dirty="0">
                <a:solidFill>
                  <a:schemeClr val="tx1">
                    <a:lumMod val="75000"/>
                    <a:lumOff val="25000"/>
                  </a:schemeClr>
                </a:solidFill>
                <a:latin typeface="メイリオ" panose="020B0604030504040204" pitchFamily="50" charset="-128"/>
                <a:ea typeface="メイリオ" panose="020B0604030504040204" pitchFamily="50" charset="-128"/>
              </a:rPr>
              <a:t>）</a:t>
            </a:r>
          </a:p>
        </p:txBody>
      </p:sp>
      <p:pic>
        <p:nvPicPr>
          <p:cNvPr id="4099" name="Picture 3" descr="C:\Users\nakamura\Desktop\健診-0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6765" y="1908719"/>
            <a:ext cx="2115935" cy="27307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nakamura\Desktop\健診-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9862" y="1950597"/>
            <a:ext cx="2299074" cy="2730762"/>
          </a:xfrm>
          <a:prstGeom prst="rect">
            <a:avLst/>
          </a:prstGeom>
          <a:noFill/>
          <a:extLst>
            <a:ext uri="{909E8E84-426E-40DD-AFC4-6F175D3DCCD1}">
              <a14:hiddenFill xmlns:a14="http://schemas.microsoft.com/office/drawing/2010/main">
                <a:solidFill>
                  <a:srgbClr val="FFFFFF"/>
                </a:solidFill>
              </a14:hiddenFill>
            </a:ext>
          </a:extLst>
        </p:spPr>
      </p:pic>
      <p:sp>
        <p:nvSpPr>
          <p:cNvPr id="47" name="角丸四角形 46"/>
          <p:cNvSpPr/>
          <p:nvPr/>
        </p:nvSpPr>
        <p:spPr>
          <a:xfrm>
            <a:off x="539866" y="1092388"/>
            <a:ext cx="8086658" cy="608420"/>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rtlCol="0" anchor="ctr"/>
          <a:lstStyle/>
          <a:p>
            <a:pPr algn="ctr"/>
            <a:r>
              <a:rPr lang="ja-JP" altLang="en-US" sz="2700" b="1" dirty="0">
                <a:latin typeface="メイリオ" panose="020B0604030504040204" pitchFamily="50" charset="-128"/>
                <a:ea typeface="メイリオ" panose="020B0604030504040204" pitchFamily="50" charset="-128"/>
                <a:cs typeface="メイリオ" panose="020B0604030504040204" pitchFamily="50" charset="-128"/>
              </a:rPr>
              <a:t>国が推奨しているがん検診の対象年齢と検診間隔</a:t>
            </a:r>
          </a:p>
        </p:txBody>
      </p:sp>
      <p:cxnSp>
        <p:nvCxnSpPr>
          <p:cNvPr id="49" name="直線コネクタ 48"/>
          <p:cNvCxnSpPr/>
          <p:nvPr/>
        </p:nvCxnSpPr>
        <p:spPr>
          <a:xfrm>
            <a:off x="5841249" y="1859151"/>
            <a:ext cx="0" cy="4689540"/>
          </a:xfrm>
          <a:prstGeom prst="line">
            <a:avLst/>
          </a:prstGeom>
          <a:ln w="28575" cap="rnd">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3530660" y="4814196"/>
            <a:ext cx="1849491" cy="430887"/>
          </a:xfrm>
          <a:prstGeom prst="rect">
            <a:avLst/>
          </a:prstGeom>
          <a:noFill/>
        </p:spPr>
        <p:txBody>
          <a:bodyPr wrap="square" lIns="0" tIns="0" rIns="0" bIns="0" rtlCol="0">
            <a:spAutoFit/>
          </a:bodyPr>
          <a:lstStyle/>
          <a:p>
            <a:pPr algn="ctr"/>
            <a:r>
              <a:rPr lang="ja-JP" altLang="en-US" sz="28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乳がん検診</a:t>
            </a:r>
          </a:p>
        </p:txBody>
      </p:sp>
      <p:sp>
        <p:nvSpPr>
          <p:cNvPr id="56" name="テキスト ボックス 55"/>
          <p:cNvSpPr txBox="1"/>
          <p:nvPr/>
        </p:nvSpPr>
        <p:spPr>
          <a:xfrm>
            <a:off x="3443876" y="5338879"/>
            <a:ext cx="2059575" cy="543739"/>
          </a:xfrm>
          <a:prstGeom prst="rect">
            <a:avLst/>
          </a:prstGeom>
          <a:noFill/>
        </p:spPr>
        <p:txBody>
          <a:bodyPr wrap="square" lIns="0" tIns="0" rIns="0" bIns="0" rtlCol="0">
            <a:spAutoFit/>
          </a:bodyPr>
          <a:lstStyle/>
          <a:p>
            <a:pPr algn="ctr">
              <a:spcAft>
                <a:spcPts val="400"/>
              </a:spcAft>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視触診</a:t>
            </a:r>
          </a:p>
          <a:p>
            <a:pPr algn="ctr">
              <a:spcAft>
                <a:spcPts val="400"/>
              </a:spcAft>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マンモグラフィー検査</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テキスト ボックス 62"/>
          <p:cNvSpPr txBox="1"/>
          <p:nvPr/>
        </p:nvSpPr>
        <p:spPr>
          <a:xfrm>
            <a:off x="6084168" y="4814196"/>
            <a:ext cx="2520280" cy="430887"/>
          </a:xfrm>
          <a:prstGeom prst="rect">
            <a:avLst/>
          </a:prstGeom>
          <a:noFill/>
        </p:spPr>
        <p:txBody>
          <a:bodyPr wrap="square" lIns="0" tIns="0" rIns="0" bIns="0" rtlCol="0">
            <a:spAutoFit/>
          </a:bodyPr>
          <a:lstStyle/>
          <a:p>
            <a:pPr algn="ctr"/>
            <a:r>
              <a:rPr lang="ja-JP" altLang="en-US" sz="28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子宮頸がん検診</a:t>
            </a:r>
          </a:p>
        </p:txBody>
      </p:sp>
      <p:sp>
        <p:nvSpPr>
          <p:cNvPr id="64" name="テキスト ボックス 63"/>
          <p:cNvSpPr txBox="1"/>
          <p:nvPr/>
        </p:nvSpPr>
        <p:spPr>
          <a:xfrm>
            <a:off x="6372200" y="5338879"/>
            <a:ext cx="1849491" cy="246221"/>
          </a:xfrm>
          <a:prstGeom prst="rect">
            <a:avLst/>
          </a:prstGeom>
          <a:noFill/>
        </p:spPr>
        <p:txBody>
          <a:bodyPr wrap="square" lIns="0" tIns="0" rIns="0" bIns="0" rtlCol="0">
            <a:spAutoFit/>
          </a:bodyPr>
          <a:lstStyle/>
          <a:p>
            <a:pPr algn="ct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細胞診</a:t>
            </a:r>
          </a:p>
        </p:txBody>
      </p:sp>
      <p:sp>
        <p:nvSpPr>
          <p:cNvPr id="65" name="テキスト ボックス 64"/>
          <p:cNvSpPr txBox="1"/>
          <p:nvPr/>
        </p:nvSpPr>
        <p:spPr>
          <a:xfrm>
            <a:off x="6526349" y="6095037"/>
            <a:ext cx="1849491" cy="646331"/>
          </a:xfrm>
          <a:prstGeom prst="rect">
            <a:avLst/>
          </a:prstGeom>
          <a:noFill/>
        </p:spPr>
        <p:txBody>
          <a:bodyPr wrap="square" lIns="0" tIns="0" rIns="0" bIns="0" rtlCol="0">
            <a:spAutoFit/>
          </a:bodyPr>
          <a:lstStyle/>
          <a:p>
            <a:r>
              <a:rPr lang="ja-JP" altLang="en-US" sz="14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対象年齢：</a:t>
            </a:r>
            <a:r>
              <a:rPr lang="en-US" altLang="ja-JP" sz="14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4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歳以上</a:t>
            </a:r>
            <a:endParaRPr lang="en-US" altLang="ja-JP" sz="14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受診間隔：</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年に</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回</a:t>
            </a:r>
          </a:p>
          <a:p>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3610437" y="6090909"/>
            <a:ext cx="2059575" cy="430887"/>
          </a:xfrm>
          <a:prstGeom prst="rect">
            <a:avLst/>
          </a:prstGeom>
          <a:noFill/>
        </p:spPr>
        <p:txBody>
          <a:bodyPr wrap="square" lIns="0" tIns="0" rIns="0" bIns="0" rtlCol="0">
            <a:spAutoFit/>
          </a:bodyP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対象年齢：</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歳以上</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受診間隔：</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年に</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回</a:t>
            </a:r>
          </a:p>
        </p:txBody>
      </p:sp>
      <p:cxnSp>
        <p:nvCxnSpPr>
          <p:cNvPr id="17" name="直線コネクタ 16"/>
          <p:cNvCxnSpPr/>
          <p:nvPr/>
        </p:nvCxnSpPr>
        <p:spPr>
          <a:xfrm>
            <a:off x="3059832" y="1859151"/>
            <a:ext cx="0" cy="4689540"/>
          </a:xfrm>
          <a:prstGeom prst="line">
            <a:avLst/>
          </a:prstGeom>
          <a:ln w="28575" cap="rnd">
            <a:solidFill>
              <a:srgbClr val="92D050"/>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5" descr="C:\Users\nakamura\Desktop\健診-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836" y="1841951"/>
            <a:ext cx="2446288" cy="2904739"/>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467544" y="4815082"/>
            <a:ext cx="2570609" cy="430887"/>
          </a:xfrm>
          <a:prstGeom prst="rect">
            <a:avLst/>
          </a:prstGeom>
          <a:noFill/>
        </p:spPr>
        <p:txBody>
          <a:bodyPr wrap="square" lIns="0" tIns="0" rIns="0" bIns="0" rtlCol="0">
            <a:spAutoFit/>
          </a:bodyPr>
          <a:lstStyle>
            <a:defPPr>
              <a:defRPr lang="ja-JP"/>
            </a:defPPr>
            <a:lvl1pPr algn="ctr">
              <a:defRPr sz="2600" b="1">
                <a:solidFill>
                  <a:srgbClr val="00B05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800" dirty="0"/>
              <a:t>肺がん検診</a:t>
            </a:r>
          </a:p>
        </p:txBody>
      </p:sp>
      <p:sp>
        <p:nvSpPr>
          <p:cNvPr id="21" name="テキスト ボックス 20"/>
          <p:cNvSpPr txBox="1"/>
          <p:nvPr/>
        </p:nvSpPr>
        <p:spPr>
          <a:xfrm>
            <a:off x="869918" y="5346033"/>
            <a:ext cx="1849491" cy="246221"/>
          </a:xfrm>
          <a:prstGeom prst="rect">
            <a:avLst/>
          </a:prstGeom>
          <a:noFill/>
        </p:spPr>
        <p:txBody>
          <a:bodyPr wrap="square" lIns="0" tIns="0" rIns="0" bIns="0" rtlCol="0">
            <a:spAutoFit/>
          </a:bodyPr>
          <a:lstStyle>
            <a:defPPr>
              <a:defRPr lang="ja-JP"/>
            </a:defPPr>
            <a:lvl1pPr algn="ctr">
              <a:defRPr sz="17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1600" dirty="0"/>
              <a:t>胸部レントゲン</a:t>
            </a:r>
          </a:p>
        </p:txBody>
      </p:sp>
      <p:sp>
        <p:nvSpPr>
          <p:cNvPr id="22" name="テキスト ボックス 21"/>
          <p:cNvSpPr txBox="1"/>
          <p:nvPr/>
        </p:nvSpPr>
        <p:spPr>
          <a:xfrm>
            <a:off x="760948" y="5787334"/>
            <a:ext cx="2110786" cy="748923"/>
          </a:xfrm>
          <a:prstGeom prst="rect">
            <a:avLst/>
          </a:prstGeom>
          <a:noFill/>
        </p:spPr>
        <p:txBody>
          <a:bodyPr wrap="square" lIns="0" tIns="0" rIns="0" bIns="0" rtlCol="0">
            <a:spAutoFit/>
          </a:bodyPr>
          <a:lstStyle>
            <a:defPPr>
              <a:defRPr lang="ja-JP"/>
            </a:defPPr>
            <a:lvl1pPr>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spcAft>
                <a:spcPts val="800"/>
              </a:spcAft>
            </a:pPr>
            <a:r>
              <a:rPr lang="ja-JP" altLang="en-US" dirty="0"/>
              <a:t>喫煙者は併せて喀痰検査</a:t>
            </a:r>
            <a:endParaRPr lang="en-US" altLang="ja-JP" dirty="0"/>
          </a:p>
          <a:p>
            <a:r>
              <a:rPr lang="ja-JP" altLang="en-US" dirty="0"/>
              <a:t>対象年齢：</a:t>
            </a:r>
            <a:r>
              <a:rPr lang="en-US" altLang="ja-JP" dirty="0"/>
              <a:t>40</a:t>
            </a:r>
            <a:r>
              <a:rPr lang="ja-JP" altLang="en-US" dirty="0"/>
              <a:t>歳以上</a:t>
            </a:r>
            <a:endParaRPr lang="en-US" altLang="ja-JP" dirty="0"/>
          </a:p>
          <a:p>
            <a:r>
              <a:rPr lang="ja-JP" altLang="en-US" dirty="0"/>
              <a:t>受診間隔：年</a:t>
            </a:r>
            <a:r>
              <a:rPr lang="en-US" altLang="ja-JP" dirty="0"/>
              <a:t>1</a:t>
            </a:r>
            <a:r>
              <a:rPr lang="ja-JP" altLang="en-US" dirty="0"/>
              <a:t>回</a:t>
            </a:r>
          </a:p>
        </p:txBody>
      </p:sp>
    </p:spTree>
    <p:extLst>
      <p:ext uri="{BB962C8B-B14F-4D97-AF65-F5344CB8AC3E}">
        <p14:creationId xmlns:p14="http://schemas.microsoft.com/office/powerpoint/2010/main" val="158113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akamura\Desktop\がん細胞-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082"/>
          <a:stretch/>
        </p:blipFill>
        <p:spPr bwMode="auto">
          <a:xfrm>
            <a:off x="2475008" y="1206980"/>
            <a:ext cx="5136406" cy="895665"/>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3846" y="1924325"/>
            <a:ext cx="6787889" cy="4558289"/>
          </a:xfrm>
          <a:prstGeom prst="rect">
            <a:avLst/>
          </a:prstGeom>
        </p:spPr>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3808" y="2385401"/>
            <a:ext cx="5134330" cy="3755274"/>
          </a:xfrm>
          <a:prstGeom prst="rect">
            <a:avLst/>
          </a:prstGeom>
        </p:spPr>
      </p:pic>
      <p:sp>
        <p:nvSpPr>
          <p:cNvPr id="23" name="角丸四角形吹き出し 22"/>
          <p:cNvSpPr/>
          <p:nvPr/>
        </p:nvSpPr>
        <p:spPr>
          <a:xfrm>
            <a:off x="131571" y="1338827"/>
            <a:ext cx="1607475" cy="1170995"/>
          </a:xfrm>
          <a:prstGeom prst="wedgeRoundRectCallout">
            <a:avLst>
              <a:gd name="adj1" fmla="val 65833"/>
              <a:gd name="adj2" fmla="val 36911"/>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rPr>
              <a:t>5</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年</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生存率</a:t>
            </a:r>
            <a:r>
              <a:rPr lang="en-US" altLang="ja-JP" sz="2800" b="1" baseline="30000" dirty="0">
                <a:solidFill>
                  <a:schemeClr val="tx1">
                    <a:lumMod val="75000"/>
                    <a:lumOff val="25000"/>
                  </a:schemeClr>
                </a:solidFill>
                <a:latin typeface="メイリオ" panose="020B0604030504040204" pitchFamily="50" charset="-128"/>
                <a:ea typeface="メイリオ" panose="020B0604030504040204" pitchFamily="50" charset="-128"/>
              </a:rPr>
              <a:t>※</a:t>
            </a:r>
            <a:endParaRPr lang="ja-JP" altLang="en-US" sz="2800" b="1" baseline="30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467545" y="218867"/>
            <a:ext cx="8208912" cy="738664"/>
          </a:xfrm>
          <a:prstGeom prst="rect">
            <a:avLst/>
          </a:prstGeom>
          <a:noFill/>
        </p:spPr>
        <p:txBody>
          <a:bodyPr wrap="square" rtlCol="0">
            <a:spAutoFit/>
          </a:bodyPr>
          <a:lstStyle/>
          <a:p>
            <a:pPr algn="ctr"/>
            <a:r>
              <a:rPr kumimoji="1" lang="ja-JP" altLang="en-US" sz="42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がんの進行度と</a:t>
            </a:r>
            <a:r>
              <a:rPr lang="en-US" altLang="ja-JP" sz="42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5</a:t>
            </a:r>
            <a:r>
              <a:rPr lang="ja-JP" altLang="en-US" sz="42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年生存率の関係</a:t>
            </a:r>
            <a:endParaRPr kumimoji="1" lang="ja-JP" altLang="en-US" sz="4200" b="1"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15" name="グループ化 14"/>
          <p:cNvGrpSpPr/>
          <p:nvPr/>
        </p:nvGrpSpPr>
        <p:grpSpPr>
          <a:xfrm>
            <a:off x="6154080" y="2576126"/>
            <a:ext cx="2011195" cy="1890264"/>
            <a:chOff x="5081394" y="2504831"/>
            <a:chExt cx="2011195" cy="1890264"/>
          </a:xfrm>
        </p:grpSpPr>
        <p:sp>
          <p:nvSpPr>
            <p:cNvPr id="24" name="線吹き出し 1 (枠付き) 23"/>
            <p:cNvSpPr/>
            <p:nvPr/>
          </p:nvSpPr>
          <p:spPr>
            <a:xfrm>
              <a:off x="5260455" y="2504831"/>
              <a:ext cx="1832134" cy="916556"/>
            </a:xfrm>
            <a:prstGeom prst="borderCallout1">
              <a:avLst>
                <a:gd name="adj1" fmla="val -2033"/>
                <a:gd name="adj2" fmla="val 50603"/>
                <a:gd name="adj3" fmla="val -85990"/>
                <a:gd name="adj4" fmla="val -31655"/>
              </a:avLst>
            </a:prstGeom>
            <a:solidFill>
              <a:schemeClr val="bg1"/>
            </a:solidFill>
            <a:ln w="57150">
              <a:solidFill>
                <a:srgbClr val="FF9900"/>
              </a:solidFill>
            </a:ln>
          </p:spPr>
          <p:style>
            <a:lnRef idx="2">
              <a:schemeClr val="dk1"/>
            </a:lnRef>
            <a:fillRef idx="1">
              <a:schemeClr val="lt1"/>
            </a:fillRef>
            <a:effectRef idx="0">
              <a:schemeClr val="dk1"/>
            </a:effectRef>
            <a:fontRef idx="minor">
              <a:schemeClr val="dk1"/>
            </a:fontRef>
          </p:style>
          <p:txBody>
            <a:bodyPr tIns="72000" rtlCol="0" anchor="ctr"/>
            <a:lstStyle/>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症状が</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出はじめる</a:t>
              </a:r>
            </a:p>
          </p:txBody>
        </p:sp>
        <p:cxnSp>
          <p:nvCxnSpPr>
            <p:cNvPr id="12" name="直線コネクタ 11"/>
            <p:cNvCxnSpPr>
              <a:endCxn id="24" idx="1"/>
            </p:cNvCxnSpPr>
            <p:nvPr/>
          </p:nvCxnSpPr>
          <p:spPr>
            <a:xfrm flipV="1">
              <a:off x="5081394" y="3421387"/>
              <a:ext cx="1095128" cy="973708"/>
            </a:xfrm>
            <a:prstGeom prst="line">
              <a:avLst/>
            </a:prstGeom>
            <a:solidFill>
              <a:schemeClr val="bg1"/>
            </a:solidFill>
            <a:ln w="57150">
              <a:solidFill>
                <a:srgbClr val="FF9900"/>
              </a:solidFill>
            </a:ln>
          </p:spPr>
          <p:style>
            <a:lnRef idx="2">
              <a:schemeClr val="dk1"/>
            </a:lnRef>
            <a:fillRef idx="1">
              <a:schemeClr val="lt1"/>
            </a:fillRef>
            <a:effectRef idx="0">
              <a:schemeClr val="dk1"/>
            </a:effectRef>
            <a:fontRef idx="minor">
              <a:schemeClr val="dk1"/>
            </a:fontRef>
          </p:style>
        </p:cxnSp>
      </p:grpSp>
      <p:sp>
        <p:nvSpPr>
          <p:cNvPr id="4" name="円/楕円 3"/>
          <p:cNvSpPr/>
          <p:nvPr/>
        </p:nvSpPr>
        <p:spPr>
          <a:xfrm>
            <a:off x="2669332" y="1188911"/>
            <a:ext cx="864096" cy="409519"/>
          </a:xfrm>
          <a:prstGeom prst="ellipse">
            <a:avLst/>
          </a:prstGeom>
          <a:noFill/>
          <a:ln w="57150">
            <a:solidFill>
              <a:srgbClr val="FF9900"/>
            </a:solidFill>
            <a:prstDash val="sysDash"/>
          </a:ln>
        </p:spPr>
        <p:style>
          <a:lnRef idx="2">
            <a:schemeClr val="dk1"/>
          </a:lnRef>
          <a:fillRef idx="1">
            <a:schemeClr val="lt1"/>
          </a:fillRef>
          <a:effectRef idx="0">
            <a:schemeClr val="dk1"/>
          </a:effectRef>
          <a:fontRef idx="minor">
            <a:schemeClr val="dk1"/>
          </a:fontRef>
        </p:style>
        <p:txBody>
          <a:bodyPr tIns="72000" rtlCol="0" anchor="ctr"/>
          <a:lstStyle/>
          <a:p>
            <a:pPr algn="ctr"/>
            <a:endParaRPr lang="ja-JP" altLang="en-US" sz="2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円/楕円 24"/>
          <p:cNvSpPr/>
          <p:nvPr/>
        </p:nvSpPr>
        <p:spPr>
          <a:xfrm>
            <a:off x="4999968" y="1090292"/>
            <a:ext cx="908174" cy="834936"/>
          </a:xfrm>
          <a:prstGeom prst="ellipse">
            <a:avLst/>
          </a:prstGeom>
          <a:noFill/>
          <a:ln w="57150">
            <a:solidFill>
              <a:srgbClr val="FF9900"/>
            </a:solidFill>
            <a:prstDash val="sysDash"/>
          </a:ln>
        </p:spPr>
        <p:style>
          <a:lnRef idx="2">
            <a:schemeClr val="dk1"/>
          </a:lnRef>
          <a:fillRef idx="1">
            <a:schemeClr val="lt1"/>
          </a:fillRef>
          <a:effectRef idx="0">
            <a:schemeClr val="dk1"/>
          </a:effectRef>
          <a:fontRef idx="minor">
            <a:schemeClr val="dk1"/>
          </a:fontRef>
        </p:style>
        <p:txBody>
          <a:bodyPr tIns="72000" rtlCol="0" anchor="ctr"/>
          <a:lstStyle/>
          <a:p>
            <a:pPr algn="ctr"/>
            <a:endParaRPr lang="ja-JP" altLang="en-US" sz="2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5686028" y="3979748"/>
            <a:ext cx="936104" cy="2254570"/>
          </a:xfrm>
          <a:prstGeom prst="rect">
            <a:avLst/>
          </a:prstGeom>
          <a:noFill/>
          <a:ln w="57150">
            <a:solidFill>
              <a:srgbClr val="FF9900"/>
            </a:solidFill>
            <a:prstDash val="sysDash"/>
          </a:ln>
        </p:spPr>
        <p:style>
          <a:lnRef idx="2">
            <a:schemeClr val="dk1"/>
          </a:lnRef>
          <a:fillRef idx="1">
            <a:schemeClr val="lt1"/>
          </a:fillRef>
          <a:effectRef idx="0">
            <a:schemeClr val="dk1"/>
          </a:effectRef>
          <a:fontRef idx="minor">
            <a:schemeClr val="dk1"/>
          </a:fontRef>
        </p:style>
        <p:txBody>
          <a:bodyPr tIns="72000" rtlCol="0" anchor="ctr"/>
          <a:lstStyle/>
          <a:p>
            <a:pPr algn="ctr"/>
            <a:endParaRPr lang="ja-JP" altLang="en-US" sz="2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260228" y="6631468"/>
            <a:ext cx="8746990" cy="253916"/>
          </a:xfrm>
          <a:prstGeom prst="rect">
            <a:avLst/>
          </a:prstGeom>
        </p:spPr>
        <p:txBody>
          <a:bodyPr wrap="square">
            <a:spAutoFit/>
          </a:bodyPr>
          <a:lstStyle/>
          <a:p>
            <a:pPr algn="just"/>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がんと診断された人のうち</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年後に生存している人の割合が、日本人全体で</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年後に生存している人の割合に比べてどのくらい低いかで表す。</a:t>
            </a:r>
          </a:p>
        </p:txBody>
      </p:sp>
      <p:sp>
        <p:nvSpPr>
          <p:cNvPr id="26" name="正方形/長方形 25"/>
          <p:cNvSpPr/>
          <p:nvPr/>
        </p:nvSpPr>
        <p:spPr>
          <a:xfrm>
            <a:off x="2698431" y="2272295"/>
            <a:ext cx="936104" cy="3958702"/>
          </a:xfrm>
          <a:prstGeom prst="rect">
            <a:avLst/>
          </a:prstGeom>
          <a:noFill/>
          <a:ln w="57150">
            <a:solidFill>
              <a:srgbClr val="FF9900"/>
            </a:solidFill>
            <a:prstDash val="sysDash"/>
          </a:ln>
        </p:spPr>
        <p:style>
          <a:lnRef idx="2">
            <a:schemeClr val="dk1"/>
          </a:lnRef>
          <a:fillRef idx="1">
            <a:schemeClr val="lt1"/>
          </a:fillRef>
          <a:effectRef idx="0">
            <a:schemeClr val="dk1"/>
          </a:effectRef>
          <a:fontRef idx="minor">
            <a:schemeClr val="dk1"/>
          </a:fontRef>
        </p:style>
        <p:txBody>
          <a:bodyPr tIns="72000" rtlCol="0" anchor="ctr"/>
          <a:lstStyle/>
          <a:p>
            <a:pPr algn="ctr"/>
            <a:endParaRPr lang="ja-JP" altLang="en-US" sz="2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9" name="グループ化 18"/>
          <p:cNvGrpSpPr/>
          <p:nvPr/>
        </p:nvGrpSpPr>
        <p:grpSpPr>
          <a:xfrm>
            <a:off x="3541978" y="1959156"/>
            <a:ext cx="2536763" cy="1627530"/>
            <a:chOff x="2084875" y="3935922"/>
            <a:chExt cx="2536763" cy="1627530"/>
          </a:xfrm>
        </p:grpSpPr>
        <p:sp>
          <p:nvSpPr>
            <p:cNvPr id="22" name="線吹き出し 1 (枠付き) 21"/>
            <p:cNvSpPr/>
            <p:nvPr/>
          </p:nvSpPr>
          <p:spPr>
            <a:xfrm>
              <a:off x="2789504" y="3935922"/>
              <a:ext cx="1832134" cy="916556"/>
            </a:xfrm>
            <a:prstGeom prst="borderCallout1">
              <a:avLst>
                <a:gd name="adj1" fmla="val -2033"/>
                <a:gd name="adj2" fmla="val 50603"/>
                <a:gd name="adj3" fmla="val -66245"/>
                <a:gd name="adj4" fmla="val -36335"/>
              </a:avLst>
            </a:prstGeom>
            <a:solidFill>
              <a:schemeClr val="bg1"/>
            </a:solidFill>
            <a:ln w="57150">
              <a:solidFill>
                <a:srgbClr val="FF9900"/>
              </a:solidFill>
            </a:ln>
          </p:spPr>
          <p:style>
            <a:lnRef idx="2">
              <a:schemeClr val="dk1"/>
            </a:lnRef>
            <a:fillRef idx="1">
              <a:schemeClr val="lt1"/>
            </a:fillRef>
            <a:effectRef idx="0">
              <a:schemeClr val="dk1"/>
            </a:effectRef>
            <a:fontRef idx="minor">
              <a:schemeClr val="dk1"/>
            </a:fontRef>
          </p:style>
          <p:txBody>
            <a:bodyPr tIns="72000" rtlCol="0" anchor="ctr"/>
            <a:lstStyle/>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検診で見</a:t>
              </a:r>
              <a:r>
                <a:rPr lang="ja-JP" altLang="en-US" sz="2400" b="1" dirty="0" err="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つ</a:t>
              </a:r>
              <a:b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かる大きさ</a:t>
              </a:r>
            </a:p>
          </p:txBody>
        </p:sp>
        <p:cxnSp>
          <p:nvCxnSpPr>
            <p:cNvPr id="27" name="直線コネクタ 26"/>
            <p:cNvCxnSpPr>
              <a:endCxn id="22" idx="1"/>
            </p:cNvCxnSpPr>
            <p:nvPr/>
          </p:nvCxnSpPr>
          <p:spPr>
            <a:xfrm flipV="1">
              <a:off x="2084875" y="4852478"/>
              <a:ext cx="1620696" cy="710974"/>
            </a:xfrm>
            <a:prstGeom prst="line">
              <a:avLst/>
            </a:prstGeom>
            <a:solidFill>
              <a:schemeClr val="bg1"/>
            </a:solidFill>
            <a:ln w="57150">
              <a:solidFill>
                <a:srgbClr val="FF9900"/>
              </a:solidFill>
            </a:ln>
          </p:spPr>
          <p:style>
            <a:lnRef idx="2">
              <a:schemeClr val="dk1"/>
            </a:lnRef>
            <a:fillRef idx="1">
              <a:schemeClr val="lt1"/>
            </a:fillRef>
            <a:effectRef idx="0">
              <a:schemeClr val="dk1"/>
            </a:effectRef>
            <a:fontRef idx="minor">
              <a:schemeClr val="dk1"/>
            </a:fontRef>
          </p:style>
        </p:cxnSp>
      </p:grpSp>
      <p:sp>
        <p:nvSpPr>
          <p:cNvPr id="32" name="テキスト ボックス 31"/>
          <p:cNvSpPr txBox="1"/>
          <p:nvPr/>
        </p:nvSpPr>
        <p:spPr>
          <a:xfrm>
            <a:off x="3995936" y="6400378"/>
            <a:ext cx="4939274"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全国がん</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成人病）センター協議会 </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2004</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2007</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年診断例より作成</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890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6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600"/>
                                        <p:tgtEl>
                                          <p:spTgt spid="1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1" grpId="0" animBg="1"/>
      <p:bldP spid="2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496601" y="188640"/>
            <a:ext cx="8179855" cy="769441"/>
          </a:xfrm>
          <a:prstGeom prst="rect">
            <a:avLst/>
          </a:prstGeom>
          <a:noFill/>
        </p:spPr>
        <p:txBody>
          <a:bodyPr wrap="square" rtlCol="0">
            <a:spAutoFit/>
          </a:bodyPr>
          <a:lstStyle/>
          <a:p>
            <a:pPr algn="ctr"/>
            <a:r>
              <a:rPr lang="ja-JP" altLang="en-US"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がん検診の受診率</a:t>
            </a:r>
            <a:endParaRPr kumimoji="1" lang="ja-JP" altLang="en-US"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3074" name="Picture 2" descr="C:\Users\nakamura\Desktop\170105_長生き-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73" y="1490700"/>
            <a:ext cx="8452242" cy="4896890"/>
          </a:xfrm>
          <a:prstGeom prst="rect">
            <a:avLst/>
          </a:prstGeom>
          <a:noFill/>
          <a:extLst>
            <a:ext uri="{909E8E84-426E-40DD-AFC4-6F175D3DCCD1}">
              <a14:hiddenFill xmlns:a14="http://schemas.microsoft.com/office/drawing/2010/main">
                <a:solidFill>
                  <a:srgbClr val="FFFFFF"/>
                </a:solidFill>
              </a14:hiddenFill>
            </a:ext>
          </a:extLst>
        </p:spPr>
      </p:pic>
      <p:sp>
        <p:nvSpPr>
          <p:cNvPr id="14" name="角丸四角形吹き出し 13"/>
          <p:cNvSpPr/>
          <p:nvPr/>
        </p:nvSpPr>
        <p:spPr>
          <a:xfrm>
            <a:off x="2195736" y="1365856"/>
            <a:ext cx="3468190" cy="1487080"/>
          </a:xfrm>
          <a:prstGeom prst="wedgeRoundRectCallout">
            <a:avLst>
              <a:gd name="adj1" fmla="val -21725"/>
              <a:gd name="adj2" fmla="val 80256"/>
              <a:gd name="adj3" fmla="val 16667"/>
            </a:avLst>
          </a:pr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en-US" altLang="ja-JP"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50</a:t>
            </a:r>
            <a:r>
              <a:rPr kumimoji="1" lang="ja-JP" altLang="en-US"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a:t>
            </a:r>
            <a:endParaRPr kumimoji="1" lang="en-US" altLang="ja-JP"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達していない</a:t>
            </a:r>
            <a:endParaRPr kumimoji="1" lang="ja-JP" altLang="en-US"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3075" name="Picture 3" descr="C:\Users\nakamura\Desktop\2-0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229"/>
          <a:stretch/>
        </p:blipFill>
        <p:spPr bwMode="auto">
          <a:xfrm>
            <a:off x="201530" y="3452552"/>
            <a:ext cx="8457364" cy="2929086"/>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4366200" y="6575350"/>
            <a:ext cx="4572000"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出典：厚生労働省　平成</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　国民生活基礎調査の概況</a:t>
            </a:r>
          </a:p>
        </p:txBody>
      </p:sp>
    </p:spTree>
    <p:extLst>
      <p:ext uri="{BB962C8B-B14F-4D97-AF65-F5344CB8AC3E}">
        <p14:creationId xmlns:p14="http://schemas.microsoft.com/office/powerpoint/2010/main" val="318954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750"/>
                                        <p:tgtEl>
                                          <p:spTgt spid="3075"/>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781050"/>
            <a:ext cx="7867650"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楕円 1">
            <a:extLst>
              <a:ext uri="{FF2B5EF4-FFF2-40B4-BE49-F238E27FC236}">
                <a16:creationId xmlns:a16="http://schemas.microsoft.com/office/drawing/2014/main" id="{100A164C-D877-47EB-AD61-5FAAAEE2FB87}"/>
              </a:ext>
            </a:extLst>
          </p:cNvPr>
          <p:cNvSpPr/>
          <p:nvPr/>
        </p:nvSpPr>
        <p:spPr>
          <a:xfrm>
            <a:off x="7092280" y="3356992"/>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332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899592" y="1124744"/>
            <a:ext cx="4824536" cy="2554545"/>
          </a:xfrm>
          <a:prstGeom prst="rect">
            <a:avLst/>
          </a:prstGeom>
          <a:noFill/>
        </p:spPr>
        <p:txBody>
          <a:bodyPr wrap="square" rtlCol="0">
            <a:spAutoFit/>
          </a:bodyPr>
          <a:lstStyle/>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rPr>
              <a:t>わたしたちの</a:t>
            </a:r>
            <a:b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rPr>
              <a:t>体の細胞は</a:t>
            </a:r>
            <a:b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rPr>
              <a:t>毎日分裂し</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rPr>
              <a:t>新しくなっている</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2391862" y="226675"/>
            <a:ext cx="4360276" cy="692497"/>
          </a:xfrm>
          <a:prstGeom prst="rect">
            <a:avLst/>
          </a:prstGeom>
          <a:noFill/>
          <a:effectLst/>
        </p:spPr>
        <p:txBody>
          <a:bodyPr wrap="square" rtlCol="0">
            <a:spAutoFit/>
          </a:bodyPr>
          <a:lstStyle>
            <a:defPPr>
              <a:defRPr lang="ja-JP"/>
            </a:defPPr>
            <a:lvl1pPr algn="ctr">
              <a:defRPr sz="4400" b="1"/>
            </a:lvl1pPr>
          </a:lstStyle>
          <a:p>
            <a:r>
              <a:rPr lang="ja-JP" altLang="en-US" sz="39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がんのしくみ</a:t>
            </a:r>
          </a:p>
        </p:txBody>
      </p:sp>
      <p:grpSp>
        <p:nvGrpSpPr>
          <p:cNvPr id="7" name="グループ化 6"/>
          <p:cNvGrpSpPr/>
          <p:nvPr/>
        </p:nvGrpSpPr>
        <p:grpSpPr>
          <a:xfrm>
            <a:off x="1115617" y="3916386"/>
            <a:ext cx="1787007" cy="2456046"/>
            <a:chOff x="1352744" y="3977813"/>
            <a:chExt cx="1279613" cy="1845874"/>
          </a:xfrm>
        </p:grpSpPr>
        <p:pic>
          <p:nvPicPr>
            <p:cNvPr id="42" name="図 41"/>
            <p:cNvPicPr>
              <a:picLocks noChangeAspect="1"/>
            </p:cNvPicPr>
            <p:nvPr/>
          </p:nvPicPr>
          <p:blipFill rotWithShape="1">
            <a:blip r:embed="rId3" cstate="print">
              <a:extLst>
                <a:ext uri="{28A0092B-C50C-407E-A947-70E740481C1C}">
                  <a14:useLocalDpi xmlns:a14="http://schemas.microsoft.com/office/drawing/2010/main" val="0"/>
                </a:ext>
              </a:extLst>
            </a:blip>
            <a:srcRect l="33770"/>
            <a:stretch/>
          </p:blipFill>
          <p:spPr>
            <a:xfrm rot="10800000">
              <a:off x="1352744" y="5164054"/>
              <a:ext cx="1279613" cy="659633"/>
            </a:xfrm>
            <a:prstGeom prst="rect">
              <a:avLst/>
            </a:prstGeom>
          </p:spPr>
        </p:pic>
        <p:pic>
          <p:nvPicPr>
            <p:cNvPr id="43"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0705" y="3977813"/>
              <a:ext cx="598777" cy="628460"/>
            </a:xfrm>
            <a:prstGeom prst="rect">
              <a:avLst/>
            </a:prstGeom>
          </p:spPr>
        </p:pic>
        <p:sp>
          <p:nvSpPr>
            <p:cNvPr id="22" name="下矢印 21"/>
            <p:cNvSpPr/>
            <p:nvPr/>
          </p:nvSpPr>
          <p:spPr>
            <a:xfrm rot="1519670">
              <a:off x="1677017" y="4648046"/>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24" name="下矢印 23"/>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sp>
        <p:nvSpPr>
          <p:cNvPr id="17" name="角丸四角形 16"/>
          <p:cNvSpPr/>
          <p:nvPr/>
        </p:nvSpPr>
        <p:spPr>
          <a:xfrm>
            <a:off x="1924310" y="5446716"/>
            <a:ext cx="1063514" cy="956098"/>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38" name="角丸四角形吹き出し 37"/>
          <p:cNvSpPr/>
          <p:nvPr/>
        </p:nvSpPr>
        <p:spPr>
          <a:xfrm>
            <a:off x="3563888" y="3618775"/>
            <a:ext cx="5042389" cy="2784039"/>
          </a:xfrm>
          <a:prstGeom prst="wedgeRoundRectCallout">
            <a:avLst>
              <a:gd name="adj1" fmla="val -65062"/>
              <a:gd name="adj2" fmla="val 28866"/>
              <a:gd name="adj3" fmla="val 16667"/>
            </a:avLst>
          </a:prstGeom>
          <a:solidFill>
            <a:srgbClr val="FF9900"/>
          </a:solidFill>
          <a:ln>
            <a:noFill/>
          </a:ln>
        </p:spPr>
        <p:style>
          <a:lnRef idx="2">
            <a:schemeClr val="dk1"/>
          </a:lnRef>
          <a:fillRef idx="1">
            <a:schemeClr val="lt1"/>
          </a:fillRef>
          <a:effectRef idx="0">
            <a:schemeClr val="dk1"/>
          </a:effectRef>
          <a:fontRef idx="minor">
            <a:schemeClr val="dk1"/>
          </a:fontRef>
        </p:style>
        <p:txBody>
          <a:bodyPr lIns="0" tIns="108000" rIns="0" rtlCol="0" anchor="ctr"/>
          <a:lstStyle/>
          <a:p>
            <a:pPr algn="ctr"/>
            <a:r>
              <a:rPr lang="ja-JP" altLang="en-US"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細胞分裂するとき</a:t>
            </a:r>
          </a:p>
          <a:p>
            <a:pPr algn="ctr"/>
            <a:r>
              <a:rPr lang="ja-JP" altLang="en-US" sz="6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変異</a:t>
            </a:r>
            <a:endParaRPr lang="en-US" altLang="ja-JP" sz="6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ja-JP" altLang="en-US"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が起こることがある</a:t>
            </a:r>
          </a:p>
        </p:txBody>
      </p:sp>
      <p:sp>
        <p:nvSpPr>
          <p:cNvPr id="15" name="正方形/長方形 14"/>
          <p:cNvSpPr/>
          <p:nvPr/>
        </p:nvSpPr>
        <p:spPr>
          <a:xfrm>
            <a:off x="5927576" y="3078371"/>
            <a:ext cx="1749197" cy="523220"/>
          </a:xfrm>
          <a:prstGeom prst="rect">
            <a:avLst/>
          </a:prstGeom>
        </p:spPr>
        <p:txBody>
          <a:bodyPr wrap="none">
            <a:spAutoFit/>
          </a:bodyPr>
          <a:lstStyle/>
          <a:p>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約</a:t>
            </a:r>
            <a:r>
              <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rPr>
              <a:t>37</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兆個</a:t>
            </a:r>
            <a:endParaRPr lang="ja-JP" altLang="en-US" sz="2800" dirty="0"/>
          </a:p>
        </p:txBody>
      </p:sp>
      <p:pic>
        <p:nvPicPr>
          <p:cNvPr id="16" name="Picture 4" descr="C:\Users\nakamura\Desktop\サタケさんイラストスライド化拡大-0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836"/>
          <a:stretch/>
        </p:blipFill>
        <p:spPr bwMode="auto">
          <a:xfrm>
            <a:off x="7351073" y="1181981"/>
            <a:ext cx="1352462" cy="18616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498785" y="1171933"/>
            <a:ext cx="2453891" cy="1871668"/>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1115616" y="6597352"/>
            <a:ext cx="7848872" cy="253916"/>
          </a:xfrm>
          <a:prstGeom prst="rect">
            <a:avLst/>
          </a:prstGeom>
          <a:noFill/>
        </p:spPr>
        <p:txBody>
          <a:bodyPr wrap="square" rtlCol="0">
            <a:spAutoFit/>
          </a:bodyPr>
          <a:lstStyle>
            <a:defPPr>
              <a:defRPr lang="ja-JP"/>
            </a:defPPr>
            <a:lvl1pPr algn="r">
              <a:defRPr sz="1050">
                <a:solidFill>
                  <a:schemeClr val="tx1">
                    <a:lumMod val="65000"/>
                    <a:lumOff val="35000"/>
                  </a:schemeClr>
                </a:solidFill>
              </a:defRPr>
            </a:lvl1pPr>
          </a:lstStyle>
          <a:p>
            <a:r>
              <a:rPr lang="ja-JP" altLang="en-US" dirty="0">
                <a:solidFill>
                  <a:prstClr val="black">
                    <a:lumMod val="65000"/>
                    <a:lumOff val="35000"/>
                  </a:prstClr>
                </a:solidFill>
                <a:latin typeface="メイリオ" panose="020B0604030504040204" pitchFamily="50" charset="-128"/>
                <a:cs typeface="メイリオ" panose="020B0604030504040204" pitchFamily="50" charset="-128"/>
              </a:rPr>
              <a:t>出典（細胞の数） </a:t>
            </a:r>
            <a:r>
              <a:rPr lang="ja-JP" altLang="en-US" dirty="0">
                <a:solidFill>
                  <a:prstClr val="black">
                    <a:lumMod val="65000"/>
                    <a:lumOff val="35000"/>
                  </a:prstClr>
                </a:solidFill>
                <a:latin typeface="Calibri"/>
                <a:ea typeface="ＭＳ Ｐゴシック"/>
              </a:rPr>
              <a:t>：</a:t>
            </a:r>
            <a:r>
              <a:rPr lang="en-US" altLang="ja-JP" dirty="0">
                <a:solidFill>
                  <a:prstClr val="black">
                    <a:lumMod val="65000"/>
                    <a:lumOff val="35000"/>
                  </a:prstClr>
                </a:solidFill>
                <a:latin typeface="Calibri"/>
                <a:ea typeface="ＭＳ Ｐゴシック"/>
              </a:rPr>
              <a:t> Annals of Human Biology Volume 40, 2013 -  Issue 6 ‘An estimation of the number of cells in the human body’</a:t>
            </a:r>
            <a:endParaRPr lang="ja-JP" altLang="en-US" dirty="0">
              <a:solidFill>
                <a:prstClr val="black">
                  <a:lumMod val="65000"/>
                  <a:lumOff val="35000"/>
                </a:prstClr>
              </a:solidFill>
              <a:latin typeface="Calibri"/>
              <a:ea typeface="ＭＳ Ｐゴシック"/>
            </a:endParaRPr>
          </a:p>
        </p:txBody>
      </p:sp>
    </p:spTree>
    <p:extLst>
      <p:ext uri="{BB962C8B-B14F-4D97-AF65-F5344CB8AC3E}">
        <p14:creationId xmlns:p14="http://schemas.microsoft.com/office/powerpoint/2010/main" val="419842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1000"/>
                                        <p:tgtEl>
                                          <p:spTgt spid="1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956285"/>
            <a:ext cx="7905750"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179512" y="188640"/>
            <a:ext cx="5436104" cy="584775"/>
          </a:xfrm>
          <a:prstGeom prst="rect">
            <a:avLst/>
          </a:prstGeom>
          <a:noFill/>
        </p:spPr>
        <p:txBody>
          <a:bodyPr wrap="none" rtlCol="0">
            <a:spAutoFit/>
          </a:bodyPr>
          <a:lstStyle/>
          <a:p>
            <a:r>
              <a:rPr kumimoji="1" lang="en-US" altLang="ja-JP" sz="3200" b="1" dirty="0"/>
              <a:t>H27</a:t>
            </a:r>
            <a:r>
              <a:rPr kumimoji="1" lang="ja-JP" altLang="en-US" sz="3200" b="1" dirty="0"/>
              <a:t>年度　胃がん</a:t>
            </a:r>
            <a:r>
              <a:rPr lang="ja-JP" altLang="en-US" sz="3200" b="1" dirty="0"/>
              <a:t>検診受診率</a:t>
            </a:r>
            <a:endParaRPr kumimoji="1" lang="ja-JP" altLang="en-US" sz="3200" b="1" dirty="0"/>
          </a:p>
        </p:txBody>
      </p:sp>
    </p:spTree>
    <p:extLst>
      <p:ext uri="{BB962C8B-B14F-4D97-AF65-F5344CB8AC3E}">
        <p14:creationId xmlns:p14="http://schemas.microsoft.com/office/powerpoint/2010/main" val="31028289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5" y="1412776"/>
            <a:ext cx="7588250"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179512" y="188640"/>
            <a:ext cx="5846472" cy="584775"/>
          </a:xfrm>
          <a:prstGeom prst="rect">
            <a:avLst/>
          </a:prstGeom>
        </p:spPr>
        <p:txBody>
          <a:bodyPr wrap="none">
            <a:spAutoFit/>
          </a:bodyPr>
          <a:lstStyle/>
          <a:p>
            <a:r>
              <a:rPr lang="en-US" altLang="ja-JP" sz="3200" b="1" dirty="0"/>
              <a:t>H27</a:t>
            </a:r>
            <a:r>
              <a:rPr lang="ja-JP" altLang="en-US" sz="3200" b="1" dirty="0"/>
              <a:t>年度　大腸がん検診受診率</a:t>
            </a:r>
          </a:p>
        </p:txBody>
      </p:sp>
    </p:spTree>
    <p:extLst>
      <p:ext uri="{BB962C8B-B14F-4D97-AF65-F5344CB8AC3E}">
        <p14:creationId xmlns:p14="http://schemas.microsoft.com/office/powerpoint/2010/main" val="1291837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330" y="1124744"/>
            <a:ext cx="7639050"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179512" y="188640"/>
            <a:ext cx="5436104" cy="584775"/>
          </a:xfrm>
          <a:prstGeom prst="rect">
            <a:avLst/>
          </a:prstGeom>
          <a:noFill/>
        </p:spPr>
        <p:txBody>
          <a:bodyPr wrap="none" rtlCol="0">
            <a:spAutoFit/>
          </a:bodyPr>
          <a:lstStyle/>
          <a:p>
            <a:r>
              <a:rPr kumimoji="1" lang="en-US" altLang="ja-JP" sz="3200" b="1" dirty="0"/>
              <a:t>H27</a:t>
            </a:r>
            <a:r>
              <a:rPr kumimoji="1" lang="ja-JP" altLang="en-US" sz="3200" b="1" dirty="0"/>
              <a:t>年度　肺がん検診受診率</a:t>
            </a:r>
          </a:p>
        </p:txBody>
      </p:sp>
    </p:spTree>
    <p:extLst>
      <p:ext uri="{BB962C8B-B14F-4D97-AF65-F5344CB8AC3E}">
        <p14:creationId xmlns:p14="http://schemas.microsoft.com/office/powerpoint/2010/main" val="11718422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5" y="1095375"/>
            <a:ext cx="758825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179512" y="188640"/>
            <a:ext cx="6255239" cy="584775"/>
          </a:xfrm>
          <a:prstGeom prst="rect">
            <a:avLst/>
          </a:prstGeom>
          <a:noFill/>
        </p:spPr>
        <p:txBody>
          <a:bodyPr wrap="none" rtlCol="0">
            <a:spAutoFit/>
          </a:bodyPr>
          <a:lstStyle/>
          <a:p>
            <a:r>
              <a:rPr kumimoji="1" lang="en-US" altLang="ja-JP" sz="3200" b="1" dirty="0"/>
              <a:t>H27</a:t>
            </a:r>
            <a:r>
              <a:rPr kumimoji="1" lang="ja-JP" altLang="en-US" sz="3200" b="1" dirty="0"/>
              <a:t>年度　子宮頸がん検診受診率</a:t>
            </a:r>
          </a:p>
        </p:txBody>
      </p:sp>
      <p:sp>
        <p:nvSpPr>
          <p:cNvPr id="4" name="円/楕円 3"/>
          <p:cNvSpPr/>
          <p:nvPr/>
        </p:nvSpPr>
        <p:spPr>
          <a:xfrm>
            <a:off x="1946771" y="5108253"/>
            <a:ext cx="304800" cy="4809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1149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1060450"/>
            <a:ext cx="7524750" cy="473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179512" y="184284"/>
            <a:ext cx="5436104" cy="584775"/>
          </a:xfrm>
          <a:prstGeom prst="rect">
            <a:avLst/>
          </a:prstGeom>
          <a:noFill/>
        </p:spPr>
        <p:txBody>
          <a:bodyPr wrap="none" rtlCol="0">
            <a:spAutoFit/>
          </a:bodyPr>
          <a:lstStyle/>
          <a:p>
            <a:r>
              <a:rPr kumimoji="1" lang="en-US" altLang="ja-JP" sz="3200" b="1" dirty="0"/>
              <a:t>H27</a:t>
            </a:r>
            <a:r>
              <a:rPr kumimoji="1" lang="ja-JP" altLang="en-US" sz="3200" b="1" dirty="0"/>
              <a:t>年度　乳がん検診受診率</a:t>
            </a:r>
          </a:p>
        </p:txBody>
      </p:sp>
    </p:spTree>
    <p:extLst>
      <p:ext uri="{BB962C8B-B14F-4D97-AF65-F5344CB8AC3E}">
        <p14:creationId xmlns:p14="http://schemas.microsoft.com/office/powerpoint/2010/main" val="656830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円/楕円 11"/>
          <p:cNvSpPr/>
          <p:nvPr/>
        </p:nvSpPr>
        <p:spPr>
          <a:xfrm>
            <a:off x="303337" y="3654837"/>
            <a:ext cx="2965776" cy="2936413"/>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時間が</a:t>
            </a:r>
            <a:endPar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ない</a:t>
            </a:r>
          </a:p>
        </p:txBody>
      </p:sp>
      <p:sp>
        <p:nvSpPr>
          <p:cNvPr id="16" name="円/楕円 15"/>
          <p:cNvSpPr/>
          <p:nvPr/>
        </p:nvSpPr>
        <p:spPr>
          <a:xfrm>
            <a:off x="1722170" y="1746633"/>
            <a:ext cx="2850052" cy="2738846"/>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費用が</a:t>
            </a:r>
            <a:endPar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かかる</a:t>
            </a:r>
          </a:p>
        </p:txBody>
      </p:sp>
      <p:sp>
        <p:nvSpPr>
          <p:cNvPr id="18" name="円/楕円 17"/>
          <p:cNvSpPr/>
          <p:nvPr/>
        </p:nvSpPr>
        <p:spPr>
          <a:xfrm>
            <a:off x="3080812" y="3654837"/>
            <a:ext cx="2965776" cy="2936413"/>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がんが</a:t>
            </a:r>
            <a:br>
              <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見つかる</a:t>
            </a:r>
            <a:br>
              <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と怖い</a:t>
            </a:r>
          </a:p>
        </p:txBody>
      </p:sp>
      <p:sp>
        <p:nvSpPr>
          <p:cNvPr id="22" name="円/楕円 21"/>
          <p:cNvSpPr/>
          <p:nvPr/>
        </p:nvSpPr>
        <p:spPr>
          <a:xfrm>
            <a:off x="4538070" y="1732939"/>
            <a:ext cx="2850052" cy="2766234"/>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健康に</a:t>
            </a:r>
            <a:endPar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自信が</a:t>
            </a:r>
            <a:br>
              <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ある</a:t>
            </a:r>
          </a:p>
        </p:txBody>
      </p:sp>
      <p:sp>
        <p:nvSpPr>
          <p:cNvPr id="14" name="円/楕円 13"/>
          <p:cNvSpPr/>
          <p:nvPr/>
        </p:nvSpPr>
        <p:spPr>
          <a:xfrm>
            <a:off x="5858287" y="3654837"/>
            <a:ext cx="2965776" cy="2936413"/>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いつでも受診</a:t>
            </a:r>
            <a:br>
              <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できる</a:t>
            </a:r>
          </a:p>
        </p:txBody>
      </p:sp>
      <p:grpSp>
        <p:nvGrpSpPr>
          <p:cNvPr id="15" name="グループ化 14"/>
          <p:cNvGrpSpPr/>
          <p:nvPr/>
        </p:nvGrpSpPr>
        <p:grpSpPr>
          <a:xfrm>
            <a:off x="253108" y="4176"/>
            <a:ext cx="8890892" cy="1920846"/>
            <a:chOff x="278954" y="-17252"/>
            <a:chExt cx="8890892" cy="1920846"/>
          </a:xfrm>
        </p:grpSpPr>
        <p:pic>
          <p:nvPicPr>
            <p:cNvPr id="17"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1541" y="-17252"/>
              <a:ext cx="7690939" cy="192084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1770274" y="443287"/>
              <a:ext cx="7399572"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4400" dirty="0">
                  <a:solidFill>
                    <a:schemeClr val="tx1">
                      <a:lumMod val="75000"/>
                      <a:lumOff val="25000"/>
                    </a:schemeClr>
                  </a:solidFill>
                  <a:effectLst/>
                </a:rPr>
                <a:t>がん検診を受けない理由は</a:t>
              </a:r>
              <a:endParaRPr lang="en-US" altLang="ja-JP" sz="4400" dirty="0">
                <a:solidFill>
                  <a:schemeClr val="tx1">
                    <a:lumMod val="75000"/>
                    <a:lumOff val="25000"/>
                  </a:schemeClr>
                </a:solidFill>
                <a:effectLst/>
              </a:endParaRPr>
            </a:p>
            <a:p>
              <a:pPr algn="l"/>
              <a:r>
                <a:rPr lang="ja-JP" altLang="en-US" sz="4400" dirty="0">
                  <a:solidFill>
                    <a:schemeClr val="tx1">
                      <a:lumMod val="75000"/>
                      <a:lumOff val="25000"/>
                    </a:schemeClr>
                  </a:solidFill>
                  <a:effectLst/>
                </a:rPr>
                <a:t>何だろう</a:t>
              </a:r>
            </a:p>
          </p:txBody>
        </p:sp>
        <p:grpSp>
          <p:nvGrpSpPr>
            <p:cNvPr id="20" name="グループ化 19"/>
            <p:cNvGrpSpPr/>
            <p:nvPr/>
          </p:nvGrpSpPr>
          <p:grpSpPr>
            <a:xfrm>
              <a:off x="278954" y="386897"/>
              <a:ext cx="1008112" cy="1067428"/>
              <a:chOff x="728192" y="921380"/>
              <a:chExt cx="1008112" cy="1067428"/>
            </a:xfrm>
          </p:grpSpPr>
          <p:sp>
            <p:nvSpPr>
              <p:cNvPr id="21" name="円/楕円 20"/>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テキスト ボックス 22"/>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sp>
        <p:nvSpPr>
          <p:cNvPr id="13" name="テキスト ボックス 12"/>
          <p:cNvSpPr txBox="1"/>
          <p:nvPr/>
        </p:nvSpPr>
        <p:spPr>
          <a:xfrm>
            <a:off x="3526218" y="6574942"/>
            <a:ext cx="5357716"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出典：内閣府　平成</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年度がん対策に関する世論調査</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2471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8" grpId="0" animBg="1"/>
      <p:bldP spid="22"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56899" y="2420888"/>
            <a:ext cx="8424936" cy="2123658"/>
          </a:xfrm>
          <a:prstGeom prst="rect">
            <a:avLst/>
          </a:prstGeom>
          <a:noFill/>
        </p:spPr>
        <p:txBody>
          <a:bodyPr wrap="square" rtlCol="0">
            <a:spAutoFit/>
          </a:bodyPr>
          <a:lstStyle>
            <a:defPPr>
              <a:defRPr lang="ja-JP"/>
            </a:defPPr>
            <a:lvl1pPr algn="ctr">
              <a:defRPr sz="4000" b="1">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ts val="7920"/>
              </a:lnSpc>
            </a:pPr>
            <a:r>
              <a:rPr lang="ja-JP" altLang="en-US" sz="6500" dirty="0">
                <a:solidFill>
                  <a:schemeClr val="tx1">
                    <a:lumMod val="75000"/>
                    <a:lumOff val="25000"/>
                  </a:schemeClr>
                </a:solidFill>
              </a:rPr>
              <a:t>がんはどのように</a:t>
            </a:r>
            <a:br>
              <a:rPr lang="en-US" altLang="ja-JP" sz="6500" dirty="0">
                <a:solidFill>
                  <a:schemeClr val="tx1">
                    <a:lumMod val="75000"/>
                    <a:lumOff val="25000"/>
                  </a:schemeClr>
                </a:solidFill>
              </a:rPr>
            </a:br>
            <a:r>
              <a:rPr lang="ja-JP" altLang="en-US" sz="6500" dirty="0">
                <a:solidFill>
                  <a:schemeClr val="tx1">
                    <a:lumMod val="75000"/>
                    <a:lumOff val="25000"/>
                  </a:schemeClr>
                </a:solidFill>
              </a:rPr>
              <a:t>治すのだろう</a:t>
            </a:r>
          </a:p>
        </p:txBody>
      </p:sp>
    </p:spTree>
    <p:extLst>
      <p:ext uri="{BB962C8B-B14F-4D97-AF65-F5344CB8AC3E}">
        <p14:creationId xmlns:p14="http://schemas.microsoft.com/office/powerpoint/2010/main" val="19758020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203095" y="182712"/>
            <a:ext cx="4744212" cy="769441"/>
          </a:xfrm>
          <a:prstGeom prst="rect">
            <a:avLst/>
          </a:prstGeom>
          <a:noFill/>
        </p:spPr>
        <p:txBody>
          <a:bodyPr wrap="square" rtlCol="0">
            <a:spAutoFit/>
          </a:bodyPr>
          <a:lstStyle>
            <a:defPPr>
              <a:defRPr lang="ja-JP"/>
            </a:defPPr>
            <a:lvl1pPr algn="ctr">
              <a:defRPr sz="4400" b="1"/>
            </a:lvl1pPr>
          </a:lstStyle>
          <a:p>
            <a:r>
              <a:rPr lang="ja-JP" altLang="en-US"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がんの治療法</a:t>
            </a:r>
          </a:p>
        </p:txBody>
      </p:sp>
      <p:sp>
        <p:nvSpPr>
          <p:cNvPr id="16" name="円/楕円 15"/>
          <p:cNvSpPr/>
          <p:nvPr/>
        </p:nvSpPr>
        <p:spPr>
          <a:xfrm>
            <a:off x="3216136" y="980728"/>
            <a:ext cx="2711728" cy="2631977"/>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r>
              <a:rPr lang="ja-JP" altLang="en-US" sz="4400" b="1" dirty="0">
                <a:solidFill>
                  <a:schemeClr val="tx1">
                    <a:lumMod val="75000"/>
                    <a:lumOff val="25000"/>
                  </a:schemeClr>
                </a:solidFill>
                <a:latin typeface="メイリオ" panose="020B0604030504040204" pitchFamily="50" charset="-128"/>
                <a:ea typeface="メイリオ" panose="020B0604030504040204" pitchFamily="50" charset="-128"/>
              </a:rPr>
              <a:t>手術</a:t>
            </a:r>
          </a:p>
        </p:txBody>
      </p:sp>
      <p:sp>
        <p:nvSpPr>
          <p:cNvPr id="17" name="円/楕円 16"/>
          <p:cNvSpPr/>
          <p:nvPr/>
        </p:nvSpPr>
        <p:spPr>
          <a:xfrm>
            <a:off x="1847472" y="2425208"/>
            <a:ext cx="2711728" cy="2631977"/>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ja-JP" altLang="en-US" sz="4400" b="1" dirty="0">
                <a:solidFill>
                  <a:schemeClr val="tx1">
                    <a:lumMod val="75000"/>
                    <a:lumOff val="25000"/>
                  </a:schemeClr>
                </a:solidFill>
                <a:latin typeface="メイリオ" panose="020B0604030504040204" pitchFamily="50" charset="-128"/>
                <a:ea typeface="メイリオ" panose="020B0604030504040204" pitchFamily="50" charset="-128"/>
              </a:rPr>
              <a:t>放射線</a:t>
            </a:r>
          </a:p>
        </p:txBody>
      </p:sp>
      <p:sp>
        <p:nvSpPr>
          <p:cNvPr id="23" name="テキスト ボックス 22"/>
          <p:cNvSpPr txBox="1"/>
          <p:nvPr/>
        </p:nvSpPr>
        <p:spPr>
          <a:xfrm>
            <a:off x="245748" y="4887199"/>
            <a:ext cx="8652504" cy="1823576"/>
          </a:xfrm>
          <a:prstGeom prst="rect">
            <a:avLst/>
          </a:prstGeom>
          <a:noFill/>
        </p:spPr>
        <p:txBody>
          <a:bodyPr wrap="square" rtlCol="0">
            <a:spAutoFit/>
          </a:bodyPr>
          <a:lstStyle>
            <a:defPPr>
              <a:defRPr lang="ja-JP"/>
            </a:defPPr>
            <a:lvl1pPr marL="538163" indent="-538163">
              <a:defRPr sz="4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ts val="4500"/>
              </a:lnSpc>
            </a:pPr>
            <a:r>
              <a:rPr lang="ja-JP" altLang="en-US" spc="-100" dirty="0"/>
              <a:t>●がんの種類や状態などにより選ぶ</a:t>
            </a:r>
            <a:endParaRPr lang="en-US" altLang="ja-JP" spc="-100" dirty="0"/>
          </a:p>
          <a:p>
            <a:pPr>
              <a:lnSpc>
                <a:spcPts val="4500"/>
              </a:lnSpc>
            </a:pPr>
            <a:r>
              <a:rPr lang="ja-JP" altLang="en-US" spc="-100" dirty="0"/>
              <a:t>●いくつかの治療法を組み合わせることもある</a:t>
            </a:r>
          </a:p>
        </p:txBody>
      </p:sp>
      <p:grpSp>
        <p:nvGrpSpPr>
          <p:cNvPr id="4" name="グループ化 3"/>
          <p:cNvGrpSpPr/>
          <p:nvPr/>
        </p:nvGrpSpPr>
        <p:grpSpPr>
          <a:xfrm>
            <a:off x="4483383" y="2540756"/>
            <a:ext cx="2947117" cy="2708841"/>
            <a:chOff x="4445291" y="2526049"/>
            <a:chExt cx="2822070" cy="2598302"/>
          </a:xfrm>
        </p:grpSpPr>
        <p:sp>
          <p:nvSpPr>
            <p:cNvPr id="18" name="円/楕円 17"/>
            <p:cNvSpPr/>
            <p:nvPr/>
          </p:nvSpPr>
          <p:spPr>
            <a:xfrm>
              <a:off x="4445291" y="2526049"/>
              <a:ext cx="2766382" cy="2598302"/>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468000" rIns="0" rtlCol="0" anchor="ctr"/>
            <a:lstStyle/>
            <a:p>
              <a:pPr algn="ctr"/>
              <a:r>
                <a:rPr lang="ja-JP" altLang="en-US" sz="4400" b="1" dirty="0">
                  <a:solidFill>
                    <a:schemeClr val="tx1">
                      <a:lumMod val="75000"/>
                      <a:lumOff val="25000"/>
                    </a:schemeClr>
                  </a:solidFill>
                  <a:latin typeface="メイリオ" panose="020B0604030504040204" pitchFamily="50" charset="-128"/>
                  <a:ea typeface="メイリオ" panose="020B0604030504040204" pitchFamily="50" charset="-128"/>
                </a:rPr>
                <a:t>化学</a:t>
              </a:r>
              <a:endParaRPr lang="en-US" altLang="ja-JP" sz="44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endParaRPr lang="en-US" altLang="ja-JP" sz="4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4500979" y="4040906"/>
              <a:ext cx="2766382" cy="738043"/>
            </a:xfrm>
            <a:prstGeom prst="rect">
              <a:avLst/>
            </a:prstGeom>
          </p:spPr>
          <p:txBody>
            <a:bodyPr wrap="square">
              <a:spAutoFit/>
            </a:bodyPr>
            <a:lstStyle/>
            <a:p>
              <a:pPr algn="ctr"/>
              <a:r>
                <a:rPr lang="ja-JP" altLang="en-US" sz="2200" b="1" dirty="0">
                  <a:solidFill>
                    <a:schemeClr val="tx1">
                      <a:lumMod val="75000"/>
                      <a:lumOff val="25000"/>
                    </a:schemeClr>
                  </a:solidFill>
                  <a:latin typeface="メイリオ" panose="020B0604030504040204" pitchFamily="50" charset="-128"/>
                  <a:ea typeface="メイリオ" panose="020B0604030504040204" pitchFamily="50" charset="-128"/>
                </a:rPr>
                <a:t>（抗がん剤</a:t>
              </a:r>
              <a:endParaRPr lang="en-US" altLang="ja-JP" sz="22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200" b="1" dirty="0">
                  <a:solidFill>
                    <a:schemeClr val="tx1">
                      <a:lumMod val="75000"/>
                      <a:lumOff val="25000"/>
                    </a:schemeClr>
                  </a:solidFill>
                  <a:latin typeface="メイリオ" panose="020B0604030504040204" pitchFamily="50" charset="-128"/>
                  <a:ea typeface="メイリオ" panose="020B0604030504040204" pitchFamily="50" charset="-128"/>
                </a:rPr>
                <a:t>などの薬）</a:t>
              </a:r>
            </a:p>
          </p:txBody>
        </p:sp>
      </p:grpSp>
      <p:sp>
        <p:nvSpPr>
          <p:cNvPr id="11" name="テキスト ボックス 10"/>
          <p:cNvSpPr txBox="1"/>
          <p:nvPr/>
        </p:nvSpPr>
        <p:spPr>
          <a:xfrm>
            <a:off x="1084734" y="908720"/>
            <a:ext cx="6948929" cy="824351"/>
          </a:xfrm>
          <a:prstGeom prst="roundRect">
            <a:avLst/>
          </a:prstGeom>
          <a:solidFill>
            <a:srgbClr val="0070C0">
              <a:alpha val="90000"/>
            </a:srgbClr>
          </a:solidFill>
        </p:spPr>
        <p:txBody>
          <a:bodyPr wrap="square" tIns="180000" rtlCol="0" anchor="ctr" anchorCtr="0">
            <a:noAutofit/>
          </a:bodyPr>
          <a:lstStyle/>
          <a:p>
            <a:pPr algn="ctr"/>
            <a:r>
              <a:rPr kumimoji="1" lang="ja-JP" altLang="en-US" sz="4800" b="1" dirty="0">
                <a:solidFill>
                  <a:schemeClr val="bg1"/>
                </a:solidFill>
                <a:latin typeface="メイリオ" panose="020B0604030504040204" pitchFamily="50" charset="-128"/>
                <a:ea typeface="メイリオ" panose="020B0604030504040204" pitchFamily="50" charset="-128"/>
              </a:rPr>
              <a:t>治療法は</a:t>
            </a:r>
            <a:r>
              <a:rPr lang="ja-JP" altLang="en-US" sz="4800" b="1" dirty="0">
                <a:solidFill>
                  <a:schemeClr val="bg1"/>
                </a:solidFill>
                <a:latin typeface="メイリオ" panose="020B0604030504040204" pitchFamily="50" charset="-128"/>
                <a:ea typeface="メイリオ" panose="020B0604030504040204" pitchFamily="50" charset="-128"/>
              </a:rPr>
              <a:t>主に</a:t>
            </a:r>
            <a:r>
              <a:rPr lang="en-US" altLang="ja-JP" sz="4800" b="1" dirty="0">
                <a:solidFill>
                  <a:schemeClr val="bg1"/>
                </a:solidFill>
                <a:latin typeface="メイリオ" panose="020B0604030504040204" pitchFamily="50" charset="-128"/>
                <a:ea typeface="メイリオ" panose="020B0604030504040204" pitchFamily="50" charset="-128"/>
              </a:rPr>
              <a:t>3</a:t>
            </a:r>
            <a:r>
              <a:rPr lang="ja-JP" altLang="en-US" sz="4800" b="1" dirty="0">
                <a:solidFill>
                  <a:schemeClr val="bg1"/>
                </a:solidFill>
                <a:latin typeface="メイリオ" panose="020B0604030504040204" pitchFamily="50" charset="-128"/>
                <a:ea typeface="メイリオ" panose="020B0604030504040204" pitchFamily="50" charset="-128"/>
              </a:rPr>
              <a:t>つ</a:t>
            </a:r>
            <a:endParaRPr kumimoji="1" lang="ja-JP" altLang="en-US" sz="48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6583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3" grpId="0"/>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368469" y="2435402"/>
            <a:ext cx="8364229" cy="4422598"/>
            <a:chOff x="368469" y="2509788"/>
            <a:chExt cx="8364229" cy="4422598"/>
          </a:xfrm>
        </p:grpSpPr>
        <p:sp>
          <p:nvSpPr>
            <p:cNvPr id="23" name="正方形/長方形 22"/>
            <p:cNvSpPr/>
            <p:nvPr/>
          </p:nvSpPr>
          <p:spPr>
            <a:xfrm>
              <a:off x="479425" y="2509788"/>
              <a:ext cx="8192871" cy="466403"/>
            </a:xfrm>
            <a:prstGeom prst="rect">
              <a:avLst/>
            </a:prstGeom>
            <a:solidFill>
              <a:srgbClr val="FF9900"/>
            </a:solidFill>
            <a:ln>
              <a:noFill/>
            </a:ln>
            <a:effectLst/>
          </p:spPr>
          <p:style>
            <a:lnRef idx="1">
              <a:schemeClr val="accent3"/>
            </a:lnRef>
            <a:fillRef idx="2">
              <a:schemeClr val="accent3"/>
            </a:fillRef>
            <a:effectRef idx="1">
              <a:schemeClr val="accent3"/>
            </a:effectRef>
            <a:fontRef idx="minor">
              <a:schemeClr val="dk1"/>
            </a:fontRef>
          </p:style>
          <p:txBody>
            <a:bodyPr wrap="square" tIns="72000" bIns="0" anchor="ctr">
              <a:noAutofit/>
            </a:bodyPr>
            <a:lstStyle/>
            <a:p>
              <a:pPr algn="ctr" fontAlgn="base">
                <a:spcAft>
                  <a:spcPct val="0"/>
                </a:spcAft>
                <a:defRPr/>
              </a:pPr>
              <a:r>
                <a:rPr lang="ja-JP" altLang="en-US" sz="2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特　徴</a:t>
              </a:r>
            </a:p>
          </p:txBody>
        </p:sp>
        <p:sp>
          <p:nvSpPr>
            <p:cNvPr id="26" name="テキスト ボックス 25"/>
            <p:cNvSpPr txBox="1"/>
            <p:nvPr/>
          </p:nvSpPr>
          <p:spPr>
            <a:xfrm>
              <a:off x="368469" y="3087150"/>
              <a:ext cx="8364229" cy="3845236"/>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tIns="72000" rIns="0" bIns="0" anchor="t">
              <a:noAutofit/>
            </a:bodyPr>
            <a:lstStyle>
              <a:defPPr>
                <a:defRPr lang="ja-JP"/>
              </a:defPPr>
              <a:lvl1pPr marL="174625" indent="-174625" fontAlgn="base">
                <a:spcAft>
                  <a:spcPct val="0"/>
                </a:spcAft>
                <a:defRPr sz="2800" b="1">
                  <a:solidFill>
                    <a:srgbClr val="6699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432000" indent="-540000">
                <a:spcAft>
                  <a:spcPts val="600"/>
                </a:spcAft>
              </a:pPr>
              <a:r>
                <a:rPr lang="ja-JP" altLang="en-US" sz="3600" dirty="0">
                  <a:solidFill>
                    <a:srgbClr val="FF9900"/>
                  </a:solidFill>
                </a:rPr>
                <a:t>●</a:t>
              </a:r>
              <a:r>
                <a:rPr lang="ja-JP" altLang="en-US" sz="3600" dirty="0">
                  <a:solidFill>
                    <a:schemeClr val="tx1">
                      <a:lumMod val="75000"/>
                      <a:lumOff val="25000"/>
                    </a:schemeClr>
                  </a:solidFill>
                </a:rPr>
                <a:t>早期のがんなら数日の入院または通院で治療できる</a:t>
              </a:r>
              <a:endParaRPr lang="en-US" altLang="ja-JP" sz="3600" dirty="0">
                <a:solidFill>
                  <a:schemeClr val="tx1">
                    <a:lumMod val="75000"/>
                    <a:lumOff val="25000"/>
                  </a:schemeClr>
                </a:solidFill>
              </a:endParaRPr>
            </a:p>
            <a:p>
              <a:pPr marL="432000" indent="-540000">
                <a:spcAft>
                  <a:spcPts val="600"/>
                </a:spcAft>
              </a:pPr>
              <a:r>
                <a:rPr lang="ja-JP" altLang="en-US" sz="3600" dirty="0">
                  <a:solidFill>
                    <a:srgbClr val="FF9900"/>
                  </a:solidFill>
                </a:rPr>
                <a:t>●</a:t>
              </a:r>
              <a:r>
                <a:rPr lang="ja-JP" altLang="en-US" sz="3600" dirty="0">
                  <a:solidFill>
                    <a:schemeClr val="tx1">
                      <a:lumMod val="75000"/>
                      <a:lumOff val="25000"/>
                    </a:schemeClr>
                  </a:solidFill>
                </a:rPr>
                <a:t>体への負担は大きいが、</a:t>
              </a:r>
              <a:br>
                <a:rPr lang="en-US" altLang="ja-JP" sz="3600" dirty="0">
                  <a:solidFill>
                    <a:schemeClr val="tx1">
                      <a:lumMod val="75000"/>
                      <a:lumOff val="25000"/>
                    </a:schemeClr>
                  </a:solidFill>
                </a:rPr>
              </a:br>
              <a:r>
                <a:rPr lang="ja-JP" altLang="en-US" sz="3600" dirty="0">
                  <a:solidFill>
                    <a:schemeClr val="tx1">
                      <a:lumMod val="75000"/>
                      <a:lumOff val="25000"/>
                    </a:schemeClr>
                  </a:solidFill>
                </a:rPr>
                <a:t>内視鏡を用いた手術など、</a:t>
              </a:r>
              <a:br>
                <a:rPr lang="en-US" altLang="ja-JP" sz="3600" dirty="0">
                  <a:solidFill>
                    <a:schemeClr val="tx1">
                      <a:lumMod val="75000"/>
                      <a:lumOff val="25000"/>
                    </a:schemeClr>
                  </a:solidFill>
                </a:rPr>
              </a:br>
              <a:r>
                <a:rPr lang="ja-JP" altLang="en-US" sz="3600" dirty="0">
                  <a:solidFill>
                    <a:schemeClr val="tx1">
                      <a:lumMod val="75000"/>
                      <a:lumOff val="25000"/>
                    </a:schemeClr>
                  </a:solidFill>
                </a:rPr>
                <a:t>負担を軽減する方法も</a:t>
              </a:r>
              <a:br>
                <a:rPr lang="en-US" altLang="ja-JP" sz="3600" dirty="0">
                  <a:solidFill>
                    <a:schemeClr val="tx1">
                      <a:lumMod val="75000"/>
                      <a:lumOff val="25000"/>
                    </a:schemeClr>
                  </a:solidFill>
                </a:rPr>
              </a:br>
              <a:r>
                <a:rPr lang="ja-JP" altLang="en-US" sz="3600" dirty="0">
                  <a:solidFill>
                    <a:schemeClr val="tx1">
                      <a:lumMod val="75000"/>
                      <a:lumOff val="25000"/>
                    </a:schemeClr>
                  </a:solidFill>
                </a:rPr>
                <a:t>普及してきている</a:t>
              </a:r>
              <a:endParaRPr lang="en-US" altLang="ja-JP" sz="3600" dirty="0">
                <a:solidFill>
                  <a:schemeClr val="tx1">
                    <a:lumMod val="75000"/>
                    <a:lumOff val="25000"/>
                  </a:schemeClr>
                </a:solidFill>
              </a:endParaRPr>
            </a:p>
          </p:txBody>
        </p:sp>
      </p:grpSp>
      <p:pic>
        <p:nvPicPr>
          <p:cNvPr id="1026" name="Picture 2" descr="C:\Users\nakamura\Desktop\イラスト-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0446" y="3989103"/>
            <a:ext cx="3833406" cy="277142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2203095" y="182712"/>
            <a:ext cx="4744212" cy="769441"/>
          </a:xfrm>
          <a:prstGeom prst="rect">
            <a:avLst/>
          </a:prstGeom>
          <a:noFill/>
        </p:spPr>
        <p:txBody>
          <a:bodyPr wrap="square" rtlCol="0">
            <a:spAutoFit/>
          </a:bodyPr>
          <a:lstStyle>
            <a:defPPr>
              <a:defRPr lang="ja-JP"/>
            </a:defPPr>
            <a:lvl1pPr algn="ctr">
              <a:defRPr sz="4400" b="1"/>
            </a:lvl1pPr>
          </a:lstStyle>
          <a:p>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がんの治療法</a:t>
            </a:r>
          </a:p>
        </p:txBody>
      </p:sp>
      <p:sp>
        <p:nvSpPr>
          <p:cNvPr id="11" name="ホームベース 10"/>
          <p:cNvSpPr/>
          <p:nvPr/>
        </p:nvSpPr>
        <p:spPr>
          <a:xfrm>
            <a:off x="-1116632" y="1255887"/>
            <a:ext cx="3096344" cy="896695"/>
          </a:xfrm>
          <a:prstGeom prst="homePlate">
            <a:avLst>
              <a:gd name="adj" fmla="val 20375"/>
            </a:avLst>
          </a:prstGeom>
          <a:solidFill>
            <a:srgbClr val="FFFFD5"/>
          </a:solidFill>
          <a:ln w="76200">
            <a:solidFill>
              <a:srgbClr val="00B05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tIns="180000" rIns="216000" rtlCol="0" anchor="ctr"/>
          <a:lstStyle/>
          <a:p>
            <a:pPr marL="174625" indent="-174625" algn="r"/>
            <a:r>
              <a:rPr lang="ja-JP" altLang="en-US" sz="4800" b="1" dirty="0">
                <a:solidFill>
                  <a:srgbClr val="00B050"/>
                </a:solidFill>
                <a:latin typeface="メイリオ" panose="020B0604030504040204" pitchFamily="50" charset="-128"/>
                <a:ea typeface="メイリオ" panose="020B0604030504040204" pitchFamily="50" charset="-128"/>
              </a:rPr>
              <a:t>手術</a:t>
            </a:r>
            <a:endParaRPr lang="en-US" altLang="ja-JP" sz="4800" b="1" dirty="0">
              <a:solidFill>
                <a:srgbClr val="00B050"/>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2090654" y="1435800"/>
            <a:ext cx="5955476" cy="784830"/>
          </a:xfrm>
          <a:prstGeom prst="rect">
            <a:avLst/>
          </a:prstGeom>
        </p:spPr>
        <p:txBody>
          <a:bodyPr wrap="none">
            <a:spAutoFit/>
          </a:bodyPr>
          <a:lstStyle/>
          <a:p>
            <a:r>
              <a:rPr lang="ja-JP" altLang="en-US" sz="4500" b="1" dirty="0">
                <a:solidFill>
                  <a:schemeClr val="tx1">
                    <a:lumMod val="75000"/>
                    <a:lumOff val="25000"/>
                  </a:schemeClr>
                </a:solidFill>
                <a:latin typeface="メイリオ" panose="020B0604030504040204" pitchFamily="50" charset="-128"/>
                <a:ea typeface="メイリオ" panose="020B0604030504040204" pitchFamily="50" charset="-128"/>
              </a:rPr>
              <a:t>手術でがんを取り除く</a:t>
            </a:r>
          </a:p>
        </p:txBody>
      </p:sp>
    </p:spTree>
    <p:extLst>
      <p:ext uri="{BB962C8B-B14F-4D97-AF65-F5344CB8AC3E}">
        <p14:creationId xmlns:p14="http://schemas.microsoft.com/office/powerpoint/2010/main" val="34774653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akamura\Desktop\イラスト-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7450" y="3473160"/>
            <a:ext cx="2783022" cy="3285134"/>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2203095" y="182712"/>
            <a:ext cx="4744212" cy="769441"/>
          </a:xfrm>
          <a:prstGeom prst="rect">
            <a:avLst/>
          </a:prstGeom>
          <a:noFill/>
        </p:spPr>
        <p:txBody>
          <a:bodyPr wrap="square" rtlCol="0">
            <a:spAutoFit/>
          </a:bodyPr>
          <a:lstStyle>
            <a:defPPr>
              <a:defRPr lang="ja-JP"/>
            </a:defPPr>
            <a:lvl1pPr algn="ctr">
              <a:defRPr sz="4400" b="1"/>
            </a:lvl1pPr>
          </a:lstStyle>
          <a:p>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がんの治療法</a:t>
            </a:r>
          </a:p>
        </p:txBody>
      </p:sp>
      <p:grpSp>
        <p:nvGrpSpPr>
          <p:cNvPr id="11" name="グループ化 10"/>
          <p:cNvGrpSpPr/>
          <p:nvPr/>
        </p:nvGrpSpPr>
        <p:grpSpPr>
          <a:xfrm>
            <a:off x="291996" y="3140968"/>
            <a:ext cx="8383692" cy="1958993"/>
            <a:chOff x="291996" y="2613664"/>
            <a:chExt cx="8383692" cy="1958993"/>
          </a:xfrm>
        </p:grpSpPr>
        <p:sp>
          <p:nvSpPr>
            <p:cNvPr id="13" name="正方形/長方形 12"/>
            <p:cNvSpPr/>
            <p:nvPr/>
          </p:nvSpPr>
          <p:spPr>
            <a:xfrm>
              <a:off x="479425" y="2613664"/>
              <a:ext cx="8196263" cy="466403"/>
            </a:xfrm>
            <a:prstGeom prst="rect">
              <a:avLst/>
            </a:prstGeom>
            <a:solidFill>
              <a:srgbClr val="FF9900"/>
            </a:solidFill>
            <a:ln>
              <a:noFill/>
            </a:ln>
            <a:effectLst/>
          </p:spPr>
          <p:style>
            <a:lnRef idx="1">
              <a:schemeClr val="accent3"/>
            </a:lnRef>
            <a:fillRef idx="2">
              <a:schemeClr val="accent3"/>
            </a:fillRef>
            <a:effectRef idx="1">
              <a:schemeClr val="accent3"/>
            </a:effectRef>
            <a:fontRef idx="minor">
              <a:schemeClr val="dk1"/>
            </a:fontRef>
          </p:style>
          <p:txBody>
            <a:bodyPr wrap="square" tIns="72000" bIns="0" anchor="ctr">
              <a:noAutofit/>
            </a:bodyPr>
            <a:lstStyle/>
            <a:p>
              <a:pPr algn="ctr" fontAlgn="base">
                <a:spcAft>
                  <a:spcPct val="0"/>
                </a:spcAft>
                <a:defRPr/>
              </a:pPr>
              <a:r>
                <a:rPr lang="ja-JP" altLang="en-US" sz="2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特　徴</a:t>
              </a:r>
            </a:p>
          </p:txBody>
        </p:sp>
        <p:sp>
          <p:nvSpPr>
            <p:cNvPr id="14" name="テキスト ボックス 13"/>
            <p:cNvSpPr txBox="1"/>
            <p:nvPr/>
          </p:nvSpPr>
          <p:spPr>
            <a:xfrm>
              <a:off x="291996" y="3245633"/>
              <a:ext cx="6692585" cy="132702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tIns="72000" rIns="0" bIns="0" anchor="t">
              <a:noAutofit/>
            </a:bodyPr>
            <a:lstStyle>
              <a:defPPr>
                <a:defRPr lang="ja-JP"/>
              </a:defPPr>
              <a:lvl1pPr marL="174625" indent="-174625" fontAlgn="base">
                <a:spcAft>
                  <a:spcPct val="0"/>
                </a:spcAft>
                <a:defRPr sz="2800" b="1">
                  <a:solidFill>
                    <a:srgbClr val="6699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540000" indent="-432000"/>
              <a:r>
                <a:rPr lang="ja-JP" altLang="en-US" sz="3600" dirty="0">
                  <a:solidFill>
                    <a:srgbClr val="FF9900"/>
                  </a:solidFill>
                </a:rPr>
                <a:t>●</a:t>
              </a:r>
              <a:r>
                <a:rPr lang="ja-JP" altLang="en-US" sz="3600" dirty="0">
                  <a:solidFill>
                    <a:schemeClr val="tx1">
                      <a:lumMod val="75000"/>
                      <a:lumOff val="25000"/>
                    </a:schemeClr>
                  </a:solidFill>
                </a:rPr>
                <a:t>副作用の可能性もあるが、</a:t>
              </a:r>
              <a:br>
                <a:rPr lang="en-US" altLang="ja-JP" sz="3600" dirty="0">
                  <a:solidFill>
                    <a:schemeClr val="tx1">
                      <a:lumMod val="75000"/>
                      <a:lumOff val="25000"/>
                    </a:schemeClr>
                  </a:solidFill>
                </a:rPr>
              </a:br>
              <a:r>
                <a:rPr lang="ja-JP" altLang="en-US" sz="3600" dirty="0">
                  <a:solidFill>
                    <a:schemeClr val="tx1">
                      <a:lumMod val="75000"/>
                      <a:lumOff val="25000"/>
                    </a:schemeClr>
                  </a:solidFill>
                </a:rPr>
                <a:t>最近では、通院で治療できる場合も増えつつある</a:t>
              </a:r>
              <a:endParaRPr lang="en-US" altLang="ja-JP" sz="3600" dirty="0">
                <a:solidFill>
                  <a:schemeClr val="tx1">
                    <a:lumMod val="75000"/>
                    <a:lumOff val="25000"/>
                  </a:schemeClr>
                </a:solidFill>
              </a:endParaRPr>
            </a:p>
          </p:txBody>
        </p:sp>
      </p:grpSp>
      <p:sp>
        <p:nvSpPr>
          <p:cNvPr id="15" name="ホームベース 14"/>
          <p:cNvSpPr/>
          <p:nvPr/>
        </p:nvSpPr>
        <p:spPr>
          <a:xfrm>
            <a:off x="-1044624" y="1304888"/>
            <a:ext cx="3096344" cy="1208609"/>
          </a:xfrm>
          <a:prstGeom prst="homePlate">
            <a:avLst>
              <a:gd name="adj" fmla="val 20375"/>
            </a:avLst>
          </a:prstGeom>
          <a:solidFill>
            <a:srgbClr val="FFFFD5"/>
          </a:solidFill>
          <a:ln w="76200">
            <a:solidFill>
              <a:srgbClr val="00B05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tIns="180000" rIns="216000" rtlCol="0" anchor="ctr"/>
          <a:lstStyle/>
          <a:p>
            <a:pPr marL="174625" indent="-174625" algn="r"/>
            <a:r>
              <a:rPr lang="ja-JP" altLang="en-US" sz="4800" b="1" dirty="0">
                <a:solidFill>
                  <a:srgbClr val="00B050"/>
                </a:solidFill>
                <a:latin typeface="メイリオ" panose="020B0604030504040204" pitchFamily="50" charset="-128"/>
                <a:ea typeface="メイリオ" panose="020B0604030504040204" pitchFamily="50" charset="-128"/>
              </a:rPr>
              <a:t>化学</a:t>
            </a:r>
            <a:endParaRPr lang="en-US" altLang="ja-JP" sz="4800" b="1" dirty="0">
              <a:solidFill>
                <a:srgbClr val="00B050"/>
              </a:solidFill>
              <a:latin typeface="メイリオ" panose="020B0604030504040204" pitchFamily="50" charset="-128"/>
              <a:ea typeface="メイリオ" panose="020B0604030504040204" pitchFamily="50" charset="-128"/>
            </a:endParaRPr>
          </a:p>
        </p:txBody>
      </p:sp>
      <p:sp>
        <p:nvSpPr>
          <p:cNvPr id="16" name="正方形/長方形 15"/>
          <p:cNvSpPr/>
          <p:nvPr/>
        </p:nvSpPr>
        <p:spPr>
          <a:xfrm>
            <a:off x="2131130" y="1278922"/>
            <a:ext cx="6532558" cy="1477328"/>
          </a:xfrm>
          <a:prstGeom prst="rect">
            <a:avLst/>
          </a:prstGeom>
        </p:spPr>
        <p:txBody>
          <a:bodyPr wrap="none">
            <a:spAutoFit/>
          </a:bodyPr>
          <a:lstStyle/>
          <a:p>
            <a:r>
              <a:rPr lang="ja-JP" altLang="en-US" sz="4500" b="1" dirty="0">
                <a:solidFill>
                  <a:schemeClr val="tx1">
                    <a:lumMod val="75000"/>
                    <a:lumOff val="25000"/>
                  </a:schemeClr>
                </a:solidFill>
                <a:latin typeface="メイリオ" panose="020B0604030504040204" pitchFamily="50" charset="-128"/>
                <a:ea typeface="メイリオ" panose="020B0604030504040204" pitchFamily="50" charset="-128"/>
              </a:rPr>
              <a:t>抗がん剤などの薬により</a:t>
            </a:r>
            <a:br>
              <a:rPr lang="en-US" altLang="ja-JP" sz="45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4500" b="1" dirty="0">
                <a:solidFill>
                  <a:schemeClr val="tx1">
                    <a:lumMod val="75000"/>
                    <a:lumOff val="25000"/>
                  </a:schemeClr>
                </a:solidFill>
                <a:latin typeface="メイリオ" panose="020B0604030504040204" pitchFamily="50" charset="-128"/>
                <a:ea typeface="メイリオ" panose="020B0604030504040204" pitchFamily="50" charset="-128"/>
              </a:rPr>
              <a:t>がん細胞の増殖を抑える</a:t>
            </a:r>
            <a:endParaRPr lang="ja-JP" altLang="en-US" sz="4500" b="1" spc="-15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04815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5270" y="2095500"/>
            <a:ext cx="2356878" cy="766654"/>
          </a:xfrm>
          <a:prstGeom prst="rect">
            <a:avLst/>
          </a:prstGeom>
        </p:spPr>
      </p:pic>
      <p:sp>
        <p:nvSpPr>
          <p:cNvPr id="20" name="テキスト ボックス 19"/>
          <p:cNvSpPr txBox="1"/>
          <p:nvPr/>
        </p:nvSpPr>
        <p:spPr>
          <a:xfrm>
            <a:off x="5880443" y="1124744"/>
            <a:ext cx="1902903" cy="954107"/>
          </a:xfrm>
          <a:prstGeom prst="rect">
            <a:avLst/>
          </a:prstGeom>
          <a:noFill/>
        </p:spPr>
        <p:txBody>
          <a:bodyPr wrap="square" rtlCol="0">
            <a:spAutoFit/>
          </a:bodyPr>
          <a:lstStyle>
            <a:defPPr>
              <a:defRPr lang="ja-JP"/>
            </a:defPPr>
            <a:lvl1pPr algn="ctr">
              <a:defRPr sz="4400" b="1"/>
            </a:lvl1pPr>
          </a:lstStyle>
          <a:p>
            <a:r>
              <a:rPr lang="ja-JP" altLang="en-US" sz="2800" dirty="0">
                <a:solidFill>
                  <a:schemeClr val="tx1">
                    <a:lumMod val="75000"/>
                    <a:lumOff val="25000"/>
                  </a:schemeClr>
                </a:solidFill>
              </a:rPr>
              <a:t>変異した細胞</a:t>
            </a:r>
            <a:endParaRPr lang="en-US" altLang="ja-JP" sz="2800" dirty="0">
              <a:solidFill>
                <a:schemeClr val="tx1">
                  <a:lumMod val="75000"/>
                  <a:lumOff val="25000"/>
                </a:schemeClr>
              </a:solidFill>
            </a:endParaRPr>
          </a:p>
        </p:txBody>
      </p:sp>
      <p:cxnSp>
        <p:nvCxnSpPr>
          <p:cNvPr id="22" name="直線コネクタ 21"/>
          <p:cNvCxnSpPr/>
          <p:nvPr/>
        </p:nvCxnSpPr>
        <p:spPr>
          <a:xfrm flipH="1">
            <a:off x="5038834" y="1511089"/>
            <a:ext cx="1032204" cy="567762"/>
          </a:xfrm>
          <a:prstGeom prst="line">
            <a:avLst/>
          </a:prstGeom>
          <a:noFill/>
          <a:ln w="76200" cap="sq">
            <a:solidFill>
              <a:srgbClr val="FF0000"/>
            </a:solidFill>
            <a:bevel/>
          </a:ln>
        </p:spPr>
        <p:style>
          <a:lnRef idx="2">
            <a:schemeClr val="accent3"/>
          </a:lnRef>
          <a:fillRef idx="1">
            <a:schemeClr val="lt1"/>
          </a:fillRef>
          <a:effectRef idx="0">
            <a:schemeClr val="accent3"/>
          </a:effectRef>
          <a:fontRef idx="minor">
            <a:schemeClr val="dk1"/>
          </a:fontRef>
        </p:style>
      </p:cxnSp>
      <p:grpSp>
        <p:nvGrpSpPr>
          <p:cNvPr id="4" name="グループ化 3"/>
          <p:cNvGrpSpPr/>
          <p:nvPr/>
        </p:nvGrpSpPr>
        <p:grpSpPr>
          <a:xfrm>
            <a:off x="5200432" y="2868494"/>
            <a:ext cx="1735701" cy="1874352"/>
            <a:chOff x="5200432" y="2868494"/>
            <a:chExt cx="1735701" cy="1874352"/>
          </a:xfrm>
        </p:grpSpPr>
        <p:pic>
          <p:nvPicPr>
            <p:cNvPr id="17" name="図 16"/>
            <p:cNvPicPr>
              <a:picLocks noChangeAspect="1"/>
            </p:cNvPicPr>
            <p:nvPr/>
          </p:nvPicPr>
          <p:blipFill rotWithShape="1">
            <a:blip r:embed="rId4" cstate="print">
              <a:extLst>
                <a:ext uri="{28A0092B-C50C-407E-A947-70E740481C1C}">
                  <a14:useLocalDpi xmlns:a14="http://schemas.microsoft.com/office/drawing/2010/main" val="0"/>
                </a:ext>
              </a:extLst>
            </a:blip>
            <a:srcRect r="33725"/>
            <a:stretch/>
          </p:blipFill>
          <p:spPr>
            <a:xfrm>
              <a:off x="5373373" y="3956871"/>
              <a:ext cx="1562760" cy="767019"/>
            </a:xfrm>
            <a:prstGeom prst="rect">
              <a:avLst/>
            </a:prstGeom>
          </p:spPr>
        </p:pic>
        <p:sp>
          <p:nvSpPr>
            <p:cNvPr id="19" name="角丸四角形 18"/>
            <p:cNvSpPr/>
            <p:nvPr/>
          </p:nvSpPr>
          <p:spPr>
            <a:xfrm>
              <a:off x="6011498" y="3949667"/>
              <a:ext cx="286510" cy="793179"/>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3" name="下矢印 22"/>
            <p:cNvSpPr/>
            <p:nvPr/>
          </p:nvSpPr>
          <p:spPr>
            <a:xfrm rot="18967675" flipH="1">
              <a:off x="5200432" y="2868494"/>
              <a:ext cx="521353" cy="1166079"/>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sp>
        <p:nvSpPr>
          <p:cNvPr id="24" name="角丸四角形吹き出し 23"/>
          <p:cNvSpPr/>
          <p:nvPr/>
        </p:nvSpPr>
        <p:spPr>
          <a:xfrm>
            <a:off x="6395752" y="2355454"/>
            <a:ext cx="1770602" cy="1096078"/>
          </a:xfrm>
          <a:prstGeom prst="wedgeRoundRectCallout">
            <a:avLst>
              <a:gd name="adj1" fmla="val -54776"/>
              <a:gd name="adj2" fmla="val 85200"/>
              <a:gd name="adj3" fmla="val 16667"/>
            </a:avLst>
          </a:prstGeom>
          <a:solidFill>
            <a:schemeClr val="bg1"/>
          </a:solidFill>
          <a:ln w="57150">
            <a:solidFill>
              <a:srgbClr val="0070C0"/>
            </a:solidFill>
          </a:ln>
        </p:spPr>
        <p:style>
          <a:lnRef idx="2">
            <a:schemeClr val="accent3"/>
          </a:lnRef>
          <a:fillRef idx="1">
            <a:schemeClr val="lt1"/>
          </a:fillRef>
          <a:effectRef idx="0">
            <a:schemeClr val="accent3"/>
          </a:effectRef>
          <a:fontRef idx="minor">
            <a:schemeClr val="dk1"/>
          </a:fontRef>
        </p:style>
        <p:txBody>
          <a:bodyPr tIns="180000" rtlCol="0" anchor="ctr"/>
          <a:lstStyle/>
          <a:p>
            <a:pPr algn="ctr"/>
            <a:r>
              <a:rPr lang="ja-JP" altLang="en-US" sz="4000" b="1" dirty="0">
                <a:solidFill>
                  <a:srgbClr val="0070C0"/>
                </a:solidFill>
                <a:latin typeface="メイリオ" panose="020B0604030504040204" pitchFamily="50" charset="-128"/>
                <a:cs typeface="メイリオ" panose="020B0604030504040204" pitchFamily="50" charset="-128"/>
              </a:rPr>
              <a:t>排除</a:t>
            </a:r>
          </a:p>
        </p:txBody>
      </p:sp>
      <p:grpSp>
        <p:nvGrpSpPr>
          <p:cNvPr id="2" name="グループ化 1"/>
          <p:cNvGrpSpPr/>
          <p:nvPr/>
        </p:nvGrpSpPr>
        <p:grpSpPr>
          <a:xfrm>
            <a:off x="1646084" y="3190856"/>
            <a:ext cx="2618207" cy="1615088"/>
            <a:chOff x="1646084" y="3190856"/>
            <a:chExt cx="2618207" cy="1615088"/>
          </a:xfrm>
        </p:grpSpPr>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084" y="3981683"/>
              <a:ext cx="2340000" cy="761164"/>
            </a:xfrm>
            <a:prstGeom prst="rect">
              <a:avLst/>
            </a:prstGeom>
          </p:spPr>
        </p:pic>
        <p:sp>
          <p:nvSpPr>
            <p:cNvPr id="36" name="角丸四角形 35"/>
            <p:cNvSpPr/>
            <p:nvPr/>
          </p:nvSpPr>
          <p:spPr>
            <a:xfrm>
              <a:off x="2321224" y="3916010"/>
              <a:ext cx="955376" cy="889934"/>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8" name="下矢印 27"/>
            <p:cNvSpPr/>
            <p:nvPr/>
          </p:nvSpPr>
          <p:spPr>
            <a:xfrm rot="2700000" flipH="1">
              <a:off x="3420575" y="2868493"/>
              <a:ext cx="521353" cy="1166079"/>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sp>
        <p:nvSpPr>
          <p:cNvPr id="16" name="テキスト ボックス 15"/>
          <p:cNvSpPr txBox="1"/>
          <p:nvPr/>
        </p:nvSpPr>
        <p:spPr>
          <a:xfrm>
            <a:off x="431540" y="208696"/>
            <a:ext cx="8280919" cy="692497"/>
          </a:xfrm>
          <a:prstGeom prst="rect">
            <a:avLst/>
          </a:prstGeom>
          <a:noFill/>
          <a:effectLst/>
        </p:spPr>
        <p:txBody>
          <a:bodyPr wrap="square" rtlCol="0">
            <a:spAutoFit/>
          </a:bodyPr>
          <a:lstStyle>
            <a:defPPr>
              <a:defRPr lang="ja-JP"/>
            </a:defPPr>
            <a:lvl1pPr algn="ctr">
              <a:defRPr sz="4400" b="1"/>
            </a:lvl1pPr>
          </a:lstStyle>
          <a:p>
            <a:r>
              <a:rPr lang="ja-JP" altLang="en-US" sz="3900" dirty="0">
                <a:solidFill>
                  <a:schemeClr val="bg1"/>
                </a:solidFill>
                <a:effectLst>
                  <a:outerShdw blurRad="38100" dist="38100" dir="2700000" algn="tl">
                    <a:srgbClr val="000000">
                      <a:alpha val="43137"/>
                    </a:srgbClr>
                  </a:outerShdw>
                </a:effectLst>
              </a:rPr>
              <a:t>変異した細胞はどうなるのだろうか</a:t>
            </a:r>
          </a:p>
        </p:txBody>
      </p:sp>
      <p:sp>
        <p:nvSpPr>
          <p:cNvPr id="31" name="角丸四角形吹き出し 30"/>
          <p:cNvSpPr/>
          <p:nvPr/>
        </p:nvSpPr>
        <p:spPr>
          <a:xfrm>
            <a:off x="683568" y="1913721"/>
            <a:ext cx="2409269" cy="1515774"/>
          </a:xfrm>
          <a:prstGeom prst="wedgeRoundRectCallout">
            <a:avLst>
              <a:gd name="adj1" fmla="val 40815"/>
              <a:gd name="adj2" fmla="val 77917"/>
              <a:gd name="adj3" fmla="val 16667"/>
            </a:avLst>
          </a:prstGeom>
          <a:solidFill>
            <a:schemeClr val="bg1"/>
          </a:solidFill>
          <a:ln w="57150">
            <a:solidFill>
              <a:srgbClr val="FF9900"/>
            </a:solidFill>
          </a:ln>
        </p:spPr>
        <p:style>
          <a:lnRef idx="2">
            <a:schemeClr val="accent3"/>
          </a:lnRef>
          <a:fillRef idx="1">
            <a:schemeClr val="lt1"/>
          </a:fillRef>
          <a:effectRef idx="0">
            <a:schemeClr val="accent3"/>
          </a:effectRef>
          <a:fontRef idx="minor">
            <a:schemeClr val="dk1"/>
          </a:fontRef>
        </p:style>
        <p:txBody>
          <a:bodyPr tIns="180000" rtlCol="0" anchor="ctr"/>
          <a:lstStyle/>
          <a:p>
            <a:pPr algn="ctr"/>
            <a:r>
              <a:rPr lang="ja-JP" altLang="en-US" sz="40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正常に</a:t>
            </a:r>
            <a:endParaRPr lang="en-US" altLang="ja-JP" sz="40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修復</a:t>
            </a:r>
          </a:p>
        </p:txBody>
      </p:sp>
      <p:sp>
        <p:nvSpPr>
          <p:cNvPr id="18" name="テキスト ボックス 17"/>
          <p:cNvSpPr txBox="1"/>
          <p:nvPr/>
        </p:nvSpPr>
        <p:spPr>
          <a:xfrm>
            <a:off x="683568" y="5085184"/>
            <a:ext cx="7846912" cy="1426031"/>
          </a:xfrm>
          <a:prstGeom prst="rect">
            <a:avLst/>
          </a:prstGeom>
          <a:noFill/>
        </p:spPr>
        <p:txBody>
          <a:bodyPr wrap="square" rtlCol="0">
            <a:spAutoFit/>
          </a:bodyPr>
          <a:lstStyle>
            <a:defPPr>
              <a:defRPr lang="ja-JP"/>
            </a:defPPr>
            <a:lvl1pPr algn="ctr">
              <a:defRPr sz="4400" b="1"/>
            </a:lvl1pPr>
          </a:lstStyle>
          <a:p>
            <a:pPr>
              <a:lnSpc>
                <a:spcPts val="5200"/>
              </a:lnSpc>
            </a:pPr>
            <a:r>
              <a:rPr lang="ja-JP" altLang="en-US" dirty="0">
                <a:solidFill>
                  <a:schemeClr val="tx1">
                    <a:lumMod val="75000"/>
                    <a:lumOff val="25000"/>
                  </a:schemeClr>
                </a:solidFill>
              </a:rPr>
              <a:t>修復や排除により</a:t>
            </a:r>
            <a:endParaRPr lang="en-US" altLang="ja-JP" dirty="0">
              <a:solidFill>
                <a:schemeClr val="tx1">
                  <a:lumMod val="75000"/>
                  <a:lumOff val="25000"/>
                </a:schemeClr>
              </a:solidFill>
            </a:endParaRPr>
          </a:p>
          <a:p>
            <a:pPr>
              <a:lnSpc>
                <a:spcPts val="5200"/>
              </a:lnSpc>
            </a:pPr>
            <a:r>
              <a:rPr lang="ja-JP" altLang="en-US" dirty="0">
                <a:solidFill>
                  <a:schemeClr val="tx1">
                    <a:lumMod val="75000"/>
                    <a:lumOff val="25000"/>
                  </a:schemeClr>
                </a:solidFill>
              </a:rPr>
              <a:t>正常に保たれるしくみがある</a:t>
            </a:r>
            <a:endParaRPr lang="en-US" altLang="ja-JP" dirty="0">
              <a:solidFill>
                <a:schemeClr val="tx1">
                  <a:lumMod val="75000"/>
                  <a:lumOff val="25000"/>
                </a:schemeClr>
              </a:solidFill>
            </a:endParaRPr>
          </a:p>
        </p:txBody>
      </p:sp>
      <p:sp>
        <p:nvSpPr>
          <p:cNvPr id="25" name="角丸四角形 24"/>
          <p:cNvSpPr/>
          <p:nvPr/>
        </p:nvSpPr>
        <p:spPr>
          <a:xfrm>
            <a:off x="4066260" y="2066020"/>
            <a:ext cx="972574" cy="858924"/>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639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P spid="1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99695" y="3140968"/>
            <a:ext cx="8275993" cy="1958993"/>
            <a:chOff x="366961" y="2613664"/>
            <a:chExt cx="8275993" cy="1958993"/>
          </a:xfrm>
        </p:grpSpPr>
        <p:sp>
          <p:nvSpPr>
            <p:cNvPr id="14" name="正方形/長方形 13"/>
            <p:cNvSpPr/>
            <p:nvPr/>
          </p:nvSpPr>
          <p:spPr>
            <a:xfrm>
              <a:off x="446691" y="2613664"/>
              <a:ext cx="8196263" cy="466403"/>
            </a:xfrm>
            <a:prstGeom prst="rect">
              <a:avLst/>
            </a:prstGeom>
            <a:solidFill>
              <a:srgbClr val="FF9900"/>
            </a:solidFill>
            <a:ln>
              <a:noFill/>
            </a:ln>
            <a:effectLst/>
          </p:spPr>
          <p:style>
            <a:lnRef idx="1">
              <a:schemeClr val="accent3"/>
            </a:lnRef>
            <a:fillRef idx="2">
              <a:schemeClr val="accent3"/>
            </a:fillRef>
            <a:effectRef idx="1">
              <a:schemeClr val="accent3"/>
            </a:effectRef>
            <a:fontRef idx="minor">
              <a:schemeClr val="dk1"/>
            </a:fontRef>
          </p:style>
          <p:txBody>
            <a:bodyPr wrap="square" tIns="72000" bIns="0" anchor="ctr">
              <a:noAutofit/>
            </a:bodyPr>
            <a:lstStyle/>
            <a:p>
              <a:pPr algn="ctr" fontAlgn="base">
                <a:spcAft>
                  <a:spcPct val="0"/>
                </a:spcAft>
                <a:defRPr/>
              </a:pPr>
              <a:r>
                <a:rPr lang="ja-JP" altLang="en-US" sz="2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特　徴</a:t>
              </a:r>
            </a:p>
          </p:txBody>
        </p:sp>
        <p:sp>
          <p:nvSpPr>
            <p:cNvPr id="15" name="テキスト ボックス 14"/>
            <p:cNvSpPr txBox="1"/>
            <p:nvPr/>
          </p:nvSpPr>
          <p:spPr>
            <a:xfrm>
              <a:off x="366961" y="3245633"/>
              <a:ext cx="6692585" cy="132702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tIns="72000" rIns="0" bIns="0" anchor="t">
              <a:noAutofit/>
            </a:bodyPr>
            <a:lstStyle>
              <a:defPPr>
                <a:defRPr lang="ja-JP"/>
              </a:defPPr>
              <a:lvl1pPr marL="174625" indent="-174625" fontAlgn="base">
                <a:spcAft>
                  <a:spcPct val="0"/>
                </a:spcAft>
                <a:defRPr sz="2800" b="1">
                  <a:solidFill>
                    <a:srgbClr val="6699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432000" indent="-540000">
                <a:spcAft>
                  <a:spcPts val="600"/>
                </a:spcAft>
              </a:pPr>
              <a:r>
                <a:rPr lang="ja-JP" altLang="en-US" sz="3600" dirty="0">
                  <a:solidFill>
                    <a:srgbClr val="FF9900"/>
                  </a:solidFill>
                </a:rPr>
                <a:t>●</a:t>
              </a:r>
              <a:r>
                <a:rPr lang="ja-JP" altLang="en-US" sz="3600" dirty="0">
                  <a:solidFill>
                    <a:schemeClr val="tx1">
                      <a:lumMod val="75000"/>
                      <a:lumOff val="25000"/>
                    </a:schemeClr>
                  </a:solidFill>
                </a:rPr>
                <a:t>通院で治療できる</a:t>
              </a:r>
              <a:endParaRPr lang="en-US" altLang="ja-JP" sz="3600" spc="-150" dirty="0">
                <a:solidFill>
                  <a:schemeClr val="tx1">
                    <a:lumMod val="75000"/>
                    <a:lumOff val="25000"/>
                  </a:schemeClr>
                </a:solidFill>
              </a:endParaRPr>
            </a:p>
            <a:p>
              <a:pPr marL="432000" indent="-540000">
                <a:spcAft>
                  <a:spcPts val="600"/>
                </a:spcAft>
              </a:pPr>
              <a:r>
                <a:rPr lang="ja-JP" altLang="en-US" sz="3600" dirty="0">
                  <a:solidFill>
                    <a:srgbClr val="FF9900"/>
                  </a:solidFill>
                </a:rPr>
                <a:t>●</a:t>
              </a:r>
              <a:r>
                <a:rPr lang="ja-JP" altLang="en-US" sz="3600" dirty="0">
                  <a:solidFill>
                    <a:schemeClr val="tx1">
                      <a:lumMod val="75000"/>
                      <a:lumOff val="25000"/>
                    </a:schemeClr>
                  </a:solidFill>
                </a:rPr>
                <a:t>体への負担が比較的</a:t>
              </a:r>
              <a:endParaRPr lang="en-US" altLang="ja-JP" sz="3600" dirty="0">
                <a:solidFill>
                  <a:schemeClr val="tx1">
                    <a:lumMod val="75000"/>
                    <a:lumOff val="25000"/>
                  </a:schemeClr>
                </a:solidFill>
              </a:endParaRPr>
            </a:p>
            <a:p>
              <a:pPr marL="432000" indent="-540000">
                <a:spcAft>
                  <a:spcPts val="600"/>
                </a:spcAft>
              </a:pPr>
              <a:r>
                <a:rPr lang="ja-JP" altLang="en-US" sz="3600" dirty="0">
                  <a:solidFill>
                    <a:schemeClr val="tx1">
                      <a:lumMod val="75000"/>
                      <a:lumOff val="25000"/>
                    </a:schemeClr>
                  </a:solidFill>
                </a:rPr>
                <a:t>　少ない</a:t>
              </a:r>
              <a:endParaRPr lang="en-US" altLang="ja-JP" sz="3600" dirty="0">
                <a:solidFill>
                  <a:schemeClr val="tx1">
                    <a:lumMod val="75000"/>
                    <a:lumOff val="25000"/>
                  </a:schemeClr>
                </a:solidFill>
              </a:endParaRPr>
            </a:p>
          </p:txBody>
        </p:sp>
      </p:grpSp>
      <p:sp>
        <p:nvSpPr>
          <p:cNvPr id="17" name="ホームベース 16"/>
          <p:cNvSpPr/>
          <p:nvPr/>
        </p:nvSpPr>
        <p:spPr>
          <a:xfrm>
            <a:off x="-524748" y="1304888"/>
            <a:ext cx="3096344" cy="1208609"/>
          </a:xfrm>
          <a:prstGeom prst="homePlate">
            <a:avLst>
              <a:gd name="adj" fmla="val 20375"/>
            </a:avLst>
          </a:prstGeom>
          <a:solidFill>
            <a:srgbClr val="FFFFD5"/>
          </a:solidFill>
          <a:ln w="76200">
            <a:solidFill>
              <a:srgbClr val="00B05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tIns="180000" rIns="216000" rtlCol="0" anchor="ctr"/>
          <a:lstStyle/>
          <a:p>
            <a:pPr marL="174625" indent="-174625" algn="r"/>
            <a:r>
              <a:rPr lang="ja-JP" altLang="en-US" sz="4800" b="1" dirty="0">
                <a:solidFill>
                  <a:srgbClr val="00B050"/>
                </a:solidFill>
                <a:latin typeface="メイリオ" panose="020B0604030504040204" pitchFamily="50" charset="-128"/>
                <a:ea typeface="メイリオ" panose="020B0604030504040204" pitchFamily="50" charset="-128"/>
              </a:rPr>
              <a:t>放射線</a:t>
            </a:r>
            <a:endParaRPr lang="en-US" altLang="ja-JP" sz="4800" b="1" dirty="0">
              <a:solidFill>
                <a:srgbClr val="00B050"/>
              </a:solidFill>
              <a:latin typeface="メイリオ" panose="020B0604030504040204" pitchFamily="50" charset="-128"/>
              <a:ea typeface="メイリオ" panose="020B0604030504040204" pitchFamily="50" charset="-128"/>
            </a:endParaRPr>
          </a:p>
        </p:txBody>
      </p:sp>
      <p:sp>
        <p:nvSpPr>
          <p:cNvPr id="18" name="正方形/長方形 17"/>
          <p:cNvSpPr/>
          <p:nvPr/>
        </p:nvSpPr>
        <p:spPr>
          <a:xfrm>
            <a:off x="2651006" y="1278922"/>
            <a:ext cx="4801314" cy="1477328"/>
          </a:xfrm>
          <a:prstGeom prst="rect">
            <a:avLst/>
          </a:prstGeom>
        </p:spPr>
        <p:txBody>
          <a:bodyPr wrap="none">
            <a:spAutoFit/>
          </a:bodyPr>
          <a:lstStyle/>
          <a:p>
            <a:r>
              <a:rPr lang="ja-JP" altLang="en-US" sz="4500" b="1" dirty="0">
                <a:solidFill>
                  <a:schemeClr val="tx1">
                    <a:lumMod val="75000"/>
                    <a:lumOff val="25000"/>
                  </a:schemeClr>
                </a:solidFill>
                <a:latin typeface="メイリオ" panose="020B0604030504040204" pitchFamily="50" charset="-128"/>
                <a:ea typeface="メイリオ" panose="020B0604030504040204" pitchFamily="50" charset="-128"/>
              </a:rPr>
              <a:t>放射線でがんの</a:t>
            </a:r>
            <a:endParaRPr lang="en-US" altLang="ja-JP" sz="4500" b="1"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4500" b="1" dirty="0">
                <a:solidFill>
                  <a:schemeClr val="tx1">
                    <a:lumMod val="75000"/>
                    <a:lumOff val="25000"/>
                  </a:schemeClr>
                </a:solidFill>
                <a:latin typeface="メイリオ" panose="020B0604030504040204" pitchFamily="50" charset="-128"/>
                <a:ea typeface="メイリオ" panose="020B0604030504040204" pitchFamily="50" charset="-128"/>
              </a:rPr>
              <a:t>細胞を死滅させる</a:t>
            </a:r>
          </a:p>
        </p:txBody>
      </p:sp>
      <p:pic>
        <p:nvPicPr>
          <p:cNvPr id="2050" name="Picture 2" descr="C:\Users\nakamura\Desktop\イラスト-1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57"/>
          <a:stretch/>
        </p:blipFill>
        <p:spPr bwMode="auto">
          <a:xfrm>
            <a:off x="4947093" y="3843066"/>
            <a:ext cx="3863375" cy="3028450"/>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2203095" y="182712"/>
            <a:ext cx="4744212" cy="769441"/>
          </a:xfrm>
          <a:prstGeom prst="rect">
            <a:avLst/>
          </a:prstGeom>
          <a:noFill/>
        </p:spPr>
        <p:txBody>
          <a:bodyPr wrap="square" rtlCol="0">
            <a:spAutoFit/>
          </a:bodyPr>
          <a:lstStyle>
            <a:defPPr>
              <a:defRPr lang="ja-JP"/>
            </a:defPPr>
            <a:lvl1pPr algn="ctr">
              <a:defRPr sz="4400" b="1"/>
            </a:lvl1pPr>
          </a:lstStyle>
          <a:p>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がんの治療法</a:t>
            </a:r>
          </a:p>
        </p:txBody>
      </p:sp>
    </p:spTree>
    <p:extLst>
      <p:ext uri="{BB962C8B-B14F-4D97-AF65-F5344CB8AC3E}">
        <p14:creationId xmlns:p14="http://schemas.microsoft.com/office/powerpoint/2010/main" val="14676289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E847DA8-E368-4ACC-BA22-60E0FEEA99B2}"/>
              </a:ext>
            </a:extLst>
          </p:cNvPr>
          <p:cNvSpPr/>
          <p:nvPr/>
        </p:nvSpPr>
        <p:spPr>
          <a:xfrm>
            <a:off x="2051720" y="44624"/>
            <a:ext cx="5204454" cy="769441"/>
          </a:xfrm>
          <a:prstGeom prst="rect">
            <a:avLst/>
          </a:prstGeom>
        </p:spPr>
        <p:txBody>
          <a:bodyPr wrap="square">
            <a:spAutoFit/>
          </a:bodyPr>
          <a:lstStyle/>
          <a:p>
            <a:r>
              <a:rPr lang="ja-JP" altLang="en-US" sz="4400" b="1" dirty="0">
                <a:solidFill>
                  <a:schemeClr val="bg1"/>
                </a:solidFill>
                <a:effectLst>
                  <a:outerShdw blurRad="38100" dist="38100" dir="2700000" algn="tl">
                    <a:srgbClr val="000000">
                      <a:alpha val="43137"/>
                    </a:srgbClr>
                  </a:outerShdw>
                </a:effectLst>
                <a:latin typeface="メイリオ" panose="020B0604030504040204" pitchFamily="50" charset="-128"/>
              </a:rPr>
              <a:t>がんの集学的治療</a:t>
            </a:r>
          </a:p>
        </p:txBody>
      </p:sp>
      <p:sp>
        <p:nvSpPr>
          <p:cNvPr id="6" name="楕円 5">
            <a:extLst>
              <a:ext uri="{FF2B5EF4-FFF2-40B4-BE49-F238E27FC236}">
                <a16:creationId xmlns:a16="http://schemas.microsoft.com/office/drawing/2014/main" id="{C9DE8B7E-5162-4ACE-ABA7-FE4FCB20C39A}"/>
              </a:ext>
            </a:extLst>
          </p:cNvPr>
          <p:cNvSpPr/>
          <p:nvPr/>
        </p:nvSpPr>
        <p:spPr>
          <a:xfrm>
            <a:off x="971600" y="1375901"/>
            <a:ext cx="7200800" cy="1800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19DC14A-3D7F-49FE-9BC6-342EC4B961C1}"/>
              </a:ext>
            </a:extLst>
          </p:cNvPr>
          <p:cNvSpPr txBox="1"/>
          <p:nvPr/>
        </p:nvSpPr>
        <p:spPr>
          <a:xfrm>
            <a:off x="1907704" y="1952835"/>
            <a:ext cx="5724644" cy="646331"/>
          </a:xfrm>
          <a:prstGeom prst="rect">
            <a:avLst/>
          </a:prstGeom>
          <a:noFill/>
        </p:spPr>
        <p:txBody>
          <a:bodyPr wrap="none" rtlCol="0">
            <a:spAutoFit/>
          </a:bodyPr>
          <a:lstStyle/>
          <a:p>
            <a:r>
              <a:rPr kumimoji="1" lang="ja-JP" altLang="en-US" sz="3600" b="1" dirty="0"/>
              <a:t>三大療法による標準的治療</a:t>
            </a:r>
          </a:p>
        </p:txBody>
      </p:sp>
      <p:sp>
        <p:nvSpPr>
          <p:cNvPr id="9" name="テキスト ボックス 8">
            <a:extLst>
              <a:ext uri="{FF2B5EF4-FFF2-40B4-BE49-F238E27FC236}">
                <a16:creationId xmlns:a16="http://schemas.microsoft.com/office/drawing/2014/main" id="{696B2FAE-68F3-4234-B08E-7B0308C3D2C4}"/>
              </a:ext>
            </a:extLst>
          </p:cNvPr>
          <p:cNvSpPr txBox="1"/>
          <p:nvPr/>
        </p:nvSpPr>
        <p:spPr>
          <a:xfrm>
            <a:off x="4197538" y="3259432"/>
            <a:ext cx="748923" cy="769441"/>
          </a:xfrm>
          <a:prstGeom prst="rect">
            <a:avLst/>
          </a:prstGeom>
          <a:noFill/>
        </p:spPr>
        <p:txBody>
          <a:bodyPr wrap="none" rtlCol="0">
            <a:spAutoFit/>
          </a:bodyPr>
          <a:lstStyle/>
          <a:p>
            <a:r>
              <a:rPr kumimoji="1" lang="ja-JP" altLang="en-US" sz="4400" b="1" dirty="0"/>
              <a:t>＋</a:t>
            </a:r>
          </a:p>
        </p:txBody>
      </p:sp>
      <p:sp>
        <p:nvSpPr>
          <p:cNvPr id="10" name="四角形: 角を丸くする 9">
            <a:extLst>
              <a:ext uri="{FF2B5EF4-FFF2-40B4-BE49-F238E27FC236}">
                <a16:creationId xmlns:a16="http://schemas.microsoft.com/office/drawing/2014/main" id="{93CBE717-1575-4770-8394-79CC4E24D53B}"/>
              </a:ext>
            </a:extLst>
          </p:cNvPr>
          <p:cNvSpPr/>
          <p:nvPr/>
        </p:nvSpPr>
        <p:spPr>
          <a:xfrm>
            <a:off x="1151618" y="4104192"/>
            <a:ext cx="7092789" cy="256516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CE71E36-4C46-4A68-A354-8EFEFCA37B76}"/>
              </a:ext>
            </a:extLst>
          </p:cNvPr>
          <p:cNvSpPr txBox="1"/>
          <p:nvPr/>
        </p:nvSpPr>
        <p:spPr>
          <a:xfrm>
            <a:off x="1295636" y="4361036"/>
            <a:ext cx="6552728" cy="2308324"/>
          </a:xfrm>
          <a:prstGeom prst="rect">
            <a:avLst/>
          </a:prstGeom>
          <a:noFill/>
        </p:spPr>
        <p:txBody>
          <a:bodyPr wrap="square" rtlCol="0">
            <a:spAutoFit/>
          </a:bodyPr>
          <a:lstStyle/>
          <a:p>
            <a:r>
              <a:rPr kumimoji="1" lang="ja-JP" altLang="en-US" sz="2400" b="1" dirty="0"/>
              <a:t>・漢方療法～副作用対策、免疫力アップ</a:t>
            </a:r>
            <a:endParaRPr kumimoji="1" lang="en-US" altLang="ja-JP" sz="2400" b="1" dirty="0"/>
          </a:p>
          <a:p>
            <a:r>
              <a:rPr kumimoji="1" lang="ja-JP" altLang="en-US" sz="2400" b="1" dirty="0"/>
              <a:t>・温熱療法～がんの病巣に集中的に熱を当て</a:t>
            </a:r>
            <a:endParaRPr kumimoji="1" lang="en-US" altLang="ja-JP" sz="2400" b="1" dirty="0"/>
          </a:p>
          <a:p>
            <a:r>
              <a:rPr kumimoji="1" lang="ja-JP" altLang="en-US" sz="2400" b="1" dirty="0"/>
              <a:t>　　　　　　たり、全身の体温をあげる。</a:t>
            </a:r>
            <a:endParaRPr kumimoji="1" lang="en-US" altLang="ja-JP" sz="2400" b="1" dirty="0"/>
          </a:p>
          <a:p>
            <a:r>
              <a:rPr kumimoji="1" lang="ja-JP" altLang="en-US" sz="2400" b="1" dirty="0"/>
              <a:t>　　　　　　免疫力アップ</a:t>
            </a:r>
            <a:endParaRPr kumimoji="1" lang="en-US" altLang="ja-JP" sz="2400" b="1" dirty="0"/>
          </a:p>
          <a:p>
            <a:r>
              <a:rPr kumimoji="1" lang="ja-JP" altLang="en-US" sz="2400" b="1" dirty="0"/>
              <a:t>・理学療法～スキンケア、圧迫療法、リンパ</a:t>
            </a:r>
            <a:endParaRPr kumimoji="1" lang="en-US" altLang="ja-JP" sz="2400" b="1" dirty="0"/>
          </a:p>
          <a:p>
            <a:r>
              <a:rPr kumimoji="1" lang="ja-JP" altLang="en-US" sz="2400" b="1" dirty="0"/>
              <a:t>　　　　　　マッサージ、運動療法など</a:t>
            </a:r>
          </a:p>
        </p:txBody>
      </p:sp>
    </p:spTree>
    <p:extLst>
      <p:ext uri="{BB962C8B-B14F-4D97-AF65-F5344CB8AC3E}">
        <p14:creationId xmlns:p14="http://schemas.microsoft.com/office/powerpoint/2010/main" val="2178733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684039" y="1253902"/>
            <a:ext cx="5788773" cy="4452501"/>
          </a:xfrm>
          <a:prstGeom prst="rect">
            <a:avLst/>
          </a:prstGeom>
          <a:noFill/>
        </p:spPr>
        <p:txBody>
          <a:bodyPr wrap="square" rtlCol="0">
            <a:spAutoFit/>
          </a:bodyPr>
          <a:lstStyle>
            <a:defPPr>
              <a:defRPr lang="ja-JP"/>
            </a:defPPr>
            <a:lvl1pPr algn="ctr">
              <a:defRPr sz="4000" b="1">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ts val="8500"/>
              </a:lnSpc>
            </a:pPr>
            <a:r>
              <a:rPr lang="ja-JP" altLang="en-US" sz="6500" dirty="0">
                <a:solidFill>
                  <a:schemeClr val="tx1">
                    <a:lumMod val="75000"/>
                    <a:lumOff val="25000"/>
                  </a:schemeClr>
                </a:solidFill>
              </a:rPr>
              <a:t>治療法を</a:t>
            </a:r>
            <a:br>
              <a:rPr lang="en-US" altLang="ja-JP" sz="6500" dirty="0">
                <a:solidFill>
                  <a:schemeClr val="tx1">
                    <a:lumMod val="75000"/>
                    <a:lumOff val="25000"/>
                  </a:schemeClr>
                </a:solidFill>
              </a:rPr>
            </a:br>
            <a:r>
              <a:rPr lang="ja-JP" altLang="en-US" sz="6500" dirty="0">
                <a:solidFill>
                  <a:schemeClr val="tx1">
                    <a:lumMod val="75000"/>
                    <a:lumOff val="25000"/>
                  </a:schemeClr>
                </a:solidFill>
              </a:rPr>
              <a:t>決めるとき</a:t>
            </a:r>
            <a:br>
              <a:rPr lang="en-US" altLang="ja-JP" sz="6500" dirty="0">
                <a:solidFill>
                  <a:schemeClr val="tx1">
                    <a:lumMod val="75000"/>
                    <a:lumOff val="25000"/>
                  </a:schemeClr>
                </a:solidFill>
              </a:rPr>
            </a:br>
            <a:r>
              <a:rPr lang="ja-JP" altLang="en-US" sz="6500" dirty="0">
                <a:solidFill>
                  <a:schemeClr val="tx1">
                    <a:lumMod val="75000"/>
                    <a:lumOff val="25000"/>
                  </a:schemeClr>
                </a:solidFill>
              </a:rPr>
              <a:t>大切なことは</a:t>
            </a:r>
            <a:br>
              <a:rPr lang="en-US" altLang="ja-JP" sz="6500" dirty="0">
                <a:solidFill>
                  <a:schemeClr val="tx1">
                    <a:lumMod val="75000"/>
                    <a:lumOff val="25000"/>
                  </a:schemeClr>
                </a:solidFill>
              </a:rPr>
            </a:br>
            <a:r>
              <a:rPr lang="ja-JP" altLang="en-US" sz="6500" dirty="0">
                <a:solidFill>
                  <a:schemeClr val="tx1">
                    <a:lumMod val="75000"/>
                    <a:lumOff val="25000"/>
                  </a:schemeClr>
                </a:solidFill>
              </a:rPr>
              <a:t>何だろう</a:t>
            </a:r>
          </a:p>
        </p:txBody>
      </p:sp>
    </p:spTree>
    <p:extLst>
      <p:ext uri="{BB962C8B-B14F-4D97-AF65-F5344CB8AC3E}">
        <p14:creationId xmlns:p14="http://schemas.microsoft.com/office/powerpoint/2010/main" val="1566126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円/楕円 27"/>
          <p:cNvSpPr/>
          <p:nvPr/>
        </p:nvSpPr>
        <p:spPr>
          <a:xfrm>
            <a:off x="598692" y="4116419"/>
            <a:ext cx="2599387" cy="2088340"/>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十分な</a:t>
            </a:r>
            <a:endPar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説明</a:t>
            </a:r>
          </a:p>
        </p:txBody>
      </p:sp>
      <p:sp>
        <p:nvSpPr>
          <p:cNvPr id="44" name="テキスト ボックス 43"/>
          <p:cNvSpPr txBox="1"/>
          <p:nvPr/>
        </p:nvSpPr>
        <p:spPr>
          <a:xfrm>
            <a:off x="0" y="182250"/>
            <a:ext cx="9144000" cy="754053"/>
          </a:xfrm>
          <a:prstGeom prst="rect">
            <a:avLst/>
          </a:prstGeom>
          <a:noFill/>
        </p:spPr>
        <p:txBody>
          <a:bodyPr wrap="square" rtlCol="0">
            <a:spAutoFit/>
          </a:bodyPr>
          <a:lstStyle/>
          <a:p>
            <a:pPr algn="ctr"/>
            <a:r>
              <a:rPr lang="ja-JP" altLang="en-US" sz="4300" b="1" spc="-15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治療法を決めるとき大切なこと</a:t>
            </a:r>
            <a:endParaRPr kumimoji="1" lang="ja-JP" altLang="en-US" sz="4300" b="1" spc="-15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8" name="円/楕円 17"/>
          <p:cNvSpPr/>
          <p:nvPr/>
        </p:nvSpPr>
        <p:spPr>
          <a:xfrm>
            <a:off x="3325375" y="2422847"/>
            <a:ext cx="2481346" cy="1840968"/>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ja-JP" altLang="en-US" sz="3700" b="1" dirty="0">
                <a:solidFill>
                  <a:schemeClr val="tx1">
                    <a:lumMod val="75000"/>
                    <a:lumOff val="25000"/>
                  </a:schemeClr>
                </a:solidFill>
                <a:latin typeface="メイリオ" panose="020B0604030504040204" pitchFamily="50" charset="-128"/>
                <a:ea typeface="メイリオ" panose="020B0604030504040204" pitchFamily="50" charset="-128"/>
              </a:rPr>
              <a:t>相 談</a:t>
            </a:r>
          </a:p>
        </p:txBody>
      </p:sp>
      <p:sp>
        <p:nvSpPr>
          <p:cNvPr id="21" name="円/楕円 20"/>
          <p:cNvSpPr/>
          <p:nvPr/>
        </p:nvSpPr>
        <p:spPr>
          <a:xfrm>
            <a:off x="1187624" y="2556881"/>
            <a:ext cx="2794620" cy="2179158"/>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患者の価値観</a:t>
            </a:r>
          </a:p>
        </p:txBody>
      </p:sp>
      <p:sp>
        <p:nvSpPr>
          <p:cNvPr id="24" name="円/楕円 23"/>
          <p:cNvSpPr/>
          <p:nvPr/>
        </p:nvSpPr>
        <p:spPr>
          <a:xfrm>
            <a:off x="5172114" y="2556593"/>
            <a:ext cx="2873362" cy="2240559"/>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252000" rIns="0" rtlCol="0" anchor="ctr"/>
          <a:lstStyle/>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希望する生き方</a:t>
            </a:r>
          </a:p>
        </p:txBody>
      </p:sp>
      <p:sp>
        <p:nvSpPr>
          <p:cNvPr id="40" name="円/楕円 39"/>
          <p:cNvSpPr/>
          <p:nvPr/>
        </p:nvSpPr>
        <p:spPr>
          <a:xfrm>
            <a:off x="6061027" y="4149080"/>
            <a:ext cx="2615429" cy="2039431"/>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360000" rIns="0" rtlCol="0" anchor="ctr"/>
          <a:lstStyle/>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説明の</a:t>
            </a:r>
            <a:endPar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理解</a:t>
            </a:r>
          </a:p>
        </p:txBody>
      </p:sp>
      <p:sp>
        <p:nvSpPr>
          <p:cNvPr id="2" name="正方形/長方形 1"/>
          <p:cNvSpPr/>
          <p:nvPr/>
        </p:nvSpPr>
        <p:spPr>
          <a:xfrm>
            <a:off x="611560" y="1154271"/>
            <a:ext cx="7848871" cy="1384995"/>
          </a:xfrm>
          <a:prstGeom prst="rect">
            <a:avLst/>
          </a:prstGeom>
        </p:spPr>
        <p:txBody>
          <a:bodyPr wrap="square">
            <a:spAutoFit/>
          </a:bodyPr>
          <a:lstStyle/>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自分の病</a:t>
            </a:r>
            <a:r>
              <a:rPr lang="ja-JP" altLang="en-US" sz="2800" b="1" spc="-600" dirty="0">
                <a:solidFill>
                  <a:schemeClr val="tx1">
                    <a:lumMod val="75000"/>
                    <a:lumOff val="25000"/>
                  </a:schemeClr>
                </a:solidFill>
                <a:latin typeface="メイリオ" panose="020B0604030504040204" pitchFamily="50" charset="-128"/>
                <a:ea typeface="メイリオ" panose="020B0604030504040204" pitchFamily="50" charset="-128"/>
              </a:rPr>
              <a:t>気・</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検</a:t>
            </a:r>
            <a:r>
              <a:rPr lang="ja-JP" altLang="en-US" sz="2800" b="1" spc="-600" dirty="0">
                <a:solidFill>
                  <a:schemeClr val="tx1">
                    <a:lumMod val="75000"/>
                    <a:lumOff val="25000"/>
                  </a:schemeClr>
                </a:solidFill>
                <a:latin typeface="メイリオ" panose="020B0604030504040204" pitchFamily="50" charset="-128"/>
                <a:ea typeface="メイリオ" panose="020B0604030504040204" pitchFamily="50" charset="-128"/>
              </a:rPr>
              <a:t>査・</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治療などについて十分な</a:t>
            </a:r>
            <a:br>
              <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説明を受</a:t>
            </a:r>
            <a:r>
              <a:rPr lang="ja-JP" altLang="en-US" sz="2800" b="1" spc="-300" dirty="0">
                <a:solidFill>
                  <a:schemeClr val="tx1">
                    <a:lumMod val="75000"/>
                    <a:lumOff val="25000"/>
                  </a:schemeClr>
                </a:solidFill>
                <a:latin typeface="メイリオ" panose="020B0604030504040204" pitchFamily="50" charset="-128"/>
                <a:ea typeface="メイリオ" panose="020B0604030504040204" pitchFamily="50" charset="-128"/>
              </a:rPr>
              <a:t>け</a:t>
            </a:r>
            <a:r>
              <a:rPr lang="ja-JP" altLang="en-US" sz="2800" b="1" spc="-8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理解した上でどのような</a:t>
            </a:r>
            <a:br>
              <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医療を受けるか選択する</a:t>
            </a:r>
          </a:p>
        </p:txBody>
      </p:sp>
      <p:pic>
        <p:nvPicPr>
          <p:cNvPr id="7170" name="Picture 2" descr="C:\Users\nakamura\Desktop\ill-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2377" y="3728737"/>
            <a:ext cx="3433147" cy="2652591"/>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610902" y="5822503"/>
            <a:ext cx="8077827" cy="918865"/>
          </a:xfrm>
          <a:prstGeom prst="roundRect">
            <a:avLst>
              <a:gd name="adj" fmla="val 14464"/>
            </a:avLst>
          </a:prstGeom>
          <a:solidFill>
            <a:srgbClr val="E1FEFF">
              <a:alpha val="90000"/>
            </a:srgbClr>
          </a:solidFill>
          <a:ln w="76200">
            <a:solidFill>
              <a:srgbClr val="0070C0"/>
            </a:solidFill>
          </a:ln>
          <a:effectLst>
            <a:outerShdw blurRad="50800" dist="38100" dir="2700000" algn="tl" rotWithShape="0">
              <a:prstClr val="black">
                <a:alpha val="40000"/>
              </a:prstClr>
            </a:outerShdw>
          </a:effectLst>
        </p:spPr>
        <p:txBody>
          <a:bodyPr wrap="square" tIns="216000" rtlCol="0" anchor="ctr" anchorCtr="0">
            <a:noAutofit/>
          </a:bodyPr>
          <a:lstStyle>
            <a:defPPr>
              <a:defRPr lang="ja-JP"/>
            </a:defPPr>
            <a:lvl1pPr algn="ctr">
              <a:defRPr sz="4800" b="1">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t>インフォームド・コンセント</a:t>
            </a:r>
            <a:endParaRPr lang="en-US" altLang="ja-JP" sz="4400" dirty="0"/>
          </a:p>
        </p:txBody>
      </p:sp>
    </p:spTree>
    <p:extLst>
      <p:ext uri="{BB962C8B-B14F-4D97-AF65-F5344CB8AC3E}">
        <p14:creationId xmlns:p14="http://schemas.microsoft.com/office/powerpoint/2010/main" val="34842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animBg="1"/>
      <p:bldP spid="21" grpId="0" animBg="1"/>
      <p:bldP spid="24" grpId="0" animBg="1"/>
      <p:bldP spid="40" grpId="0" animBg="1"/>
      <p:bldP spid="2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774590" y="1916993"/>
            <a:ext cx="7609678" cy="965510"/>
          </a:xfrm>
          <a:prstGeom prst="roundRect">
            <a:avLst>
              <a:gd name="adj" fmla="val 14464"/>
            </a:avLst>
          </a:prstGeom>
          <a:solidFill>
            <a:srgbClr val="E1FEFF">
              <a:alpha val="90000"/>
            </a:srgbClr>
          </a:solidFill>
          <a:ln w="76200">
            <a:solidFill>
              <a:srgbClr val="0070C0"/>
            </a:solidFill>
          </a:ln>
          <a:effectLst>
            <a:outerShdw blurRad="50800" dist="38100" dir="2700000" algn="tl" rotWithShape="0">
              <a:prstClr val="black">
                <a:alpha val="40000"/>
              </a:prstClr>
            </a:outerShdw>
          </a:effectLst>
        </p:spPr>
        <p:txBody>
          <a:bodyPr wrap="square" tIns="180000" rtlCol="0" anchor="ctr" anchorCtr="0">
            <a:noAutofit/>
          </a:bodyPr>
          <a:lstStyle>
            <a:defPPr>
              <a:defRPr lang="ja-JP"/>
            </a:defPPr>
            <a:lvl1pPr algn="ctr">
              <a:defRPr sz="4400" b="1">
                <a:solidFill>
                  <a:schemeClr val="bg1"/>
                </a:solidFill>
                <a:effectLst>
                  <a:outerShdw blurRad="38100" dist="38100" dir="2700000" algn="tl">
                    <a:srgbClr val="000000">
                      <a:alpha val="43137"/>
                    </a:srgbClr>
                  </a:outerShdw>
                </a:effectLst>
                <a:latin typeface="+mn-ea"/>
                <a:cs typeface="メイリオ" panose="020B0604030504040204" pitchFamily="50" charset="-128"/>
              </a:defRPr>
            </a:lvl1pPr>
          </a:lstStyle>
          <a:p>
            <a:r>
              <a:rPr lang="ja-JP" altLang="en-US" sz="4800" dirty="0">
                <a:solidFill>
                  <a:srgbClr val="0070C0"/>
                </a:solidFill>
                <a:effectLst/>
                <a:latin typeface="メイリオ" panose="020B0604030504040204" pitchFamily="50" charset="-128"/>
                <a:ea typeface="メイリオ" panose="020B0604030504040204" pitchFamily="50" charset="-128"/>
              </a:rPr>
              <a:t>セカンド・オピニオン</a:t>
            </a:r>
            <a:endParaRPr lang="en-US" altLang="ja-JP" sz="4800" dirty="0">
              <a:solidFill>
                <a:srgbClr val="0070C0"/>
              </a:solidFill>
              <a:effectLst/>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742903" y="168298"/>
            <a:ext cx="7789537" cy="1446550"/>
          </a:xfrm>
          <a:prstGeom prst="rect">
            <a:avLst/>
          </a:prstGeom>
          <a:noFill/>
        </p:spPr>
        <p:txBody>
          <a:bodyPr wrap="square" rtlCol="0">
            <a:spAutoFit/>
          </a:bodyPr>
          <a:lstStyle>
            <a:defPPr>
              <a:defRPr lang="ja-JP"/>
            </a:defPPr>
            <a:lvl1pPr algn="ctr">
              <a:defRPr sz="4400" b="1" spc="-15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dirty="0"/>
              <a:t>治療方針は</a:t>
            </a:r>
            <a:endParaRPr lang="en-US" altLang="ja-JP" dirty="0"/>
          </a:p>
          <a:p>
            <a:r>
              <a:rPr lang="ja-JP" altLang="en-US" dirty="0"/>
              <a:t>医師によって異なることがある</a:t>
            </a:r>
          </a:p>
        </p:txBody>
      </p:sp>
      <p:sp>
        <p:nvSpPr>
          <p:cNvPr id="11" name="テキスト ボックス 10"/>
          <p:cNvSpPr txBox="1"/>
          <p:nvPr/>
        </p:nvSpPr>
        <p:spPr>
          <a:xfrm>
            <a:off x="4244000" y="3545721"/>
            <a:ext cx="4547898" cy="1323439"/>
          </a:xfrm>
          <a:prstGeom prst="rect">
            <a:avLst/>
          </a:prstGeom>
          <a:noFill/>
        </p:spPr>
        <p:txBody>
          <a:bodyPr wrap="square" rtlCol="0">
            <a:spAutoFit/>
          </a:bodyPr>
          <a:lstStyle>
            <a:defPPr>
              <a:defRPr lang="ja-JP"/>
            </a:defPPr>
            <a:lvl1pPr>
              <a:defRPr sz="4000" b="1">
                <a:solidFill>
                  <a:schemeClr val="tx1">
                    <a:lumMod val="75000"/>
                    <a:lumOff val="25000"/>
                  </a:schemeClr>
                </a:solidFill>
                <a:latin typeface="メイリオ" panose="020B0604030504040204" pitchFamily="50" charset="-128"/>
                <a:ea typeface="メイリオ" panose="020B0604030504040204" pitchFamily="50" charset="-128"/>
              </a:defRPr>
            </a:lvl1pPr>
          </a:lstStyle>
          <a:p>
            <a:pPr algn="ctr"/>
            <a:r>
              <a:rPr lang="ja-JP" altLang="en-US" dirty="0"/>
              <a:t>別の医師の意見を聞いてもよい</a:t>
            </a:r>
          </a:p>
        </p:txBody>
      </p:sp>
      <p:sp>
        <p:nvSpPr>
          <p:cNvPr id="15" name="テキスト ボックス 14"/>
          <p:cNvSpPr txBox="1"/>
          <p:nvPr/>
        </p:nvSpPr>
        <p:spPr>
          <a:xfrm>
            <a:off x="467544" y="5129592"/>
            <a:ext cx="8280920" cy="1604787"/>
          </a:xfrm>
          <a:prstGeom prst="roundRect">
            <a:avLst>
              <a:gd name="adj" fmla="val 15760"/>
            </a:avLst>
          </a:prstGeom>
          <a:solidFill>
            <a:srgbClr val="FF9900"/>
          </a:solidFill>
        </p:spPr>
        <p:txBody>
          <a:bodyPr wrap="square" tIns="108000" bIns="0" rtlCol="0">
            <a:spAutoFit/>
          </a:bodyPr>
          <a:lstStyle/>
          <a:p>
            <a:pPr algn="ctr"/>
            <a:r>
              <a:rPr lang="ja-JP" altLang="en-US" sz="4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治療法を理解し</a:t>
            </a:r>
            <a:endParaRPr lang="en-US" altLang="ja-JP" sz="4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4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自分で選ぶという意識が大切</a:t>
            </a:r>
            <a:endParaRPr kumimoji="1" lang="ja-JP" altLang="en-US" sz="4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9218" name="Picture 2" descr="C:\Users\nakamura\Desktop\ill-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510" y="2891895"/>
            <a:ext cx="3836260" cy="222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9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115616" y="1196752"/>
            <a:ext cx="6912768" cy="4452501"/>
          </a:xfrm>
          <a:prstGeom prst="rect">
            <a:avLst/>
          </a:prstGeom>
          <a:noFill/>
        </p:spPr>
        <p:txBody>
          <a:bodyPr wrap="square" rtlCol="0">
            <a:spAutoFit/>
          </a:bodyPr>
          <a:lstStyle>
            <a:defPPr>
              <a:defRPr lang="ja-JP"/>
            </a:defPPr>
            <a:lvl1pPr algn="ctr">
              <a:defRPr sz="4000" b="1">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ts val="8500"/>
              </a:lnSpc>
            </a:pPr>
            <a:r>
              <a:rPr lang="ja-JP" altLang="en-US" sz="6500" dirty="0">
                <a:solidFill>
                  <a:schemeClr val="tx1">
                    <a:lumMod val="75000"/>
                    <a:lumOff val="25000"/>
                  </a:schemeClr>
                </a:solidFill>
              </a:rPr>
              <a:t>がん治療には</a:t>
            </a:r>
            <a:br>
              <a:rPr lang="en-US" altLang="ja-JP" sz="6500" dirty="0">
                <a:solidFill>
                  <a:schemeClr val="tx1">
                    <a:lumMod val="75000"/>
                    <a:lumOff val="25000"/>
                  </a:schemeClr>
                </a:solidFill>
              </a:rPr>
            </a:br>
            <a:r>
              <a:rPr lang="ja-JP" altLang="en-US" sz="6500" dirty="0">
                <a:solidFill>
                  <a:schemeClr val="tx1">
                    <a:lumMod val="75000"/>
                    <a:lumOff val="25000"/>
                  </a:schemeClr>
                </a:solidFill>
              </a:rPr>
              <a:t>どのような</a:t>
            </a:r>
            <a:endParaRPr lang="en-US" altLang="ja-JP" sz="6500" dirty="0">
              <a:solidFill>
                <a:schemeClr val="tx1">
                  <a:lumMod val="75000"/>
                  <a:lumOff val="25000"/>
                </a:schemeClr>
              </a:solidFill>
            </a:endParaRPr>
          </a:p>
          <a:p>
            <a:pPr>
              <a:lnSpc>
                <a:spcPts val="8500"/>
              </a:lnSpc>
            </a:pPr>
            <a:r>
              <a:rPr lang="ja-JP" altLang="en-US" sz="6500" dirty="0">
                <a:solidFill>
                  <a:schemeClr val="tx1">
                    <a:lumMod val="75000"/>
                    <a:lumOff val="25000"/>
                  </a:schemeClr>
                </a:solidFill>
              </a:rPr>
              <a:t>支援が</a:t>
            </a:r>
            <a:br>
              <a:rPr lang="en-US" altLang="ja-JP" sz="6500" dirty="0">
                <a:solidFill>
                  <a:schemeClr val="tx1">
                    <a:lumMod val="75000"/>
                    <a:lumOff val="25000"/>
                  </a:schemeClr>
                </a:solidFill>
              </a:rPr>
            </a:br>
            <a:r>
              <a:rPr lang="ja-JP" altLang="en-US" sz="6500" dirty="0">
                <a:solidFill>
                  <a:schemeClr val="tx1">
                    <a:lumMod val="75000"/>
                    <a:lumOff val="25000"/>
                  </a:schemeClr>
                </a:solidFill>
              </a:rPr>
              <a:t>必要なのだろう</a:t>
            </a:r>
            <a:endParaRPr lang="en-US" altLang="ja-JP" sz="6500" dirty="0">
              <a:solidFill>
                <a:schemeClr val="tx1">
                  <a:lumMod val="75000"/>
                  <a:lumOff val="25000"/>
                </a:schemeClr>
              </a:solidFill>
            </a:endParaRPr>
          </a:p>
        </p:txBody>
      </p:sp>
    </p:spTree>
    <p:extLst>
      <p:ext uri="{BB962C8B-B14F-4D97-AF65-F5344CB8AC3E}">
        <p14:creationId xmlns:p14="http://schemas.microsoft.com/office/powerpoint/2010/main" val="25917530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043607" y="1248918"/>
            <a:ext cx="7712571" cy="1941864"/>
          </a:xfrm>
          <a:prstGeom prst="roundRect">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323528" y="1248918"/>
            <a:ext cx="1820042" cy="1820042"/>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144000" rIns="0" rtlCol="0" anchor="ctr"/>
          <a:lstStyle/>
          <a:p>
            <a:pPr algn="ctr"/>
            <a:endParaRPr lang="ja-JP" altLang="en-US" sz="3200" b="1" dirty="0">
              <a:solidFill>
                <a:srgbClr val="01B3B7"/>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467544" y="213000"/>
            <a:ext cx="8208912" cy="769441"/>
          </a:xfrm>
          <a:prstGeom prst="rect">
            <a:avLst/>
          </a:prstGeom>
          <a:noFill/>
        </p:spPr>
        <p:txBody>
          <a:bodyPr wrap="square" rtlCol="0">
            <a:spAutoFit/>
          </a:bodyPr>
          <a:lstStyle/>
          <a:p>
            <a:pPr algn="ctr"/>
            <a:r>
              <a:rPr kumimoji="1" lang="ja-JP" altLang="en-US"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がん治療に必要な支援</a:t>
            </a:r>
          </a:p>
        </p:txBody>
      </p:sp>
      <p:sp>
        <p:nvSpPr>
          <p:cNvPr id="16" name="角丸四角形吹き出し 15"/>
          <p:cNvSpPr/>
          <p:nvPr/>
        </p:nvSpPr>
        <p:spPr>
          <a:xfrm>
            <a:off x="4108026" y="1588876"/>
            <a:ext cx="4250730" cy="1238611"/>
          </a:xfrm>
          <a:prstGeom prst="wedgeRoundRectCallout">
            <a:avLst>
              <a:gd name="adj1" fmla="val -57972"/>
              <a:gd name="adj2" fmla="val -9282"/>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3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体</a:t>
            </a: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が痛くてつらい</a:t>
            </a:r>
          </a:p>
        </p:txBody>
      </p:sp>
      <p:pic>
        <p:nvPicPr>
          <p:cNvPr id="14" name="Picture 2" descr="C:\Users\nakamura\Desktop\イラスト-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4828" y="1260793"/>
            <a:ext cx="1626460" cy="186275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539552" y="3335437"/>
            <a:ext cx="8427507" cy="3372753"/>
            <a:chOff x="539552" y="3335437"/>
            <a:chExt cx="8427507" cy="3372753"/>
          </a:xfrm>
        </p:grpSpPr>
        <p:sp>
          <p:nvSpPr>
            <p:cNvPr id="15" name="角丸四角形吹き出し 14"/>
            <p:cNvSpPr/>
            <p:nvPr/>
          </p:nvSpPr>
          <p:spPr>
            <a:xfrm>
              <a:off x="539552" y="3335437"/>
              <a:ext cx="7488832" cy="2937126"/>
            </a:xfrm>
            <a:prstGeom prst="wedgeRoundRectCallout">
              <a:avLst>
                <a:gd name="adj1" fmla="val -94"/>
                <a:gd name="adj2" fmla="val 59474"/>
                <a:gd name="adj3" fmla="val 16667"/>
              </a:avLst>
            </a:prstGeom>
            <a:solidFill>
              <a:srgbClr val="FEEF98"/>
            </a:solidFill>
            <a:ln w="57150">
              <a:noFill/>
            </a:ln>
          </p:spPr>
          <p:style>
            <a:lnRef idx="2">
              <a:schemeClr val="accent3"/>
            </a:lnRef>
            <a:fillRef idx="1">
              <a:schemeClr val="lt1"/>
            </a:fillRef>
            <a:effectRef idx="0">
              <a:schemeClr val="accent3"/>
            </a:effectRef>
            <a:fontRef idx="minor">
              <a:schemeClr val="dk1"/>
            </a:fontRef>
          </p:style>
          <p:txBody>
            <a:bodyPr lIns="324000" tIns="108000" rtlCol="0" anchor="ctr"/>
            <a:lstStyle/>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がんを取り除くだけでなく、</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薬で痛みをやわらげ</a:t>
              </a:r>
              <a:r>
                <a:rPr kumimoji="1"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その人らしい生活を</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送れるようにします。</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C:\Users\nakamura\Desktop\イラスト-2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0912" y="3815791"/>
              <a:ext cx="2196147" cy="2515000"/>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7065060" y="6082827"/>
              <a:ext cx="1574321" cy="625363"/>
            </a:xfrm>
            <a:prstGeom prst="roundRect">
              <a:avLst>
                <a:gd name="adj" fmla="val 50000"/>
              </a:avLst>
            </a:prstGeom>
            <a:solidFill>
              <a:srgbClr val="FF9933"/>
            </a:solidFill>
            <a:ln w="57150">
              <a:noFill/>
            </a:ln>
          </p:spPr>
          <p:txBody>
            <a:bodyPr wrap="square" rtlCol="0">
              <a:noAutofit/>
            </a:bodyPr>
            <a:lstStyle/>
            <a:p>
              <a:pPr algn="ctr"/>
              <a:r>
                <a:rPr kumimoji="1"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医師</a:t>
              </a:r>
            </a:p>
          </p:txBody>
        </p:sp>
      </p:grpSp>
      <p:sp>
        <p:nvSpPr>
          <p:cNvPr id="4" name="正方形/長方形 3"/>
          <p:cNvSpPr/>
          <p:nvPr/>
        </p:nvSpPr>
        <p:spPr>
          <a:xfrm>
            <a:off x="148063" y="1512143"/>
            <a:ext cx="2132872" cy="1323439"/>
          </a:xfrm>
          <a:prstGeom prst="rect">
            <a:avLst/>
          </a:prstGeom>
        </p:spPr>
        <p:txBody>
          <a:bodyPr>
            <a:spAutoFit/>
          </a:bodyPr>
          <a:lstStyle/>
          <a:p>
            <a:pPr lvl="0" algn="ctr"/>
            <a:r>
              <a:rPr lang="ja-JP" altLang="en-US" sz="4800" b="1" dirty="0">
                <a:solidFill>
                  <a:srgbClr val="01B3B7"/>
                </a:solidFill>
                <a:latin typeface="メイリオ" panose="020B0604030504040204" pitchFamily="50" charset="-128"/>
                <a:ea typeface="メイリオ" panose="020B0604030504040204" pitchFamily="50" charset="-128"/>
              </a:rPr>
              <a:t>体</a:t>
            </a:r>
            <a:br>
              <a:rPr lang="en-US" altLang="ja-JP" sz="4000" b="1" dirty="0">
                <a:solidFill>
                  <a:srgbClr val="01B3B7"/>
                </a:solidFill>
                <a:latin typeface="メイリオ" panose="020B0604030504040204" pitchFamily="50" charset="-128"/>
                <a:ea typeface="メイリオ" panose="020B0604030504040204" pitchFamily="50" charset="-128"/>
              </a:rPr>
            </a:br>
            <a:r>
              <a:rPr lang="ja-JP" altLang="en-US" sz="3200" b="1" dirty="0">
                <a:solidFill>
                  <a:srgbClr val="01B3B7"/>
                </a:solidFill>
                <a:latin typeface="メイリオ" panose="020B0604030504040204" pitchFamily="50" charset="-128"/>
                <a:ea typeface="メイリオ" panose="020B0604030504040204" pitchFamily="50" charset="-128"/>
              </a:rPr>
              <a:t>の痛み</a:t>
            </a:r>
          </a:p>
        </p:txBody>
      </p:sp>
    </p:spTree>
    <p:extLst>
      <p:ext uri="{BB962C8B-B14F-4D97-AF65-F5344CB8AC3E}">
        <p14:creationId xmlns:p14="http://schemas.microsoft.com/office/powerpoint/2010/main" val="111829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467544" y="213000"/>
            <a:ext cx="8208912" cy="769441"/>
          </a:xfrm>
          <a:prstGeom prst="rect">
            <a:avLst/>
          </a:prstGeom>
          <a:noFill/>
        </p:spPr>
        <p:txBody>
          <a:bodyPr wrap="square" rtlCol="0">
            <a:spAutoFit/>
          </a:bodyPr>
          <a:lstStyle/>
          <a:p>
            <a:pPr algn="ctr"/>
            <a:r>
              <a:rPr kumimoji="1" lang="ja-JP" altLang="en-US"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がん治療に必要な支援</a:t>
            </a:r>
          </a:p>
        </p:txBody>
      </p:sp>
      <p:sp>
        <p:nvSpPr>
          <p:cNvPr id="18" name="角丸四角形 17"/>
          <p:cNvSpPr/>
          <p:nvPr/>
        </p:nvSpPr>
        <p:spPr>
          <a:xfrm>
            <a:off x="1043607" y="1248918"/>
            <a:ext cx="7712571" cy="1941864"/>
          </a:xfrm>
          <a:prstGeom prst="roundRect">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323528" y="1248918"/>
            <a:ext cx="1820042" cy="1820042"/>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252000" rIns="0" bIns="0" rtlCol="0" anchor="ctr"/>
          <a:lstStyle/>
          <a:p>
            <a:pPr algn="ctr"/>
            <a:endParaRPr lang="ja-JP" altLang="en-US" sz="3200" b="1" dirty="0">
              <a:solidFill>
                <a:srgbClr val="01B3B7"/>
              </a:solidFill>
              <a:latin typeface="メイリオ" panose="020B0604030504040204" pitchFamily="50" charset="-128"/>
              <a:ea typeface="メイリオ" panose="020B0604030504040204" pitchFamily="50" charset="-128"/>
            </a:endParaRPr>
          </a:p>
        </p:txBody>
      </p:sp>
      <p:pic>
        <p:nvPicPr>
          <p:cNvPr id="14" name="Picture 2" descr="C:\Users\nakamura\Desktop\イラスト-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4828" y="1260793"/>
            <a:ext cx="1626460" cy="186275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533399" y="3312312"/>
            <a:ext cx="8274438" cy="3433344"/>
            <a:chOff x="533399" y="3312312"/>
            <a:chExt cx="8274438" cy="3433344"/>
          </a:xfrm>
        </p:grpSpPr>
        <p:sp>
          <p:nvSpPr>
            <p:cNvPr id="15" name="角丸四角形吹き出し 14"/>
            <p:cNvSpPr/>
            <p:nvPr/>
          </p:nvSpPr>
          <p:spPr>
            <a:xfrm>
              <a:off x="533399" y="3312312"/>
              <a:ext cx="6811349" cy="2812600"/>
            </a:xfrm>
            <a:prstGeom prst="wedgeRoundRectCallout">
              <a:avLst>
                <a:gd name="adj1" fmla="val -3491"/>
                <a:gd name="adj2" fmla="val 60354"/>
                <a:gd name="adj3" fmla="val 16667"/>
              </a:avLst>
            </a:prstGeom>
            <a:solidFill>
              <a:srgbClr val="FEEF98"/>
            </a:solidFill>
            <a:ln w="57150">
              <a:noFill/>
            </a:ln>
          </p:spPr>
          <p:style>
            <a:lnRef idx="2">
              <a:schemeClr val="accent3"/>
            </a:lnRef>
            <a:fillRef idx="1">
              <a:schemeClr val="lt1"/>
            </a:fillRef>
            <a:effectRef idx="0">
              <a:schemeClr val="accent3"/>
            </a:effectRef>
            <a:fontRef idx="minor">
              <a:schemeClr val="dk1"/>
            </a:fontRef>
          </p:style>
          <p:txBody>
            <a:bodyPr lIns="324000" rIns="468000" rtlCol="0" anchor="ctr"/>
            <a:lstStyle/>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患者さんの不安に</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耳をかたむけ、</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前向きに人生に向き合う</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お手伝いをします。</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Picture 2" descr="C:\Users\nakamura\Desktop\イラスト-2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9951" y="3907881"/>
              <a:ext cx="2267886" cy="2597374"/>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6492326" y="5753758"/>
              <a:ext cx="2263852" cy="991898"/>
            </a:xfrm>
            <a:prstGeom prst="roundRect">
              <a:avLst>
                <a:gd name="adj" fmla="val 50000"/>
              </a:avLst>
            </a:prstGeom>
            <a:solidFill>
              <a:srgbClr val="FF9933"/>
            </a:solidFill>
            <a:ln w="57150">
              <a:noFill/>
            </a:ln>
          </p:spPr>
          <p:txBody>
            <a:bodyPr wrap="square" tIns="0" bIns="0" rtlCol="0">
              <a:noAutofit/>
            </a:bodyPr>
            <a:lstStyle/>
            <a:p>
              <a:pPr algn="ctr"/>
              <a:r>
                <a:rPr kumimoji="1"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心理カウン</a:t>
              </a:r>
              <a:br>
                <a:rPr kumimoji="1"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セラー</a:t>
              </a:r>
            </a:p>
          </p:txBody>
        </p:sp>
      </p:grpSp>
      <p:sp>
        <p:nvSpPr>
          <p:cNvPr id="11" name="正方形/長方形 10"/>
          <p:cNvSpPr/>
          <p:nvPr/>
        </p:nvSpPr>
        <p:spPr>
          <a:xfrm>
            <a:off x="148063" y="1663553"/>
            <a:ext cx="2132872" cy="1169551"/>
          </a:xfrm>
          <a:prstGeom prst="rect">
            <a:avLst/>
          </a:prstGeom>
        </p:spPr>
        <p:txBody>
          <a:bodyPr>
            <a:spAutoFit/>
          </a:bodyPr>
          <a:lstStyle/>
          <a:p>
            <a:pPr lvl="0" algn="ctr">
              <a:lnSpc>
                <a:spcPts val="4200"/>
              </a:lnSpc>
            </a:pPr>
            <a:r>
              <a:rPr lang="ja-JP" altLang="en-US" sz="4800" b="1" dirty="0">
                <a:solidFill>
                  <a:srgbClr val="01B3B7"/>
                </a:solidFill>
                <a:latin typeface="メイリオ" panose="020B0604030504040204" pitchFamily="50" charset="-128"/>
                <a:ea typeface="メイリオ" panose="020B0604030504040204" pitchFamily="50" charset="-128"/>
              </a:rPr>
              <a:t>心</a:t>
            </a:r>
            <a:br>
              <a:rPr lang="en-US" altLang="ja-JP" sz="4000" b="1" dirty="0">
                <a:solidFill>
                  <a:srgbClr val="01B3B7"/>
                </a:solidFill>
                <a:latin typeface="メイリオ" panose="020B0604030504040204" pitchFamily="50" charset="-128"/>
                <a:ea typeface="メイリオ" panose="020B0604030504040204" pitchFamily="50" charset="-128"/>
              </a:rPr>
            </a:br>
            <a:r>
              <a:rPr lang="ja-JP" altLang="en-US" sz="3200" b="1" dirty="0">
                <a:solidFill>
                  <a:srgbClr val="01B3B7"/>
                </a:solidFill>
                <a:latin typeface="メイリオ" panose="020B0604030504040204" pitchFamily="50" charset="-128"/>
                <a:ea typeface="メイリオ" panose="020B0604030504040204" pitchFamily="50" charset="-128"/>
              </a:rPr>
              <a:t>の痛み</a:t>
            </a:r>
          </a:p>
        </p:txBody>
      </p:sp>
      <p:sp>
        <p:nvSpPr>
          <p:cNvPr id="12" name="角丸四角形吹き出し 11"/>
          <p:cNvSpPr/>
          <p:nvPr/>
        </p:nvSpPr>
        <p:spPr>
          <a:xfrm>
            <a:off x="4108026" y="1588876"/>
            <a:ext cx="4250730" cy="1238611"/>
          </a:xfrm>
          <a:prstGeom prst="wedgeRoundRectCallout">
            <a:avLst>
              <a:gd name="adj1" fmla="val -57972"/>
              <a:gd name="adj2" fmla="val -9282"/>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将来のことが</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不安で眠れない</a:t>
            </a:r>
          </a:p>
        </p:txBody>
      </p:sp>
    </p:spTree>
    <p:extLst>
      <p:ext uri="{BB962C8B-B14F-4D97-AF65-F5344CB8AC3E}">
        <p14:creationId xmlns:p14="http://schemas.microsoft.com/office/powerpoint/2010/main" val="40207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1043607" y="1248918"/>
            <a:ext cx="7712571" cy="1941864"/>
          </a:xfrm>
          <a:prstGeom prst="roundRect">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67544" y="213000"/>
            <a:ext cx="8208912" cy="769441"/>
          </a:xfrm>
          <a:prstGeom prst="rect">
            <a:avLst/>
          </a:prstGeom>
          <a:noFill/>
        </p:spPr>
        <p:txBody>
          <a:bodyPr wrap="square" rtlCol="0">
            <a:spAutoFit/>
          </a:bodyPr>
          <a:lstStyle/>
          <a:p>
            <a:pPr algn="ctr"/>
            <a:r>
              <a:rPr kumimoji="1" lang="ja-JP" altLang="en-US"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がん治療に必要な支援</a:t>
            </a:r>
          </a:p>
        </p:txBody>
      </p:sp>
      <p:grpSp>
        <p:nvGrpSpPr>
          <p:cNvPr id="3" name="グループ化 2"/>
          <p:cNvGrpSpPr/>
          <p:nvPr/>
        </p:nvGrpSpPr>
        <p:grpSpPr>
          <a:xfrm>
            <a:off x="533399" y="3312312"/>
            <a:ext cx="8222779" cy="3433344"/>
            <a:chOff x="533399" y="3312312"/>
            <a:chExt cx="8222779" cy="3433344"/>
          </a:xfrm>
        </p:grpSpPr>
        <p:sp>
          <p:nvSpPr>
            <p:cNvPr id="26" name="角丸四角形吹き出し 25"/>
            <p:cNvSpPr/>
            <p:nvPr/>
          </p:nvSpPr>
          <p:spPr>
            <a:xfrm>
              <a:off x="533399" y="3312312"/>
              <a:ext cx="6811349" cy="2812600"/>
            </a:xfrm>
            <a:prstGeom prst="wedgeRoundRectCallout">
              <a:avLst>
                <a:gd name="adj1" fmla="val -2792"/>
                <a:gd name="adj2" fmla="val 62725"/>
                <a:gd name="adj3" fmla="val 16667"/>
              </a:avLst>
            </a:prstGeom>
            <a:solidFill>
              <a:srgbClr val="FEEF98"/>
            </a:solidFill>
            <a:ln w="57150">
              <a:noFill/>
            </a:ln>
          </p:spPr>
          <p:style>
            <a:lnRef idx="2">
              <a:schemeClr val="accent3"/>
            </a:lnRef>
            <a:fillRef idx="1">
              <a:schemeClr val="lt1"/>
            </a:fillRef>
            <a:effectRef idx="0">
              <a:schemeClr val="accent3"/>
            </a:effectRef>
            <a:fontRef idx="minor">
              <a:schemeClr val="dk1"/>
            </a:fontRef>
          </p:style>
          <p:txBody>
            <a:bodyPr lIns="324000" tIns="144000" rIns="468000" rtlCol="0" anchor="ctr"/>
            <a:lstStyle/>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生活面や医療費などの</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相談にのり</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公的支援につなぐなどの</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お手伝いをします。</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Picture 2" descr="C:\Users\nakamura\Desktop\イラスト-3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2729" y="3941415"/>
              <a:ext cx="2135794" cy="2446092"/>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6345074" y="5753758"/>
              <a:ext cx="2411104" cy="991898"/>
            </a:xfrm>
            <a:prstGeom prst="roundRect">
              <a:avLst>
                <a:gd name="adj" fmla="val 50000"/>
              </a:avLst>
            </a:prstGeom>
            <a:solidFill>
              <a:srgbClr val="FF9933"/>
            </a:solidFill>
            <a:ln w="57150">
              <a:noFill/>
            </a:ln>
          </p:spPr>
          <p:txBody>
            <a:bodyPr wrap="square" tIns="0" rtlCol="0">
              <a:noAutofit/>
            </a:bodyPr>
            <a:lstStyle/>
            <a:p>
              <a:pPr algn="ctr"/>
              <a:r>
                <a:rPr kumimoji="1"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ソーシャル</a:t>
              </a:r>
              <a:endParaRPr kumimoji="1"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ワーカー</a:t>
              </a:r>
              <a:endParaRPr kumimoji="1"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21" name="Picture 2" descr="C:\Users\nakamura\Desktop\illust_170215-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9996" y="1121800"/>
            <a:ext cx="2146238" cy="2163184"/>
          </a:xfrm>
          <a:prstGeom prst="rect">
            <a:avLst/>
          </a:prstGeom>
          <a:noFill/>
          <a:extLst>
            <a:ext uri="{909E8E84-426E-40DD-AFC4-6F175D3DCCD1}">
              <a14:hiddenFill xmlns:a14="http://schemas.microsoft.com/office/drawing/2010/main">
                <a:solidFill>
                  <a:srgbClr val="FFFFFF"/>
                </a:solidFill>
              </a14:hiddenFill>
            </a:ext>
          </a:extLst>
        </p:spPr>
      </p:pic>
      <p:sp>
        <p:nvSpPr>
          <p:cNvPr id="12" name="円/楕円 11"/>
          <p:cNvSpPr/>
          <p:nvPr/>
        </p:nvSpPr>
        <p:spPr>
          <a:xfrm>
            <a:off x="323528" y="1248918"/>
            <a:ext cx="1820042" cy="1820042"/>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252000" rIns="0" bIns="0" rtlCol="0" anchor="ctr"/>
          <a:lstStyle/>
          <a:p>
            <a:pPr algn="ctr"/>
            <a:endParaRPr lang="ja-JP" altLang="en-US" sz="3200" b="1" dirty="0">
              <a:solidFill>
                <a:srgbClr val="01B3B7"/>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148063" y="1663553"/>
            <a:ext cx="2132872" cy="1169551"/>
          </a:xfrm>
          <a:prstGeom prst="rect">
            <a:avLst/>
          </a:prstGeom>
        </p:spPr>
        <p:txBody>
          <a:bodyPr>
            <a:spAutoFit/>
          </a:bodyPr>
          <a:lstStyle/>
          <a:p>
            <a:pPr lvl="0" algn="ctr">
              <a:lnSpc>
                <a:spcPts val="4200"/>
              </a:lnSpc>
            </a:pPr>
            <a:r>
              <a:rPr lang="ja-JP" altLang="en-US" sz="4800" b="1" dirty="0">
                <a:solidFill>
                  <a:srgbClr val="01B3B7"/>
                </a:solidFill>
                <a:latin typeface="メイリオ" panose="020B0604030504040204" pitchFamily="50" charset="-128"/>
                <a:ea typeface="メイリオ" panose="020B0604030504040204" pitchFamily="50" charset="-128"/>
              </a:rPr>
              <a:t>心</a:t>
            </a:r>
            <a:br>
              <a:rPr lang="en-US" altLang="ja-JP" sz="4000" b="1" dirty="0">
                <a:solidFill>
                  <a:srgbClr val="01B3B7"/>
                </a:solidFill>
                <a:latin typeface="メイリオ" panose="020B0604030504040204" pitchFamily="50" charset="-128"/>
                <a:ea typeface="メイリオ" panose="020B0604030504040204" pitchFamily="50" charset="-128"/>
              </a:rPr>
            </a:br>
            <a:r>
              <a:rPr lang="ja-JP" altLang="en-US" sz="3200" b="1" dirty="0">
                <a:solidFill>
                  <a:srgbClr val="01B3B7"/>
                </a:solidFill>
                <a:latin typeface="メイリオ" panose="020B0604030504040204" pitchFamily="50" charset="-128"/>
                <a:ea typeface="メイリオ" panose="020B0604030504040204" pitchFamily="50" charset="-128"/>
              </a:rPr>
              <a:t>の痛み</a:t>
            </a:r>
          </a:p>
        </p:txBody>
      </p:sp>
      <p:sp>
        <p:nvSpPr>
          <p:cNvPr id="14" name="角丸四角形吹き出し 13"/>
          <p:cNvSpPr/>
          <p:nvPr/>
        </p:nvSpPr>
        <p:spPr>
          <a:xfrm>
            <a:off x="4427984" y="1588876"/>
            <a:ext cx="3930772" cy="1238611"/>
          </a:xfrm>
          <a:prstGeom prst="wedgeRoundRectCallout">
            <a:avLst>
              <a:gd name="adj1" fmla="val -57972"/>
              <a:gd name="adj2" fmla="val -9282"/>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治療の費用が心配</a:t>
            </a:r>
          </a:p>
        </p:txBody>
      </p:sp>
    </p:spTree>
    <p:extLst>
      <p:ext uri="{BB962C8B-B14F-4D97-AF65-F5344CB8AC3E}">
        <p14:creationId xmlns:p14="http://schemas.microsoft.com/office/powerpoint/2010/main" val="277009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400869" y="198165"/>
            <a:ext cx="8228551" cy="1446550"/>
          </a:xfrm>
          <a:prstGeom prst="rect">
            <a:avLst/>
          </a:prstGeom>
          <a:noFill/>
        </p:spPr>
        <p:txBody>
          <a:bodyPr wrap="square" rtlCol="0">
            <a:spAutoFit/>
          </a:bodyPr>
          <a:lstStyle/>
          <a:p>
            <a:pPr algn="ctr"/>
            <a:r>
              <a:rPr lang="ja-JP" altLang="en-US" sz="4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それぞれの分野の専門家が</a:t>
            </a:r>
            <a:endParaRPr lang="en-US" altLang="ja-JP" sz="4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4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チームで患者とその家族を支援</a:t>
            </a:r>
          </a:p>
        </p:txBody>
      </p:sp>
      <p:grpSp>
        <p:nvGrpSpPr>
          <p:cNvPr id="9" name="グループ化 8"/>
          <p:cNvGrpSpPr/>
          <p:nvPr/>
        </p:nvGrpSpPr>
        <p:grpSpPr>
          <a:xfrm>
            <a:off x="448494" y="1704395"/>
            <a:ext cx="8205569" cy="4854857"/>
            <a:chOff x="448494" y="1704395"/>
            <a:chExt cx="8205569" cy="4854857"/>
          </a:xfrm>
        </p:grpSpPr>
        <p:sp>
          <p:nvSpPr>
            <p:cNvPr id="7" name="円/楕円 6"/>
            <p:cNvSpPr/>
            <p:nvPr/>
          </p:nvSpPr>
          <p:spPr>
            <a:xfrm>
              <a:off x="2924482" y="2475462"/>
              <a:ext cx="3335224" cy="3141932"/>
            </a:xfrm>
            <a:prstGeom prst="ellipse">
              <a:avLst/>
            </a:prstGeom>
            <a:noFill/>
            <a:ln w="254000">
              <a:solidFill>
                <a:srgbClr val="FFCB97">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6190084" y="4742287"/>
              <a:ext cx="2463979" cy="1567033"/>
            </a:xfrm>
            <a:prstGeom prst="ellipse">
              <a:avLst/>
            </a:prstGeom>
            <a:solidFill>
              <a:srgbClr val="FCFEBE">
                <a:alpha val="80000"/>
              </a:srgbClr>
            </a:solidFill>
            <a:ln>
              <a:noFill/>
            </a:ln>
            <a:effectLst>
              <a:softEdge rad="127000"/>
            </a:effectLst>
          </p:spPr>
          <p:txBody>
            <a:bodyPr wrap="square" tIns="144000" rtlCol="0" anchor="ctr" anchorCtr="0">
              <a:noAutofit/>
            </a:bodyPr>
            <a:lstStyle/>
            <a:p>
              <a:pPr algn="ctr"/>
              <a:r>
                <a:rPr kumimoji="1" lang="ja-JP" altLang="en-US" sz="2400"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日常生活</a:t>
              </a:r>
              <a:r>
                <a:rPr lang="ja-JP" altLang="en-US" sz="2400"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を取り戻す</a:t>
              </a:r>
              <a:endParaRPr kumimoji="1" lang="ja-JP" altLang="en-US" sz="2400"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p:cNvSpPr txBox="1"/>
            <p:nvPr/>
          </p:nvSpPr>
          <p:spPr>
            <a:xfrm>
              <a:off x="448494" y="4725144"/>
              <a:ext cx="2456631" cy="1584175"/>
            </a:xfrm>
            <a:prstGeom prst="ellipse">
              <a:avLst/>
            </a:prstGeom>
            <a:solidFill>
              <a:srgbClr val="FCFEBE">
                <a:alpha val="80000"/>
              </a:srgbClr>
            </a:solidFill>
            <a:effectLst>
              <a:softEdge rad="127000"/>
            </a:effectLst>
          </p:spPr>
          <p:txBody>
            <a:bodyPr wrap="square" tIns="144000" rtlCol="0" anchor="ctr" anchorCtr="0">
              <a:noAutofit/>
            </a:bodyPr>
            <a:lstStyle/>
            <a:p>
              <a:pPr algn="ctr"/>
              <a:r>
                <a:rPr lang="ja-JP" altLang="en-US" sz="2400"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経済面の</a:t>
              </a:r>
              <a:br>
                <a:rPr lang="en-US" altLang="ja-JP" sz="2400"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支援をする</a:t>
              </a:r>
              <a:endParaRPr kumimoji="1" lang="ja-JP" altLang="en-US" sz="2400"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p:cNvSpPr txBox="1"/>
            <p:nvPr/>
          </p:nvSpPr>
          <p:spPr>
            <a:xfrm>
              <a:off x="592510" y="1787794"/>
              <a:ext cx="2283553" cy="1791650"/>
            </a:xfrm>
            <a:prstGeom prst="ellipse">
              <a:avLst/>
            </a:prstGeom>
            <a:solidFill>
              <a:srgbClr val="FCFEBE">
                <a:alpha val="80000"/>
              </a:srgbClr>
            </a:solidFill>
            <a:ln>
              <a:noFill/>
            </a:ln>
            <a:effectLst>
              <a:softEdge rad="127000"/>
            </a:effectLst>
          </p:spPr>
          <p:txBody>
            <a:bodyPr wrap="square" tIns="108000" rtlCol="0" anchor="ctr" anchorCtr="0">
              <a:noAutofit/>
            </a:bodyPr>
            <a:lstStyle/>
            <a:p>
              <a:pPr algn="ctr"/>
              <a:r>
                <a:rPr kumimoji="1" lang="ja-JP" altLang="en-US" sz="2400"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治療法の</a:t>
              </a:r>
              <a:br>
                <a:rPr kumimoji="1" lang="en-US" altLang="ja-JP" sz="2400"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400"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選択を</a:t>
              </a:r>
              <a:endParaRPr kumimoji="1" lang="en-US" altLang="ja-JP" sz="2400"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400"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助ける</a:t>
              </a:r>
            </a:p>
          </p:txBody>
        </p:sp>
        <p:sp>
          <p:nvSpPr>
            <p:cNvPr id="44" name="テキスト ボックス 43"/>
            <p:cNvSpPr txBox="1"/>
            <p:nvPr/>
          </p:nvSpPr>
          <p:spPr>
            <a:xfrm>
              <a:off x="6338323" y="1804716"/>
              <a:ext cx="2220512" cy="1774728"/>
            </a:xfrm>
            <a:prstGeom prst="ellipse">
              <a:avLst/>
            </a:prstGeom>
            <a:solidFill>
              <a:srgbClr val="FCFEBE">
                <a:alpha val="80000"/>
              </a:srgbClr>
            </a:solidFill>
            <a:ln>
              <a:noFill/>
            </a:ln>
            <a:effectLst>
              <a:softEdge rad="127000"/>
            </a:effectLst>
          </p:spPr>
          <p:txBody>
            <a:bodyPr wrap="square" tIns="108000" rtlCol="0" anchor="ctr" anchorCtr="0">
              <a:noAutofit/>
            </a:bodyPr>
            <a:lstStyle/>
            <a:p>
              <a:pPr algn="ctr"/>
              <a:r>
                <a:rPr kumimoji="1" lang="ja-JP" altLang="en-US" sz="2400"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痛みを</a:t>
              </a:r>
              <a:br>
                <a:rPr kumimoji="1" lang="en-US" altLang="ja-JP" sz="2400"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400"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取り除く</a:t>
              </a:r>
            </a:p>
          </p:txBody>
        </p:sp>
        <p:pic>
          <p:nvPicPr>
            <p:cNvPr id="22" name="Picture 2" descr="C:\Users\nakamura\Desktop\サタケさんイラストスライド化拡大-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0507" y="3084274"/>
              <a:ext cx="1175598" cy="93064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937408" y="3955427"/>
              <a:ext cx="1512168" cy="276999"/>
            </a:xfrm>
            <a:prstGeom prst="rect">
              <a:avLst/>
            </a:prstGeom>
            <a:noFill/>
          </p:spPr>
          <p:txBody>
            <a:bodyPr wrap="square" rtlCol="0">
              <a:spAutoFit/>
            </a:bodyPr>
            <a:lstStyle/>
            <a:p>
              <a:pPr algn="ctr"/>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患者・その家族</a:t>
              </a:r>
            </a:p>
          </p:txBody>
        </p:sp>
        <p:pic>
          <p:nvPicPr>
            <p:cNvPr id="2058" name="Picture 10" descr="C:\Users\nakamura\Desktop\イラスト-2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7154" y="2132856"/>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nakamura\Desktop\イラスト-2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8101" y="4986415"/>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nakamura\Desktop\イラスト-2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0540" y="2178103"/>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nakamura\Desktop\イラスト-2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2872" y="3530544"/>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nakamura\Desktop\イラスト-3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8026" y="3530545"/>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Users\nakamura\Desktop\イラスト-3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11758" y="4977928"/>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nakamura\Desktop\イラスト-3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73199" y="4134092"/>
              <a:ext cx="1146690" cy="894419"/>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C:\Users\nakamura\Desktop\イラスト-25.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45868" y="1704395"/>
              <a:ext cx="840793" cy="962865"/>
            </a:xfrm>
            <a:prstGeom prst="rect">
              <a:avLst/>
            </a:prstGeom>
            <a:noFill/>
            <a:extLst>
              <a:ext uri="{909E8E84-426E-40DD-AFC4-6F175D3DCCD1}">
                <a14:hiddenFill xmlns:a14="http://schemas.microsoft.com/office/drawing/2010/main">
                  <a:solidFill>
                    <a:srgbClr val="FFFFFF"/>
                  </a:solidFill>
                </a14:hiddenFill>
              </a:ext>
            </a:extLst>
          </p:spPr>
        </p:pic>
        <p:sp>
          <p:nvSpPr>
            <p:cNvPr id="27" name="角丸四角形 26"/>
            <p:cNvSpPr/>
            <p:nvPr/>
          </p:nvSpPr>
          <p:spPr>
            <a:xfrm>
              <a:off x="5345334" y="2996952"/>
              <a:ext cx="1156054" cy="455008"/>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p>
              <a:pPr algn="ctr" fontAlgn="base">
                <a:spcAft>
                  <a:spcPct val="0"/>
                </a:spcAft>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薬剤師</a:t>
              </a:r>
            </a:p>
          </p:txBody>
        </p:sp>
        <p:sp>
          <p:nvSpPr>
            <p:cNvPr id="29" name="角丸四角形 28"/>
            <p:cNvSpPr/>
            <p:nvPr/>
          </p:nvSpPr>
          <p:spPr>
            <a:xfrm>
              <a:off x="4696966" y="5729673"/>
              <a:ext cx="1310506" cy="829579"/>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chor="ctr">
              <a:spAutoFit/>
            </a:bodyPr>
            <a:lstStyle/>
            <a:p>
              <a:pPr algn="ctr" fontAlgn="base">
                <a:spcAft>
                  <a:spcPct val="0"/>
                </a:spcAft>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リハビリ</a:t>
              </a:r>
              <a:endParaRPr lang="en-US"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fontAlgn="base">
                <a:spcAft>
                  <a:spcPct val="0"/>
                </a:spcAft>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専門職</a:t>
              </a:r>
            </a:p>
          </p:txBody>
        </p:sp>
        <p:sp>
          <p:nvSpPr>
            <p:cNvPr id="32" name="角丸四角形 31"/>
            <p:cNvSpPr/>
            <p:nvPr/>
          </p:nvSpPr>
          <p:spPr>
            <a:xfrm>
              <a:off x="2778383" y="3000121"/>
              <a:ext cx="1100862" cy="455008"/>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p>
              <a:pPr algn="ctr" fontAlgn="base">
                <a:spcAft>
                  <a:spcPct val="0"/>
                </a:spcAft>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看護師</a:t>
              </a:r>
            </a:p>
          </p:txBody>
        </p:sp>
        <p:sp>
          <p:nvSpPr>
            <p:cNvPr id="49" name="角丸四角形 48"/>
            <p:cNvSpPr/>
            <p:nvPr/>
          </p:nvSpPr>
          <p:spPr>
            <a:xfrm>
              <a:off x="4219812" y="2546986"/>
              <a:ext cx="868560"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医師</a:t>
              </a:r>
            </a:p>
          </p:txBody>
        </p:sp>
        <p:sp>
          <p:nvSpPr>
            <p:cNvPr id="23" name="角丸四角形 22"/>
            <p:cNvSpPr/>
            <p:nvPr/>
          </p:nvSpPr>
          <p:spPr>
            <a:xfrm>
              <a:off x="3381724" y="5729672"/>
              <a:ext cx="1099218" cy="829579"/>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chor="ctr">
              <a:spAutoFit/>
            </a:bodyPr>
            <a:lstStyle/>
            <a:p>
              <a:pPr algn="ctr" fontAlgn="base">
                <a:spcAft>
                  <a:spcPct val="0"/>
                </a:spcAft>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栄養</a:t>
              </a:r>
              <a:endParaRPr lang="en-US"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fontAlgn="base">
                <a:spcAft>
                  <a:spcPct val="0"/>
                </a:spcAft>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管理士</a:t>
              </a:r>
            </a:p>
          </p:txBody>
        </p:sp>
        <p:sp>
          <p:nvSpPr>
            <p:cNvPr id="28" name="角丸四角形 27"/>
            <p:cNvSpPr/>
            <p:nvPr/>
          </p:nvSpPr>
          <p:spPr>
            <a:xfrm>
              <a:off x="5345038" y="4257446"/>
              <a:ext cx="1871912" cy="455008"/>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p>
              <a:pPr algn="ctr" fontAlgn="base">
                <a:spcAft>
                  <a:spcPct val="0"/>
                </a:spcAft>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カウンセラー</a:t>
              </a:r>
            </a:p>
          </p:txBody>
        </p:sp>
        <p:sp>
          <p:nvSpPr>
            <p:cNvPr id="31" name="角丸四角形 30"/>
            <p:cNvSpPr/>
            <p:nvPr/>
          </p:nvSpPr>
          <p:spPr>
            <a:xfrm>
              <a:off x="2176686" y="4254142"/>
              <a:ext cx="1523047" cy="733098"/>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p>
              <a:pPr algn="ctr" fontAlgn="base">
                <a:lnSpc>
                  <a:spcPts val="2300"/>
                </a:lnSpc>
                <a:spcAft>
                  <a:spcPct val="0"/>
                </a:spcAft>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ソーシャルワーカー</a:t>
              </a:r>
            </a:p>
          </p:txBody>
        </p:sp>
      </p:grpSp>
      <p:sp>
        <p:nvSpPr>
          <p:cNvPr id="20" name="テキスト ボックス 19"/>
          <p:cNvSpPr txBox="1"/>
          <p:nvPr/>
        </p:nvSpPr>
        <p:spPr>
          <a:xfrm>
            <a:off x="710305" y="5704681"/>
            <a:ext cx="7609678" cy="1008112"/>
          </a:xfrm>
          <a:prstGeom prst="roundRect">
            <a:avLst>
              <a:gd name="adj" fmla="val 14464"/>
            </a:avLst>
          </a:prstGeom>
          <a:solidFill>
            <a:srgbClr val="E1FEFF">
              <a:alpha val="90000"/>
            </a:srgbClr>
          </a:solidFill>
          <a:ln w="76200">
            <a:solidFill>
              <a:srgbClr val="0070C0"/>
            </a:solidFill>
          </a:ln>
          <a:effectLst>
            <a:outerShdw blurRad="50800" dist="38100" dir="2700000" algn="tl" rotWithShape="0">
              <a:prstClr val="black">
                <a:alpha val="40000"/>
              </a:prstClr>
            </a:outerShdw>
          </a:effectLst>
        </p:spPr>
        <p:txBody>
          <a:bodyPr wrap="square" tIns="180000" rtlCol="0" anchor="ctr" anchorCtr="0">
            <a:noAutofit/>
          </a:bodyPr>
          <a:lstStyle>
            <a:defPPr>
              <a:defRPr lang="ja-JP"/>
            </a:defPPr>
            <a:lvl1pPr algn="ctr">
              <a:defRPr sz="4800" b="1">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t>緩和ケア</a:t>
            </a:r>
            <a:endParaRPr lang="en-US" altLang="ja-JP" sz="4400" dirty="0"/>
          </a:p>
        </p:txBody>
      </p:sp>
    </p:spTree>
    <p:extLst>
      <p:ext uri="{BB962C8B-B14F-4D97-AF65-F5344CB8AC3E}">
        <p14:creationId xmlns:p14="http://schemas.microsoft.com/office/powerpoint/2010/main" val="107942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吹き出し 21"/>
          <p:cNvSpPr/>
          <p:nvPr/>
        </p:nvSpPr>
        <p:spPr>
          <a:xfrm>
            <a:off x="3504594" y="1623292"/>
            <a:ext cx="5171863" cy="941612"/>
          </a:xfrm>
          <a:prstGeom prst="wedgeRoundRectCallout">
            <a:avLst>
              <a:gd name="adj1" fmla="val -58028"/>
              <a:gd name="adj2" fmla="val 2110"/>
              <a:gd name="adj3" fmla="val 16667"/>
            </a:avLst>
          </a:prstGeom>
          <a:solidFill>
            <a:schemeClr val="bg1"/>
          </a:solid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80000" rtlCol="0" anchor="ctr"/>
          <a:lstStyle/>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異常な細胞ができる</a:t>
            </a:r>
          </a:p>
        </p:txBody>
      </p:sp>
      <p:grpSp>
        <p:nvGrpSpPr>
          <p:cNvPr id="8" name="グループ化 7"/>
          <p:cNvGrpSpPr/>
          <p:nvPr/>
        </p:nvGrpSpPr>
        <p:grpSpPr>
          <a:xfrm>
            <a:off x="729313" y="2197671"/>
            <a:ext cx="2548179" cy="2253393"/>
            <a:chOff x="729313" y="2197671"/>
            <a:chExt cx="2548179" cy="2253393"/>
          </a:xfrm>
        </p:grpSpPr>
        <p:grpSp>
          <p:nvGrpSpPr>
            <p:cNvPr id="6" name="グループ化 5"/>
            <p:cNvGrpSpPr/>
            <p:nvPr/>
          </p:nvGrpSpPr>
          <p:grpSpPr>
            <a:xfrm>
              <a:off x="1366197" y="2197671"/>
              <a:ext cx="1268891" cy="1060930"/>
              <a:chOff x="1366197" y="2197671"/>
              <a:chExt cx="1268891" cy="1060930"/>
            </a:xfrm>
          </p:grpSpPr>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6197" y="2636384"/>
                <a:ext cx="1268891" cy="622217"/>
              </a:xfrm>
              <a:prstGeom prst="rect">
                <a:avLst/>
              </a:prstGeom>
            </p:spPr>
          </p:pic>
          <p:sp>
            <p:nvSpPr>
              <p:cNvPr id="34" name="下矢印 33"/>
              <p:cNvSpPr/>
              <p:nvPr/>
            </p:nvSpPr>
            <p:spPr>
              <a:xfrm>
                <a:off x="1795112" y="2197671"/>
                <a:ext cx="411062" cy="415917"/>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grpSp>
          <p:nvGrpSpPr>
            <p:cNvPr id="7" name="グループ化 6"/>
            <p:cNvGrpSpPr/>
            <p:nvPr/>
          </p:nvGrpSpPr>
          <p:grpSpPr>
            <a:xfrm>
              <a:off x="729313" y="3340309"/>
              <a:ext cx="2548179" cy="1110755"/>
              <a:chOff x="729313" y="3340309"/>
              <a:chExt cx="2548179" cy="1110755"/>
            </a:xfrm>
          </p:grpSpPr>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313" y="3830284"/>
                <a:ext cx="2548179" cy="620780"/>
              </a:xfrm>
              <a:prstGeom prst="rect">
                <a:avLst/>
              </a:prstGeom>
            </p:spPr>
          </p:pic>
          <p:sp>
            <p:nvSpPr>
              <p:cNvPr id="36" name="下矢印 35"/>
              <p:cNvSpPr/>
              <p:nvPr/>
            </p:nvSpPr>
            <p:spPr>
              <a:xfrm>
                <a:off x="1795112" y="3340309"/>
                <a:ext cx="411062" cy="432805"/>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grpSp>
      <p:sp>
        <p:nvSpPr>
          <p:cNvPr id="31" name="テキスト ボックス 30"/>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a:t>修復のしくみが働かないとき</a:t>
            </a:r>
          </a:p>
        </p:txBody>
      </p:sp>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773" y="1226232"/>
            <a:ext cx="2356878" cy="766654"/>
          </a:xfrm>
          <a:prstGeom prst="rect">
            <a:avLst/>
          </a:prstGeom>
        </p:spPr>
      </p:pic>
      <p:sp>
        <p:nvSpPr>
          <p:cNvPr id="24" name="角丸四角形 23"/>
          <p:cNvSpPr/>
          <p:nvPr/>
        </p:nvSpPr>
        <p:spPr>
          <a:xfrm>
            <a:off x="1552431" y="1148403"/>
            <a:ext cx="907138" cy="921715"/>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8" name="下矢印 27"/>
          <p:cNvSpPr/>
          <p:nvPr/>
        </p:nvSpPr>
        <p:spPr>
          <a:xfrm>
            <a:off x="1810681" y="4561489"/>
            <a:ext cx="411062" cy="523695"/>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30" name="角丸四角形吹き出し 29"/>
          <p:cNvSpPr/>
          <p:nvPr/>
        </p:nvSpPr>
        <p:spPr>
          <a:xfrm>
            <a:off x="585216" y="5250249"/>
            <a:ext cx="8091240" cy="1348531"/>
          </a:xfrm>
          <a:prstGeom prst="wedgeRoundRectCallout">
            <a:avLst>
              <a:gd name="adj1" fmla="val -48240"/>
              <a:gd name="adj2" fmla="val 21175"/>
              <a:gd name="adj3" fmla="val 16667"/>
            </a:avLst>
          </a:prstGeom>
          <a:no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80000" rtlCol="0" anchor="ctr"/>
          <a:lstStyle/>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周りに広がりやすくなり</a:t>
            </a:r>
            <a:endPar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血管などに入り込んで全身に広がる</a:t>
            </a:r>
          </a:p>
        </p:txBody>
      </p:sp>
      <p:grpSp>
        <p:nvGrpSpPr>
          <p:cNvPr id="4" name="グループ化 3"/>
          <p:cNvGrpSpPr/>
          <p:nvPr/>
        </p:nvGrpSpPr>
        <p:grpSpPr>
          <a:xfrm>
            <a:off x="3504595" y="3002021"/>
            <a:ext cx="5171862" cy="1913832"/>
            <a:chOff x="3504595" y="2937181"/>
            <a:chExt cx="5171862" cy="1770881"/>
          </a:xfrm>
        </p:grpSpPr>
        <p:sp>
          <p:nvSpPr>
            <p:cNvPr id="25" name="角丸四角形吹き出し 24"/>
            <p:cNvSpPr/>
            <p:nvPr/>
          </p:nvSpPr>
          <p:spPr>
            <a:xfrm>
              <a:off x="3504595" y="2937181"/>
              <a:ext cx="5171862" cy="1355915"/>
            </a:xfrm>
            <a:prstGeom prst="wedgeRoundRectCallout">
              <a:avLst>
                <a:gd name="adj1" fmla="val -59524"/>
                <a:gd name="adj2" fmla="val -16318"/>
                <a:gd name="adj3" fmla="val 16667"/>
              </a:avLst>
            </a:prstGeom>
            <a:solidFill>
              <a:schemeClr val="bg1"/>
            </a:solid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80000" bIns="144000" rtlCol="0" anchor="ctr"/>
            <a:lstStyle/>
            <a:p>
              <a:pPr algn="ct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異常な細胞が増えて</a:t>
              </a:r>
              <a:br>
                <a:rPr lang="en-US" altLang="ja-JP" sz="36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rPr>
                <a:t>かたまりになる</a:t>
              </a:r>
            </a:p>
          </p:txBody>
        </p:sp>
        <p:sp>
          <p:nvSpPr>
            <p:cNvPr id="3" name="角丸四角形 2"/>
            <p:cNvSpPr/>
            <p:nvPr/>
          </p:nvSpPr>
          <p:spPr>
            <a:xfrm>
              <a:off x="3898392" y="4134039"/>
              <a:ext cx="4480973" cy="574023"/>
            </a:xfrm>
            <a:prstGeom prst="roundRect">
              <a:avLst/>
            </a:prstGeom>
            <a:solidFill>
              <a:srgbClr val="9E25AB"/>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lstStyle/>
            <a:p>
              <a:pPr algn="ctr"/>
              <a:endParaRPr kumimoji="1" lang="ja-JP" altLang="en-US"/>
            </a:p>
          </p:txBody>
        </p:sp>
        <p:sp>
          <p:nvSpPr>
            <p:cNvPr id="23" name="テキスト ボックス 22"/>
            <p:cNvSpPr txBox="1"/>
            <p:nvPr/>
          </p:nvSpPr>
          <p:spPr>
            <a:xfrm>
              <a:off x="3985271" y="4176256"/>
              <a:ext cx="4637540" cy="472225"/>
            </a:xfrm>
            <a:prstGeom prst="rect">
              <a:avLst/>
            </a:prstGeom>
            <a:noFill/>
          </p:spPr>
          <p:txBody>
            <a:bodyPr wrap="square" bIns="144000" rtlCol="0">
              <a:spAutoFit/>
            </a:bodyPr>
            <a:lstStyle/>
            <a:p>
              <a:r>
                <a:rPr kumimoji="1" lang="ja-JP" altLang="en-US" sz="2800" b="1" spc="50" dirty="0">
                  <a:solidFill>
                    <a:schemeClr val="bg1"/>
                  </a:solidFill>
                </a:rPr>
                <a:t>悪性のものを</a:t>
              </a:r>
              <a:r>
                <a:rPr kumimoji="1" lang="ja-JP" altLang="en-US" sz="3500" b="1" spc="50" dirty="0">
                  <a:solidFill>
                    <a:schemeClr val="bg1"/>
                  </a:solidFill>
                </a:rPr>
                <a:t>がん</a:t>
              </a:r>
              <a:r>
                <a:rPr kumimoji="1" lang="ja-JP" altLang="en-US" sz="2800" b="1" spc="50" dirty="0">
                  <a:solidFill>
                    <a:schemeClr val="bg1"/>
                  </a:solidFill>
                </a:rPr>
                <a:t>という</a:t>
              </a:r>
              <a:endParaRPr kumimoji="1" lang="en-US" altLang="ja-JP" sz="2800" b="1" spc="50" dirty="0">
                <a:solidFill>
                  <a:schemeClr val="bg1"/>
                </a:solidFill>
              </a:endParaRPr>
            </a:p>
          </p:txBody>
        </p:sp>
      </p:grpSp>
      <p:sp>
        <p:nvSpPr>
          <p:cNvPr id="21" name="テキスト ボックス 20"/>
          <p:cNvSpPr txBox="1"/>
          <p:nvPr/>
        </p:nvSpPr>
        <p:spPr>
          <a:xfrm>
            <a:off x="1691680" y="6631468"/>
            <a:ext cx="7316241" cy="253916"/>
          </a:xfrm>
          <a:prstGeom prst="rect">
            <a:avLst/>
          </a:prstGeom>
          <a:noFill/>
        </p:spPr>
        <p:txBody>
          <a:bodyPr wrap="square" rtlCol="0">
            <a:spAutoFit/>
          </a:bodyPr>
          <a:lstStyle/>
          <a:p>
            <a:pPr algn="r"/>
            <a:r>
              <a:rPr lang="ja-JP" altLang="en-US" sz="1050" dirty="0">
                <a:solidFill>
                  <a:schemeClr val="tx1">
                    <a:lumMod val="65000"/>
                    <a:lumOff val="35000"/>
                  </a:schemeClr>
                </a:solidFill>
              </a:rPr>
              <a:t>出典：国立がん研究センターがん情報サービス「知っておきたいがんの基礎知識」（より一部改変）</a:t>
            </a:r>
            <a:endParaRPr kumimoji="1" lang="ja-JP" altLang="en-US" sz="1050" dirty="0">
              <a:solidFill>
                <a:schemeClr val="tx1">
                  <a:lumMod val="65000"/>
                  <a:lumOff val="35000"/>
                </a:schemeClr>
              </a:solidFill>
            </a:endParaRPr>
          </a:p>
        </p:txBody>
      </p:sp>
    </p:spTree>
    <p:extLst>
      <p:ext uri="{BB962C8B-B14F-4D97-AF65-F5344CB8AC3E}">
        <p14:creationId xmlns:p14="http://schemas.microsoft.com/office/powerpoint/2010/main" val="251881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750"/>
                                        <p:tgtEl>
                                          <p:spTgt spid="8"/>
                                        </p:tgtEl>
                                      </p:cBhvr>
                                    </p:animEffect>
                                  </p:childTnLst>
                                </p:cTn>
                              </p:par>
                            </p:childTnLst>
                          </p:cTn>
                        </p:par>
                        <p:par>
                          <p:cTn id="17" fill="hold">
                            <p:stCondLst>
                              <p:cond delay="75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8" grpId="0" animBg="1"/>
      <p:bldP spid="3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1619671" y="3413126"/>
            <a:ext cx="5904656" cy="3468953"/>
          </a:xfrm>
          <a:prstGeom prst="ellipse">
            <a:avLst/>
          </a:prstGeom>
          <a:solidFill>
            <a:srgbClr val="FCFEBE">
              <a:alpha val="80000"/>
            </a:srgbClr>
          </a:solidFill>
          <a:ln>
            <a:noFill/>
          </a:ln>
          <a:effectLst>
            <a:softEdge rad="127000"/>
          </a:effectLst>
        </p:spPr>
        <p:txBody>
          <a:bodyPr wrap="square" rtlCol="0" anchor="ctr" anchorCtr="0">
            <a:noAutofit/>
          </a:bodyPr>
          <a:lstStyle/>
          <a:p>
            <a:pPr algn="ctr"/>
            <a:endParaRPr kumimoji="1" lang="ja-JP" altLang="en-US" sz="2400" b="1" dirty="0">
              <a:solidFill>
                <a:srgbClr val="FF9933"/>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277413" y="1173510"/>
            <a:ext cx="8640960" cy="2362185"/>
          </a:xfrm>
          <a:prstGeom prst="rect">
            <a:avLst/>
          </a:prstGeom>
          <a:noFill/>
        </p:spPr>
        <p:txBody>
          <a:bodyPr wrap="square" rtlCol="0">
            <a:spAutoFit/>
          </a:bodyPr>
          <a:lstStyle/>
          <a:p>
            <a:pPr algn="ctr">
              <a:lnSpc>
                <a:spcPts val="5900"/>
              </a:lnSpc>
            </a:pP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rPr>
              <a:t>患者とその家族に対し</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5900"/>
              </a:lnSpc>
            </a:pPr>
            <a:r>
              <a:rPr lang="ja-JP" altLang="en-US" sz="4800" b="1" dirty="0">
                <a:solidFill>
                  <a:schemeClr val="tx1">
                    <a:lumMod val="75000"/>
                    <a:lumOff val="25000"/>
                  </a:schemeClr>
                </a:solidFill>
                <a:latin typeface="メイリオ" panose="020B0604030504040204" pitchFamily="50" charset="-128"/>
                <a:ea typeface="メイリオ" panose="020B0604030504040204" pitchFamily="50" charset="-128"/>
              </a:rPr>
              <a:t>病気に伴う体と心の痛みを</a:t>
            </a:r>
            <a:br>
              <a:rPr lang="en-US" altLang="ja-JP" sz="48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4800" b="1" dirty="0">
                <a:solidFill>
                  <a:schemeClr val="tx1">
                    <a:lumMod val="75000"/>
                    <a:lumOff val="25000"/>
                  </a:schemeClr>
                </a:solidFill>
                <a:latin typeface="メイリオ" panose="020B0604030504040204" pitchFamily="50" charset="-128"/>
                <a:ea typeface="メイリオ" panose="020B0604030504040204" pitchFamily="50" charset="-128"/>
              </a:rPr>
              <a:t>和らげるための支援</a:t>
            </a:r>
            <a:endParaRPr kumimoji="1" lang="ja-JP" altLang="en-US" sz="4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543040" y="186904"/>
            <a:ext cx="8061408" cy="769441"/>
          </a:xfrm>
          <a:prstGeom prst="rect">
            <a:avLst/>
          </a:prstGeom>
          <a:noFill/>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a:solidFill>
                  <a:schemeClr val="tx1"/>
                </a:solidFill>
              </a:rPr>
              <a:t>緩和ケアとは</a:t>
            </a:r>
            <a:endParaRPr lang="en-US" altLang="ja-JP" sz="4400" dirty="0">
              <a:solidFill>
                <a:schemeClr val="tx1"/>
              </a:solidFill>
            </a:endParaRPr>
          </a:p>
        </p:txBody>
      </p:sp>
      <p:pic>
        <p:nvPicPr>
          <p:cNvPr id="3074" name="Picture 2" descr="C:\Users\nakamura\Desktop\サタケさんイラストスライド化拡大-1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7550" y="3527426"/>
            <a:ext cx="4701937" cy="320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37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円/楕円 17"/>
          <p:cNvSpPr/>
          <p:nvPr/>
        </p:nvSpPr>
        <p:spPr>
          <a:xfrm>
            <a:off x="5877876" y="1590885"/>
            <a:ext cx="2904496" cy="2691445"/>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0" y="1742775"/>
            <a:ext cx="2555776" cy="584775"/>
          </a:xfrm>
          <a:prstGeom prst="homePlate">
            <a:avLst>
              <a:gd name="adj" fmla="val 54343"/>
            </a:avLst>
          </a:prstGeom>
          <a:solidFill>
            <a:srgbClr val="0070C0"/>
          </a:solidFill>
          <a:effectLst>
            <a:outerShdw blurRad="50800" dist="38100" dir="2700000" algn="tl" rotWithShape="0">
              <a:prstClr val="black">
                <a:alpha val="40000"/>
              </a:prstClr>
            </a:outerShdw>
          </a:effectLst>
        </p:spPr>
        <p:txBody>
          <a:bodyPr wrap="square" tIns="108000" rtlCol="0">
            <a:noAutofit/>
          </a:bodyPr>
          <a:lstStyle>
            <a:defPPr>
              <a:defRPr lang="ja-JP"/>
            </a:defPPr>
            <a:lvl1pPr algn="ctr">
              <a:defRPr sz="4400" b="1"/>
            </a:lvl1pPr>
          </a:lstStyle>
          <a:p>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事例１</a:t>
            </a:r>
          </a:p>
        </p:txBody>
      </p:sp>
      <p:sp>
        <p:nvSpPr>
          <p:cNvPr id="9" name="テキスト ボックス 8"/>
          <p:cNvSpPr txBox="1"/>
          <p:nvPr/>
        </p:nvSpPr>
        <p:spPr>
          <a:xfrm>
            <a:off x="454496" y="2425365"/>
            <a:ext cx="5604457" cy="1954381"/>
          </a:xfrm>
          <a:prstGeom prst="rect">
            <a:avLst/>
          </a:prstGeom>
          <a:noFill/>
        </p:spPr>
        <p:txBody>
          <a:bodyPr wrap="square" rtlCol="0">
            <a:spAutoFit/>
          </a:bodyPr>
          <a:lstStyle/>
          <a:p>
            <a:pPr>
              <a:spcAft>
                <a:spcPts val="600"/>
              </a:spcAft>
            </a:pPr>
            <a:r>
              <a:rPr lang="ja-JP" altLang="en-US" sz="2900" b="1" dirty="0">
                <a:solidFill>
                  <a:schemeClr val="tx1">
                    <a:lumMod val="75000"/>
                    <a:lumOff val="25000"/>
                  </a:schemeClr>
                </a:solidFill>
                <a:latin typeface="メイリオ" panose="020B0604030504040204" pitchFamily="50" charset="-128"/>
                <a:ea typeface="メイリオ" panose="020B0604030504040204" pitchFamily="50" charset="-128"/>
              </a:rPr>
              <a:t>進行したがんとわかり、抗がん剤治療を続けている。</a:t>
            </a:r>
            <a:endParaRPr lang="en-US" altLang="ja-JP" sz="2900" b="1" dirty="0">
              <a:solidFill>
                <a:schemeClr val="tx1">
                  <a:lumMod val="75000"/>
                  <a:lumOff val="25000"/>
                </a:schemeClr>
              </a:solidFill>
              <a:latin typeface="メイリオ" panose="020B0604030504040204" pitchFamily="50" charset="-128"/>
              <a:ea typeface="メイリオ" panose="020B0604030504040204" pitchFamily="50" charset="-128"/>
            </a:endParaRPr>
          </a:p>
          <a:p>
            <a:pPr>
              <a:spcAft>
                <a:spcPts val="600"/>
              </a:spcAft>
            </a:pPr>
            <a:r>
              <a:rPr lang="ja-JP" altLang="en-US" sz="2900" b="1" dirty="0">
                <a:solidFill>
                  <a:schemeClr val="tx1">
                    <a:lumMod val="75000"/>
                    <a:lumOff val="25000"/>
                  </a:schemeClr>
                </a:solidFill>
                <a:latin typeface="メイリオ" panose="020B0604030504040204" pitchFamily="50" charset="-128"/>
                <a:ea typeface="メイリオ" panose="020B0604030504040204" pitchFamily="50" charset="-128"/>
              </a:rPr>
              <a:t>仕事を続けるため</a:t>
            </a:r>
            <a:r>
              <a:rPr lang="ja-JP" altLang="en-US" sz="2900" b="1" spc="-10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900" b="1" dirty="0">
                <a:solidFill>
                  <a:schemeClr val="tx1">
                    <a:lumMod val="75000"/>
                    <a:lumOff val="25000"/>
                  </a:schemeClr>
                </a:solidFill>
                <a:latin typeface="メイリオ" panose="020B0604030504040204" pitchFamily="50" charset="-128"/>
                <a:ea typeface="メイリオ" panose="020B0604030504040204" pitchFamily="50" charset="-128"/>
              </a:rPr>
              <a:t>通院しながらできる治療方法を選んだ。</a:t>
            </a:r>
            <a:endParaRPr lang="en-US" altLang="ja-JP" sz="29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454496" y="4343065"/>
            <a:ext cx="8142503" cy="1630598"/>
          </a:xfrm>
          <a:prstGeom prst="rect">
            <a:avLst/>
          </a:prstGeom>
          <a:noFill/>
        </p:spPr>
        <p:txBody>
          <a:bodyPr wrap="square" rtlCol="0">
            <a:noAutofit/>
          </a:bodyPr>
          <a:lstStyle/>
          <a:p>
            <a:pPr algn="just">
              <a:spcAft>
                <a:spcPts val="600"/>
              </a:spcAft>
            </a:pPr>
            <a:r>
              <a:rPr lang="ja-JP" altLang="en-US" sz="2900" b="1" dirty="0">
                <a:solidFill>
                  <a:schemeClr val="tx1">
                    <a:lumMod val="75000"/>
                    <a:lumOff val="25000"/>
                  </a:schemeClr>
                </a:solidFill>
                <a:latin typeface="メイリオ" panose="020B0604030504040204" pitchFamily="50" charset="-128"/>
                <a:ea typeface="メイリオ" panose="020B0604030504040204" pitchFamily="50" charset="-128"/>
              </a:rPr>
              <a:t>子どもに病気のことをどう話すか悩んでいるが、今は家族との時間を何よりも大切に過ごしたいと思っている。</a:t>
            </a:r>
          </a:p>
        </p:txBody>
      </p:sp>
      <p:grpSp>
        <p:nvGrpSpPr>
          <p:cNvPr id="3" name="グループ化 2"/>
          <p:cNvGrpSpPr>
            <a:grpSpLocks noChangeAspect="1"/>
          </p:cNvGrpSpPr>
          <p:nvPr/>
        </p:nvGrpSpPr>
        <p:grpSpPr>
          <a:xfrm>
            <a:off x="1361219" y="-26783"/>
            <a:ext cx="6667165" cy="1809524"/>
            <a:chOff x="1413971" y="-26783"/>
            <a:chExt cx="6667165" cy="1809524"/>
          </a:xfrm>
        </p:grpSpPr>
        <p:pic>
          <p:nvPicPr>
            <p:cNvPr id="22"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3971" y="-26783"/>
              <a:ext cx="6667165" cy="1809524"/>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2051720" y="360704"/>
              <a:ext cx="5678168"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4000" dirty="0">
                  <a:solidFill>
                    <a:schemeClr val="tx1">
                      <a:lumMod val="75000"/>
                      <a:lumOff val="25000"/>
                    </a:schemeClr>
                  </a:solidFill>
                  <a:effectLst/>
                </a:rPr>
                <a:t>がん患者は何を望み</a:t>
              </a:r>
              <a:br>
                <a:rPr lang="ja-JP" altLang="en-US" sz="4000" dirty="0">
                  <a:solidFill>
                    <a:schemeClr val="tx1">
                      <a:lumMod val="75000"/>
                      <a:lumOff val="25000"/>
                    </a:schemeClr>
                  </a:solidFill>
                  <a:effectLst/>
                </a:rPr>
              </a:br>
              <a:r>
                <a:rPr lang="ja-JP" altLang="en-US" sz="4000" dirty="0">
                  <a:solidFill>
                    <a:schemeClr val="tx1">
                      <a:lumMod val="75000"/>
                      <a:lumOff val="25000"/>
                    </a:schemeClr>
                  </a:solidFill>
                  <a:effectLst/>
                </a:rPr>
                <a:t>何を求めているのだろう</a:t>
              </a:r>
            </a:p>
          </p:txBody>
        </p:sp>
      </p:grpSp>
      <p:grpSp>
        <p:nvGrpSpPr>
          <p:cNvPr id="24" name="グループ化 23"/>
          <p:cNvGrpSpPr/>
          <p:nvPr/>
        </p:nvGrpSpPr>
        <p:grpSpPr>
          <a:xfrm>
            <a:off x="395536" y="308508"/>
            <a:ext cx="1008112" cy="1067428"/>
            <a:chOff x="728192" y="921380"/>
            <a:chExt cx="1008112" cy="1067428"/>
          </a:xfrm>
        </p:grpSpPr>
        <p:sp>
          <p:nvSpPr>
            <p:cNvPr id="25" name="円/楕円 24"/>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テキスト ボックス 25"/>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sp>
        <p:nvSpPr>
          <p:cNvPr id="4" name="円/楕円 3"/>
          <p:cNvSpPr/>
          <p:nvPr/>
        </p:nvSpPr>
        <p:spPr>
          <a:xfrm>
            <a:off x="7686661" y="3573016"/>
            <a:ext cx="2792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C:\Users\nakamura\Desktop\サタケさんイラストスライド化拡大-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0818" y="1776619"/>
            <a:ext cx="2376264" cy="242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12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521171" y="2437493"/>
            <a:ext cx="5604457" cy="1477328"/>
          </a:xfrm>
          <a:prstGeom prst="rect">
            <a:avLst/>
          </a:prstGeom>
          <a:noFill/>
        </p:spPr>
        <p:txBody>
          <a:bodyPr wrap="square" rtlCol="0">
            <a:spAutoFit/>
          </a:bodyPr>
          <a:lstStyle/>
          <a:p>
            <a:pPr>
              <a:spcAft>
                <a:spcPts val="600"/>
              </a:spcAft>
            </a:pPr>
            <a:r>
              <a:rPr lang="ja-JP" altLang="en-US" sz="3000" b="1" dirty="0">
                <a:solidFill>
                  <a:schemeClr val="tx1">
                    <a:lumMod val="75000"/>
                    <a:lumOff val="25000"/>
                  </a:schemeClr>
                </a:solidFill>
                <a:latin typeface="メイリオ" panose="020B0604030504040204" pitchFamily="50" charset="-128"/>
                <a:ea typeface="メイリオ" panose="020B0604030504040204" pitchFamily="50" charset="-128"/>
              </a:rPr>
              <a:t>乳がんで胸に大きな傷が残り、自信を失って閉じこもりがちになっていた。</a:t>
            </a:r>
            <a:endParaRPr lang="en-US" altLang="ja-JP" sz="3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521171" y="3830677"/>
            <a:ext cx="8142503" cy="2939266"/>
          </a:xfrm>
          <a:prstGeom prst="rect">
            <a:avLst/>
          </a:prstGeom>
          <a:noFill/>
        </p:spPr>
        <p:txBody>
          <a:bodyPr wrap="square" rtlCol="0">
            <a:spAutoFit/>
          </a:bodyPr>
          <a:lstStyle/>
          <a:p>
            <a:r>
              <a:rPr lang="ja-JP" altLang="en-US" sz="3000" b="1" dirty="0">
                <a:solidFill>
                  <a:schemeClr val="tx1">
                    <a:lumMod val="75000"/>
                    <a:lumOff val="25000"/>
                  </a:schemeClr>
                </a:solidFill>
                <a:latin typeface="メイリオ" panose="020B0604030504040204" pitchFamily="50" charset="-128"/>
                <a:ea typeface="メイリオ" panose="020B0604030504040204" pitchFamily="50" charset="-128"/>
              </a:rPr>
              <a:t>患者の会に入って同じ乳がんの仲間と出会い、貸切で温泉に入ることができるようになった。好きだった旅行を楽しむことができるようになった。</a:t>
            </a:r>
            <a:endParaRPr lang="en-US" altLang="ja-JP" sz="3000" b="1"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3000" b="1" dirty="0">
                <a:solidFill>
                  <a:schemeClr val="tx1">
                    <a:lumMod val="75000"/>
                    <a:lumOff val="25000"/>
                  </a:schemeClr>
                </a:solidFill>
                <a:latin typeface="メイリオ" panose="020B0604030504040204" pitchFamily="50" charset="-128"/>
                <a:ea typeface="メイリオ" panose="020B0604030504040204" pitchFamily="50" charset="-128"/>
              </a:rPr>
              <a:t>これからも生き生きと自分らしく生きたいと思っている。</a:t>
            </a:r>
          </a:p>
        </p:txBody>
      </p:sp>
      <p:sp>
        <p:nvSpPr>
          <p:cNvPr id="25" name="円/楕円 24"/>
          <p:cNvSpPr/>
          <p:nvPr/>
        </p:nvSpPr>
        <p:spPr>
          <a:xfrm>
            <a:off x="5957833" y="1516692"/>
            <a:ext cx="2784075" cy="2382456"/>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0" y="1730773"/>
            <a:ext cx="2555776" cy="584775"/>
          </a:xfrm>
          <a:prstGeom prst="homePlate">
            <a:avLst>
              <a:gd name="adj" fmla="val 54343"/>
            </a:avLst>
          </a:prstGeom>
          <a:solidFill>
            <a:srgbClr val="0070C0"/>
          </a:solidFill>
          <a:effectLst>
            <a:outerShdw blurRad="50800" dist="38100" dir="2700000" algn="tl" rotWithShape="0">
              <a:prstClr val="black">
                <a:alpha val="40000"/>
              </a:prstClr>
            </a:outerShdw>
          </a:effectLst>
        </p:spPr>
        <p:txBody>
          <a:bodyPr wrap="square" tIns="108000" rtlCol="0">
            <a:noAutofit/>
          </a:bodyPr>
          <a:lstStyle>
            <a:defPPr>
              <a:defRPr lang="ja-JP"/>
            </a:defPPr>
            <a:lvl1pPr algn="ctr">
              <a:defRPr sz="4400" b="1"/>
            </a:lvl1pPr>
          </a:lstStyle>
          <a:p>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事例</a:t>
            </a:r>
            <a:r>
              <a:rPr lang="en-US" altLang="ja-JP"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a:t>
            </a:r>
            <a:endPar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27" name="グループ化 26"/>
          <p:cNvGrpSpPr>
            <a:grpSpLocks noChangeAspect="1"/>
          </p:cNvGrpSpPr>
          <p:nvPr/>
        </p:nvGrpSpPr>
        <p:grpSpPr>
          <a:xfrm>
            <a:off x="1361219" y="-26783"/>
            <a:ext cx="6667165" cy="1809524"/>
            <a:chOff x="1413971" y="-26783"/>
            <a:chExt cx="6667165" cy="1809524"/>
          </a:xfrm>
        </p:grpSpPr>
        <p:pic>
          <p:nvPicPr>
            <p:cNvPr id="28"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3971" y="-26783"/>
              <a:ext cx="6667165" cy="1809524"/>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2051720" y="360704"/>
              <a:ext cx="5678168"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4000" dirty="0">
                  <a:solidFill>
                    <a:schemeClr val="tx1">
                      <a:lumMod val="75000"/>
                      <a:lumOff val="25000"/>
                    </a:schemeClr>
                  </a:solidFill>
                  <a:effectLst/>
                </a:rPr>
                <a:t>がん患者は何を望み</a:t>
              </a:r>
              <a:br>
                <a:rPr lang="ja-JP" altLang="en-US" sz="4000" dirty="0">
                  <a:solidFill>
                    <a:schemeClr val="tx1">
                      <a:lumMod val="75000"/>
                      <a:lumOff val="25000"/>
                    </a:schemeClr>
                  </a:solidFill>
                  <a:effectLst/>
                </a:rPr>
              </a:br>
              <a:r>
                <a:rPr lang="ja-JP" altLang="en-US" sz="4000" dirty="0">
                  <a:solidFill>
                    <a:schemeClr val="tx1">
                      <a:lumMod val="75000"/>
                      <a:lumOff val="25000"/>
                    </a:schemeClr>
                  </a:solidFill>
                  <a:effectLst/>
                </a:rPr>
                <a:t>何を求めているのだろう</a:t>
              </a:r>
            </a:p>
          </p:txBody>
        </p:sp>
      </p:grpSp>
      <p:grpSp>
        <p:nvGrpSpPr>
          <p:cNvPr id="30" name="グループ化 29"/>
          <p:cNvGrpSpPr/>
          <p:nvPr/>
        </p:nvGrpSpPr>
        <p:grpSpPr>
          <a:xfrm>
            <a:off x="395536" y="308508"/>
            <a:ext cx="1008112" cy="1067428"/>
            <a:chOff x="728192" y="921380"/>
            <a:chExt cx="1008112" cy="1067428"/>
          </a:xfrm>
        </p:grpSpPr>
        <p:sp>
          <p:nvSpPr>
            <p:cNvPr id="31" name="円/楕円 30"/>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テキスト ボックス 31"/>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pic>
        <p:nvPicPr>
          <p:cNvPr id="2050" name="Picture 2" descr="C:\Users\nakamura\Desktop\サタケさんイラストスライド化拡大-3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5628" y="1604993"/>
            <a:ext cx="2367048" cy="207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38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250"/>
                                        <p:tgtEl>
                                          <p:spTgt spid="18"/>
                                        </p:tgtEl>
                                      </p:cBhvr>
                                    </p:animEffect>
                                  </p:childTnLst>
                                </p:cTn>
                              </p:par>
                            </p:childTnLst>
                          </p:cTn>
                        </p:par>
                        <p:par>
                          <p:cTn id="8" fill="hold">
                            <p:stCondLst>
                              <p:cond delay="125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7504" y="248003"/>
            <a:ext cx="8928992" cy="754053"/>
          </a:xfrm>
          <a:prstGeom prst="rect">
            <a:avLst/>
          </a:prstGeom>
          <a:noFill/>
        </p:spPr>
        <p:txBody>
          <a:bodyPr wrap="square" rtlCol="0">
            <a:spAutoFit/>
          </a:bodyPr>
          <a:lstStyle>
            <a:defPPr>
              <a:defRPr lang="ja-JP"/>
            </a:defPPr>
            <a:lvl1pPr algn="ctr">
              <a:defRPr sz="4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300" spc="-150" dirty="0">
                <a:solidFill>
                  <a:schemeClr val="accent1">
                    <a:lumMod val="40000"/>
                    <a:lumOff val="60000"/>
                  </a:schemeClr>
                </a:solidFill>
              </a:rPr>
              <a:t>がん患者の「生活の質」</a:t>
            </a:r>
          </a:p>
        </p:txBody>
      </p:sp>
      <p:grpSp>
        <p:nvGrpSpPr>
          <p:cNvPr id="4" name="グループ化 3"/>
          <p:cNvGrpSpPr/>
          <p:nvPr/>
        </p:nvGrpSpPr>
        <p:grpSpPr>
          <a:xfrm>
            <a:off x="333761" y="2708920"/>
            <a:ext cx="2091716" cy="1995778"/>
            <a:chOff x="286136" y="2583511"/>
            <a:chExt cx="2091716" cy="1995778"/>
          </a:xfrm>
        </p:grpSpPr>
        <p:sp>
          <p:nvSpPr>
            <p:cNvPr id="17" name="円/楕円 16"/>
            <p:cNvSpPr/>
            <p:nvPr/>
          </p:nvSpPr>
          <p:spPr>
            <a:xfrm>
              <a:off x="286136" y="2583511"/>
              <a:ext cx="2091716" cy="1995778"/>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descr="C:\Users\nakamura\Desktop\サタケさんイラストスライド化拡大-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278" y="2761797"/>
              <a:ext cx="1869114" cy="1639206"/>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テキスト ボックス 23"/>
          <p:cNvSpPr txBox="1"/>
          <p:nvPr/>
        </p:nvSpPr>
        <p:spPr>
          <a:xfrm>
            <a:off x="1429969" y="1306503"/>
            <a:ext cx="6275678" cy="2554545"/>
          </a:xfrm>
          <a:prstGeom prst="roundRect">
            <a:avLst>
              <a:gd name="adj" fmla="val 0"/>
            </a:avLst>
          </a:prstGeom>
          <a:noFill/>
        </p:spPr>
        <p:txBody>
          <a:bodyPr wrap="square" rtlCol="0">
            <a:spAutoFit/>
          </a:bodyPr>
          <a:lstStyle>
            <a:defPPr>
              <a:defRPr lang="ja-JP"/>
            </a:defPPr>
            <a:lvl1pPr algn="ctr">
              <a:defRPr sz="4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一人一人の生き方が</a:t>
            </a:r>
            <a:br>
              <a:rPr lang="en-US" altLang="ja-JP" dirty="0"/>
            </a:br>
            <a:r>
              <a:rPr lang="ja-JP" altLang="en-US" dirty="0"/>
              <a:t>異なるように</a:t>
            </a:r>
            <a:br>
              <a:rPr lang="en-US" altLang="ja-JP" dirty="0"/>
            </a:br>
            <a:r>
              <a:rPr lang="ja-JP" altLang="en-US" dirty="0"/>
              <a:t>がんへの向き合い方も</a:t>
            </a:r>
            <a:br>
              <a:rPr lang="en-US" altLang="ja-JP" dirty="0"/>
            </a:br>
            <a:r>
              <a:rPr lang="ja-JP" altLang="en-US" dirty="0"/>
              <a:t>人それぞれ</a:t>
            </a:r>
            <a:endParaRPr lang="en-US" altLang="ja-JP" sz="3000" dirty="0"/>
          </a:p>
        </p:txBody>
      </p:sp>
      <p:grpSp>
        <p:nvGrpSpPr>
          <p:cNvPr id="5" name="グループ化 4"/>
          <p:cNvGrpSpPr/>
          <p:nvPr/>
        </p:nvGrpSpPr>
        <p:grpSpPr>
          <a:xfrm>
            <a:off x="6732240" y="2462944"/>
            <a:ext cx="2163966" cy="2118184"/>
            <a:chOff x="6749882" y="1804563"/>
            <a:chExt cx="2163966" cy="2118184"/>
          </a:xfrm>
        </p:grpSpPr>
        <p:sp>
          <p:nvSpPr>
            <p:cNvPr id="14" name="円/楕円 13"/>
            <p:cNvSpPr/>
            <p:nvPr/>
          </p:nvSpPr>
          <p:spPr>
            <a:xfrm>
              <a:off x="6749882" y="1804563"/>
              <a:ext cx="2163966" cy="2095425"/>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6991697" y="2125401"/>
              <a:ext cx="1760250" cy="1797346"/>
              <a:chOff x="6991697" y="2125401"/>
              <a:chExt cx="1760250" cy="1797346"/>
            </a:xfrm>
          </p:grpSpPr>
          <p:sp>
            <p:nvSpPr>
              <p:cNvPr id="2" name="円/楕円 1"/>
              <p:cNvSpPr/>
              <p:nvPr/>
            </p:nvSpPr>
            <p:spPr>
              <a:xfrm>
                <a:off x="8074116" y="3494118"/>
                <a:ext cx="216024" cy="164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2" descr="C:\Users\nakamura\Desktop\サタケさんイラストスライド化拡大-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1697" y="2125401"/>
                <a:ext cx="1760250" cy="179734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 name="テキスト ボックス 7"/>
          <p:cNvSpPr txBox="1"/>
          <p:nvPr/>
        </p:nvSpPr>
        <p:spPr>
          <a:xfrm>
            <a:off x="539552" y="4581722"/>
            <a:ext cx="8064896" cy="2120118"/>
          </a:xfrm>
          <a:prstGeom prst="roundRect">
            <a:avLst>
              <a:gd name="adj" fmla="val 14464"/>
            </a:avLst>
          </a:prstGeom>
          <a:solidFill>
            <a:srgbClr val="E1FEFF">
              <a:alpha val="90000"/>
            </a:srgbClr>
          </a:solidFill>
          <a:ln w="76200">
            <a:solidFill>
              <a:srgbClr val="0070C0"/>
            </a:solidFill>
          </a:ln>
          <a:effectLst>
            <a:outerShdw blurRad="50800" dist="38100" dir="2700000" algn="tl" rotWithShape="0">
              <a:prstClr val="black">
                <a:alpha val="40000"/>
              </a:prstClr>
            </a:outerShdw>
          </a:effectLst>
        </p:spPr>
        <p:txBody>
          <a:bodyPr wrap="square" tIns="252000" rtlCol="0" anchor="ctr" anchorCtr="0">
            <a:noAutofit/>
          </a:bodyPr>
          <a:lstStyle>
            <a:defPPr>
              <a:defRPr lang="ja-JP"/>
            </a:defPPr>
            <a:lvl1pPr algn="ctr">
              <a:defRPr sz="4800" b="1">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3600" dirty="0"/>
              <a:t>自分らしく生きられるよう</a:t>
            </a:r>
            <a:br>
              <a:rPr lang="en-US" altLang="ja-JP" sz="3600" dirty="0"/>
            </a:br>
            <a:r>
              <a:rPr lang="ja-JP" altLang="en-US" sz="4400" dirty="0"/>
              <a:t>生活の質</a:t>
            </a:r>
            <a:r>
              <a:rPr lang="ja-JP" altLang="en-US" sz="3000" spc="-150" dirty="0"/>
              <a:t>（クオリティ・オブ・ライフ）</a:t>
            </a:r>
          </a:p>
          <a:p>
            <a:r>
              <a:rPr lang="ja-JP" altLang="en-US" sz="4400" dirty="0"/>
              <a:t>の維持・向上が大切</a:t>
            </a:r>
          </a:p>
        </p:txBody>
      </p:sp>
    </p:spTree>
    <p:extLst>
      <p:ext uri="{BB962C8B-B14F-4D97-AF65-F5344CB8AC3E}">
        <p14:creationId xmlns:p14="http://schemas.microsoft.com/office/powerpoint/2010/main" val="27579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1952519"/>
            <a:ext cx="2699792" cy="584775"/>
          </a:xfrm>
          <a:prstGeom prst="homePlate">
            <a:avLst>
              <a:gd name="adj" fmla="val 54343"/>
            </a:avLst>
          </a:prstGeom>
          <a:solidFill>
            <a:srgbClr val="0070C0"/>
          </a:solidFill>
          <a:effectLst>
            <a:outerShdw blurRad="50800" dist="38100" dir="2700000" algn="tl" rotWithShape="0">
              <a:prstClr val="black">
                <a:alpha val="40000"/>
              </a:prstClr>
            </a:outerShdw>
          </a:effectLst>
        </p:spPr>
        <p:txBody>
          <a:bodyPr wrap="square" tIns="108000" rtlCol="0">
            <a:noAutofit/>
          </a:bodyPr>
          <a:lstStyle>
            <a:defPPr>
              <a:defRPr lang="ja-JP"/>
            </a:defPPr>
            <a:lvl1pPr algn="ctr">
              <a:defRPr sz="4400" b="1"/>
            </a:lvl1pPr>
          </a:lstStyle>
          <a:p>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事例</a:t>
            </a:r>
            <a:r>
              <a:rPr lang="en-US" altLang="ja-JP"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a:t>
            </a:r>
            <a:endPar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54823" y="2722203"/>
            <a:ext cx="5604457" cy="1569660"/>
          </a:xfrm>
          <a:prstGeom prst="rect">
            <a:avLst/>
          </a:prstGeom>
          <a:noFill/>
        </p:spPr>
        <p:txBody>
          <a:bodyPr wrap="square" rtlCol="0">
            <a:spAutoFit/>
          </a:bodyPr>
          <a:lstStyle/>
          <a:p>
            <a:pPr>
              <a:spcAft>
                <a:spcPts val="600"/>
              </a:spcAft>
            </a:pP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友人といる時間は、病気とは何の関係もない自分でいられる時間です。</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354823" y="4347803"/>
            <a:ext cx="8334077" cy="2062103"/>
          </a:xfrm>
          <a:prstGeom prst="rect">
            <a:avLst/>
          </a:prstGeom>
          <a:noFill/>
        </p:spPr>
        <p:txBody>
          <a:bodyPr wrap="square" rtlCol="0">
            <a:spAutoFit/>
          </a:bodyPr>
          <a:lstStyle/>
          <a:p>
            <a:pPr>
              <a:spcAft>
                <a:spcPts val="600"/>
              </a:spcAft>
            </a:pP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何でもない話をして、一緒に笑って、ともに過ごすことで、「患者」としてではない、</a:t>
            </a:r>
            <a:br>
              <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これまで通りの「自分」を取り戻せるような気がします。</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3609691" y="6102129"/>
            <a:ext cx="5079209" cy="307777"/>
          </a:xfrm>
          <a:prstGeom prst="rect">
            <a:avLst/>
          </a:prstGeom>
          <a:noFill/>
        </p:spPr>
        <p:txBody>
          <a:bodyPr wrap="square" rtlCol="0">
            <a:spAutoFit/>
          </a:bodyPr>
          <a:lstStyle/>
          <a:p>
            <a:pPr algn="r"/>
            <a:r>
              <a:rPr kumimoji="1" lang="ja-JP" altLang="en-US" sz="1400" b="1" dirty="0">
                <a:solidFill>
                  <a:schemeClr val="tx1">
                    <a:lumMod val="65000"/>
                    <a:lumOff val="35000"/>
                  </a:schemeClr>
                </a:solidFill>
              </a:rPr>
              <a:t>（患者手記より）</a:t>
            </a:r>
          </a:p>
        </p:txBody>
      </p:sp>
      <p:grpSp>
        <p:nvGrpSpPr>
          <p:cNvPr id="16" name="グループ化 15"/>
          <p:cNvGrpSpPr>
            <a:grpSpLocks noChangeAspect="1"/>
          </p:cNvGrpSpPr>
          <p:nvPr/>
        </p:nvGrpSpPr>
        <p:grpSpPr>
          <a:xfrm>
            <a:off x="1361219" y="-8334"/>
            <a:ext cx="7963309" cy="1809524"/>
            <a:chOff x="1413971" y="-26783"/>
            <a:chExt cx="7963309" cy="1809524"/>
          </a:xfrm>
        </p:grpSpPr>
        <p:pic>
          <p:nvPicPr>
            <p:cNvPr id="20"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3971" y="-26783"/>
              <a:ext cx="6235117" cy="1809524"/>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2051720" y="360704"/>
              <a:ext cx="7325560"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4000" dirty="0">
                  <a:solidFill>
                    <a:schemeClr val="tx1">
                      <a:lumMod val="75000"/>
                      <a:lumOff val="25000"/>
                    </a:schemeClr>
                  </a:solidFill>
                  <a:effectLst/>
                </a:rPr>
                <a:t>がん患者とどのように</a:t>
              </a:r>
              <a:endParaRPr lang="en-US" altLang="ja-JP" sz="4000" dirty="0">
                <a:solidFill>
                  <a:schemeClr val="tx1">
                    <a:lumMod val="75000"/>
                    <a:lumOff val="25000"/>
                  </a:schemeClr>
                </a:solidFill>
                <a:effectLst/>
              </a:endParaRPr>
            </a:p>
            <a:p>
              <a:pPr algn="l"/>
              <a:r>
                <a:rPr lang="ja-JP" altLang="en-US" sz="4000" dirty="0">
                  <a:solidFill>
                    <a:schemeClr val="tx1">
                      <a:lumMod val="75000"/>
                      <a:lumOff val="25000"/>
                    </a:schemeClr>
                  </a:solidFill>
                  <a:effectLst/>
                </a:rPr>
                <a:t>接すればよいのだろう</a:t>
              </a:r>
              <a:endParaRPr lang="en-US" altLang="ja-JP" sz="4000" dirty="0">
                <a:solidFill>
                  <a:schemeClr val="tx1">
                    <a:lumMod val="75000"/>
                    <a:lumOff val="25000"/>
                  </a:schemeClr>
                </a:solidFill>
                <a:effectLst/>
              </a:endParaRPr>
            </a:p>
          </p:txBody>
        </p:sp>
      </p:grpSp>
      <p:grpSp>
        <p:nvGrpSpPr>
          <p:cNvPr id="22" name="グループ化 21"/>
          <p:cNvGrpSpPr/>
          <p:nvPr/>
        </p:nvGrpSpPr>
        <p:grpSpPr>
          <a:xfrm>
            <a:off x="395536" y="326957"/>
            <a:ext cx="1008112" cy="1067428"/>
            <a:chOff x="728192" y="921380"/>
            <a:chExt cx="1008112" cy="1067428"/>
          </a:xfrm>
        </p:grpSpPr>
        <p:sp>
          <p:nvSpPr>
            <p:cNvPr id="23" name="円/楕円 22"/>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テキスト ボックス 23"/>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sp>
        <p:nvSpPr>
          <p:cNvPr id="26" name="円/楕円 25"/>
          <p:cNvSpPr/>
          <p:nvPr/>
        </p:nvSpPr>
        <p:spPr>
          <a:xfrm>
            <a:off x="5915976" y="1700808"/>
            <a:ext cx="2904496" cy="2691445"/>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C:\Users\nakamura\Desktop\サタケさんイラストスライド化拡大-3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2787" y="1853028"/>
            <a:ext cx="2771800" cy="234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51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750"/>
                                        <p:tgtEl>
                                          <p:spTgt spid="12"/>
                                        </p:tgtEl>
                                      </p:cBhvr>
                                    </p:animEffect>
                                  </p:childTnLst>
                                </p:cTn>
                              </p:par>
                            </p:childTnLst>
                          </p:cTn>
                        </p:par>
                        <p:par>
                          <p:cTn id="8" fill="hold">
                            <p:stCondLst>
                              <p:cond delay="1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750"/>
                                        <p:tgtEl>
                                          <p:spTgt spid="13"/>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0" y="1952519"/>
            <a:ext cx="2699792" cy="584775"/>
          </a:xfrm>
          <a:prstGeom prst="homePlate">
            <a:avLst>
              <a:gd name="adj" fmla="val 54343"/>
            </a:avLst>
          </a:prstGeom>
          <a:solidFill>
            <a:srgbClr val="0070C0"/>
          </a:solidFill>
          <a:effectLst>
            <a:outerShdw blurRad="50800" dist="38100" dir="2700000" algn="tl" rotWithShape="0">
              <a:prstClr val="black">
                <a:alpha val="40000"/>
              </a:prstClr>
            </a:outerShdw>
          </a:effectLst>
        </p:spPr>
        <p:txBody>
          <a:bodyPr wrap="square" tIns="108000" rtlCol="0">
            <a:noAutofit/>
          </a:bodyPr>
          <a:lstStyle>
            <a:defPPr>
              <a:defRPr lang="ja-JP"/>
            </a:defPPr>
            <a:lvl1pPr algn="ctr">
              <a:defRPr sz="4400" b="1"/>
            </a:lvl1pPr>
          </a:lstStyle>
          <a:p>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事例</a:t>
            </a:r>
            <a:r>
              <a:rPr lang="en-US" altLang="ja-JP"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a:t>
            </a:r>
            <a:endPar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354823" y="2620937"/>
            <a:ext cx="8465649" cy="4047262"/>
          </a:xfrm>
          <a:prstGeom prst="rect">
            <a:avLst/>
          </a:prstGeom>
          <a:noFill/>
        </p:spPr>
        <p:txBody>
          <a:bodyPr wrap="square" rtlCol="0">
            <a:spAutoFit/>
          </a:bodyPr>
          <a:lstStyle/>
          <a:p>
            <a:pPr>
              <a:spcAft>
                <a:spcPts val="600"/>
              </a:spcAft>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友人にがんになったことを</a:t>
            </a:r>
            <a:br>
              <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800" b="1" spc="50" dirty="0">
                <a:solidFill>
                  <a:schemeClr val="tx1">
                    <a:lumMod val="75000"/>
                    <a:lumOff val="25000"/>
                  </a:schemeClr>
                </a:solidFill>
                <a:latin typeface="メイリオ" panose="020B0604030504040204" pitchFamily="50" charset="-128"/>
                <a:ea typeface="メイリオ" panose="020B0604030504040204" pitchFamily="50" charset="-128"/>
              </a:rPr>
              <a:t>伝えたとき、「生活習慣が</a:t>
            </a:r>
            <a:br>
              <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悪いからがんになったんだ」</a:t>
            </a:r>
            <a:br>
              <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と、あっけらかんと言われました。</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spcAft>
                <a:spcPts val="600"/>
              </a:spcAft>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わたしは共働きで、妻と交代で食事を作っていましたが、常にバランスの良い食事を心がけていたつもりですし、妻も責められているような気持ちになり、悲しくなりました。がんに対する誤解や決めつけがなくなればと思います。</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3628741" y="6312797"/>
            <a:ext cx="5079209" cy="307777"/>
          </a:xfrm>
          <a:prstGeom prst="rect">
            <a:avLst/>
          </a:prstGeom>
          <a:noFill/>
        </p:spPr>
        <p:txBody>
          <a:bodyPr wrap="square" rtlCol="0">
            <a:spAutoFit/>
          </a:bodyPr>
          <a:lstStyle/>
          <a:p>
            <a:pPr algn="r"/>
            <a:r>
              <a:rPr kumimoji="1" lang="ja-JP" altLang="en-US" sz="1400" b="1" dirty="0">
                <a:solidFill>
                  <a:schemeClr val="tx1">
                    <a:lumMod val="65000"/>
                    <a:lumOff val="35000"/>
                  </a:schemeClr>
                </a:solidFill>
              </a:rPr>
              <a:t>（患者手記より）</a:t>
            </a:r>
          </a:p>
        </p:txBody>
      </p:sp>
      <p:grpSp>
        <p:nvGrpSpPr>
          <p:cNvPr id="20" name="グループ化 19"/>
          <p:cNvGrpSpPr>
            <a:grpSpLocks noChangeAspect="1"/>
          </p:cNvGrpSpPr>
          <p:nvPr/>
        </p:nvGrpSpPr>
        <p:grpSpPr>
          <a:xfrm>
            <a:off x="1361219" y="-8334"/>
            <a:ext cx="7963309" cy="1809524"/>
            <a:chOff x="1413971" y="-26783"/>
            <a:chExt cx="7963309" cy="1809524"/>
          </a:xfrm>
        </p:grpSpPr>
        <p:pic>
          <p:nvPicPr>
            <p:cNvPr id="21"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3971" y="-26783"/>
              <a:ext cx="6235117" cy="1809524"/>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2051720" y="360704"/>
              <a:ext cx="7325560"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4000" dirty="0">
                  <a:solidFill>
                    <a:schemeClr val="tx1">
                      <a:lumMod val="75000"/>
                      <a:lumOff val="25000"/>
                    </a:schemeClr>
                  </a:solidFill>
                  <a:effectLst/>
                </a:rPr>
                <a:t>がん患者とどのように</a:t>
              </a:r>
              <a:endParaRPr lang="en-US" altLang="ja-JP" sz="4000" dirty="0">
                <a:solidFill>
                  <a:schemeClr val="tx1">
                    <a:lumMod val="75000"/>
                    <a:lumOff val="25000"/>
                  </a:schemeClr>
                </a:solidFill>
                <a:effectLst/>
              </a:endParaRPr>
            </a:p>
            <a:p>
              <a:pPr algn="l"/>
              <a:r>
                <a:rPr lang="ja-JP" altLang="en-US" sz="4000" dirty="0">
                  <a:solidFill>
                    <a:schemeClr val="tx1">
                      <a:lumMod val="75000"/>
                      <a:lumOff val="25000"/>
                    </a:schemeClr>
                  </a:solidFill>
                  <a:effectLst/>
                </a:rPr>
                <a:t>接すればよいのだろう</a:t>
              </a:r>
              <a:endParaRPr lang="en-US" altLang="ja-JP" sz="4000" dirty="0">
                <a:solidFill>
                  <a:schemeClr val="tx1">
                    <a:lumMod val="75000"/>
                    <a:lumOff val="25000"/>
                  </a:schemeClr>
                </a:solidFill>
                <a:effectLst/>
              </a:endParaRPr>
            </a:p>
          </p:txBody>
        </p:sp>
      </p:grpSp>
      <p:grpSp>
        <p:nvGrpSpPr>
          <p:cNvPr id="23" name="グループ化 22"/>
          <p:cNvGrpSpPr/>
          <p:nvPr/>
        </p:nvGrpSpPr>
        <p:grpSpPr>
          <a:xfrm>
            <a:off x="395536" y="326957"/>
            <a:ext cx="1008112" cy="1067428"/>
            <a:chOff x="728192" y="921380"/>
            <a:chExt cx="1008112" cy="1067428"/>
          </a:xfrm>
        </p:grpSpPr>
        <p:sp>
          <p:nvSpPr>
            <p:cNvPr id="24" name="円/楕円 23"/>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テキスト ボックス 24"/>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sp>
        <p:nvSpPr>
          <p:cNvPr id="38" name="円/楕円 37"/>
          <p:cNvSpPr/>
          <p:nvPr/>
        </p:nvSpPr>
        <p:spPr>
          <a:xfrm>
            <a:off x="5915976" y="1700808"/>
            <a:ext cx="2904496" cy="2691445"/>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Picture 2" descr="C:\Users\nakamura\Desktop\サタケさんイラストスライド化拡大-0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675"/>
          <a:stretch/>
        </p:blipFill>
        <p:spPr bwMode="auto">
          <a:xfrm flipH="1">
            <a:off x="5893795" y="1953752"/>
            <a:ext cx="1505877" cy="233934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7092280" y="1952519"/>
            <a:ext cx="1596620" cy="2339344"/>
            <a:chOff x="9324528" y="2213844"/>
            <a:chExt cx="1440160" cy="2266804"/>
          </a:xfrm>
        </p:grpSpPr>
        <p:pic>
          <p:nvPicPr>
            <p:cNvPr id="28" name="Picture 2" descr="C:\Users\nakamura\Desktop\サタケさんイラストスライド化拡大-35.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890" t="16382"/>
            <a:stretch/>
          </p:blipFill>
          <p:spPr bwMode="auto">
            <a:xfrm>
              <a:off x="9540552" y="2348880"/>
              <a:ext cx="1224136" cy="2131768"/>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p:cNvSpPr/>
            <p:nvPr/>
          </p:nvSpPr>
          <p:spPr>
            <a:xfrm>
              <a:off x="9324528" y="2213844"/>
              <a:ext cx="367930" cy="340942"/>
            </a:xfrm>
            <a:prstGeom prst="rect">
              <a:avLst/>
            </a:prstGeom>
            <a:solidFill>
              <a:srgbClr val="D5FE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93268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4000"/>
                                        <p:tgtEl>
                                          <p:spTgt spid="17"/>
                                        </p:tgtEl>
                                      </p:cBhvr>
                                    </p:animEffect>
                                  </p:childTnLst>
                                </p:cTn>
                              </p:par>
                            </p:childTnLst>
                          </p:cTn>
                        </p:par>
                        <p:par>
                          <p:cTn id="8" fill="hold">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0" y="1952519"/>
            <a:ext cx="2699792" cy="584775"/>
          </a:xfrm>
          <a:prstGeom prst="homePlate">
            <a:avLst>
              <a:gd name="adj" fmla="val 54343"/>
            </a:avLst>
          </a:prstGeom>
          <a:solidFill>
            <a:srgbClr val="0070C0"/>
          </a:solidFill>
          <a:effectLst>
            <a:outerShdw blurRad="50800" dist="38100" dir="2700000" algn="tl" rotWithShape="0">
              <a:prstClr val="black">
                <a:alpha val="40000"/>
              </a:prstClr>
            </a:outerShdw>
          </a:effectLst>
        </p:spPr>
        <p:txBody>
          <a:bodyPr wrap="square" tIns="108000" rtlCol="0">
            <a:noAutofit/>
          </a:bodyPr>
          <a:lstStyle>
            <a:defPPr>
              <a:defRPr lang="ja-JP"/>
            </a:defPPr>
            <a:lvl1pPr algn="ctr">
              <a:defRPr sz="4400" b="1"/>
            </a:lvl1pPr>
          </a:lstStyle>
          <a:p>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事例</a:t>
            </a:r>
            <a:r>
              <a:rPr lang="en-US" altLang="ja-JP"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a:t>
            </a:r>
            <a:endPar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354823" y="2753920"/>
            <a:ext cx="8465649" cy="3323987"/>
          </a:xfrm>
          <a:prstGeom prst="rect">
            <a:avLst/>
          </a:prstGeom>
          <a:noFill/>
        </p:spPr>
        <p:txBody>
          <a:bodyPr wrap="square" rtlCol="0">
            <a:spAutoFit/>
          </a:bodyPr>
          <a:lstStyle/>
          <a:p>
            <a:pPr>
              <a:lnSpc>
                <a:spcPts val="3600"/>
              </a:lnSpc>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親戚にがんになったことを</a:t>
            </a:r>
            <a:br>
              <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伝えたとき</a:t>
            </a:r>
            <a:r>
              <a:rPr lang="ja-JP" altLang="en-US" sz="2800" b="1" spc="-20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「かわいそう</a:t>
            </a:r>
            <a:r>
              <a:rPr lang="ja-JP" altLang="en-US" sz="2800" b="1" spc="-10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と</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3600"/>
              </a:lnSpc>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泣き出されてしまいました。</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3600"/>
              </a:lnSpc>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心配してくれてありがたいという</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3600"/>
              </a:lnSpc>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気持ちはあったものの、親戚の態度に、もうわたしは治らないのではないか、死を待つしかないのではないかという気持ちになり落ち込みました。</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3609691" y="5994744"/>
            <a:ext cx="5079209" cy="307777"/>
          </a:xfrm>
          <a:prstGeom prst="rect">
            <a:avLst/>
          </a:prstGeom>
          <a:noFill/>
        </p:spPr>
        <p:txBody>
          <a:bodyPr wrap="square" rtlCol="0">
            <a:spAutoFit/>
          </a:bodyPr>
          <a:lstStyle/>
          <a:p>
            <a:pPr algn="r"/>
            <a:r>
              <a:rPr kumimoji="1" lang="ja-JP" altLang="en-US" sz="1400" b="1" dirty="0">
                <a:solidFill>
                  <a:schemeClr val="tx1">
                    <a:lumMod val="65000"/>
                    <a:lumOff val="35000"/>
                  </a:schemeClr>
                </a:solidFill>
              </a:rPr>
              <a:t>（患者手記より）</a:t>
            </a:r>
          </a:p>
        </p:txBody>
      </p:sp>
      <p:grpSp>
        <p:nvGrpSpPr>
          <p:cNvPr id="20" name="グループ化 19"/>
          <p:cNvGrpSpPr>
            <a:grpSpLocks noChangeAspect="1"/>
          </p:cNvGrpSpPr>
          <p:nvPr/>
        </p:nvGrpSpPr>
        <p:grpSpPr>
          <a:xfrm>
            <a:off x="1361219" y="-8334"/>
            <a:ext cx="7963309" cy="1809524"/>
            <a:chOff x="1413971" y="-26783"/>
            <a:chExt cx="7963309" cy="1809524"/>
          </a:xfrm>
        </p:grpSpPr>
        <p:pic>
          <p:nvPicPr>
            <p:cNvPr id="21"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3971" y="-26783"/>
              <a:ext cx="6235117" cy="1809524"/>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2051720" y="360704"/>
              <a:ext cx="7325560"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4000" dirty="0">
                  <a:solidFill>
                    <a:schemeClr val="tx1">
                      <a:lumMod val="75000"/>
                      <a:lumOff val="25000"/>
                    </a:schemeClr>
                  </a:solidFill>
                  <a:effectLst/>
                </a:rPr>
                <a:t>がん患者とどのように</a:t>
              </a:r>
              <a:endParaRPr lang="en-US" altLang="ja-JP" sz="4000" dirty="0">
                <a:solidFill>
                  <a:schemeClr val="tx1">
                    <a:lumMod val="75000"/>
                    <a:lumOff val="25000"/>
                  </a:schemeClr>
                </a:solidFill>
                <a:effectLst/>
              </a:endParaRPr>
            </a:p>
            <a:p>
              <a:pPr algn="l"/>
              <a:r>
                <a:rPr lang="ja-JP" altLang="en-US" sz="4000" dirty="0">
                  <a:solidFill>
                    <a:schemeClr val="tx1">
                      <a:lumMod val="75000"/>
                      <a:lumOff val="25000"/>
                    </a:schemeClr>
                  </a:solidFill>
                  <a:effectLst/>
                </a:rPr>
                <a:t>接すればよいのだろう</a:t>
              </a:r>
              <a:endParaRPr lang="en-US" altLang="ja-JP" sz="4000" dirty="0">
                <a:solidFill>
                  <a:schemeClr val="tx1">
                    <a:lumMod val="75000"/>
                    <a:lumOff val="25000"/>
                  </a:schemeClr>
                </a:solidFill>
                <a:effectLst/>
              </a:endParaRPr>
            </a:p>
          </p:txBody>
        </p:sp>
      </p:grpSp>
      <p:grpSp>
        <p:nvGrpSpPr>
          <p:cNvPr id="23" name="グループ化 22"/>
          <p:cNvGrpSpPr/>
          <p:nvPr/>
        </p:nvGrpSpPr>
        <p:grpSpPr>
          <a:xfrm>
            <a:off x="395536" y="326957"/>
            <a:ext cx="1008112" cy="1067428"/>
            <a:chOff x="728192" y="921380"/>
            <a:chExt cx="1008112" cy="1067428"/>
          </a:xfrm>
        </p:grpSpPr>
        <p:sp>
          <p:nvSpPr>
            <p:cNvPr id="24" name="円/楕円 23"/>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テキスト ボックス 24"/>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sp>
        <p:nvSpPr>
          <p:cNvPr id="38" name="円/楕円 37"/>
          <p:cNvSpPr/>
          <p:nvPr/>
        </p:nvSpPr>
        <p:spPr>
          <a:xfrm>
            <a:off x="5915976" y="1700808"/>
            <a:ext cx="2904496" cy="2691445"/>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Picture 3" descr="C:\Users\nakamura\Desktop\ill-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06201" y="1935586"/>
            <a:ext cx="1557241" cy="215018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nakamura\Desktop\ill-18.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9738"/>
          <a:stretch/>
        </p:blipFill>
        <p:spPr bwMode="auto">
          <a:xfrm>
            <a:off x="5803972" y="1801190"/>
            <a:ext cx="1564252" cy="241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86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4000"/>
                                        <p:tgtEl>
                                          <p:spTgt spid="17"/>
                                        </p:tgtEl>
                                      </p:cBhvr>
                                    </p:animEffect>
                                  </p:childTnLst>
                                </p:cTn>
                              </p:par>
                            </p:childTnLst>
                          </p:cTn>
                        </p:par>
                        <p:par>
                          <p:cTn id="8" fill="hold">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073895" y="4857762"/>
            <a:ext cx="6992222" cy="1546753"/>
          </a:xfrm>
          <a:prstGeom prst="roundRect">
            <a:avLst/>
          </a:prstGeom>
          <a:solidFill>
            <a:srgbClr val="FF9900"/>
          </a:solidFill>
          <a:ln>
            <a:noFill/>
          </a:ln>
        </p:spPr>
        <p:style>
          <a:lnRef idx="2">
            <a:schemeClr val="dk1"/>
          </a:lnRef>
          <a:fillRef idx="1">
            <a:schemeClr val="lt1"/>
          </a:fillRef>
          <a:effectRef idx="0">
            <a:schemeClr val="dk1"/>
          </a:effectRef>
          <a:fontRef idx="minor">
            <a:schemeClr val="dk1"/>
          </a:fontRef>
        </p:style>
        <p:txBody>
          <a:bodyPr lIns="0" tIns="144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4400" dirty="0"/>
              <a:t>がん患者には</a:t>
            </a:r>
            <a:endParaRPr lang="en-US" altLang="ja-JP" sz="4400" dirty="0"/>
          </a:p>
          <a:p>
            <a:r>
              <a:rPr lang="ja-JP" altLang="en-US" sz="4400" dirty="0"/>
              <a:t>さまざまな願いがある</a:t>
            </a:r>
            <a:endParaRPr lang="en-US" altLang="ja-JP" sz="4400" dirty="0"/>
          </a:p>
        </p:txBody>
      </p:sp>
      <p:sp>
        <p:nvSpPr>
          <p:cNvPr id="8" name="角丸四角形吹き出し 7"/>
          <p:cNvSpPr/>
          <p:nvPr/>
        </p:nvSpPr>
        <p:spPr>
          <a:xfrm>
            <a:off x="4984629" y="476672"/>
            <a:ext cx="3622870" cy="2416681"/>
          </a:xfrm>
          <a:prstGeom prst="wedgeRoundRectCallout">
            <a:avLst>
              <a:gd name="adj1" fmla="val 868"/>
              <a:gd name="adj2" fmla="val 67100"/>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がんを</a:t>
            </a:r>
            <a:b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正しく理解</a:t>
            </a:r>
            <a:b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してほしい</a:t>
            </a:r>
          </a:p>
        </p:txBody>
      </p:sp>
      <p:sp>
        <p:nvSpPr>
          <p:cNvPr id="10" name="角丸四角形吹き出し 9"/>
          <p:cNvSpPr/>
          <p:nvPr/>
        </p:nvSpPr>
        <p:spPr>
          <a:xfrm>
            <a:off x="565338" y="476673"/>
            <a:ext cx="4123524" cy="2416681"/>
          </a:xfrm>
          <a:prstGeom prst="wedgeRoundRectCallout">
            <a:avLst>
              <a:gd name="adj1" fmla="val -664"/>
              <a:gd name="adj2" fmla="val 66264"/>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家族や友人に</a:t>
            </a:r>
            <a:b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これまで通り</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接してほしい</a:t>
            </a: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577" y="2589938"/>
            <a:ext cx="3600009" cy="2074933"/>
          </a:xfrm>
          <a:prstGeom prst="rect">
            <a:avLst/>
          </a:prstGeom>
        </p:spPr>
      </p:pic>
    </p:spTree>
    <p:extLst>
      <p:ext uri="{BB962C8B-B14F-4D97-AF65-F5344CB8AC3E}">
        <p14:creationId xmlns:p14="http://schemas.microsoft.com/office/powerpoint/2010/main" val="358966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500"/>
                            </p:stCondLst>
                            <p:childTnLst>
                              <p:par>
                                <p:cTn id="13" presetID="14" presetClass="entr" presetSubtype="10" fill="hold" grpId="0"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a:xfrm>
            <a:off x="5812502" y="1751856"/>
            <a:ext cx="2740237" cy="2722402"/>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48782" y="1760130"/>
            <a:ext cx="8684536" cy="4837222"/>
          </a:xfrm>
          <a:prstGeom prst="rect">
            <a:avLst/>
          </a:prstGeom>
          <a:noFill/>
        </p:spPr>
        <p:txBody>
          <a:bodyPr wrap="square" rtlCol="0">
            <a:spAutoFit/>
          </a:bodyPr>
          <a:lstStyle/>
          <a:p>
            <a:pPr>
              <a:lnSpc>
                <a:spcPts val="3700"/>
              </a:lnSpc>
            </a:pPr>
            <a:r>
              <a:rPr lang="ja-JP" altLang="ja-JP" sz="2800" b="1" spc="-100" dirty="0">
                <a:solidFill>
                  <a:schemeClr val="tx1">
                    <a:lumMod val="75000"/>
                    <a:lumOff val="25000"/>
                  </a:schemeClr>
                </a:solidFill>
                <a:latin typeface="メイリオ" panose="020B0604030504040204" pitchFamily="50" charset="-128"/>
                <a:ea typeface="メイリオ" panose="020B0604030504040204" pitchFamily="50" charset="-128"/>
              </a:rPr>
              <a:t>営業の仕事で働いてい</a:t>
            </a:r>
            <a:r>
              <a:rPr lang="ja-JP" altLang="en-US" sz="2800" b="1" spc="-100" dirty="0">
                <a:solidFill>
                  <a:schemeClr val="tx1">
                    <a:lumMod val="75000"/>
                    <a:lumOff val="25000"/>
                  </a:schemeClr>
                </a:solidFill>
                <a:latin typeface="メイリオ" panose="020B0604030504040204" pitchFamily="50" charset="-128"/>
                <a:ea typeface="メイリオ" panose="020B0604030504040204" pitchFamily="50" charset="-128"/>
              </a:rPr>
              <a:t>ました</a:t>
            </a:r>
            <a:r>
              <a:rPr lang="ja-JP" altLang="ja-JP" sz="2800" b="1" spc="-100" dirty="0">
                <a:solidFill>
                  <a:schemeClr val="tx1">
                    <a:lumMod val="75000"/>
                    <a:lumOff val="25000"/>
                  </a:schemeClr>
                </a:solidFill>
                <a:latin typeface="メイリオ" panose="020B0604030504040204" pitchFamily="50" charset="-128"/>
                <a:ea typeface="メイリオ" panose="020B0604030504040204" pitchFamily="50" charset="-128"/>
              </a:rPr>
              <a:t>が、</a:t>
            </a:r>
            <a:br>
              <a:rPr lang="en-US" altLang="ja-JP" sz="2800" b="1" spc="-100" dirty="0">
                <a:solidFill>
                  <a:schemeClr val="tx1">
                    <a:lumMod val="75000"/>
                    <a:lumOff val="25000"/>
                  </a:schemeClr>
                </a:solidFill>
                <a:latin typeface="メイリオ" panose="020B0604030504040204" pitchFamily="50" charset="-128"/>
                <a:ea typeface="メイリオ" panose="020B0604030504040204" pitchFamily="50" charset="-128"/>
              </a:rPr>
            </a:br>
            <a:r>
              <a:rPr lang="en-US" altLang="ja-JP" sz="2800" b="1" spc="-100" dirty="0">
                <a:solidFill>
                  <a:schemeClr val="tx1">
                    <a:lumMod val="75000"/>
                    <a:lumOff val="25000"/>
                  </a:schemeClr>
                </a:solidFill>
                <a:latin typeface="メイリオ" panose="020B0604030504040204" pitchFamily="50" charset="-128"/>
                <a:ea typeface="メイリオ" panose="020B0604030504040204" pitchFamily="50" charset="-128"/>
              </a:rPr>
              <a:t>30</a:t>
            </a:r>
            <a:r>
              <a:rPr lang="ja-JP" altLang="en-US" sz="2800" b="1" spc="-100" dirty="0">
                <a:solidFill>
                  <a:schemeClr val="tx1">
                    <a:lumMod val="75000"/>
                    <a:lumOff val="25000"/>
                  </a:schemeClr>
                </a:solidFill>
                <a:latin typeface="メイリオ" panose="020B0604030504040204" pitchFamily="50" charset="-128"/>
                <a:ea typeface="メイリオ" panose="020B0604030504040204" pitchFamily="50" charset="-128"/>
              </a:rPr>
              <a:t>代で</a:t>
            </a:r>
            <a:r>
              <a:rPr lang="ja-JP" altLang="ja-JP" sz="2800" b="1" spc="-100" dirty="0">
                <a:solidFill>
                  <a:schemeClr val="tx1">
                    <a:lumMod val="75000"/>
                    <a:lumOff val="25000"/>
                  </a:schemeClr>
                </a:solidFill>
                <a:latin typeface="メイリオ" panose="020B0604030504040204" pitchFamily="50" charset="-128"/>
                <a:ea typeface="メイリオ" panose="020B0604030504040204" pitchFamily="50" charset="-128"/>
              </a:rPr>
              <a:t>がんとわかり、手術</a:t>
            </a:r>
            <a:r>
              <a:rPr lang="ja-JP" altLang="en-US" sz="2800" b="1" spc="-100" dirty="0">
                <a:solidFill>
                  <a:schemeClr val="tx1">
                    <a:lumMod val="75000"/>
                    <a:lumOff val="25000"/>
                  </a:schemeClr>
                </a:solidFill>
                <a:latin typeface="メイリオ" panose="020B0604030504040204" pitchFamily="50" charset="-128"/>
                <a:ea typeface="メイリオ" panose="020B0604030504040204" pitchFamily="50" charset="-128"/>
              </a:rPr>
              <a:t>と</a:t>
            </a:r>
            <a:br>
              <a:rPr lang="en-US" altLang="ja-JP" sz="2800" b="1" spc="-10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ja-JP" sz="2800" b="1" spc="-100" dirty="0">
                <a:solidFill>
                  <a:schemeClr val="tx1">
                    <a:lumMod val="75000"/>
                    <a:lumOff val="25000"/>
                  </a:schemeClr>
                </a:solidFill>
                <a:latin typeface="メイリオ" panose="020B0604030504040204" pitchFamily="50" charset="-128"/>
                <a:ea typeface="メイリオ" panose="020B0604030504040204" pitchFamily="50" charset="-128"/>
              </a:rPr>
              <a:t>抗がん剤治療を</a:t>
            </a:r>
            <a:r>
              <a:rPr lang="ja-JP" altLang="en-US" sz="2800" b="1" spc="-100" dirty="0">
                <a:solidFill>
                  <a:schemeClr val="tx1">
                    <a:lumMod val="75000"/>
                    <a:lumOff val="25000"/>
                  </a:schemeClr>
                </a:solidFill>
                <a:latin typeface="メイリオ" panose="020B0604030504040204" pitchFamily="50" charset="-128"/>
                <a:ea typeface="メイリオ" panose="020B0604030504040204" pitchFamily="50" charset="-128"/>
              </a:rPr>
              <a:t>受けました</a:t>
            </a:r>
            <a:r>
              <a:rPr lang="ja-JP" altLang="ja-JP" sz="2800" b="1" spc="-100" dirty="0">
                <a:solidFill>
                  <a:schemeClr val="tx1">
                    <a:lumMod val="75000"/>
                    <a:lumOff val="25000"/>
                  </a:schemeClr>
                </a:solidFill>
                <a:latin typeface="メイリオ" panose="020B0604030504040204" pitchFamily="50" charset="-128"/>
                <a:ea typeface="メイリオ" panose="020B0604030504040204" pitchFamily="50" charset="-128"/>
              </a:rPr>
              <a:t>。</a:t>
            </a:r>
            <a:br>
              <a:rPr lang="en-US" altLang="ja-JP" sz="2800" b="1" spc="-10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ja-JP" sz="2800" b="1" spc="-150" dirty="0">
                <a:solidFill>
                  <a:schemeClr val="tx1">
                    <a:lumMod val="75000"/>
                    <a:lumOff val="25000"/>
                  </a:schemeClr>
                </a:solidFill>
                <a:latin typeface="メイリオ" panose="020B0604030504040204" pitchFamily="50" charset="-128"/>
                <a:ea typeface="メイリオ" panose="020B0604030504040204" pitchFamily="50" charset="-128"/>
              </a:rPr>
              <a:t>今も定期的に病院に行</a:t>
            </a:r>
            <a:r>
              <a:rPr lang="ja-JP" altLang="en-US" sz="2800" b="1" spc="-150" dirty="0">
                <a:solidFill>
                  <a:schemeClr val="tx1">
                    <a:lumMod val="75000"/>
                    <a:lumOff val="25000"/>
                  </a:schemeClr>
                </a:solidFill>
                <a:latin typeface="メイリオ" panose="020B0604030504040204" pitchFamily="50" charset="-128"/>
                <a:ea typeface="メイリオ" panose="020B0604030504040204" pitchFamily="50" charset="-128"/>
              </a:rPr>
              <a:t>っ</a:t>
            </a:r>
            <a:r>
              <a:rPr lang="ja-JP" altLang="ja-JP" sz="2800" b="1" spc="-150" dirty="0">
                <a:solidFill>
                  <a:schemeClr val="tx1">
                    <a:lumMod val="75000"/>
                    <a:lumOff val="25000"/>
                  </a:schemeClr>
                </a:solidFill>
                <a:latin typeface="メイリオ" panose="020B0604030504040204" pitchFamily="50" charset="-128"/>
                <a:ea typeface="メイリオ" panose="020B0604030504040204" pitchFamily="50" charset="-128"/>
              </a:rPr>
              <a:t>て</a:t>
            </a:r>
            <a:r>
              <a:rPr lang="ja-JP" altLang="en-US" sz="2800" b="1" spc="-150" dirty="0">
                <a:solidFill>
                  <a:schemeClr val="tx1">
                    <a:lumMod val="75000"/>
                    <a:lumOff val="25000"/>
                  </a:schemeClr>
                </a:solidFill>
                <a:latin typeface="メイリオ" panose="020B0604030504040204" pitchFamily="50" charset="-128"/>
                <a:ea typeface="メイリオ" panose="020B0604030504040204" pitchFamily="50" charset="-128"/>
              </a:rPr>
              <a:t>体調を</a:t>
            </a:r>
            <a:br>
              <a:rPr lang="en-US" altLang="ja-JP" sz="2800" b="1" spc="-15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800" b="1" spc="-150" dirty="0">
                <a:solidFill>
                  <a:schemeClr val="tx1">
                    <a:lumMod val="75000"/>
                    <a:lumOff val="25000"/>
                  </a:schemeClr>
                </a:solidFill>
                <a:latin typeface="メイリオ" panose="020B0604030504040204" pitchFamily="50" charset="-128"/>
                <a:ea typeface="メイリオ" panose="020B0604030504040204" pitchFamily="50" charset="-128"/>
              </a:rPr>
              <a:t>管理して</a:t>
            </a:r>
            <a:r>
              <a:rPr lang="ja-JP" altLang="ja-JP" sz="2800" b="1" spc="-150" dirty="0">
                <a:solidFill>
                  <a:schemeClr val="tx1">
                    <a:lumMod val="75000"/>
                    <a:lumOff val="25000"/>
                  </a:schemeClr>
                </a:solidFill>
                <a:latin typeface="メイリオ" panose="020B0604030504040204" pitchFamily="50" charset="-128"/>
                <a:ea typeface="メイリオ" panose="020B0604030504040204" pitchFamily="50" charset="-128"/>
              </a:rPr>
              <a:t>い</a:t>
            </a:r>
            <a:r>
              <a:rPr lang="ja-JP" altLang="en-US" sz="2800" b="1" spc="-150" dirty="0">
                <a:solidFill>
                  <a:schemeClr val="tx1">
                    <a:lumMod val="75000"/>
                    <a:lumOff val="25000"/>
                  </a:schemeClr>
                </a:solidFill>
                <a:latin typeface="メイリオ" panose="020B0604030504040204" pitchFamily="50" charset="-128"/>
                <a:ea typeface="メイリオ" panose="020B0604030504040204" pitchFamily="50" charset="-128"/>
              </a:rPr>
              <a:t>ます</a:t>
            </a:r>
            <a:r>
              <a:rPr lang="ja-JP" altLang="ja-JP" sz="2800" b="1" spc="-150" dirty="0">
                <a:solidFill>
                  <a:schemeClr val="tx1">
                    <a:lumMod val="75000"/>
                    <a:lumOff val="25000"/>
                  </a:schemeClr>
                </a:solidFill>
                <a:latin typeface="メイリオ" panose="020B0604030504040204" pitchFamily="50" charset="-128"/>
                <a:ea typeface="メイリオ" panose="020B0604030504040204" pitchFamily="50" charset="-128"/>
              </a:rPr>
              <a:t>。</a:t>
            </a:r>
            <a:endParaRPr lang="ja-JP" altLang="en-US" sz="2800" b="1" spc="-15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3700"/>
              </a:lnSpc>
            </a:pPr>
            <a:r>
              <a:rPr lang="ja-JP" altLang="en-US" sz="2800" b="1" spc="-150" dirty="0">
                <a:solidFill>
                  <a:schemeClr val="tx1">
                    <a:lumMod val="75000"/>
                    <a:lumOff val="25000"/>
                  </a:schemeClr>
                </a:solidFill>
                <a:latin typeface="メイリオ" panose="020B0604030504040204" pitchFamily="50" charset="-128"/>
                <a:ea typeface="メイリオ" panose="020B0604030504040204" pitchFamily="50" charset="-128"/>
              </a:rPr>
              <a:t>体力</a:t>
            </a:r>
            <a:r>
              <a:rPr lang="ja-JP" altLang="en-US" sz="2800" b="1" spc="-150">
                <a:solidFill>
                  <a:schemeClr val="tx1">
                    <a:lumMod val="75000"/>
                    <a:lumOff val="25000"/>
                  </a:schemeClr>
                </a:solidFill>
                <a:latin typeface="メイリオ" panose="020B0604030504040204" pitchFamily="50" charset="-128"/>
                <a:ea typeface="メイリオ" panose="020B0604030504040204" pitchFamily="50" charset="-128"/>
              </a:rPr>
              <a:t>が戻りきらず</a:t>
            </a:r>
            <a:r>
              <a:rPr lang="ja-JP" altLang="en-US" sz="2800" b="1" spc="-150" dirty="0">
                <a:solidFill>
                  <a:schemeClr val="tx1">
                    <a:lumMod val="75000"/>
                    <a:lumOff val="25000"/>
                  </a:schemeClr>
                </a:solidFill>
                <a:latin typeface="メイリオ" panose="020B0604030504040204" pitchFamily="50" charset="-128"/>
                <a:ea typeface="メイリオ" panose="020B0604030504040204" pitchFamily="50" charset="-128"/>
              </a:rPr>
              <a:t>、仕事を続ける</a:t>
            </a:r>
            <a:br>
              <a:rPr lang="en-US" altLang="ja-JP" sz="2800" b="1" spc="-15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800" b="1" spc="-150" dirty="0">
                <a:solidFill>
                  <a:schemeClr val="tx1">
                    <a:lumMod val="75000"/>
                    <a:lumOff val="25000"/>
                  </a:schemeClr>
                </a:solidFill>
                <a:latin typeface="メイリオ" panose="020B0604030504040204" pitchFamily="50" charset="-128"/>
                <a:ea typeface="メイリオ" panose="020B0604030504040204" pitchFamily="50" charset="-128"/>
              </a:rPr>
              <a:t>ことが難しくなり、退職せざるをえませんでした。</a:t>
            </a:r>
            <a:br>
              <a:rPr lang="en-US" altLang="ja-JP" sz="2800" b="1" spc="-15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800" b="1" spc="-150" dirty="0">
                <a:solidFill>
                  <a:schemeClr val="tx1">
                    <a:lumMod val="75000"/>
                    <a:lumOff val="25000"/>
                  </a:schemeClr>
                </a:solidFill>
                <a:latin typeface="メイリオ" panose="020B0604030504040204" pitchFamily="50" charset="-128"/>
                <a:ea typeface="メイリオ" panose="020B0604030504040204" pitchFamily="50" charset="-128"/>
              </a:rPr>
              <a:t>好きな仕事だったので、本当に残念でした。</a:t>
            </a:r>
            <a:br>
              <a:rPr lang="en-US" altLang="ja-JP" sz="2800" b="1" spc="-15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800" b="1" spc="-150" dirty="0">
                <a:solidFill>
                  <a:schemeClr val="tx1">
                    <a:lumMod val="75000"/>
                    <a:lumOff val="25000"/>
                  </a:schemeClr>
                </a:solidFill>
                <a:latin typeface="メイリオ" panose="020B0604030504040204" pitchFamily="50" charset="-128"/>
                <a:ea typeface="メイリオ" panose="020B0604030504040204" pitchFamily="50" charset="-128"/>
              </a:rPr>
              <a:t>ただその後</a:t>
            </a:r>
            <a:r>
              <a:rPr lang="ja-JP" altLang="en-US" sz="2800" b="1" spc="-10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ja-JP" sz="2800" b="1" spc="-150" dirty="0">
                <a:solidFill>
                  <a:schemeClr val="tx1">
                    <a:lumMod val="75000"/>
                    <a:lumOff val="25000"/>
                  </a:schemeClr>
                </a:solidFill>
                <a:latin typeface="メイリオ" panose="020B0604030504040204" pitchFamily="50" charset="-128"/>
                <a:ea typeface="メイリオ" panose="020B0604030504040204" pitchFamily="50" charset="-128"/>
              </a:rPr>
              <a:t>病気のことを理解してくれる職場</a:t>
            </a:r>
            <a:r>
              <a:rPr lang="ja-JP" altLang="en-US" sz="2800" b="1" spc="-150" dirty="0">
                <a:solidFill>
                  <a:schemeClr val="tx1">
                    <a:lumMod val="75000"/>
                    <a:lumOff val="25000"/>
                  </a:schemeClr>
                </a:solidFill>
                <a:latin typeface="メイリオ" panose="020B0604030504040204" pitchFamily="50" charset="-128"/>
                <a:ea typeface="メイリオ" panose="020B0604030504040204" pitchFamily="50" charset="-128"/>
              </a:rPr>
              <a:t>と出会い、今は、体調を優先して働くことができています。</a:t>
            </a:r>
            <a:endParaRPr kumimoji="1" lang="ja-JP" altLang="en-US" sz="2800" b="1" spc="-15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9" name="グループ化 18"/>
          <p:cNvGrpSpPr>
            <a:grpSpLocks noChangeAspect="1"/>
          </p:cNvGrpSpPr>
          <p:nvPr/>
        </p:nvGrpSpPr>
        <p:grpSpPr>
          <a:xfrm>
            <a:off x="1361219" y="-26783"/>
            <a:ext cx="8312733" cy="1809524"/>
            <a:chOff x="1413971" y="-26783"/>
            <a:chExt cx="7121152" cy="1809524"/>
          </a:xfrm>
        </p:grpSpPr>
        <p:pic>
          <p:nvPicPr>
            <p:cNvPr id="20"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3971" y="-26783"/>
              <a:ext cx="6390013" cy="1809524"/>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1919255" y="359458"/>
              <a:ext cx="6615868"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4000" spc="-150" dirty="0">
                  <a:solidFill>
                    <a:schemeClr val="tx1">
                      <a:lumMod val="75000"/>
                      <a:lumOff val="25000"/>
                    </a:schemeClr>
                  </a:solidFill>
                  <a:effectLst/>
                  <a:cs typeface="メイリオ" panose="020B0604030504040204" pitchFamily="50" charset="-128"/>
                </a:rPr>
                <a:t>がん患者が暮らしやすい社会</a:t>
              </a:r>
              <a:endParaRPr lang="en-US" altLang="ja-JP" sz="4000" spc="-150" dirty="0">
                <a:solidFill>
                  <a:schemeClr val="tx1">
                    <a:lumMod val="75000"/>
                    <a:lumOff val="25000"/>
                  </a:schemeClr>
                </a:solidFill>
                <a:effectLst/>
                <a:cs typeface="メイリオ" panose="020B0604030504040204" pitchFamily="50" charset="-128"/>
              </a:endParaRPr>
            </a:p>
            <a:p>
              <a:pPr algn="l"/>
              <a:r>
                <a:rPr lang="ja-JP" altLang="en-US" sz="4000" spc="-150" dirty="0">
                  <a:solidFill>
                    <a:schemeClr val="tx1">
                      <a:lumMod val="75000"/>
                      <a:lumOff val="25000"/>
                    </a:schemeClr>
                  </a:solidFill>
                  <a:effectLst/>
                  <a:cs typeface="メイリオ" panose="020B0604030504040204" pitchFamily="50" charset="-128"/>
                </a:rPr>
                <a:t>とはどのような社会だろう</a:t>
              </a:r>
            </a:p>
          </p:txBody>
        </p:sp>
      </p:grpSp>
      <p:grpSp>
        <p:nvGrpSpPr>
          <p:cNvPr id="22" name="グループ化 21"/>
          <p:cNvGrpSpPr/>
          <p:nvPr/>
        </p:nvGrpSpPr>
        <p:grpSpPr>
          <a:xfrm>
            <a:off x="395536" y="308508"/>
            <a:ext cx="1008112" cy="1067428"/>
            <a:chOff x="728192" y="921380"/>
            <a:chExt cx="1008112" cy="1067428"/>
          </a:xfrm>
        </p:grpSpPr>
        <p:sp>
          <p:nvSpPr>
            <p:cNvPr id="23" name="円/楕円 22"/>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テキスト ボックス 23"/>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pic>
        <p:nvPicPr>
          <p:cNvPr id="2050" name="Picture 2" descr="C:\Users\nakamura\Desktop\サタケさんイラストスライド化拡大-3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0438" y="1700808"/>
            <a:ext cx="2708353" cy="259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03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05335" y="708348"/>
            <a:ext cx="8525466" cy="2432620"/>
          </a:xfrm>
          <a:prstGeom prst="rect">
            <a:avLst/>
          </a:prstGeom>
          <a:solidFill>
            <a:srgbClr val="DCF1D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015531" y="5126526"/>
            <a:ext cx="7084861" cy="132681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75000"/>
                </a:schemeClr>
              </a:solidFill>
            </a:endParaRPr>
          </a:p>
        </p:txBody>
      </p:sp>
      <p:sp>
        <p:nvSpPr>
          <p:cNvPr id="17" name="正方形/長方形 16"/>
          <p:cNvSpPr/>
          <p:nvPr/>
        </p:nvSpPr>
        <p:spPr>
          <a:xfrm>
            <a:off x="1015531" y="5126526"/>
            <a:ext cx="2588096" cy="13268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75000"/>
                </a:schemeClr>
              </a:solidFill>
            </a:endParaRPr>
          </a:p>
        </p:txBody>
      </p:sp>
      <p:sp>
        <p:nvSpPr>
          <p:cNvPr id="18" name="テキスト ボックス 17"/>
          <p:cNvSpPr txBox="1"/>
          <p:nvPr/>
        </p:nvSpPr>
        <p:spPr>
          <a:xfrm>
            <a:off x="357934" y="5199696"/>
            <a:ext cx="3953810" cy="1200329"/>
          </a:xfrm>
          <a:prstGeom prst="rect">
            <a:avLst/>
          </a:prstGeom>
          <a:noFill/>
        </p:spPr>
        <p:txBody>
          <a:bodyPr wrap="square" rtlCol="0">
            <a:spAutoFit/>
          </a:bodyPr>
          <a:lstStyle/>
          <a:p>
            <a:pPr algn="ctr"/>
            <a:r>
              <a:rPr lang="en-US" altLang="ja-JP" sz="7200" b="1" dirty="0">
                <a:solidFill>
                  <a:schemeClr val="bg1"/>
                </a:solidFill>
              </a:rPr>
              <a:t>27.9</a:t>
            </a:r>
            <a:r>
              <a:rPr lang="ja-JP" altLang="en-US" sz="6000" b="1" dirty="0">
                <a:solidFill>
                  <a:schemeClr val="bg1"/>
                </a:solidFill>
              </a:rPr>
              <a:t>％</a:t>
            </a:r>
            <a:endParaRPr kumimoji="1" lang="en-US" altLang="ja-JP" sz="6000" b="1" dirty="0">
              <a:solidFill>
                <a:schemeClr val="bg1"/>
              </a:solidFill>
            </a:endParaRPr>
          </a:p>
        </p:txBody>
      </p:sp>
      <p:sp>
        <p:nvSpPr>
          <p:cNvPr id="20" name="テキスト ボックス 19"/>
          <p:cNvSpPr txBox="1"/>
          <p:nvPr/>
        </p:nvSpPr>
        <p:spPr>
          <a:xfrm>
            <a:off x="455384" y="1225327"/>
            <a:ext cx="8640960" cy="1823576"/>
          </a:xfrm>
          <a:prstGeom prst="rect">
            <a:avLst/>
          </a:prstGeom>
          <a:noFill/>
        </p:spPr>
        <p:txBody>
          <a:bodyPr wrap="square" rtlCol="0">
            <a:spAutoFit/>
          </a:bodyPr>
          <a:lstStyle/>
          <a:p>
            <a:pPr>
              <a:lnSpc>
                <a:spcPts val="4500"/>
              </a:lnSpc>
            </a:pPr>
            <a:r>
              <a:rPr lang="ja-JP" altLang="en-US" sz="3500" b="1" dirty="0">
                <a:solidFill>
                  <a:schemeClr val="tx1">
                    <a:lumMod val="75000"/>
                    <a:lumOff val="25000"/>
                  </a:schemeClr>
                </a:solidFill>
                <a:latin typeface="メイリオ" panose="020B0604030504040204" pitchFamily="50" charset="-128"/>
                <a:ea typeface="メイリオ" panose="020B0604030504040204" pitchFamily="50" charset="-128"/>
              </a:rPr>
              <a:t>　　がんの治療や検査のために</a:t>
            </a:r>
            <a:br>
              <a:rPr lang="en-US" altLang="ja-JP" sz="35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500" b="1" dirty="0">
                <a:solidFill>
                  <a:schemeClr val="tx1">
                    <a:lumMod val="75000"/>
                    <a:lumOff val="25000"/>
                  </a:schemeClr>
                </a:solidFill>
                <a:latin typeface="メイリオ" panose="020B0604030504040204" pitchFamily="50" charset="-128"/>
                <a:ea typeface="メイリオ" panose="020B0604030504040204" pitchFamily="50" charset="-128"/>
              </a:rPr>
              <a:t>２週間に一度程度病院に通う必要がある</a:t>
            </a:r>
            <a:endParaRPr lang="en-US" altLang="ja-JP" sz="35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4500"/>
              </a:lnSpc>
            </a:pPr>
            <a:r>
              <a:rPr lang="ja-JP" altLang="en-US" sz="3500" b="1" dirty="0">
                <a:solidFill>
                  <a:schemeClr val="tx1">
                    <a:lumMod val="75000"/>
                    <a:lumOff val="25000"/>
                  </a:schemeClr>
                </a:solidFill>
                <a:latin typeface="メイリオ" panose="020B0604030504040204" pitchFamily="50" charset="-128"/>
                <a:ea typeface="メイリオ" panose="020B0604030504040204" pitchFamily="50" charset="-128"/>
              </a:rPr>
              <a:t>場合</a:t>
            </a:r>
            <a:r>
              <a:rPr lang="ja-JP" altLang="en-US" sz="3500" b="1" spc="-10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3500" b="1" dirty="0">
                <a:solidFill>
                  <a:schemeClr val="tx1">
                    <a:lumMod val="75000"/>
                    <a:lumOff val="25000"/>
                  </a:schemeClr>
                </a:solidFill>
                <a:latin typeface="メイリオ" panose="020B0604030504040204" pitchFamily="50" charset="-128"/>
                <a:ea typeface="メイリオ" panose="020B0604030504040204" pitchFamily="50" charset="-128"/>
              </a:rPr>
              <a:t>働きつづけられる環境だと思うか</a:t>
            </a:r>
            <a:endParaRPr kumimoji="1" lang="en-US" altLang="ja-JP" sz="35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11" name="Picture 2" descr="C:\Users\nakamura\Desktop\サタケさんイラストスライド化拡大-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7102" y="2783610"/>
            <a:ext cx="2637917" cy="2441443"/>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683568" y="6583843"/>
            <a:ext cx="8208912" cy="253916"/>
          </a:xfrm>
          <a:prstGeom prst="rect">
            <a:avLst/>
          </a:prstGeom>
          <a:noFill/>
        </p:spPr>
        <p:txBody>
          <a:bodyPr wrap="square" rtlCol="0">
            <a:spAutoFit/>
          </a:bodyPr>
          <a:lstStyle/>
          <a:p>
            <a:pPr algn="r"/>
            <a:r>
              <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：内閣府　平成</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年度がん対策に関する世論調査</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吹き出し 12"/>
          <p:cNvSpPr/>
          <p:nvPr/>
        </p:nvSpPr>
        <p:spPr>
          <a:xfrm>
            <a:off x="673817" y="3633589"/>
            <a:ext cx="3271524" cy="1291223"/>
          </a:xfrm>
          <a:prstGeom prst="wedgeRoundRectCallout">
            <a:avLst>
              <a:gd name="adj1" fmla="val -23373"/>
              <a:gd name="adj2" fmla="val 78682"/>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tIns="216000" rtlCol="0" anchor="ctr"/>
          <a:lstStyle/>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そう思う</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メモ 22"/>
          <p:cNvSpPr/>
          <p:nvPr/>
        </p:nvSpPr>
        <p:spPr>
          <a:xfrm>
            <a:off x="467544" y="-171400"/>
            <a:ext cx="8208912" cy="1152129"/>
          </a:xfrm>
          <a:prstGeom prst="foldedCorner">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39552" y="203154"/>
            <a:ext cx="8064896" cy="769441"/>
          </a:xfrm>
          <a:prstGeom prst="rect">
            <a:avLst/>
          </a:prstGeom>
          <a:noFill/>
        </p:spPr>
        <p:txBody>
          <a:bodyPr wrap="square" rtlCol="0">
            <a:spAutoFit/>
          </a:bodyPr>
          <a:lstStyle/>
          <a:p>
            <a:pPr algn="ctr"/>
            <a:r>
              <a:rPr lang="ja-JP" altLang="en-US" sz="4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がんの治療と仕事の両立</a:t>
            </a:r>
            <a:endParaRPr kumimoji="1" lang="ja-JP" altLang="en-US" sz="4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3" name="グループ化 2"/>
          <p:cNvGrpSpPr/>
          <p:nvPr/>
        </p:nvGrpSpPr>
        <p:grpSpPr>
          <a:xfrm>
            <a:off x="395536" y="952153"/>
            <a:ext cx="942994" cy="861774"/>
            <a:chOff x="479704" y="1030230"/>
            <a:chExt cx="942994" cy="861774"/>
          </a:xfrm>
        </p:grpSpPr>
        <p:sp>
          <p:nvSpPr>
            <p:cNvPr id="21" name="円/楕円 20"/>
            <p:cNvSpPr/>
            <p:nvPr/>
          </p:nvSpPr>
          <p:spPr>
            <a:xfrm>
              <a:off x="539552" y="1124744"/>
              <a:ext cx="799110" cy="765954"/>
            </a:xfrm>
            <a:prstGeom prst="ellipse">
              <a:avLst/>
            </a:prstGeom>
            <a:solidFill>
              <a:schemeClr val="bg1"/>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p:cNvSpPr txBox="1"/>
            <p:nvPr/>
          </p:nvSpPr>
          <p:spPr>
            <a:xfrm>
              <a:off x="479704" y="1030230"/>
              <a:ext cx="942994" cy="861774"/>
            </a:xfrm>
            <a:prstGeom prst="rect">
              <a:avLst/>
            </a:prstGeom>
            <a:noFill/>
          </p:spPr>
          <p:txBody>
            <a:bodyPr wrap="square" rtlCol="0">
              <a:spAutoFit/>
            </a:bodyPr>
            <a:lstStyle/>
            <a:p>
              <a:pPr algn="ctr"/>
              <a:r>
                <a:rPr kumimoji="1" lang="ja-JP" altLang="en-US" sz="5000" dirty="0">
                  <a:solidFill>
                    <a:srgbClr val="00B050"/>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spTree>
    <p:extLst>
      <p:ext uri="{BB962C8B-B14F-4D97-AF65-F5344CB8AC3E}">
        <p14:creationId xmlns:p14="http://schemas.microsoft.com/office/powerpoint/2010/main" val="173088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27584" y="2348880"/>
            <a:ext cx="7488832" cy="2272417"/>
          </a:xfrm>
          <a:prstGeom prst="rect">
            <a:avLst/>
          </a:prstGeom>
          <a:noFill/>
        </p:spPr>
        <p:txBody>
          <a:bodyPr wrap="square" rtlCol="0">
            <a:spAutoFit/>
          </a:bodyPr>
          <a:lstStyle>
            <a:defPPr>
              <a:defRPr lang="ja-JP"/>
            </a:defPPr>
            <a:lvl1pPr algn="ctr">
              <a:lnSpc>
                <a:spcPts val="8500"/>
              </a:lnSpc>
              <a:defRPr sz="6500" b="1">
                <a:solidFill>
                  <a:srgbClr val="017275"/>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solidFill>
                  <a:schemeClr val="tx1">
                    <a:lumMod val="75000"/>
                    <a:lumOff val="25000"/>
                  </a:schemeClr>
                </a:solidFill>
              </a:rPr>
              <a:t>がんの原因は</a:t>
            </a:r>
            <a:br>
              <a:rPr lang="en-US" altLang="ja-JP" dirty="0">
                <a:solidFill>
                  <a:schemeClr val="tx1">
                    <a:lumMod val="75000"/>
                    <a:lumOff val="25000"/>
                  </a:schemeClr>
                </a:solidFill>
              </a:rPr>
            </a:br>
            <a:r>
              <a:rPr lang="ja-JP" altLang="en-US" dirty="0">
                <a:solidFill>
                  <a:schemeClr val="tx1">
                    <a:lumMod val="75000"/>
                    <a:lumOff val="25000"/>
                  </a:schemeClr>
                </a:solidFill>
              </a:rPr>
              <a:t>何だろう</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32954678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015531" y="5126526"/>
            <a:ext cx="7084861" cy="132681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75000"/>
                </a:schemeClr>
              </a:solidFill>
            </a:endParaRPr>
          </a:p>
        </p:txBody>
      </p:sp>
      <p:sp>
        <p:nvSpPr>
          <p:cNvPr id="17" name="正方形/長方形 16"/>
          <p:cNvSpPr/>
          <p:nvPr/>
        </p:nvSpPr>
        <p:spPr>
          <a:xfrm>
            <a:off x="1015531" y="5126526"/>
            <a:ext cx="5040560" cy="13268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75000"/>
                </a:schemeClr>
              </a:solidFill>
            </a:endParaRPr>
          </a:p>
        </p:txBody>
      </p:sp>
      <p:sp>
        <p:nvSpPr>
          <p:cNvPr id="18" name="テキスト ボックス 17"/>
          <p:cNvSpPr txBox="1"/>
          <p:nvPr/>
        </p:nvSpPr>
        <p:spPr>
          <a:xfrm>
            <a:off x="1678461" y="5188433"/>
            <a:ext cx="3953810" cy="1200329"/>
          </a:xfrm>
          <a:prstGeom prst="rect">
            <a:avLst/>
          </a:prstGeom>
          <a:noFill/>
        </p:spPr>
        <p:txBody>
          <a:bodyPr wrap="square" rtlCol="0">
            <a:spAutoFit/>
          </a:bodyPr>
          <a:lstStyle/>
          <a:p>
            <a:pPr algn="ctr"/>
            <a:r>
              <a:rPr lang="en-US" altLang="ja-JP" sz="7200" b="1" dirty="0">
                <a:solidFill>
                  <a:schemeClr val="bg1"/>
                </a:solidFill>
              </a:rPr>
              <a:t>68.3</a:t>
            </a:r>
            <a:r>
              <a:rPr lang="ja-JP" altLang="en-US" sz="6000" b="1" dirty="0">
                <a:solidFill>
                  <a:schemeClr val="bg1"/>
                </a:solidFill>
              </a:rPr>
              <a:t>％</a:t>
            </a:r>
            <a:endParaRPr kumimoji="1" lang="en-US" altLang="ja-JP" sz="6000" b="1" dirty="0">
              <a:solidFill>
                <a:schemeClr val="bg1"/>
              </a:solidFill>
            </a:endParaRPr>
          </a:p>
        </p:txBody>
      </p:sp>
      <p:sp>
        <p:nvSpPr>
          <p:cNvPr id="10" name="テキスト ボックス 9"/>
          <p:cNvSpPr txBox="1"/>
          <p:nvPr/>
        </p:nvSpPr>
        <p:spPr>
          <a:xfrm>
            <a:off x="668710" y="6568985"/>
            <a:ext cx="8208912" cy="253916"/>
          </a:xfrm>
          <a:prstGeom prst="rect">
            <a:avLst/>
          </a:prstGeom>
          <a:noFill/>
        </p:spPr>
        <p:txBody>
          <a:bodyPr wrap="square" rtlCol="0">
            <a:spAutoFit/>
          </a:bodyPr>
          <a:lstStyle/>
          <a:p>
            <a:pPr algn="r"/>
            <a:r>
              <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zh-TW"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27</a:t>
            </a:r>
            <a:r>
              <a:rPr lang="zh-TW"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　厚生労働省研究班患者体験調査</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吹き出し 10"/>
          <p:cNvSpPr/>
          <p:nvPr/>
        </p:nvSpPr>
        <p:spPr>
          <a:xfrm>
            <a:off x="668710" y="3525128"/>
            <a:ext cx="3732972" cy="1430169"/>
          </a:xfrm>
          <a:prstGeom prst="wedgeRoundRectCallout">
            <a:avLst>
              <a:gd name="adj1" fmla="val -23118"/>
              <a:gd name="adj2" fmla="val 82248"/>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tIns="216000" rtlCol="0" anchor="ctr"/>
          <a:lstStyle/>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そう思う</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ややそう思う</a:t>
            </a:r>
          </a:p>
        </p:txBody>
      </p:sp>
      <p:sp>
        <p:nvSpPr>
          <p:cNvPr id="12" name="正方形/長方形 11"/>
          <p:cNvSpPr/>
          <p:nvPr/>
        </p:nvSpPr>
        <p:spPr>
          <a:xfrm>
            <a:off x="305335" y="708348"/>
            <a:ext cx="8525466" cy="2432620"/>
          </a:xfrm>
          <a:prstGeom prst="rect">
            <a:avLst/>
          </a:prstGeom>
          <a:solidFill>
            <a:srgbClr val="DCF1D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55384" y="1225327"/>
            <a:ext cx="8640960" cy="1823576"/>
          </a:xfrm>
          <a:prstGeom prst="rect">
            <a:avLst/>
          </a:prstGeom>
          <a:noFill/>
        </p:spPr>
        <p:txBody>
          <a:bodyPr wrap="square" rtlCol="0">
            <a:spAutoFit/>
          </a:bodyPr>
          <a:lstStyle>
            <a:defPPr>
              <a:defRPr lang="ja-JP"/>
            </a:defPPr>
            <a:lvl1pPr>
              <a:lnSpc>
                <a:spcPts val="4500"/>
              </a:lnSpc>
              <a:defRPr sz="3500" b="1">
                <a:solidFill>
                  <a:schemeClr val="tx1">
                    <a:lumMod val="75000"/>
                    <a:lumOff val="25000"/>
                  </a:schemeClr>
                </a:solidFill>
                <a:latin typeface="メイリオ" panose="020B0604030504040204" pitchFamily="50" charset="-128"/>
                <a:ea typeface="メイリオ" panose="020B0604030504040204" pitchFamily="50" charset="-128"/>
              </a:defRPr>
            </a:lvl1pPr>
          </a:lstStyle>
          <a:p>
            <a:r>
              <a:rPr lang="ja-JP" altLang="en-US" spc="-100" dirty="0"/>
              <a:t>　　がんの治療中に、治療と仕事を両方</a:t>
            </a:r>
            <a:endParaRPr lang="en-US" altLang="ja-JP" spc="-100" dirty="0"/>
          </a:p>
          <a:p>
            <a:r>
              <a:rPr lang="ja-JP" altLang="en-US" spc="-100" dirty="0"/>
              <a:t>続けられるような支援または配慮を</a:t>
            </a:r>
            <a:endParaRPr lang="en-US" altLang="ja-JP" spc="-100" dirty="0"/>
          </a:p>
          <a:p>
            <a:r>
              <a:rPr lang="ja-JP" altLang="en-US" spc="-120" dirty="0"/>
              <a:t>職場や仕事上の関係者から受けたと思うか</a:t>
            </a:r>
            <a:endParaRPr lang="en-US" altLang="ja-JP" spc="-120" dirty="0"/>
          </a:p>
        </p:txBody>
      </p:sp>
      <p:sp>
        <p:nvSpPr>
          <p:cNvPr id="20" name="メモ 19"/>
          <p:cNvSpPr/>
          <p:nvPr/>
        </p:nvSpPr>
        <p:spPr>
          <a:xfrm>
            <a:off x="467544" y="-171400"/>
            <a:ext cx="8208912" cy="1152129"/>
          </a:xfrm>
          <a:prstGeom prst="foldedCorner">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39552" y="203154"/>
            <a:ext cx="8064896" cy="769441"/>
          </a:xfrm>
          <a:prstGeom prst="rect">
            <a:avLst/>
          </a:prstGeom>
          <a:noFill/>
        </p:spPr>
        <p:txBody>
          <a:bodyPr wrap="square" rtlCol="0">
            <a:spAutoFit/>
          </a:bodyPr>
          <a:lstStyle/>
          <a:p>
            <a:pPr algn="ctr"/>
            <a:r>
              <a:rPr lang="ja-JP" altLang="en-US" sz="4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がんの治療と仕事の両立</a:t>
            </a:r>
            <a:endParaRPr kumimoji="1" lang="ja-JP" altLang="en-US" sz="4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22" name="グループ化 21"/>
          <p:cNvGrpSpPr/>
          <p:nvPr/>
        </p:nvGrpSpPr>
        <p:grpSpPr>
          <a:xfrm>
            <a:off x="395536" y="952153"/>
            <a:ext cx="942994" cy="861774"/>
            <a:chOff x="479704" y="1030230"/>
            <a:chExt cx="942994" cy="861774"/>
          </a:xfrm>
        </p:grpSpPr>
        <p:sp>
          <p:nvSpPr>
            <p:cNvPr id="23" name="円/楕円 22"/>
            <p:cNvSpPr/>
            <p:nvPr/>
          </p:nvSpPr>
          <p:spPr>
            <a:xfrm>
              <a:off x="539552" y="1124744"/>
              <a:ext cx="799110" cy="765954"/>
            </a:xfrm>
            <a:prstGeom prst="ellipse">
              <a:avLst/>
            </a:prstGeom>
            <a:solidFill>
              <a:schemeClr val="bg1"/>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テキスト ボックス 23"/>
            <p:cNvSpPr txBox="1"/>
            <p:nvPr/>
          </p:nvSpPr>
          <p:spPr>
            <a:xfrm>
              <a:off x="479704" y="1030230"/>
              <a:ext cx="942994" cy="861774"/>
            </a:xfrm>
            <a:prstGeom prst="rect">
              <a:avLst/>
            </a:prstGeom>
            <a:noFill/>
          </p:spPr>
          <p:txBody>
            <a:bodyPr wrap="square" rtlCol="0">
              <a:spAutoFit/>
            </a:bodyPr>
            <a:lstStyle/>
            <a:p>
              <a:pPr algn="ctr"/>
              <a:r>
                <a:rPr kumimoji="1" lang="ja-JP" altLang="en-US" sz="5000" dirty="0">
                  <a:solidFill>
                    <a:srgbClr val="00B050"/>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pic>
        <p:nvPicPr>
          <p:cNvPr id="15" name="Picture 2" descr="C:\Users\nakamura\Desktop\サタケさんイラストスライド化拡大-3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6991" y="2676225"/>
            <a:ext cx="2564801" cy="245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94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吹き出し 15"/>
          <p:cNvSpPr/>
          <p:nvPr/>
        </p:nvSpPr>
        <p:spPr>
          <a:xfrm>
            <a:off x="4592219" y="484073"/>
            <a:ext cx="4041923" cy="2345606"/>
          </a:xfrm>
          <a:prstGeom prst="wedgeRoundRectCallout">
            <a:avLst>
              <a:gd name="adj1" fmla="val 868"/>
              <a:gd name="adj2" fmla="val 67100"/>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がんの治療に</a:t>
            </a:r>
            <a:b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協力を得られる</a:t>
            </a:r>
          </a:p>
        </p:txBody>
      </p:sp>
      <p:sp>
        <p:nvSpPr>
          <p:cNvPr id="17" name="角丸四角形吹き出し 16"/>
          <p:cNvSpPr/>
          <p:nvPr/>
        </p:nvSpPr>
        <p:spPr>
          <a:xfrm>
            <a:off x="577068" y="484074"/>
            <a:ext cx="3732972" cy="2345606"/>
          </a:xfrm>
          <a:prstGeom prst="wedgeRoundRectCallout">
            <a:avLst>
              <a:gd name="adj1" fmla="val -664"/>
              <a:gd name="adj2" fmla="val 66264"/>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tIns="216000" rtlCol="0" anchor="ctr"/>
          <a:lstStyle/>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がんについて</a:t>
            </a:r>
            <a:b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周囲の理解が</a:t>
            </a:r>
            <a:b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ある</a:t>
            </a:r>
          </a:p>
        </p:txBody>
      </p:sp>
      <p:pic>
        <p:nvPicPr>
          <p:cNvPr id="8" name="Picture 2" descr="C:\Users\nakamura\Desktop\サタケさんイラストスライド化拡大-3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0790" y="1921849"/>
            <a:ext cx="3640989" cy="348211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429546" y="4965551"/>
            <a:ext cx="8280920" cy="1546753"/>
          </a:xfrm>
          <a:prstGeom prst="roundRect">
            <a:avLst/>
          </a:prstGeom>
          <a:solidFill>
            <a:srgbClr val="FF9900"/>
          </a:solidFill>
          <a:ln>
            <a:noFill/>
          </a:ln>
        </p:spPr>
        <p:style>
          <a:lnRef idx="2">
            <a:schemeClr val="dk1"/>
          </a:lnRef>
          <a:fillRef idx="1">
            <a:schemeClr val="lt1"/>
          </a:fillRef>
          <a:effectRef idx="0">
            <a:schemeClr val="dk1"/>
          </a:effectRef>
          <a:fontRef idx="minor">
            <a:schemeClr val="dk1"/>
          </a:fontRef>
        </p:style>
        <p:txBody>
          <a:bodyPr lIns="0" tIns="144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4000" dirty="0"/>
              <a:t>がんへの正しい理解が</a:t>
            </a:r>
            <a:endParaRPr lang="en-US" altLang="ja-JP" sz="4000" dirty="0"/>
          </a:p>
          <a:p>
            <a:r>
              <a:rPr lang="ja-JP" altLang="en-US" sz="4000" dirty="0"/>
              <a:t>誰もが暮らしやすい社会につながる</a:t>
            </a:r>
            <a:endParaRPr lang="en-US" altLang="ja-JP" sz="4000" dirty="0"/>
          </a:p>
        </p:txBody>
      </p:sp>
    </p:spTree>
    <p:extLst>
      <p:ext uri="{BB962C8B-B14F-4D97-AF65-F5344CB8AC3E}">
        <p14:creationId xmlns:p14="http://schemas.microsoft.com/office/powerpoint/2010/main" val="24005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500"/>
                            </p:stCondLst>
                            <p:childTnLst>
                              <p:par>
                                <p:cTn id="13" presetID="14" presetClass="entr" presetSubtype="10"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864096"/>
          </a:xfrm>
        </p:spPr>
        <p:txBody>
          <a:bodyPr>
            <a:normAutofit/>
          </a:bodyPr>
          <a:lstStyle/>
          <a:p>
            <a:r>
              <a:rPr lang="ja-JP" altLang="en-US" sz="4000" dirty="0">
                <a:solidFill>
                  <a:srgbClr val="002060"/>
                </a:solidFill>
              </a:rPr>
              <a:t>宮崎県のがん拠点病院等</a:t>
            </a:r>
            <a:endParaRPr kumimoji="1" lang="ja-JP" altLang="en-US" sz="4000" dirty="0">
              <a:solidFill>
                <a:srgbClr val="002060"/>
              </a:solidFill>
            </a:endParaRPr>
          </a:p>
        </p:txBody>
      </p:sp>
      <p:sp>
        <p:nvSpPr>
          <p:cNvPr id="3" name="コンテンツ プレースホルダー 2"/>
          <p:cNvSpPr>
            <a:spLocks noGrp="1"/>
          </p:cNvSpPr>
          <p:nvPr>
            <p:ph idx="1"/>
          </p:nvPr>
        </p:nvSpPr>
        <p:spPr>
          <a:xfrm>
            <a:off x="215008" y="1268760"/>
            <a:ext cx="8928992" cy="5040560"/>
          </a:xfrm>
        </p:spPr>
        <p:txBody>
          <a:bodyPr anchor="ctr">
            <a:normAutofit fontScale="70000" lnSpcReduction="20000"/>
          </a:bodyPr>
          <a:lstStyle/>
          <a:p>
            <a:pPr marL="0" indent="0">
              <a:buNone/>
            </a:pPr>
            <a:r>
              <a:rPr lang="ja-JP" altLang="en-US" sz="3500" dirty="0">
                <a:solidFill>
                  <a:srgbClr val="002060"/>
                </a:solidFill>
                <a:latin typeface="+mn-ea"/>
              </a:rPr>
              <a:t>１　がん診療連携拠点病院（厚生労働大臣指定病院）</a:t>
            </a:r>
          </a:p>
          <a:p>
            <a:pPr marL="0" indent="0">
              <a:buNone/>
            </a:pPr>
            <a:r>
              <a:rPr lang="ja-JP" altLang="en-US" dirty="0">
                <a:solidFill>
                  <a:srgbClr val="002060"/>
                </a:solidFill>
                <a:latin typeface="+mn-ea"/>
              </a:rPr>
              <a:t>　　</a:t>
            </a:r>
            <a:r>
              <a:rPr lang="ja-JP" altLang="en-US" sz="3100" dirty="0">
                <a:solidFill>
                  <a:srgbClr val="002060"/>
                </a:solidFill>
                <a:latin typeface="+mn-ea"/>
              </a:rPr>
              <a:t>○都道府県がん診療連携拠点病院</a:t>
            </a:r>
            <a:r>
              <a:rPr lang="ja-JP" altLang="en-US" sz="2400" dirty="0">
                <a:solidFill>
                  <a:srgbClr val="002060"/>
                </a:solidFill>
                <a:latin typeface="+mn-ea"/>
              </a:rPr>
              <a:t>（都道府県に原則１か所）</a:t>
            </a:r>
            <a:endParaRPr lang="ja-JP" altLang="en-US" sz="3100" dirty="0">
              <a:solidFill>
                <a:srgbClr val="002060"/>
              </a:solidFill>
              <a:latin typeface="+mn-ea"/>
            </a:endParaRPr>
          </a:p>
          <a:p>
            <a:pPr marL="0" indent="0">
              <a:buNone/>
            </a:pPr>
            <a:r>
              <a:rPr lang="ja-JP" altLang="en-US" sz="3100" dirty="0">
                <a:solidFill>
                  <a:srgbClr val="FF0000"/>
                </a:solidFill>
                <a:latin typeface="+mn-ea"/>
              </a:rPr>
              <a:t>　　　・宮崎大学医学部付属病院</a:t>
            </a:r>
            <a:endParaRPr lang="en-US" altLang="ja-JP" sz="3100" dirty="0">
              <a:solidFill>
                <a:srgbClr val="FF0000"/>
              </a:solidFill>
              <a:latin typeface="+mn-ea"/>
            </a:endParaRPr>
          </a:p>
          <a:p>
            <a:pPr marL="0" indent="0">
              <a:buNone/>
            </a:pPr>
            <a:endParaRPr lang="en-US" altLang="ja-JP" sz="3100" dirty="0">
              <a:latin typeface="+mn-ea"/>
            </a:endParaRPr>
          </a:p>
          <a:p>
            <a:pPr marL="0" indent="0">
              <a:buNone/>
            </a:pPr>
            <a:r>
              <a:rPr lang="ja-JP" altLang="en-US" sz="3100" dirty="0">
                <a:latin typeface="+mn-ea"/>
              </a:rPr>
              <a:t>　　</a:t>
            </a:r>
            <a:r>
              <a:rPr lang="ja-JP" altLang="en-US" sz="3100" dirty="0">
                <a:solidFill>
                  <a:srgbClr val="002060"/>
                </a:solidFill>
                <a:latin typeface="+mn-ea"/>
              </a:rPr>
              <a:t>○地域がん診療連携拠点病院</a:t>
            </a:r>
            <a:r>
              <a:rPr lang="ja-JP" altLang="en-US" sz="2400" dirty="0">
                <a:solidFill>
                  <a:srgbClr val="002060"/>
                </a:solidFill>
                <a:latin typeface="+mn-ea"/>
              </a:rPr>
              <a:t>（２次医療圏に原則１か所）</a:t>
            </a:r>
            <a:endParaRPr lang="en-US" altLang="ja-JP" sz="3100" dirty="0">
              <a:solidFill>
                <a:srgbClr val="002060"/>
              </a:solidFill>
              <a:latin typeface="+mn-ea"/>
            </a:endParaRPr>
          </a:p>
          <a:p>
            <a:pPr marL="0" indent="0">
              <a:buNone/>
            </a:pPr>
            <a:r>
              <a:rPr lang="ja-JP" altLang="en-US" sz="3100" dirty="0">
                <a:solidFill>
                  <a:srgbClr val="FF0000"/>
                </a:solidFill>
                <a:latin typeface="+mn-ea"/>
              </a:rPr>
              <a:t>　　　・国立病院機構都城医療センター</a:t>
            </a:r>
            <a:endParaRPr lang="en-US" altLang="ja-JP" sz="3100" dirty="0">
              <a:solidFill>
                <a:srgbClr val="FF0000"/>
              </a:solidFill>
              <a:latin typeface="+mn-ea"/>
            </a:endParaRPr>
          </a:p>
          <a:p>
            <a:pPr marL="0" indent="0">
              <a:buNone/>
            </a:pPr>
            <a:r>
              <a:rPr lang="ja-JP" altLang="en-US" sz="3100" dirty="0">
                <a:solidFill>
                  <a:srgbClr val="FF0000"/>
                </a:solidFill>
                <a:latin typeface="+mn-ea"/>
              </a:rPr>
              <a:t>　　　・県立宮崎病院</a:t>
            </a:r>
            <a:endParaRPr lang="en-US" altLang="ja-JP" sz="3100" dirty="0">
              <a:solidFill>
                <a:srgbClr val="FF0000"/>
              </a:solidFill>
              <a:latin typeface="+mn-ea"/>
            </a:endParaRPr>
          </a:p>
          <a:p>
            <a:pPr marL="0" indent="0">
              <a:buNone/>
            </a:pPr>
            <a:endParaRPr lang="ja-JP" altLang="en-US" sz="3100" dirty="0">
              <a:latin typeface="+mn-ea"/>
            </a:endParaRPr>
          </a:p>
          <a:p>
            <a:pPr marL="0" indent="0">
              <a:buNone/>
            </a:pPr>
            <a:r>
              <a:rPr lang="ja-JP" altLang="en-US" sz="3500" dirty="0">
                <a:solidFill>
                  <a:srgbClr val="002060"/>
                </a:solidFill>
                <a:latin typeface="+mn-ea"/>
              </a:rPr>
              <a:t>２　宮崎県がん診療指定病院（知事指定病院）</a:t>
            </a:r>
          </a:p>
          <a:p>
            <a:pPr marL="0" indent="0">
              <a:buNone/>
            </a:pPr>
            <a:r>
              <a:rPr lang="ja-JP" altLang="en-US" dirty="0">
                <a:solidFill>
                  <a:srgbClr val="002060"/>
                </a:solidFill>
                <a:latin typeface="+mn-ea"/>
              </a:rPr>
              <a:t>　　○</a:t>
            </a:r>
            <a:r>
              <a:rPr lang="ja-JP" altLang="en-US" sz="3100" dirty="0">
                <a:solidFill>
                  <a:srgbClr val="002060"/>
                </a:solidFill>
                <a:latin typeface="+mn-ea"/>
              </a:rPr>
              <a:t>地域がん診療連携拠点病院に準じる病院として指定</a:t>
            </a:r>
            <a:endParaRPr lang="en-US" altLang="ja-JP" sz="3100" dirty="0">
              <a:solidFill>
                <a:srgbClr val="FF0000"/>
              </a:solidFill>
              <a:latin typeface="+mn-ea"/>
            </a:endParaRPr>
          </a:p>
          <a:p>
            <a:pPr marL="0" indent="0">
              <a:buNone/>
            </a:pPr>
            <a:r>
              <a:rPr lang="ja-JP" altLang="en-US" sz="3100" dirty="0">
                <a:solidFill>
                  <a:srgbClr val="FF0000"/>
                </a:solidFill>
                <a:latin typeface="+mn-ea"/>
              </a:rPr>
              <a:t>　　　・県立日南病院</a:t>
            </a:r>
            <a:endParaRPr lang="en-US" altLang="ja-JP" sz="3100" dirty="0">
              <a:solidFill>
                <a:srgbClr val="FF0000"/>
              </a:solidFill>
              <a:latin typeface="+mn-ea"/>
            </a:endParaRPr>
          </a:p>
          <a:p>
            <a:pPr marL="0" indent="0">
              <a:buNone/>
            </a:pPr>
            <a:r>
              <a:rPr lang="ja-JP" altLang="en-US" sz="3100" dirty="0">
                <a:solidFill>
                  <a:srgbClr val="FF0000"/>
                </a:solidFill>
                <a:latin typeface="+mn-ea"/>
              </a:rPr>
              <a:t>　　　・県立延岡病院</a:t>
            </a:r>
            <a:endParaRPr lang="zh-TW" altLang="en-US" sz="3100" dirty="0">
              <a:solidFill>
                <a:srgbClr val="FF0000"/>
              </a:solidFill>
              <a:latin typeface="+mn-ea"/>
            </a:endParaRPr>
          </a:p>
        </p:txBody>
      </p:sp>
    </p:spTree>
    <p:extLst>
      <p:ext uri="{BB962C8B-B14F-4D97-AF65-F5344CB8AC3E}">
        <p14:creationId xmlns:p14="http://schemas.microsoft.com/office/powerpoint/2010/main" val="3789522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03CB9B1-A3BD-4E16-8C10-0978BA4378CB}"/>
              </a:ext>
            </a:extLst>
          </p:cNvPr>
          <p:cNvSpPr txBox="1"/>
          <p:nvPr/>
        </p:nvSpPr>
        <p:spPr>
          <a:xfrm>
            <a:off x="971600" y="188640"/>
            <a:ext cx="6647974" cy="646331"/>
          </a:xfrm>
          <a:prstGeom prst="rect">
            <a:avLst/>
          </a:prstGeom>
          <a:noFill/>
        </p:spPr>
        <p:txBody>
          <a:bodyPr wrap="none" rtlCol="0">
            <a:spAutoFit/>
          </a:bodyPr>
          <a:lstStyle/>
          <a:p>
            <a:r>
              <a:rPr kumimoji="1" lang="ja-JP" altLang="en-US" sz="3600" dirty="0"/>
              <a:t>宮崎県のがん相談支援センター</a:t>
            </a:r>
          </a:p>
        </p:txBody>
      </p:sp>
      <p:sp>
        <p:nvSpPr>
          <p:cNvPr id="4" name="四角形: 角を丸くする 3">
            <a:extLst>
              <a:ext uri="{FF2B5EF4-FFF2-40B4-BE49-F238E27FC236}">
                <a16:creationId xmlns:a16="http://schemas.microsoft.com/office/drawing/2014/main" id="{73974EFB-D221-437C-B9A6-1A8500295E72}"/>
              </a:ext>
            </a:extLst>
          </p:cNvPr>
          <p:cNvSpPr/>
          <p:nvPr/>
        </p:nvSpPr>
        <p:spPr>
          <a:xfrm>
            <a:off x="467544" y="1340768"/>
            <a:ext cx="8280920" cy="50405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FDAC396-BE35-4200-83B5-69B77988FDB1}"/>
              </a:ext>
            </a:extLst>
          </p:cNvPr>
          <p:cNvSpPr txBox="1"/>
          <p:nvPr/>
        </p:nvSpPr>
        <p:spPr>
          <a:xfrm>
            <a:off x="617168" y="1700808"/>
            <a:ext cx="7981672" cy="4524315"/>
          </a:xfrm>
          <a:prstGeom prst="rect">
            <a:avLst/>
          </a:prstGeom>
          <a:noFill/>
        </p:spPr>
        <p:txBody>
          <a:bodyPr wrap="none" rtlCol="0">
            <a:spAutoFit/>
          </a:bodyPr>
          <a:lstStyle/>
          <a:p>
            <a:r>
              <a:rPr kumimoji="1" lang="ja-JP" altLang="en-US" sz="3200" dirty="0"/>
              <a:t>・宮崎大学医学部附属病院</a:t>
            </a:r>
            <a:endParaRPr kumimoji="1" lang="en-US" altLang="ja-JP" sz="3200" dirty="0"/>
          </a:p>
          <a:p>
            <a:r>
              <a:rPr kumimoji="1" lang="ja-JP" altLang="en-US" sz="3200" dirty="0"/>
              <a:t>　患者支援センター</a:t>
            </a:r>
            <a:endParaRPr kumimoji="1" lang="en-US" altLang="ja-JP" sz="3200" dirty="0"/>
          </a:p>
          <a:p>
            <a:r>
              <a:rPr lang="ja-JP" altLang="en-US" sz="3200" dirty="0"/>
              <a:t>　</a:t>
            </a:r>
            <a:r>
              <a:rPr lang="en-US" altLang="ja-JP" sz="3200" dirty="0"/>
              <a:t>0985</a:t>
            </a:r>
            <a:r>
              <a:rPr lang="ja-JP" altLang="en-US" sz="3200" dirty="0"/>
              <a:t>－</a:t>
            </a:r>
            <a:r>
              <a:rPr lang="en-US" altLang="ja-JP" sz="3200" dirty="0"/>
              <a:t>85</a:t>
            </a:r>
            <a:r>
              <a:rPr lang="ja-JP" altLang="en-US" sz="3200" dirty="0"/>
              <a:t>－</a:t>
            </a:r>
            <a:r>
              <a:rPr lang="en-US" altLang="ja-JP" sz="3200" dirty="0"/>
              <a:t>1909</a:t>
            </a:r>
          </a:p>
          <a:p>
            <a:r>
              <a:rPr kumimoji="1" lang="ja-JP" altLang="en-US" sz="3200" dirty="0"/>
              <a:t>・県立宮崎病院　</a:t>
            </a:r>
            <a:endParaRPr kumimoji="1" lang="en-US" altLang="ja-JP" sz="3200" dirty="0"/>
          </a:p>
          <a:p>
            <a:r>
              <a:rPr kumimoji="1" lang="ja-JP" altLang="en-US" sz="3200" dirty="0"/>
              <a:t>　がん相談窓口（がん相談支援センター）</a:t>
            </a:r>
            <a:endParaRPr kumimoji="1" lang="en-US" altLang="ja-JP" sz="3200" dirty="0"/>
          </a:p>
          <a:p>
            <a:r>
              <a:rPr kumimoji="1" lang="ja-JP" altLang="en-US" sz="3200" dirty="0"/>
              <a:t>　</a:t>
            </a:r>
            <a:r>
              <a:rPr kumimoji="1" lang="en-US" altLang="ja-JP" sz="3200" dirty="0"/>
              <a:t>0985</a:t>
            </a:r>
            <a:r>
              <a:rPr kumimoji="1" lang="ja-JP" altLang="en-US" sz="3200" dirty="0"/>
              <a:t>－</a:t>
            </a:r>
            <a:r>
              <a:rPr kumimoji="1" lang="en-US" altLang="ja-JP" sz="3200" dirty="0"/>
              <a:t>38</a:t>
            </a:r>
            <a:r>
              <a:rPr kumimoji="1" lang="ja-JP" altLang="en-US" sz="3200" dirty="0"/>
              <a:t>－</a:t>
            </a:r>
            <a:r>
              <a:rPr kumimoji="1" lang="en-US" altLang="ja-JP" sz="3200" dirty="0"/>
              <a:t>4107</a:t>
            </a:r>
          </a:p>
          <a:p>
            <a:r>
              <a:rPr kumimoji="1" lang="ja-JP" altLang="en-US" sz="3200" dirty="0"/>
              <a:t>・国立病院機構都城医療センター</a:t>
            </a:r>
            <a:endParaRPr kumimoji="1" lang="en-US" altLang="ja-JP" sz="3200" dirty="0"/>
          </a:p>
          <a:p>
            <a:r>
              <a:rPr kumimoji="1" lang="ja-JP" altLang="en-US" sz="3200" dirty="0"/>
              <a:t>　がん相談支援センター</a:t>
            </a:r>
            <a:endParaRPr kumimoji="1" lang="en-US" altLang="ja-JP" sz="3200" dirty="0"/>
          </a:p>
          <a:p>
            <a:r>
              <a:rPr kumimoji="1" lang="ja-JP" altLang="en-US" sz="3200" dirty="0"/>
              <a:t>　</a:t>
            </a:r>
            <a:r>
              <a:rPr kumimoji="1" lang="en-US" altLang="ja-JP" sz="3200" dirty="0"/>
              <a:t>0986</a:t>
            </a:r>
            <a:r>
              <a:rPr kumimoji="1" lang="ja-JP" altLang="en-US" sz="3200" dirty="0"/>
              <a:t>－</a:t>
            </a:r>
            <a:r>
              <a:rPr kumimoji="1" lang="en-US" altLang="ja-JP" sz="3200" dirty="0"/>
              <a:t>23</a:t>
            </a:r>
            <a:r>
              <a:rPr kumimoji="1" lang="ja-JP" altLang="en-US" sz="3200" dirty="0"/>
              <a:t>－</a:t>
            </a:r>
            <a:r>
              <a:rPr kumimoji="1" lang="en-US" altLang="ja-JP" sz="3200" dirty="0"/>
              <a:t>4111</a:t>
            </a:r>
            <a:endParaRPr kumimoji="1" lang="ja-JP" altLang="en-US" sz="3200" dirty="0"/>
          </a:p>
        </p:txBody>
      </p:sp>
    </p:spTree>
    <p:extLst>
      <p:ext uri="{BB962C8B-B14F-4D97-AF65-F5344CB8AC3E}">
        <p14:creationId xmlns:p14="http://schemas.microsoft.com/office/powerpoint/2010/main" val="351116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78" y="1966109"/>
            <a:ext cx="7927253" cy="4621330"/>
          </a:xfrm>
          <a:prstGeom prst="rect">
            <a:avLst/>
          </a:prstGeom>
        </p:spPr>
      </p:pic>
      <p:sp>
        <p:nvSpPr>
          <p:cNvPr id="31" name="テキスト ボックス 30"/>
          <p:cNvSpPr txBox="1"/>
          <p:nvPr/>
        </p:nvSpPr>
        <p:spPr>
          <a:xfrm>
            <a:off x="2520710" y="1196752"/>
            <a:ext cx="4102579" cy="630110"/>
          </a:xfrm>
          <a:prstGeom prst="roundRect">
            <a:avLst>
              <a:gd name="adj" fmla="val 50000"/>
            </a:avLst>
          </a:prstGeom>
          <a:solidFill>
            <a:srgbClr val="075D11"/>
          </a:solidFill>
          <a:ln>
            <a:noFill/>
          </a:ln>
        </p:spPr>
        <p:txBody>
          <a:bodyPr wrap="square" lIns="0" tIns="0" rIns="0" rtlCol="0">
            <a:noAutofit/>
          </a:bodyPr>
          <a:lstStyle/>
          <a:p>
            <a:pPr algn="ctr"/>
            <a:r>
              <a:rPr kumimoji="1" lang="ja-JP" altLang="en-US" sz="3600" b="1" spc="300" dirty="0">
                <a:solidFill>
                  <a:schemeClr val="bg1"/>
                </a:solidFill>
                <a:latin typeface="+mn-ea"/>
                <a:cs typeface="メイリオ" panose="020B0604030504040204" pitchFamily="50" charset="-128"/>
              </a:rPr>
              <a:t>男性</a:t>
            </a:r>
            <a:r>
              <a:rPr kumimoji="1" lang="ja-JP" altLang="en-US" sz="3000" b="1" spc="300" dirty="0">
                <a:solidFill>
                  <a:schemeClr val="bg1"/>
                </a:solidFill>
                <a:latin typeface="+mn-ea"/>
                <a:cs typeface="メイリオ" panose="020B0604030504040204" pitchFamily="50" charset="-128"/>
              </a:rPr>
              <a:t>の場合</a:t>
            </a:r>
          </a:p>
        </p:txBody>
      </p:sp>
      <p:sp>
        <p:nvSpPr>
          <p:cNvPr id="34" name="テキスト ボックス 33"/>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a:t>がんの原因</a:t>
            </a:r>
          </a:p>
        </p:txBody>
      </p:sp>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96528" y="1762745"/>
            <a:ext cx="6432160" cy="451266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コネクタ 2"/>
          <p:cNvCxnSpPr/>
          <p:nvPr/>
        </p:nvCxnSpPr>
        <p:spPr>
          <a:xfrm>
            <a:off x="467544" y="2348880"/>
            <a:ext cx="1670092"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25488" y="6491436"/>
            <a:ext cx="8610425" cy="415498"/>
          </a:xfrm>
          <a:prstGeom prst="rect">
            <a:avLst/>
          </a:prstGeom>
          <a:noFill/>
        </p:spPr>
        <p:txBody>
          <a:bodyPr wrap="square" rtlCol="0">
            <a:spAutoFit/>
          </a:bodyPr>
          <a:lstStyle/>
          <a:p>
            <a:pPr algn="r"/>
            <a:r>
              <a:rPr lang="ja-JP" altLang="en-US" sz="1050" dirty="0">
                <a:solidFill>
                  <a:schemeClr val="tx1">
                    <a:lumMod val="65000"/>
                    <a:lumOff val="35000"/>
                  </a:schemeClr>
                </a:solidFill>
              </a:rPr>
              <a:t>出典：国立がん研究センターがん情報サービス</a:t>
            </a:r>
          </a:p>
          <a:p>
            <a:pPr algn="r"/>
            <a:r>
              <a:rPr lang="en-US" altLang="ja-JP" sz="1050" dirty="0">
                <a:solidFill>
                  <a:schemeClr val="tx1">
                    <a:lumMod val="65000"/>
                    <a:lumOff val="35000"/>
                  </a:schemeClr>
                </a:solidFill>
              </a:rPr>
              <a:t>※Inoue, M. et al.: Ann </a:t>
            </a:r>
            <a:r>
              <a:rPr lang="en-US" altLang="ja-JP" sz="1050" dirty="0" err="1">
                <a:solidFill>
                  <a:schemeClr val="tx1">
                    <a:lumMod val="65000"/>
                    <a:lumOff val="35000"/>
                  </a:schemeClr>
                </a:solidFill>
              </a:rPr>
              <a:t>Oncol</a:t>
            </a:r>
            <a:r>
              <a:rPr lang="en-US" altLang="ja-JP" sz="1050" dirty="0">
                <a:solidFill>
                  <a:schemeClr val="tx1">
                    <a:lumMod val="65000"/>
                    <a:lumOff val="35000"/>
                  </a:schemeClr>
                </a:solidFill>
              </a:rPr>
              <a:t>, 2012; 23(5): 1362-9</a:t>
            </a:r>
            <a:r>
              <a:rPr lang="ja-JP" altLang="en-US" sz="1050" dirty="0">
                <a:solidFill>
                  <a:schemeClr val="tx1">
                    <a:lumMod val="65000"/>
                    <a:lumOff val="35000"/>
                  </a:schemeClr>
                </a:solidFill>
              </a:rPr>
              <a:t>を基に国立がん研究センターがん情報サービスが作成（より一部改変）</a:t>
            </a:r>
            <a:endParaRPr kumimoji="1" lang="ja-JP" altLang="en-US" sz="1050" dirty="0">
              <a:solidFill>
                <a:schemeClr val="tx1">
                  <a:lumMod val="65000"/>
                  <a:lumOff val="35000"/>
                </a:schemeClr>
              </a:solidFill>
            </a:endParaRPr>
          </a:p>
        </p:txBody>
      </p:sp>
    </p:spTree>
    <p:extLst>
      <p:ext uri="{BB962C8B-B14F-4D97-AF65-F5344CB8AC3E}">
        <p14:creationId xmlns:p14="http://schemas.microsoft.com/office/powerpoint/2010/main" val="239279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6" presetClass="entr" presetSubtype="37"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8300</TotalTime>
  <Words>8328</Words>
  <Application>Microsoft Office PowerPoint</Application>
  <PresentationFormat>画面に合わせる (4:3)</PresentationFormat>
  <Paragraphs>775</Paragraphs>
  <Slides>83</Slides>
  <Notes>83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83</vt:i4>
      </vt:variant>
    </vt:vector>
  </HeadingPairs>
  <TitlesOfParts>
    <vt:vector size="94" baseType="lpstr">
      <vt:lpstr>HGP創英角ｺﾞｼｯｸUB</vt:lpstr>
      <vt:lpstr>HGS創英角ｺﾞｼｯｸUB</vt:lpstr>
      <vt:lpstr>微軟正黑體</vt:lpstr>
      <vt:lpstr>ＭＳ Ｐゴシック</vt:lpstr>
      <vt:lpstr>ＭＳ Ｐ明朝</vt:lpstr>
      <vt:lpstr>メイリオ</vt:lpstr>
      <vt:lpstr>Arial</vt:lpstr>
      <vt:lpstr>Calibri</vt:lpstr>
      <vt:lpstr>Century Gothic</vt:lpstr>
      <vt:lpstr>Wingdings 3</vt:lpstr>
      <vt:lpstr>ウィスプ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がんの部位別死亡率（全体）</vt:lpstr>
      <vt:lpstr>がんの部位別死亡率（男性）</vt:lpstr>
      <vt:lpstr>がんの部位別死亡率（女性）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県別の喫煙率</vt:lpstr>
      <vt:lpstr>喫煙による健康影響</vt:lpstr>
      <vt:lpstr>受動喫煙とは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宮崎県のがん拠点病院等</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上谷 かおり</dc:creator>
  <cp:lastModifiedBy>上渕 清美</cp:lastModifiedBy>
  <cp:revision>244</cp:revision>
  <cp:lastPrinted>2017-02-20T06:58:19Z</cp:lastPrinted>
  <dcterms:created xsi:type="dcterms:W3CDTF">2016-11-04T08:26:13Z</dcterms:created>
  <dcterms:modified xsi:type="dcterms:W3CDTF">2018-02-16T01:44:45Z</dcterms:modified>
</cp:coreProperties>
</file>