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304" r:id="rId2"/>
    <p:sldId id="258" r:id="rId3"/>
    <p:sldId id="259" r:id="rId4"/>
    <p:sldId id="260" r:id="rId5"/>
    <p:sldId id="257" r:id="rId6"/>
    <p:sldId id="305" r:id="rId7"/>
    <p:sldId id="261" r:id="rId8"/>
    <p:sldId id="270" r:id="rId9"/>
    <p:sldId id="262" r:id="rId10"/>
    <p:sldId id="265" r:id="rId11"/>
    <p:sldId id="264" r:id="rId12"/>
    <p:sldId id="263" r:id="rId13"/>
    <p:sldId id="267" r:id="rId14"/>
    <p:sldId id="266" r:id="rId15"/>
    <p:sldId id="268" r:id="rId16"/>
    <p:sldId id="293" r:id="rId17"/>
    <p:sldId id="271" r:id="rId18"/>
    <p:sldId id="272" r:id="rId19"/>
    <p:sldId id="269" r:id="rId20"/>
    <p:sldId id="273" r:id="rId21"/>
    <p:sldId id="274" r:id="rId22"/>
    <p:sldId id="275" r:id="rId23"/>
    <p:sldId id="303" r:id="rId24"/>
    <p:sldId id="277" r:id="rId25"/>
    <p:sldId id="279" r:id="rId26"/>
    <p:sldId id="306" r:id="rId27"/>
    <p:sldId id="307" r:id="rId28"/>
    <p:sldId id="278" r:id="rId29"/>
    <p:sldId id="288" r:id="rId30"/>
    <p:sldId id="308" r:id="rId31"/>
    <p:sldId id="289" r:id="rId32"/>
    <p:sldId id="284" r:id="rId33"/>
    <p:sldId id="285" r:id="rId34"/>
    <p:sldId id="301" r:id="rId35"/>
    <p:sldId id="287" r:id="rId36"/>
    <p:sldId id="302" r:id="rId37"/>
    <p:sldId id="292" r:id="rId38"/>
    <p:sldId id="300" r:id="rId39"/>
  </p:sldIdLst>
  <p:sldSz cx="12192000" cy="6858000"/>
  <p:notesSz cx="68072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81990" autoAdjust="0"/>
  </p:normalViewPr>
  <p:slideViewPr>
    <p:cSldViewPr snapToGrid="0">
      <p:cViewPr varScale="1">
        <p:scale>
          <a:sx n="52" d="100"/>
          <a:sy n="52" d="100"/>
        </p:scale>
        <p:origin x="104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38"/>
    </p:cViewPr>
  </p:sorterViewPr>
  <p:notesViewPr>
    <p:cSldViewPr snapToGrid="0">
      <p:cViewPr varScale="1">
        <p:scale>
          <a:sx n="74" d="100"/>
          <a:sy n="74" d="100"/>
        </p:scale>
        <p:origin x="171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6" cy="499011"/>
          </a:xfrm>
          <a:prstGeom prst="rect">
            <a:avLst/>
          </a:prstGeom>
        </p:spPr>
        <p:txBody>
          <a:bodyPr vert="horz" lIns="95717" tIns="47859" rIns="95717" bIns="4785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5838" y="2"/>
            <a:ext cx="2949786" cy="499011"/>
          </a:xfrm>
          <a:prstGeom prst="rect">
            <a:avLst/>
          </a:prstGeom>
        </p:spPr>
        <p:txBody>
          <a:bodyPr vert="horz" lIns="95717" tIns="47859" rIns="95717" bIns="47859" rtlCol="0"/>
          <a:lstStyle>
            <a:lvl1pPr algn="r">
              <a:defRPr sz="1300"/>
            </a:lvl1pPr>
          </a:lstStyle>
          <a:p>
            <a:fld id="{611EC6B8-9EBF-4DAE-AE9B-BCE5D5FB5586}" type="datetimeFigureOut">
              <a:rPr kumimoji="1" lang="ja-JP" altLang="en-US" smtClean="0"/>
              <a:t>2020/7/31</a:t>
            </a:fld>
            <a:endParaRPr kumimoji="1" lang="ja-JP" altLang="en-US"/>
          </a:p>
        </p:txBody>
      </p:sp>
      <p:sp>
        <p:nvSpPr>
          <p:cNvPr id="4" name="フッター プレースホルダー 3"/>
          <p:cNvSpPr>
            <a:spLocks noGrp="1"/>
          </p:cNvSpPr>
          <p:nvPr>
            <p:ph type="ftr" sz="quarter" idx="2"/>
          </p:nvPr>
        </p:nvSpPr>
        <p:spPr>
          <a:xfrm>
            <a:off x="0" y="9446679"/>
            <a:ext cx="2949786" cy="499010"/>
          </a:xfrm>
          <a:prstGeom prst="rect">
            <a:avLst/>
          </a:prstGeom>
        </p:spPr>
        <p:txBody>
          <a:bodyPr vert="horz" lIns="95717" tIns="47859" rIns="95717" bIns="4785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5838" y="9223530"/>
            <a:ext cx="2949786" cy="499010"/>
          </a:xfrm>
          <a:prstGeom prst="rect">
            <a:avLst/>
          </a:prstGeom>
        </p:spPr>
        <p:txBody>
          <a:bodyPr vert="horz" lIns="95717" tIns="47859" rIns="95717" bIns="47859" rtlCol="0" anchor="b"/>
          <a:lstStyle>
            <a:lvl1pPr algn="r">
              <a:defRPr sz="1300"/>
            </a:lvl1pPr>
          </a:lstStyle>
          <a:p>
            <a:fld id="{89F779C0-1287-4EFB-87FF-10140D63E9BD}" type="slidenum">
              <a:rPr lang="ja-JP" altLang="en-US" sz="2000"/>
              <a:t>‹#›</a:t>
            </a:fld>
            <a:endParaRPr lang="ja-JP" altLang="en-US" sz="2000" dirty="0"/>
          </a:p>
        </p:txBody>
      </p:sp>
    </p:spTree>
    <p:extLst>
      <p:ext uri="{BB962C8B-B14F-4D97-AF65-F5344CB8AC3E}">
        <p14:creationId xmlns:p14="http://schemas.microsoft.com/office/powerpoint/2010/main" val="1014041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6" cy="499011"/>
          </a:xfrm>
          <a:prstGeom prst="rect">
            <a:avLst/>
          </a:prstGeom>
        </p:spPr>
        <p:txBody>
          <a:bodyPr vert="horz" lIns="95717" tIns="47859" rIns="95717" bIns="4785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2"/>
            <a:ext cx="2949786" cy="499011"/>
          </a:xfrm>
          <a:prstGeom prst="rect">
            <a:avLst/>
          </a:prstGeom>
        </p:spPr>
        <p:txBody>
          <a:bodyPr vert="horz" lIns="95717" tIns="47859" rIns="95717" bIns="47859" rtlCol="0"/>
          <a:lstStyle>
            <a:lvl1pPr algn="r">
              <a:defRPr sz="1300"/>
            </a:lvl1pPr>
          </a:lstStyle>
          <a:p>
            <a:fld id="{C5CCCE6E-5319-4E0F-AEFF-B6E1D0BB9F37}" type="datetimeFigureOut">
              <a:rPr kumimoji="1" lang="ja-JP" altLang="en-US" smtClean="0"/>
              <a:t>2020/7/31</a:t>
            </a:fld>
            <a:endParaRPr kumimoji="1" lang="ja-JP" altLang="en-US"/>
          </a:p>
        </p:txBody>
      </p:sp>
      <p:sp>
        <p:nvSpPr>
          <p:cNvPr id="4" name="スライド イメージ プレースホルダー 3"/>
          <p:cNvSpPr>
            <a:spLocks noGrp="1" noRot="1" noChangeAspect="1"/>
          </p:cNvSpPr>
          <p:nvPr>
            <p:ph type="sldImg" idx="2"/>
          </p:nvPr>
        </p:nvSpPr>
        <p:spPr>
          <a:xfrm>
            <a:off x="419100" y="1241425"/>
            <a:ext cx="5969000" cy="3359150"/>
          </a:xfrm>
          <a:prstGeom prst="rect">
            <a:avLst/>
          </a:prstGeom>
          <a:noFill/>
          <a:ln w="12700">
            <a:solidFill>
              <a:prstClr val="black"/>
            </a:solidFill>
          </a:ln>
        </p:spPr>
        <p:txBody>
          <a:bodyPr vert="horz" lIns="95717" tIns="47859" rIns="95717" bIns="47859" rtlCol="0" anchor="ctr"/>
          <a:lstStyle/>
          <a:p>
            <a:endParaRPr lang="ja-JP" altLang="en-US"/>
          </a:p>
        </p:txBody>
      </p:sp>
      <p:sp>
        <p:nvSpPr>
          <p:cNvPr id="5" name="ノート プレースホルダー 4"/>
          <p:cNvSpPr>
            <a:spLocks noGrp="1"/>
          </p:cNvSpPr>
          <p:nvPr>
            <p:ph type="body" sz="quarter" idx="3"/>
          </p:nvPr>
        </p:nvSpPr>
        <p:spPr>
          <a:xfrm>
            <a:off x="680720" y="4786363"/>
            <a:ext cx="5445760" cy="3916115"/>
          </a:xfrm>
          <a:prstGeom prst="rect">
            <a:avLst/>
          </a:prstGeom>
        </p:spPr>
        <p:txBody>
          <a:bodyPr vert="horz" lIns="95717" tIns="47859" rIns="95717" bIns="478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49786" cy="499010"/>
          </a:xfrm>
          <a:prstGeom prst="rect">
            <a:avLst/>
          </a:prstGeom>
        </p:spPr>
        <p:txBody>
          <a:bodyPr vert="horz" lIns="95717" tIns="47859" rIns="95717" bIns="4785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6679"/>
            <a:ext cx="2949786" cy="499010"/>
          </a:xfrm>
          <a:prstGeom prst="rect">
            <a:avLst/>
          </a:prstGeom>
        </p:spPr>
        <p:txBody>
          <a:bodyPr vert="horz" lIns="95717" tIns="47859" rIns="95717" bIns="47859" rtlCol="0" anchor="b"/>
          <a:lstStyle>
            <a:lvl1pPr algn="r">
              <a:defRPr sz="1300"/>
            </a:lvl1pPr>
          </a:lstStyle>
          <a:p>
            <a:fld id="{CE355741-88CF-49E3-A8D8-FE9787C5BE40}" type="slidenum">
              <a:rPr kumimoji="1" lang="ja-JP" altLang="en-US" smtClean="0"/>
              <a:t>‹#›</a:t>
            </a:fld>
            <a:endParaRPr kumimoji="1" lang="ja-JP" altLang="en-US"/>
          </a:p>
        </p:txBody>
      </p:sp>
    </p:spTree>
    <p:extLst>
      <p:ext uri="{BB962C8B-B14F-4D97-AF65-F5344CB8AC3E}">
        <p14:creationId xmlns:p14="http://schemas.microsoft.com/office/powerpoint/2010/main" val="35340130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この講義</a:t>
            </a:r>
            <a:r>
              <a:rPr kumimoji="1" lang="en-US" altLang="ja-JP" sz="1050" dirty="0">
                <a:latin typeface="ＭＳ Ｐゴシック" panose="020B0600070205080204" pitchFamily="50" charset="-128"/>
                <a:ea typeface="ＭＳ Ｐゴシック" panose="020B0600070205080204" pitchFamily="50" charset="-128"/>
              </a:rPr>
              <a:t>1</a:t>
            </a:r>
            <a:r>
              <a:rPr kumimoji="1" lang="ja-JP" altLang="en-US" sz="1050" dirty="0">
                <a:latin typeface="ＭＳ Ｐゴシック" panose="020B0600070205080204" pitchFamily="50" charset="-128"/>
                <a:ea typeface="ＭＳ Ｐゴシック" panose="020B0600070205080204" pitchFamily="50" charset="-128"/>
              </a:rPr>
              <a:t>では、授業づくりについてお伝えします。★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a:t>
            </a:fld>
            <a:endParaRPr kumimoji="1" lang="ja-JP" altLang="en-US"/>
          </a:p>
        </p:txBody>
      </p:sp>
    </p:spTree>
    <p:extLst>
      <p:ext uri="{BB962C8B-B14F-4D97-AF65-F5344CB8AC3E}">
        <p14:creationId xmlns:p14="http://schemas.microsoft.com/office/powerpoint/2010/main" val="2884352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文科省の事例では、単元の目標はこのように示されています。（</a:t>
            </a:r>
            <a:r>
              <a:rPr kumimoji="1" lang="en-US" altLang="ja-JP" sz="1050" dirty="0">
                <a:latin typeface="ＭＳ Ｐゴシック" panose="020B0600070205080204" pitchFamily="50" charset="-128"/>
                <a:ea typeface="ＭＳ Ｐゴシック" panose="020B0600070205080204" pitchFamily="50" charset="-128"/>
              </a:rPr>
              <a:t>15</a:t>
            </a:r>
            <a:r>
              <a:rPr kumimoji="1" lang="ja-JP" altLang="en-US" sz="1050" dirty="0">
                <a:latin typeface="ＭＳ Ｐゴシック" panose="020B0600070205080204" pitchFamily="50" charset="-128"/>
                <a:ea typeface="ＭＳ Ｐゴシック" panose="020B0600070205080204" pitchFamily="50" charset="-128"/>
              </a:rPr>
              <a:t>秒程間をおく）</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このように観点別に示されていません。★また、この目標の中には、先ほど示した「学びに向かう力、人間性等」の資質・能力の記述が示されていません。</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なぜ、このような目標の示し方になったのでしょうか。★</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10</a:t>
            </a:fld>
            <a:endParaRPr kumimoji="1" lang="ja-JP" altLang="en-US"/>
          </a:p>
        </p:txBody>
      </p:sp>
    </p:spTree>
    <p:extLst>
      <p:ext uri="{BB962C8B-B14F-4D97-AF65-F5344CB8AC3E}">
        <p14:creationId xmlns:p14="http://schemas.microsoft.com/office/powerpoint/2010/main" val="325611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学習指導要領の外国語活動・外国語科の目標を見ますと、次のように示されています。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（１５秒程間をおく）</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このように外国語活動及び外国語科の目標の特徴として、五つの領域ごとに、「知識及び技能」「思考力，判断力，表現力等」を一体的に育成するとされています。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「学びに向かう力，人間性等」については、これらを育成する過程を通して育成することとされています。★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11</a:t>
            </a:fld>
            <a:endParaRPr kumimoji="1" lang="ja-JP" altLang="en-US"/>
          </a:p>
        </p:txBody>
      </p:sp>
    </p:spTree>
    <p:extLst>
      <p:ext uri="{BB962C8B-B14F-4D97-AF65-F5344CB8AC3E}">
        <p14:creationId xmlns:p14="http://schemas.microsoft.com/office/powerpoint/2010/main" val="276638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そのため、学習指導要領の「聞くこと」イの目標は、★単元の目標の中ではこのようになります。★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12</a:t>
            </a:fld>
            <a:endParaRPr kumimoji="1" lang="ja-JP" altLang="en-US"/>
          </a:p>
        </p:txBody>
      </p:sp>
    </p:spTree>
    <p:extLst>
      <p:ext uri="{BB962C8B-B14F-4D97-AF65-F5344CB8AC3E}">
        <p14:creationId xmlns:p14="http://schemas.microsoft.com/office/powerpoint/2010/main" val="172428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次に、「話すこと［やりとり］」イの目標は、★単元の目標の中ではこのようになります。★</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13</a:t>
            </a:fld>
            <a:endParaRPr kumimoji="1" lang="ja-JP" altLang="en-US"/>
          </a:p>
        </p:txBody>
      </p:sp>
    </p:spTree>
    <p:extLst>
      <p:ext uri="{BB962C8B-B14F-4D97-AF65-F5344CB8AC3E}">
        <p14:creationId xmlns:p14="http://schemas.microsoft.com/office/powerpoint/2010/main" val="1166524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次に、「書くこと」アの目標は、★単元の目標の中では、このようになります。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1</a:t>
            </a:r>
            <a:r>
              <a:rPr kumimoji="1" lang="ja-JP" altLang="en-US" sz="1050" dirty="0">
                <a:latin typeface="ＭＳ Ｐゴシック" panose="020B0600070205080204" pitchFamily="50" charset="-128"/>
                <a:ea typeface="ＭＳ Ｐゴシック" panose="020B0600070205080204" pitchFamily="50" charset="-128"/>
              </a:rPr>
              <a:t>０秒程間をおく）★</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14</a:t>
            </a:fld>
            <a:endParaRPr kumimoji="1" lang="ja-JP" altLang="en-US"/>
          </a:p>
        </p:txBody>
      </p:sp>
    </p:spTree>
    <p:extLst>
      <p:ext uri="{BB962C8B-B14F-4D97-AF65-F5344CB8AC3E}">
        <p14:creationId xmlns:p14="http://schemas.microsoft.com/office/powerpoint/2010/main" val="268625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知識及び技能」と「思考力，判断力，表現力等」を一体的に育成するという目標なので、「思考力，判断力，表現力等」を育成するために欠かせない「目的や場面，状況」に対応する内容（文言）が必要となり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単元の目標「自分のことをよく知ってもらったり相手のことをよく知ったりするために」という部分が、「目的や場面，状況」に当たります。具体的には後ほど説明します。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このように、単元の目標は観点別に示されていません。★</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15</a:t>
            </a:fld>
            <a:endParaRPr kumimoji="1" lang="ja-JP" altLang="en-US"/>
          </a:p>
        </p:txBody>
      </p:sp>
    </p:spTree>
    <p:extLst>
      <p:ext uri="{BB962C8B-B14F-4D97-AF65-F5344CB8AC3E}">
        <p14:creationId xmlns:p14="http://schemas.microsoft.com/office/powerpoint/2010/main" val="17948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なお、「主体的に学習に取り組む態度」の評価は、説明「学習評価について」の中でも少し触れましたが、この２つの側面から評価をしていきます。★</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16</a:t>
            </a:fld>
            <a:endParaRPr kumimoji="1" lang="ja-JP" altLang="en-US"/>
          </a:p>
        </p:txBody>
      </p:sp>
    </p:spTree>
    <p:extLst>
      <p:ext uri="{BB962C8B-B14F-4D97-AF65-F5344CB8AC3E}">
        <p14:creationId xmlns:p14="http://schemas.microsoft.com/office/powerpoint/2010/main" val="287605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次に評価規準について説明します。評価規準とは、目標が達成されている状態です。配付資料の学習指導案例をご覧ください。これまで、先生方が作成されてきた学習指導案には、その単元において、「何ができるようになるか」という評価規準が、明確に示されてきたでしょうか。本学習指導案では、単元の目標のすぐ後に、評価規準を示してい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17</a:t>
            </a:fld>
            <a:endParaRPr kumimoji="1" lang="ja-JP" altLang="en-US"/>
          </a:p>
        </p:txBody>
      </p:sp>
    </p:spTree>
    <p:extLst>
      <p:ext uri="{BB962C8B-B14F-4D97-AF65-F5344CB8AC3E}">
        <p14:creationId xmlns:p14="http://schemas.microsoft.com/office/powerpoint/2010/main" val="2407103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説明「学習評価について」の中でも少し述べましたが、学習指導要領の★</a:t>
            </a:r>
            <a:r>
              <a:rPr kumimoji="1" lang="en-US" altLang="ja-JP" sz="1050" dirty="0">
                <a:latin typeface="ＭＳ Ｐゴシック" panose="020B0600070205080204" pitchFamily="50" charset="-128"/>
                <a:ea typeface="ＭＳ Ｐゴシック" panose="020B0600070205080204" pitchFamily="50" charset="-128"/>
              </a:rPr>
              <a:t>3</a:t>
            </a:r>
            <a:r>
              <a:rPr kumimoji="1" lang="ja-JP" altLang="en-US" sz="1050" dirty="0">
                <a:latin typeface="ＭＳ Ｐゴシック" panose="020B0600070205080204" pitchFamily="50" charset="-128"/>
                <a:ea typeface="ＭＳ Ｐゴシック" panose="020B0600070205080204" pitchFamily="50" charset="-128"/>
              </a:rPr>
              <a:t>つの資質・能力を評価する際、★～★評価の観点は、★このようになります。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この表を見て分かるように、評価項目が</a:t>
            </a:r>
            <a:r>
              <a:rPr kumimoji="1" lang="en-US" altLang="ja-JP" sz="1050" dirty="0">
                <a:latin typeface="ＭＳ Ｐゴシック" panose="020B0600070205080204" pitchFamily="50" charset="-128"/>
                <a:ea typeface="ＭＳ Ｐゴシック" panose="020B0600070205080204" pitchFamily="50" charset="-128"/>
              </a:rPr>
              <a:t>15</a:t>
            </a:r>
            <a:r>
              <a:rPr kumimoji="1" lang="ja-JP" altLang="en-US" sz="1050" dirty="0">
                <a:latin typeface="ＭＳ Ｐゴシック" panose="020B0600070205080204" pitchFamily="50" charset="-128"/>
                <a:ea typeface="ＭＳ Ｐゴシック" panose="020B0600070205080204" pitchFamily="50" charset="-128"/>
              </a:rPr>
              <a:t>あります。つまり、評価規準が</a:t>
            </a:r>
            <a:r>
              <a:rPr kumimoji="1" lang="en-US" altLang="ja-JP" sz="1050" dirty="0">
                <a:latin typeface="ＭＳ Ｐゴシック" panose="020B0600070205080204" pitchFamily="50" charset="-128"/>
                <a:ea typeface="ＭＳ Ｐゴシック" panose="020B0600070205080204" pitchFamily="50" charset="-128"/>
              </a:rPr>
              <a:t>15</a:t>
            </a:r>
            <a:r>
              <a:rPr kumimoji="1" lang="ja-JP" altLang="en-US" sz="1050" dirty="0">
                <a:latin typeface="ＭＳ Ｐゴシック" panose="020B0600070205080204" pitchFamily="50" charset="-128"/>
                <a:ea typeface="ＭＳ Ｐゴシック" panose="020B0600070205080204" pitchFamily="50" charset="-128"/>
              </a:rPr>
              <a:t>必要ということになります。★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18</a:t>
            </a:fld>
            <a:endParaRPr kumimoji="1" lang="ja-JP" altLang="en-US"/>
          </a:p>
        </p:txBody>
      </p:sp>
    </p:spTree>
    <p:extLst>
      <p:ext uri="{BB962C8B-B14F-4D97-AF65-F5344CB8AC3E}">
        <p14:creationId xmlns:p14="http://schemas.microsoft.com/office/powerpoint/2010/main" val="275354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はたして</a:t>
            </a:r>
            <a:r>
              <a:rPr kumimoji="1" lang="en-US" altLang="ja-JP" sz="1050" dirty="0">
                <a:latin typeface="ＭＳ Ｐゴシック" panose="020B0600070205080204" pitchFamily="50" charset="-128"/>
                <a:ea typeface="ＭＳ Ｐゴシック" panose="020B0600070205080204" pitchFamily="50" charset="-128"/>
              </a:rPr>
              <a:t>1</a:t>
            </a:r>
            <a:r>
              <a:rPr kumimoji="1" lang="ja-JP" altLang="en-US" sz="1050" dirty="0">
                <a:latin typeface="ＭＳ Ｐゴシック" panose="020B0600070205080204" pitchFamily="50" charset="-128"/>
                <a:ea typeface="ＭＳ Ｐゴシック" panose="020B0600070205080204" pitchFamily="50" charset="-128"/>
              </a:rPr>
              <a:t>つの単元の中で</a:t>
            </a:r>
            <a:r>
              <a:rPr kumimoji="1" lang="en-US" altLang="ja-JP" sz="1050" dirty="0">
                <a:latin typeface="ＭＳ Ｐゴシック" panose="020B0600070205080204" pitchFamily="50" charset="-128"/>
                <a:ea typeface="ＭＳ Ｐゴシック" panose="020B0600070205080204" pitchFamily="50" charset="-128"/>
              </a:rPr>
              <a:t>15</a:t>
            </a:r>
            <a:r>
              <a:rPr kumimoji="1" lang="ja-JP" altLang="en-US" sz="1050" dirty="0">
                <a:latin typeface="ＭＳ Ｐゴシック" panose="020B0600070205080204" pitchFamily="50" charset="-128"/>
                <a:ea typeface="ＭＳ Ｐゴシック" panose="020B0600070205080204" pitchFamily="50" charset="-128"/>
              </a:rPr>
              <a:t>項目をすべて評価することが、現実的でしょうか。★おそらく、現実的には、難しいと思います。★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19</a:t>
            </a:fld>
            <a:endParaRPr kumimoji="1" lang="ja-JP" altLang="en-US"/>
          </a:p>
        </p:txBody>
      </p:sp>
    </p:spTree>
    <p:extLst>
      <p:ext uri="{BB962C8B-B14F-4D97-AF65-F5344CB8AC3E}">
        <p14:creationId xmlns:p14="http://schemas.microsoft.com/office/powerpoint/2010/main" val="256960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I’m </a:t>
            </a:r>
            <a:r>
              <a:rPr kumimoji="1" lang="ja-JP" altLang="en-US" sz="1050" dirty="0">
                <a:latin typeface="ＭＳ Ｐゴシック" panose="020B0600070205080204" pitchFamily="50" charset="-128"/>
                <a:ea typeface="ＭＳ Ｐゴシック" panose="020B0600070205080204" pitchFamily="50" charset="-128"/>
              </a:rPr>
              <a:t>ひーくん</a:t>
            </a:r>
            <a:r>
              <a:rPr kumimoji="1" lang="en-US" altLang="ja-JP" sz="1050"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My birthday is November 11th.</a:t>
            </a:r>
            <a:r>
              <a:rPr kumimoji="1" lang="ja-JP" altLang="en-US" sz="1050" dirty="0">
                <a:latin typeface="ＭＳ Ｐゴシック" panose="020B0600070205080204" pitchFamily="50" charset="-128"/>
                <a:ea typeface="ＭＳ Ｐゴシック" panose="020B0600070205080204" pitchFamily="50" charset="-128"/>
              </a:rPr>
              <a:t>」</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これに続いて、みなさんが、ひーくんになりきって、自己紹介を考えてください。（</a:t>
            </a:r>
            <a:r>
              <a:rPr kumimoji="1" lang="en-US" altLang="ja-JP" sz="1050" dirty="0">
                <a:latin typeface="ＭＳ Ｐゴシック" panose="020B0600070205080204" pitchFamily="50" charset="-128"/>
                <a:ea typeface="ＭＳ Ｐゴシック" panose="020B0600070205080204" pitchFamily="50" charset="-128"/>
              </a:rPr>
              <a:t>20</a:t>
            </a:r>
            <a:r>
              <a:rPr kumimoji="1" lang="ja-JP" altLang="en-US" sz="1050" dirty="0">
                <a:latin typeface="ＭＳ Ｐゴシック" panose="020B0600070205080204" pitchFamily="50" charset="-128"/>
                <a:ea typeface="ＭＳ Ｐゴシック" panose="020B0600070205080204" pitchFamily="50" charset="-128"/>
              </a:rPr>
              <a:t>秒程度間をおく）</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受講者へどういった内容が考えられるか尋ねる。</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I’m a dog. I like </a:t>
            </a:r>
            <a:r>
              <a:rPr kumimoji="1" lang="en-US" altLang="ja-JP" sz="1050" dirty="0" err="1">
                <a:latin typeface="ＭＳ Ｐゴシック" panose="020B0600070205080204" pitchFamily="50" charset="-128"/>
                <a:ea typeface="ＭＳ Ｐゴシック" panose="020B0600070205080204" pitchFamily="50" charset="-128"/>
              </a:rPr>
              <a:t>Hyuganatsu</a:t>
            </a:r>
            <a:r>
              <a:rPr kumimoji="1" lang="en-US" altLang="ja-JP" sz="1050" dirty="0">
                <a:latin typeface="ＭＳ Ｐゴシック" panose="020B0600070205080204" pitchFamily="50" charset="-128"/>
                <a:ea typeface="ＭＳ Ｐゴシック" panose="020B0600070205080204" pitchFamily="50" charset="-128"/>
              </a:rPr>
              <a:t>. I’m</a:t>
            </a:r>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a</a:t>
            </a:r>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boy.</a:t>
            </a:r>
            <a:r>
              <a:rPr kumimoji="1" lang="ja-JP" altLang="en-US" sz="1050" dirty="0">
                <a:latin typeface="ＭＳ Ｐゴシック" panose="020B0600070205080204" pitchFamily="50" charset="-128"/>
                <a:ea typeface="ＭＳ Ｐゴシック" panose="020B0600070205080204" pitchFamily="50" charset="-128"/>
              </a:rPr>
              <a:t>　等）</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他にどんなキャラクターの自己紹介をしてみたいですか？★　　　</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a:t>
            </a:fld>
            <a:endParaRPr kumimoji="1" lang="ja-JP" altLang="en-US"/>
          </a:p>
        </p:txBody>
      </p:sp>
    </p:spTree>
    <p:extLst>
      <p:ext uri="{BB962C8B-B14F-4D97-AF65-F5344CB8AC3E}">
        <p14:creationId xmlns:p14="http://schemas.microsoft.com/office/powerpoint/2010/main" val="403157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300"/>
              </a:lnSpc>
            </a:pPr>
            <a:r>
              <a:rPr kumimoji="1" lang="ja-JP" altLang="en-US" sz="1050" dirty="0">
                <a:latin typeface="ＭＳ Ｐゴシック" panose="020B0600070205080204" pitchFamily="50" charset="-128"/>
                <a:ea typeface="ＭＳ Ｐゴシック" panose="020B0600070205080204" pitchFamily="50" charset="-128"/>
              </a:rPr>
              <a:t>　そこで、年間を見通して、計画的に評価を行うことが必要です。</a:t>
            </a:r>
            <a:endParaRPr kumimoji="1" lang="en-US" altLang="ja-JP" sz="1050" dirty="0">
              <a:latin typeface="ＭＳ Ｐゴシック" panose="020B0600070205080204" pitchFamily="50" charset="-128"/>
              <a:ea typeface="ＭＳ Ｐゴシック" panose="020B0600070205080204" pitchFamily="50" charset="-128"/>
            </a:endParaRPr>
          </a:p>
          <a:p>
            <a:pPr>
              <a:lnSpc>
                <a:spcPts val="1300"/>
              </a:lnSpc>
            </a:pPr>
            <a:r>
              <a:rPr kumimoji="1" lang="ja-JP" altLang="en-US" sz="1050" dirty="0">
                <a:latin typeface="ＭＳ Ｐゴシック" panose="020B0600070205080204" pitchFamily="50" charset="-128"/>
                <a:ea typeface="ＭＳ Ｐゴシック" panose="020B0600070205080204" pitchFamily="50" charset="-128"/>
              </a:rPr>
              <a:t>　この例では、赤い部分、つまり「聞くこと」と「話すこと［やり取り］」についてのみ、「記録に残す評価」を行うことになります。</a:t>
            </a:r>
            <a:endParaRPr kumimoji="1" lang="en-US" altLang="ja-JP" sz="1050" dirty="0">
              <a:latin typeface="ＭＳ Ｐゴシック" panose="020B0600070205080204" pitchFamily="50" charset="-128"/>
              <a:ea typeface="ＭＳ Ｐゴシック" panose="020B0600070205080204" pitchFamily="50" charset="-128"/>
            </a:endParaRPr>
          </a:p>
          <a:p>
            <a:pPr>
              <a:lnSpc>
                <a:spcPts val="1300"/>
              </a:lnSpc>
            </a:pPr>
            <a:r>
              <a:rPr kumimoji="1" lang="ja-JP" altLang="en-US" sz="1050" dirty="0">
                <a:latin typeface="ＭＳ Ｐゴシック" panose="020B0600070205080204" pitchFamily="50" charset="-128"/>
                <a:ea typeface="ＭＳ Ｐゴシック" panose="020B0600070205080204" pitchFamily="50" charset="-128"/>
              </a:rPr>
              <a:t>　ただし、「書くこと」については、アルファベットを書く活動のように、毎時間、短時間で指導を続けていくような場合があります。★</a:t>
            </a:r>
            <a:endParaRPr kumimoji="1" lang="en-US" altLang="ja-JP" sz="1050" dirty="0">
              <a:latin typeface="ＭＳ Ｐゴシック" panose="020B0600070205080204" pitchFamily="50" charset="-128"/>
              <a:ea typeface="ＭＳ Ｐゴシック" panose="020B0600070205080204" pitchFamily="50" charset="-128"/>
            </a:endParaRPr>
          </a:p>
          <a:p>
            <a:pPr>
              <a:lnSpc>
                <a:spcPts val="1300"/>
              </a:lnSpc>
            </a:pPr>
            <a:r>
              <a:rPr kumimoji="1" lang="ja-JP" altLang="en-US" sz="1050" dirty="0">
                <a:latin typeface="ＭＳ Ｐゴシック" panose="020B0600070205080204" pitchFamily="50" charset="-128"/>
                <a:ea typeface="ＭＳ Ｐゴシック" panose="020B0600070205080204" pitchFamily="50" charset="-128"/>
              </a:rPr>
              <a:t>  これを「帯活動」と呼びます。</a:t>
            </a:r>
            <a:endParaRPr kumimoji="1" lang="en-US" altLang="ja-JP" sz="1050" dirty="0">
              <a:latin typeface="ＭＳ Ｐゴシック" panose="020B0600070205080204" pitchFamily="50" charset="-128"/>
              <a:ea typeface="ＭＳ Ｐゴシック" panose="020B0600070205080204" pitchFamily="50" charset="-128"/>
            </a:endParaRPr>
          </a:p>
          <a:p>
            <a:pPr>
              <a:lnSpc>
                <a:spcPts val="1300"/>
              </a:lnSpc>
            </a:pP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この「書くこと」についての評価は、１つの単元で行うのではなく、「帯活動」を行いながら、複数単元に渡って記録に残す場合があります。</a:t>
            </a:r>
            <a:endParaRPr kumimoji="1" lang="en-US" altLang="ja-JP" sz="1050" dirty="0">
              <a:latin typeface="ＭＳ Ｐゴシック" panose="020B0600070205080204" pitchFamily="50" charset="-128"/>
              <a:ea typeface="ＭＳ Ｐゴシック" panose="020B0600070205080204" pitchFamily="50" charset="-128"/>
            </a:endParaRPr>
          </a:p>
          <a:p>
            <a:pPr>
              <a:lnSpc>
                <a:spcPts val="1300"/>
              </a:lnSpc>
            </a:pP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例えば、ある単元では、「帯活動」の積み重ねで、</a:t>
            </a:r>
            <a:r>
              <a:rPr kumimoji="1" lang="en-US" altLang="ja-JP" sz="1050" dirty="0">
                <a:latin typeface="ＭＳ Ｐゴシック" panose="020B0600070205080204" pitchFamily="50" charset="-128"/>
                <a:ea typeface="ＭＳ Ｐゴシック" panose="020B0600070205080204" pitchFamily="50" charset="-128"/>
              </a:rPr>
              <a:t>A</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H</a:t>
            </a:r>
            <a:r>
              <a:rPr kumimoji="1" lang="ja-JP" altLang="en-US" sz="1050" dirty="0">
                <a:latin typeface="ＭＳ Ｐゴシック" panose="020B0600070205080204" pitchFamily="50" charset="-128"/>
                <a:ea typeface="ＭＳ Ｐゴシック" panose="020B0600070205080204" pitchFamily="50" charset="-128"/>
              </a:rPr>
              <a:t>まで学習したとします。</a:t>
            </a:r>
            <a:endParaRPr kumimoji="1" lang="en-US" altLang="ja-JP" sz="1050" dirty="0">
              <a:latin typeface="ＭＳ Ｐゴシック" panose="020B0600070205080204" pitchFamily="50" charset="-128"/>
              <a:ea typeface="ＭＳ Ｐゴシック" panose="020B0600070205080204" pitchFamily="50" charset="-128"/>
            </a:endParaRPr>
          </a:p>
          <a:p>
            <a:pPr>
              <a:lnSpc>
                <a:spcPts val="1300"/>
              </a:lnSpc>
            </a:pPr>
            <a:r>
              <a:rPr kumimoji="1" lang="ja-JP" altLang="en-US" sz="1050" dirty="0">
                <a:latin typeface="ＭＳ Ｐゴシック" panose="020B0600070205080204" pitchFamily="50" charset="-128"/>
                <a:ea typeface="ＭＳ Ｐゴシック" panose="020B0600070205080204" pitchFamily="50" charset="-128"/>
              </a:rPr>
              <a:t>　しかし、この単元だけでは、</a:t>
            </a:r>
            <a:r>
              <a:rPr kumimoji="1" lang="en-US" altLang="ja-JP" sz="1050" dirty="0">
                <a:latin typeface="ＭＳ Ｐゴシック" panose="020B0600070205080204" pitchFamily="50" charset="-128"/>
                <a:ea typeface="ＭＳ Ｐゴシック" panose="020B0600070205080204" pitchFamily="50" charset="-128"/>
              </a:rPr>
              <a:t>26</a:t>
            </a:r>
            <a:r>
              <a:rPr kumimoji="1" lang="ja-JP" altLang="en-US" sz="1050" dirty="0">
                <a:latin typeface="ＭＳ Ｐゴシック" panose="020B0600070205080204" pitchFamily="50" charset="-128"/>
                <a:ea typeface="ＭＳ Ｐゴシック" panose="020B0600070205080204" pitchFamily="50" charset="-128"/>
              </a:rPr>
              <a:t>文字すべては学び終えていません。</a:t>
            </a:r>
            <a:endParaRPr kumimoji="1" lang="en-US" altLang="ja-JP" sz="1050" dirty="0">
              <a:latin typeface="ＭＳ Ｐゴシック" panose="020B0600070205080204" pitchFamily="50" charset="-128"/>
              <a:ea typeface="ＭＳ Ｐゴシック" panose="020B0600070205080204" pitchFamily="50" charset="-128"/>
            </a:endParaRPr>
          </a:p>
          <a:p>
            <a:pPr>
              <a:lnSpc>
                <a:spcPts val="1300"/>
              </a:lnSpc>
            </a:pP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また、次の単元で、</a:t>
            </a:r>
            <a:r>
              <a:rPr kumimoji="1" lang="en-US" altLang="ja-JP" sz="1050" dirty="0">
                <a:latin typeface="ＭＳ Ｐゴシック" panose="020B0600070205080204" pitchFamily="50" charset="-128"/>
                <a:ea typeface="ＭＳ Ｐゴシック" panose="020B0600070205080204" pitchFamily="50" charset="-128"/>
              </a:rPr>
              <a:t>I</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P</a:t>
            </a:r>
            <a:r>
              <a:rPr kumimoji="1" lang="ja-JP" altLang="en-US" sz="1050" dirty="0">
                <a:latin typeface="ＭＳ Ｐゴシック" panose="020B0600070205080204" pitchFamily="50" charset="-128"/>
                <a:ea typeface="ＭＳ Ｐゴシック" panose="020B0600070205080204" pitchFamily="50" charset="-128"/>
              </a:rPr>
              <a:t>まで、また次の単元で</a:t>
            </a:r>
            <a:r>
              <a:rPr kumimoji="1" lang="en-US" altLang="ja-JP" sz="1050" dirty="0">
                <a:latin typeface="ＭＳ Ｐゴシック" panose="020B0600070205080204" pitchFamily="50" charset="-128"/>
                <a:ea typeface="ＭＳ Ｐゴシック" panose="020B0600070205080204" pitchFamily="50" charset="-128"/>
              </a:rPr>
              <a:t>Q</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Z</a:t>
            </a:r>
            <a:r>
              <a:rPr kumimoji="1" lang="ja-JP" altLang="en-US" sz="1050" dirty="0">
                <a:latin typeface="ＭＳ Ｐゴシック" panose="020B0600070205080204" pitchFamily="50" charset="-128"/>
                <a:ea typeface="ＭＳ Ｐゴシック" panose="020B0600070205080204" pitchFamily="50" charset="-128"/>
              </a:rPr>
              <a:t>までと</a:t>
            </a:r>
            <a:r>
              <a:rPr kumimoji="1" lang="en-US" altLang="ja-JP" sz="1050" dirty="0">
                <a:latin typeface="ＭＳ Ｐゴシック" panose="020B0600070205080204" pitchFamily="50" charset="-128"/>
                <a:ea typeface="ＭＳ Ｐゴシック" panose="020B0600070205080204" pitchFamily="50" charset="-128"/>
              </a:rPr>
              <a:t>3</a:t>
            </a:r>
            <a:r>
              <a:rPr kumimoji="1" lang="ja-JP" altLang="en-US" sz="1050" dirty="0">
                <a:latin typeface="ＭＳ Ｐゴシック" panose="020B0600070205080204" pitchFamily="50" charset="-128"/>
                <a:ea typeface="ＭＳ Ｐゴシック" panose="020B0600070205080204" pitchFamily="50" charset="-128"/>
              </a:rPr>
              <a:t>つの単元を終えた時に、「記録に残す評価」を行うようなこともあり得るということです。★</a:t>
            </a:r>
            <a:endParaRPr kumimoji="1" lang="en-US" altLang="ja-JP" sz="1050" dirty="0">
              <a:latin typeface="ＭＳ Ｐゴシック" panose="020B0600070205080204" pitchFamily="50" charset="-128"/>
              <a:ea typeface="ＭＳ Ｐゴシック" panose="020B0600070205080204" pitchFamily="50" charset="-128"/>
            </a:endParaRPr>
          </a:p>
          <a:p>
            <a:pPr>
              <a:lnSpc>
                <a:spcPts val="1300"/>
              </a:lnSpc>
            </a:pPr>
            <a:r>
              <a:rPr kumimoji="1" lang="ja-JP" altLang="en-US" sz="1050" dirty="0">
                <a:latin typeface="ＭＳ Ｐゴシック" panose="020B0600070205080204" pitchFamily="50" charset="-128"/>
                <a:ea typeface="ＭＳ Ｐゴシック" panose="020B0600070205080204" pitchFamily="50" charset="-128"/>
              </a:rPr>
              <a:t>　そのため、例のように、この単元では、目標に向けて指導を行うが、「記録に残す評価」は行わない場合もありえます。★</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20</a:t>
            </a:fld>
            <a:endParaRPr kumimoji="1" lang="ja-JP" altLang="en-US"/>
          </a:p>
        </p:txBody>
      </p:sp>
    </p:spTree>
    <p:extLst>
      <p:ext uri="{BB962C8B-B14F-4D97-AF65-F5344CB8AC3E}">
        <p14:creationId xmlns:p14="http://schemas.microsoft.com/office/powerpoint/2010/main" val="4207489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では、「話すこと［やり取り］）の★～★「思考・判断・表現」の評価規準について注目してみましょう。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評価規準の作り方については、スライドの左にある資料をご参照ください。★</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21</a:t>
            </a:fld>
            <a:endParaRPr kumimoji="1" lang="ja-JP" altLang="en-US"/>
          </a:p>
        </p:txBody>
      </p:sp>
    </p:spTree>
    <p:extLst>
      <p:ext uri="{BB962C8B-B14F-4D97-AF65-F5344CB8AC3E}">
        <p14:creationId xmlns:p14="http://schemas.microsoft.com/office/powerpoint/2010/main" val="126636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ここで、「知識及び技能」と「思考力，判断力，表現力等」の資質・能力の関係を説明します。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「知識及び技能」とは、本単元で必要になる語句や表現について、理解したり使ったりできる力です。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例えば、月日の言い方や、「</a:t>
            </a:r>
            <a:r>
              <a:rPr kumimoji="1" lang="en-US" altLang="ja-JP" sz="1050" dirty="0">
                <a:latin typeface="ＭＳ Ｐゴシック" panose="020B0600070205080204" pitchFamily="50" charset="-128"/>
                <a:ea typeface="ＭＳ Ｐゴシック" panose="020B0600070205080204" pitchFamily="50" charset="-128"/>
              </a:rPr>
              <a:t>I like</a:t>
            </a:r>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books.</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Do you like</a:t>
            </a:r>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books?</a:t>
            </a:r>
            <a:r>
              <a:rPr kumimoji="1" lang="ja-JP" altLang="en-US" sz="1050" dirty="0">
                <a:latin typeface="ＭＳ Ｐゴシック" panose="020B0600070205080204" pitchFamily="50" charset="-128"/>
                <a:ea typeface="ＭＳ Ｐゴシック" panose="020B0600070205080204" pitchFamily="50" charset="-128"/>
              </a:rPr>
              <a:t>」などの自分の好きなものや欲しいものなどについて表現したり、尋ねたりする技能のことです。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一方、「思考力，判断力，表現力等」とは、「目的や場面，状況に応じて」聞いたり、伝え合ったりできる力です。例えば、「</a:t>
            </a:r>
            <a:r>
              <a:rPr kumimoji="1" lang="en-US" altLang="ja-JP" sz="1050" dirty="0">
                <a:latin typeface="ＭＳ Ｐゴシック" panose="020B0600070205080204" pitchFamily="50" charset="-128"/>
                <a:ea typeface="ＭＳ Ｐゴシック" panose="020B0600070205080204" pitchFamily="50" charset="-128"/>
              </a:rPr>
              <a:t>I like books.</a:t>
            </a:r>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I like </a:t>
            </a:r>
            <a:r>
              <a:rPr kumimoji="1" lang="ja-JP" altLang="en-US" sz="1050" dirty="0">
                <a:latin typeface="ＭＳ Ｐゴシック" panose="020B0600070205080204" pitchFamily="50" charset="-128"/>
                <a:ea typeface="ＭＳ Ｐゴシック" panose="020B0600070205080204" pitchFamily="50" charset="-128"/>
              </a:rPr>
              <a:t>ハリーポッター</a:t>
            </a:r>
            <a:r>
              <a:rPr kumimoji="1" lang="en-US" altLang="ja-JP" sz="1050" dirty="0">
                <a:latin typeface="ＭＳ Ｐゴシック" panose="020B0600070205080204" pitchFamily="50" charset="-128"/>
                <a:ea typeface="ＭＳ Ｐゴシック" panose="020B0600070205080204" pitchFamily="50" charset="-128"/>
              </a:rPr>
              <a:t>. Do you like </a:t>
            </a:r>
            <a:r>
              <a:rPr kumimoji="1" lang="ja-JP" altLang="en-US" sz="1050" dirty="0">
                <a:latin typeface="ＭＳ Ｐゴシック" panose="020B0600070205080204" pitchFamily="50" charset="-128"/>
                <a:ea typeface="ＭＳ Ｐゴシック" panose="020B0600070205080204" pitchFamily="50" charset="-128"/>
              </a:rPr>
              <a:t>ハリーポッター？」「</a:t>
            </a:r>
            <a:r>
              <a:rPr kumimoji="1" lang="en-US" altLang="ja-JP" sz="1050" dirty="0">
                <a:latin typeface="ＭＳ Ｐゴシック" panose="020B0600070205080204" pitchFamily="50" charset="-128"/>
                <a:ea typeface="ＭＳ Ｐゴシック" panose="020B0600070205080204" pitchFamily="50" charset="-128"/>
              </a:rPr>
              <a:t>What</a:t>
            </a:r>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do you want for your birthday?</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I want many books.</a:t>
            </a:r>
            <a:r>
              <a:rPr kumimoji="1" lang="ja-JP" altLang="en-US" sz="1050" dirty="0">
                <a:latin typeface="ＭＳ Ｐゴシック" panose="020B0600070205080204" pitchFamily="50" charset="-128"/>
                <a:ea typeface="ＭＳ Ｐゴシック" panose="020B0600070205080204" pitchFamily="50" charset="-128"/>
              </a:rPr>
              <a:t>」のように、★自分のことをよく知ってもらったり相手のことをよく知ったりする目的のために工夫し、より分かりやすく伝えようとする力などのことです。つまり、「思考力，判断力，表現力等」には、「目的や場面，状況に応じて」という条件が不可欠になり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22</a:t>
            </a:fld>
            <a:endParaRPr kumimoji="1" lang="ja-JP" altLang="en-US"/>
          </a:p>
        </p:txBody>
      </p:sp>
    </p:spTree>
    <p:extLst>
      <p:ext uri="{BB962C8B-B14F-4D97-AF65-F5344CB8AC3E}">
        <p14:creationId xmlns:p14="http://schemas.microsoft.com/office/powerpoint/2010/main" val="2318968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5988">
              <a:defRPr/>
            </a:pPr>
            <a:r>
              <a:rPr kumimoji="1" lang="ja-JP" altLang="en-US" sz="1050" dirty="0">
                <a:latin typeface="ＭＳ Ｐゴシック" panose="020B0600070205080204" pitchFamily="50" charset="-128"/>
                <a:ea typeface="ＭＳ Ｐゴシック" panose="020B0600070205080204" pitchFamily="50" charset="-128"/>
              </a:rPr>
              <a:t>　では、冒頭の「ひｰくん」の授業を振り返ってみましょう。★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23</a:t>
            </a:fld>
            <a:endParaRPr kumimoji="1" lang="ja-JP" altLang="en-US"/>
          </a:p>
        </p:txBody>
      </p:sp>
    </p:spTree>
    <p:extLst>
      <p:ext uri="{BB962C8B-B14F-4D97-AF65-F5344CB8AC3E}">
        <p14:creationId xmlns:p14="http://schemas.microsoft.com/office/powerpoint/2010/main" val="2207120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5988">
              <a:defRPr/>
            </a:pPr>
            <a:r>
              <a:rPr kumimoji="1" lang="ja-JP" altLang="en-US" sz="1050" dirty="0">
                <a:latin typeface="ＭＳ Ｐゴシック" panose="020B0600070205080204" pitchFamily="50" charset="-128"/>
                <a:ea typeface="ＭＳ Ｐゴシック" panose="020B0600070205080204" pitchFamily="50" charset="-128"/>
              </a:rPr>
              <a:t>　「話すこと［やり取り］」のイの目標を見ますと、</a:t>
            </a:r>
            <a:endParaRPr kumimoji="1" lang="en-US" altLang="ja-JP" sz="1050" dirty="0">
              <a:latin typeface="ＭＳ Ｐゴシック" panose="020B0600070205080204" pitchFamily="50" charset="-128"/>
              <a:ea typeface="ＭＳ Ｐゴシック" panose="020B0600070205080204" pitchFamily="50" charset="-128"/>
            </a:endParaRPr>
          </a:p>
          <a:p>
            <a:r>
              <a:rPr lang="ja-JP" altLang="en-US" sz="1050" dirty="0">
                <a:solidFill>
                  <a:srgbClr val="FF0000"/>
                </a:solidFill>
                <a:latin typeface="ＭＳ Ｐゴシック" panose="020B0600070205080204" pitchFamily="50" charset="-128"/>
                <a:ea typeface="ＭＳ Ｐゴシック" panose="020B0600070205080204" pitchFamily="50" charset="-128"/>
              </a:rPr>
              <a:t>「日常生活に関する身近で簡単な事柄について，自分の考えや気持ちなどを，</a:t>
            </a:r>
            <a:r>
              <a:rPr lang="ja-JP" altLang="en-US" sz="1050" dirty="0">
                <a:latin typeface="ＭＳ Ｐゴシック" panose="020B0600070205080204" pitchFamily="50" charset="-128"/>
                <a:ea typeface="ＭＳ Ｐゴシック" panose="020B0600070205080204" pitchFamily="50" charset="-128"/>
              </a:rPr>
              <a:t>簡単な語句や基本的な表現を用いて伝え合う」とあります。冒頭で紹介した単元の目標は、「</a:t>
            </a:r>
            <a:r>
              <a:rPr kumimoji="1" lang="ja-JP" altLang="en-US" sz="1050" dirty="0">
                <a:latin typeface="ＭＳ Ｐゴシック" panose="020B0600070205080204" pitchFamily="50" charset="-128"/>
                <a:ea typeface="ＭＳ Ｐゴシック" panose="020B0600070205080204" pitchFamily="50" charset="-128"/>
              </a:rPr>
              <a:t>自分の好きなキャラクターになって，誕生日や好きなものを紹介しよう。</a:t>
            </a:r>
            <a:r>
              <a:rPr lang="ja-JP" altLang="en-US" sz="1050" dirty="0">
                <a:latin typeface="ＭＳ Ｐゴシック" panose="020B0600070205080204" pitchFamily="50" charset="-128"/>
                <a:ea typeface="ＭＳ Ｐゴシック" panose="020B0600070205080204" pitchFamily="50" charset="-128"/>
              </a:rPr>
              <a:t>」となっていました。★</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自分の好きなキャラクターになって、その誕生日等を紹介することは、「自分の考えや気持ちを伝え合う」活動と言えるでしょうか。</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では、「話すこと［やり取り］」のイを考慮すれば、どのような単元の目標が望ましいのでしょうか？（少し間をとる</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a:t>
            </a:r>
            <a:endParaRPr lang="en-US" altLang="ja-JP" sz="1050" dirty="0">
              <a:latin typeface="ＭＳ Ｐゴシック" panose="020B0600070205080204" pitchFamily="50" charset="-128"/>
              <a:ea typeface="ＭＳ Ｐゴシック" panose="020B0600070205080204" pitchFamily="50" charset="-128"/>
            </a:endParaRPr>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24</a:t>
            </a:fld>
            <a:endParaRPr kumimoji="1" lang="ja-JP" altLang="en-US"/>
          </a:p>
        </p:txBody>
      </p:sp>
    </p:spTree>
    <p:extLst>
      <p:ext uri="{BB962C8B-B14F-4D97-AF65-F5344CB8AC3E}">
        <p14:creationId xmlns:p14="http://schemas.microsoft.com/office/powerpoint/2010/main" val="1845831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このような目標であれば、どうでしょうか。</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これは、「知識及び技能」と「思考力，判断力，表現力等」の資質・能力を踏まえた目標となっています。★</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25</a:t>
            </a:fld>
            <a:endParaRPr kumimoji="1" lang="ja-JP" altLang="en-US"/>
          </a:p>
        </p:txBody>
      </p:sp>
    </p:spTree>
    <p:extLst>
      <p:ext uri="{BB962C8B-B14F-4D97-AF65-F5344CB8AC3E}">
        <p14:creationId xmlns:p14="http://schemas.microsoft.com/office/powerpoint/2010/main" val="4246309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7009">
              <a:defRPr/>
            </a:pPr>
            <a:r>
              <a:rPr kumimoji="1" lang="ja-JP" altLang="en-US" sz="1050" dirty="0">
                <a:latin typeface="ＭＳ Ｐゴシック" panose="020B0600070205080204" pitchFamily="50" charset="-128"/>
                <a:ea typeface="ＭＳ Ｐゴシック" panose="020B0600070205080204" pitchFamily="50" charset="-128"/>
              </a:rPr>
              <a:t>　次に、「何を学ぶか」について説明します。★</a:t>
            </a:r>
          </a:p>
          <a:p>
            <a:pPr defTabSz="897009">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26</a:t>
            </a:fld>
            <a:endParaRPr kumimoji="1" lang="ja-JP" altLang="en-US"/>
          </a:p>
        </p:txBody>
      </p:sp>
    </p:spTree>
    <p:extLst>
      <p:ext uri="{BB962C8B-B14F-4D97-AF65-F5344CB8AC3E}">
        <p14:creationId xmlns:p14="http://schemas.microsoft.com/office/powerpoint/2010/main" val="3716722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単元の評価規準を作成することで、教師がその単元を通して児童に身に付けさせたい資質・能力を、★理解することができます。そうすれば、★おのずと児童が★「何を学ぶか」も見えてきます。★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27</a:t>
            </a:fld>
            <a:endParaRPr kumimoji="1" lang="ja-JP" altLang="en-US"/>
          </a:p>
        </p:txBody>
      </p:sp>
    </p:spTree>
    <p:extLst>
      <p:ext uri="{BB962C8B-B14F-4D97-AF65-F5344CB8AC3E}">
        <p14:creationId xmlns:p14="http://schemas.microsoft.com/office/powerpoint/2010/main" val="2649389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単元の目標に「単元のゴールとなる言語活動」を設定すると、★そのためには、前時に★何をすべきかが★見えてくると★思います。★</a:t>
            </a:r>
            <a:endParaRPr kumimoji="1" lang="en-US" altLang="ja-JP" sz="1050" dirty="0">
              <a:latin typeface="ＭＳ Ｐゴシック" panose="020B0600070205080204" pitchFamily="50" charset="-128"/>
              <a:ea typeface="ＭＳ Ｐゴシック" panose="020B0600070205080204" pitchFamily="50" charset="-128"/>
            </a:endParaRPr>
          </a:p>
          <a:p>
            <a:pPr defTabSz="905988">
              <a:defRPr/>
            </a:pPr>
            <a:r>
              <a:rPr kumimoji="1" lang="ja-JP" altLang="en-US" sz="1050" dirty="0">
                <a:latin typeface="ＭＳ Ｐゴシック" panose="020B0600070205080204" pitchFamily="50" charset="-128"/>
                <a:ea typeface="ＭＳ Ｐゴシック" panose="020B0600070205080204" pitchFamily="50" charset="-128"/>
              </a:rPr>
              <a:t>　児童にとってのゴールは、★「評価されること」ではなく、あくまで、見通しをもって行ってきた「単元のゴールとなる言語活動」であるべきです。</a:t>
            </a:r>
          </a:p>
          <a:p>
            <a:r>
              <a:rPr kumimoji="1" lang="ja-JP" altLang="en-US" sz="1050" dirty="0">
                <a:latin typeface="ＭＳ Ｐゴシック" panose="020B0600070205080204" pitchFamily="50" charset="-128"/>
                <a:ea typeface="ＭＳ Ｐゴシック" panose="020B0600070205080204" pitchFamily="50" charset="-128"/>
              </a:rPr>
              <a:t>　このように、単元のゴールを見据えて単元の指導計画を立てていくことを、★「バックワードデザイン」と呼んでいます。★</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28</a:t>
            </a:fld>
            <a:endParaRPr kumimoji="1" lang="ja-JP" altLang="en-US"/>
          </a:p>
        </p:txBody>
      </p:sp>
    </p:spTree>
    <p:extLst>
      <p:ext uri="{BB962C8B-B14F-4D97-AF65-F5344CB8AC3E}">
        <p14:creationId xmlns:p14="http://schemas.microsoft.com/office/powerpoint/2010/main" val="554549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ただし、言語の習得は、基本的に語句や表現を十分に聞いて、少しずつ話せるようになるものです。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例えば、図のように、コップにたくさんの水を注いでいくと、少しずつあふれていく・・・そんなイメージをもつとよいと思います。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ALT</a:t>
            </a:r>
            <a:r>
              <a:rPr kumimoji="1" lang="ja-JP" altLang="en-US" sz="1050" dirty="0">
                <a:latin typeface="ＭＳ Ｐゴシック" panose="020B0600070205080204" pitchFamily="50" charset="-128"/>
                <a:ea typeface="ＭＳ Ｐゴシック" panose="020B0600070205080204" pitchFamily="50" charset="-128"/>
              </a:rPr>
              <a:t>の話など、繰り返し十分に聞かせることが大切です。★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29</a:t>
            </a:fld>
            <a:endParaRPr kumimoji="1" lang="ja-JP" altLang="en-US"/>
          </a:p>
        </p:txBody>
      </p:sp>
    </p:spTree>
    <p:extLst>
      <p:ext uri="{BB962C8B-B14F-4D97-AF65-F5344CB8AC3E}">
        <p14:creationId xmlns:p14="http://schemas.microsoft.com/office/powerpoint/2010/main" val="237755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この単元では、★自分の好きなキャラクターになって、誕生日や好きなものを紹介していきましょう。★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最初に誕生日、次は食べ物、動物も紹介しましょう。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誕生日を紹介する練習の後には、世界の様子についても学習し、最後には評価をしましょう。★</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a:t>
            </a:fld>
            <a:endParaRPr kumimoji="1" lang="ja-JP" altLang="en-US"/>
          </a:p>
        </p:txBody>
      </p:sp>
    </p:spTree>
    <p:extLst>
      <p:ext uri="{BB962C8B-B14F-4D97-AF65-F5344CB8AC3E}">
        <p14:creationId xmlns:p14="http://schemas.microsoft.com/office/powerpoint/2010/main" val="1072962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7009">
              <a:defRPr/>
            </a:pPr>
            <a:r>
              <a:rPr kumimoji="1" lang="ja-JP" altLang="en-US" sz="1050" dirty="0">
                <a:latin typeface="ＭＳ Ｐゴシック" panose="020B0600070205080204" pitchFamily="50" charset="-128"/>
                <a:ea typeface="ＭＳ Ｐゴシック" panose="020B0600070205080204" pitchFamily="50" charset="-128"/>
              </a:rPr>
              <a:t>次に、「どのように学ぶか」について説明します。★</a:t>
            </a:r>
          </a:p>
          <a:p>
            <a:pPr defTabSz="897009">
              <a:defRPr/>
            </a:pP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30</a:t>
            </a:fld>
            <a:endParaRPr kumimoji="1" lang="ja-JP" altLang="en-US"/>
          </a:p>
        </p:txBody>
      </p:sp>
    </p:spTree>
    <p:extLst>
      <p:ext uri="{BB962C8B-B14F-4D97-AF65-F5344CB8AC3E}">
        <p14:creationId xmlns:p14="http://schemas.microsoft.com/office/powerpoint/2010/main" val="3336979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ここで、学習指導要領の目標を改めて見てみましょう。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このように「外国語によるコミュニケーションにおける見方・考え方を働かせ」や、「言語活動を通して」という部分がキーワードになります。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高学年では、「読むこと」、「書くこと」の領域が加わり、中学年の「素地」が「基礎」となります。★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31</a:t>
            </a:fld>
            <a:endParaRPr kumimoji="1" lang="ja-JP" altLang="en-US"/>
          </a:p>
        </p:txBody>
      </p:sp>
    </p:spTree>
    <p:extLst>
      <p:ext uri="{BB962C8B-B14F-4D97-AF65-F5344CB8AC3E}">
        <p14:creationId xmlns:p14="http://schemas.microsoft.com/office/powerpoint/2010/main" val="2322679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「どのように学ぶか」における授業改善の視点である★「主体的・対話的で深い学び」を展開させるためには、この二つがポイントとなります。</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32</a:t>
            </a:fld>
            <a:endParaRPr kumimoji="1" lang="ja-JP" altLang="en-US"/>
          </a:p>
        </p:txBody>
      </p:sp>
    </p:spTree>
    <p:extLst>
      <p:ext uri="{BB962C8B-B14F-4D97-AF65-F5344CB8AC3E}">
        <p14:creationId xmlns:p14="http://schemas.microsoft.com/office/powerpoint/2010/main" val="2357724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5988">
              <a:defRPr/>
            </a:pPr>
            <a:r>
              <a:rPr kumimoji="1" lang="ja-JP" altLang="en-US" sz="1050" dirty="0">
                <a:latin typeface="ＭＳ Ｐゴシック" panose="020B0600070205080204" pitchFamily="50" charset="-128"/>
                <a:ea typeface="ＭＳ Ｐゴシック" panose="020B0600070205080204" pitchFamily="50" charset="-128"/>
              </a:rPr>
              <a:t>　「外国語によるコミュニケーションにおける見方・考え方」とは、★</a:t>
            </a:r>
            <a:r>
              <a:rPr lang="ja-JP" altLang="en-US" sz="1050" dirty="0">
                <a:latin typeface="ＭＳ Ｐゴシック" panose="020B0600070205080204" pitchFamily="50" charset="-128"/>
                <a:ea typeface="ＭＳ Ｐゴシック" panose="020B0600070205080204" pitchFamily="50" charset="-128"/>
              </a:rPr>
              <a:t>単なる語彙や文法等の「知識及び技能」の習得ではなく、★文化や社会、他者を理解し、★「</a:t>
            </a:r>
            <a:r>
              <a:rPr lang="ja-JP" altLang="en-US" sz="1050" dirty="0">
                <a:solidFill>
                  <a:srgbClr val="FF0000"/>
                </a:solidFill>
                <a:latin typeface="ＭＳ Ｐゴシック" panose="020B0600070205080204" pitchFamily="50" charset="-128"/>
                <a:ea typeface="ＭＳ Ｐゴシック" panose="020B0600070205080204" pitchFamily="50" charset="-128"/>
              </a:rPr>
              <a:t>目的や場面，状況</a:t>
            </a:r>
            <a:r>
              <a:rPr lang="ja-JP" altLang="en-US" sz="1050" dirty="0">
                <a:latin typeface="ＭＳ Ｐゴシック" panose="020B0600070205080204" pitchFamily="50" charset="-128"/>
                <a:ea typeface="ＭＳ Ｐゴシック" panose="020B0600070205080204" pitchFamily="50" charset="-128"/>
              </a:rPr>
              <a:t>に応じて」自分の考えを</a:t>
            </a:r>
            <a:r>
              <a:rPr lang="ja-JP" altLang="en-US" sz="1050" dirty="0">
                <a:solidFill>
                  <a:srgbClr val="FF0000"/>
                </a:solidFill>
                <a:latin typeface="ＭＳ Ｐゴシック" panose="020B0600070205080204" pitchFamily="50" charset="-128"/>
                <a:ea typeface="ＭＳ Ｐゴシック" panose="020B0600070205080204" pitchFamily="50" charset="-128"/>
              </a:rPr>
              <a:t>再構築するということです。これらには、具体的に言うと、★「受信」の側面と★「発信」の側面があります。</a:t>
            </a:r>
            <a:endParaRPr lang="en-US" altLang="ja-JP" sz="1050" dirty="0">
              <a:solidFill>
                <a:srgbClr val="FF0000"/>
              </a:solidFill>
              <a:latin typeface="ＭＳ Ｐゴシック" panose="020B0600070205080204" pitchFamily="50" charset="-128"/>
              <a:ea typeface="ＭＳ Ｐゴシック" panose="020B0600070205080204" pitchFamily="50" charset="-128"/>
            </a:endParaRPr>
          </a:p>
          <a:p>
            <a:pPr defTabSz="905988">
              <a:defRPr/>
            </a:pPr>
            <a:r>
              <a:rPr lang="ja-JP" altLang="en-US" sz="1050" dirty="0">
                <a:solidFill>
                  <a:srgbClr val="FF0000"/>
                </a:solidFill>
                <a:latin typeface="ＭＳ Ｐゴシック" panose="020B0600070205080204" pitchFamily="50" charset="-128"/>
                <a:ea typeface="ＭＳ Ｐゴシック" panose="020B0600070205080204" pitchFamily="50" charset="-128"/>
              </a:rPr>
              <a:t>　受信とは、「</a:t>
            </a:r>
            <a:r>
              <a:rPr lang="en-US" altLang="ja-JP" sz="1050" dirty="0">
                <a:solidFill>
                  <a:srgbClr val="FF0000"/>
                </a:solidFill>
                <a:latin typeface="ＭＳ Ｐゴシック" panose="020B0600070205080204" pitchFamily="50" charset="-128"/>
                <a:ea typeface="ＭＳ Ｐゴシック" panose="020B0600070205080204" pitchFamily="50" charset="-128"/>
              </a:rPr>
              <a:t>like</a:t>
            </a:r>
            <a:r>
              <a:rPr lang="ja-JP" altLang="en-US" sz="1050" dirty="0">
                <a:solidFill>
                  <a:srgbClr val="FF0000"/>
                </a:solidFill>
                <a:latin typeface="ＭＳ Ｐゴシック" panose="020B0600070205080204" pitchFamily="50" charset="-128"/>
                <a:ea typeface="ＭＳ Ｐゴシック" panose="020B0600070205080204" pitchFamily="50" charset="-128"/>
              </a:rPr>
              <a:t>」や「</a:t>
            </a:r>
            <a:r>
              <a:rPr lang="en-US" altLang="ja-JP" sz="1050" dirty="0">
                <a:solidFill>
                  <a:srgbClr val="FF0000"/>
                </a:solidFill>
                <a:latin typeface="ＭＳ Ｐゴシック" panose="020B0600070205080204" pitchFamily="50" charset="-128"/>
                <a:ea typeface="ＭＳ Ｐゴシック" panose="020B0600070205080204" pitchFamily="50" charset="-128"/>
              </a:rPr>
              <a:t>dogs</a:t>
            </a:r>
            <a:r>
              <a:rPr lang="ja-JP" altLang="en-US" sz="1050" dirty="0">
                <a:solidFill>
                  <a:srgbClr val="FF0000"/>
                </a:solidFill>
                <a:latin typeface="ＭＳ Ｐゴシック" panose="020B0600070205080204" pitchFamily="50" charset="-128"/>
                <a:ea typeface="ＭＳ Ｐゴシック" panose="020B0600070205080204" pitchFamily="50" charset="-128"/>
              </a:rPr>
              <a:t>」などの音声で慣れ親しんだ既習の語句を基に、相手が好きなことを伝えるなど自己紹介をしているんだなと、相手の言いたいことを推測しながら概要を捉えることです。</a:t>
            </a:r>
            <a:endParaRPr lang="en-US" altLang="ja-JP" sz="1050" dirty="0">
              <a:solidFill>
                <a:srgbClr val="FF0000"/>
              </a:solidFill>
              <a:latin typeface="ＭＳ Ｐゴシック" panose="020B0600070205080204" pitchFamily="50" charset="-128"/>
              <a:ea typeface="ＭＳ Ｐゴシック" panose="020B0600070205080204" pitchFamily="50" charset="-128"/>
            </a:endParaRPr>
          </a:p>
          <a:p>
            <a:pPr defTabSz="905988">
              <a:defRPr/>
            </a:pPr>
            <a:r>
              <a:rPr lang="ja-JP" altLang="en-US" sz="1050" dirty="0">
                <a:solidFill>
                  <a:srgbClr val="FF0000"/>
                </a:solidFill>
                <a:latin typeface="ＭＳ Ｐゴシック" panose="020B0600070205080204" pitchFamily="50" charset="-128"/>
                <a:ea typeface="ＭＳ Ｐゴシック" panose="020B0600070205080204" pitchFamily="50" charset="-128"/>
              </a:rPr>
              <a:t>発信とは、自分の伝えたいことを既習事項を基に伝えることです。例えば、「ひいおじいちゃん」という語句を知らなくても、すでに知っている語句「</a:t>
            </a:r>
            <a:r>
              <a:rPr lang="en-US" altLang="ja-JP" sz="1050" dirty="0">
                <a:solidFill>
                  <a:srgbClr val="FF0000"/>
                </a:solidFill>
                <a:latin typeface="ＭＳ Ｐゴシック" panose="020B0600070205080204" pitchFamily="50" charset="-128"/>
                <a:ea typeface="ＭＳ Ｐゴシック" panose="020B0600070205080204" pitchFamily="50" charset="-128"/>
              </a:rPr>
              <a:t>father’s </a:t>
            </a:r>
            <a:r>
              <a:rPr lang="en-US" altLang="ja-JP" sz="1050" dirty="0" err="1">
                <a:solidFill>
                  <a:srgbClr val="FF0000"/>
                </a:solidFill>
                <a:latin typeface="ＭＳ Ｐゴシック" panose="020B0600070205080204" pitchFamily="50" charset="-128"/>
                <a:ea typeface="ＭＳ Ｐゴシック" panose="020B0600070205080204" pitchFamily="50" charset="-128"/>
              </a:rPr>
              <a:t>father’s</a:t>
            </a:r>
            <a:r>
              <a:rPr lang="en-US" altLang="ja-JP" sz="1050" dirty="0">
                <a:solidFill>
                  <a:srgbClr val="FF0000"/>
                </a:solidFill>
                <a:latin typeface="ＭＳ Ｐゴシック" panose="020B0600070205080204" pitchFamily="50" charset="-128"/>
                <a:ea typeface="ＭＳ Ｐゴシック" panose="020B0600070205080204" pitchFamily="50" charset="-128"/>
              </a:rPr>
              <a:t>  father</a:t>
            </a:r>
            <a:r>
              <a:rPr lang="ja-JP" altLang="en-US" sz="1050" dirty="0">
                <a:solidFill>
                  <a:srgbClr val="FF0000"/>
                </a:solidFill>
                <a:latin typeface="ＭＳ Ｐゴシック" panose="020B0600070205080204" pitchFamily="50" charset="-128"/>
                <a:ea typeface="ＭＳ Ｐゴシック" panose="020B0600070205080204" pitchFamily="50" charset="-128"/>
              </a:rPr>
              <a:t>」を使って、伝えるような場合です。★</a:t>
            </a:r>
            <a:endParaRPr lang="en-US" altLang="ja-JP" sz="1050" dirty="0">
              <a:solidFill>
                <a:srgbClr val="FF0000"/>
              </a:solidFill>
              <a:latin typeface="ＭＳ Ｐゴシック" panose="020B0600070205080204" pitchFamily="50" charset="-128"/>
              <a:ea typeface="ＭＳ Ｐゴシック" panose="020B0600070205080204" pitchFamily="50" charset="-128"/>
            </a:endParaRPr>
          </a:p>
          <a:p>
            <a:pPr defTabSz="905988">
              <a:defRPr/>
            </a:pPr>
            <a:r>
              <a:rPr lang="ja-JP" altLang="en-US" dirty="0">
                <a:solidFill>
                  <a:srgbClr val="FF0000"/>
                </a:solidFill>
              </a:rPr>
              <a:t>　　　　　　　　　　　　　　　　　　　　　　　　　　　　　　　　　　　　　　</a:t>
            </a:r>
            <a:endParaRPr lang="ja-JP" altLang="en-US" dirty="0"/>
          </a:p>
          <a:p>
            <a:pPr defTabSz="905988">
              <a:defRPr/>
            </a:pP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33</a:t>
            </a:fld>
            <a:endParaRPr kumimoji="1" lang="ja-JP" altLang="en-US"/>
          </a:p>
        </p:txBody>
      </p:sp>
    </p:spTree>
    <p:extLst>
      <p:ext uri="{BB962C8B-B14F-4D97-AF65-F5344CB8AC3E}">
        <p14:creationId xmlns:p14="http://schemas.microsoft.com/office/powerpoint/2010/main" val="1888666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ct val="0"/>
              </a:spcBef>
            </a:pPr>
            <a:r>
              <a:rPr lang="ja-JP" altLang="en-US" sz="1050" dirty="0">
                <a:latin typeface="ＭＳ Ｐゴシック" panose="020B0600070205080204" pitchFamily="50" charset="-128"/>
                <a:ea typeface="ＭＳ Ｐゴシック" panose="020B0600070205080204" pitchFamily="50" charset="-128"/>
              </a:rPr>
              <a:t>　皆さん、「言語活動」とは、どのようなものを指すのでしょう。</a:t>
            </a:r>
            <a:endParaRPr lang="en-US" altLang="ja-JP" sz="1050" dirty="0">
              <a:latin typeface="ＭＳ Ｐゴシック" panose="020B0600070205080204" pitchFamily="50" charset="-128"/>
              <a:ea typeface="ＭＳ Ｐゴシック" panose="020B0600070205080204" pitchFamily="50" charset="-128"/>
            </a:endParaRPr>
          </a:p>
          <a:p>
            <a:pPr>
              <a:spcBef>
                <a:spcPct val="0"/>
              </a:spcBef>
            </a:pPr>
            <a:r>
              <a:rPr lang="ja-JP" altLang="en-US" sz="1050" dirty="0">
                <a:latin typeface="ＭＳ Ｐゴシック" panose="020B0600070205080204" pitchFamily="50" charset="-128"/>
                <a:ea typeface="ＭＳ Ｐゴシック" panose="020B0600070205080204" pitchFamily="50" charset="-128"/>
              </a:rPr>
              <a:t>　★英語を用いず、日本語だけで情報を整理しながら考えなどを形成する活動では★ありません。</a:t>
            </a:r>
            <a:endParaRPr lang="en-US" altLang="ja-JP" sz="1050" dirty="0">
              <a:latin typeface="ＭＳ Ｐゴシック" panose="020B0600070205080204" pitchFamily="50" charset="-128"/>
              <a:ea typeface="ＭＳ Ｐゴシック" panose="020B0600070205080204" pitchFamily="50" charset="-128"/>
            </a:endParaRPr>
          </a:p>
          <a:p>
            <a:pPr>
              <a:spcBef>
                <a:spcPct val="0"/>
              </a:spcBef>
            </a:pPr>
            <a:r>
              <a:rPr lang="ja-JP" altLang="en-US" sz="1050" dirty="0">
                <a:latin typeface="ＭＳ Ｐゴシック" panose="020B0600070205080204" pitchFamily="50" charset="-128"/>
                <a:ea typeface="ＭＳ Ｐゴシック" panose="020B0600070205080204" pitchFamily="50" charset="-128"/>
              </a:rPr>
              <a:t>　★では、英語を用いているが、考えや気持ちを伝え合うという要素がない活動はどうでしょう。</a:t>
            </a:r>
            <a:endParaRPr lang="en-US" altLang="ja-JP" sz="1050" dirty="0">
              <a:latin typeface="ＭＳ Ｐゴシック" panose="020B0600070205080204" pitchFamily="50" charset="-128"/>
              <a:ea typeface="ＭＳ Ｐゴシック" panose="020B0600070205080204" pitchFamily="50" charset="-128"/>
            </a:endParaRPr>
          </a:p>
          <a:p>
            <a:pPr>
              <a:spcBef>
                <a:spcPct val="0"/>
              </a:spcBef>
            </a:pPr>
            <a:r>
              <a:rPr lang="ja-JP" altLang="en-US" sz="1050" dirty="0">
                <a:latin typeface="ＭＳ Ｐゴシック" panose="020B0600070205080204" pitchFamily="50" charset="-128"/>
                <a:ea typeface="ＭＳ Ｐゴシック" panose="020B0600070205080204" pitchFamily="50" charset="-128"/>
              </a:rPr>
              <a:t>　例えば、双六（すごろく）をしながら、止まったカードの絵を見て、機械的に「</a:t>
            </a:r>
            <a:r>
              <a:rPr lang="en-US" altLang="ja-JP" sz="1050" dirty="0">
                <a:latin typeface="ＭＳ Ｐゴシック" panose="020B0600070205080204" pitchFamily="50" charset="-128"/>
                <a:ea typeface="ＭＳ Ｐゴシック" panose="020B0600070205080204" pitchFamily="50" charset="-128"/>
              </a:rPr>
              <a:t>I like bananas.</a:t>
            </a:r>
            <a:r>
              <a:rPr lang="ja-JP" altLang="en-US" sz="1050" dirty="0">
                <a:latin typeface="ＭＳ Ｐゴシック" panose="020B0600070205080204" pitchFamily="50" charset="-128"/>
                <a:ea typeface="ＭＳ Ｐゴシック" panose="020B0600070205080204" pitchFamily="50" charset="-128"/>
              </a:rPr>
              <a:t>」「</a:t>
            </a:r>
            <a:r>
              <a:rPr lang="en-US" altLang="ja-JP" sz="1050" dirty="0">
                <a:latin typeface="ＭＳ Ｐゴシック" panose="020B0600070205080204" pitchFamily="50" charset="-128"/>
                <a:ea typeface="ＭＳ Ｐゴシック" panose="020B0600070205080204" pitchFamily="50" charset="-128"/>
              </a:rPr>
              <a:t>I like tomatoes.</a:t>
            </a:r>
            <a:r>
              <a:rPr lang="ja-JP" altLang="en-US" sz="1050" dirty="0">
                <a:latin typeface="ＭＳ Ｐゴシック" panose="020B0600070205080204" pitchFamily="50" charset="-128"/>
                <a:ea typeface="ＭＳ Ｐゴシック" panose="020B0600070205080204" pitchFamily="50" charset="-128"/>
              </a:rPr>
              <a:t>」のように言うような活動です。これも言語活動とは捉えません。「言語活動」と区別して呼ぶならば★「練習」と呼ぶことができるでしょう。</a:t>
            </a:r>
            <a:endParaRPr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★では、「言語活動」とはどのような活動を言うのでしょうか。</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★「実際に英語を用いて、互いの考えや気持ちを伝え合う」活動のことを★「言語活動」と捉えます。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I like bananas. It’s sweat. I like bananas with chocolate very much. Do you like bananas? What fruits do you like?</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のように、お互いの考えや気持ちを伝え合うような活動です。★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34</a:t>
            </a:fld>
            <a:endParaRPr kumimoji="1" lang="ja-JP" altLang="en-US"/>
          </a:p>
        </p:txBody>
      </p:sp>
    </p:spTree>
    <p:extLst>
      <p:ext uri="{BB962C8B-B14F-4D97-AF65-F5344CB8AC3E}">
        <p14:creationId xmlns:p14="http://schemas.microsoft.com/office/powerpoint/2010/main" val="1644584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では、冒頭で紹介した学習の流れにおけるそれぞれの活動は、見方・考え方を働かせた言語活動と言えるでしょうか。</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この後の、講義２を踏まえて、見つめ直してみてください。</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35</a:t>
            </a:fld>
            <a:endParaRPr kumimoji="1" lang="ja-JP" altLang="en-US"/>
          </a:p>
        </p:txBody>
      </p:sp>
    </p:spTree>
    <p:extLst>
      <p:ext uri="{BB962C8B-B14F-4D97-AF65-F5344CB8AC3E}">
        <p14:creationId xmlns:p14="http://schemas.microsoft.com/office/powerpoint/2010/main" val="3183045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最後に、評価についてです。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評価は、何のためにするのでしょうか。</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通知表のためでしょうか。</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自分の指導のためでしょうか。</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児童の学習のためでしょうか。★</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36</a:t>
            </a:fld>
            <a:endParaRPr kumimoji="1" lang="ja-JP" altLang="en-US"/>
          </a:p>
        </p:txBody>
      </p:sp>
    </p:spTree>
    <p:extLst>
      <p:ext uri="{BB962C8B-B14F-4D97-AF65-F5344CB8AC3E}">
        <p14:creationId xmlns:p14="http://schemas.microsoft.com/office/powerpoint/2010/main" val="3016000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評価計画をご覧ください。</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一つの時間に複数の観点について評価することは、現実的に難しいです。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★そこで、各時間に何を評価するのか計画を立てておくことが重要です。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「記録に残す評価」とは、通知表や指導要録のための記録を指します。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★私たちは、授業の中で、常に児童を観察し、ワークシートや振り返りで評価をしていきます。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★それを基に、★指導者自身が指導改善を行ったり、★学習者自身が★学習改善を図ったりすることができます。　</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★以上のように、★指導と評価は一体なのです。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★これは、外国語活動・外国語科に限ったことではなく、★どの教科でも行っていることではありませんか。★</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37</a:t>
            </a:fld>
            <a:endParaRPr kumimoji="1" lang="ja-JP" altLang="en-US"/>
          </a:p>
        </p:txBody>
      </p:sp>
    </p:spTree>
    <p:extLst>
      <p:ext uri="{BB962C8B-B14F-4D97-AF65-F5344CB8AC3E}">
        <p14:creationId xmlns:p14="http://schemas.microsoft.com/office/powerpoint/2010/main" val="2114017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これまでお話ししてきたことは、★～★学習指導における大切なポイントといえるでしょう。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しかし、★学習指導の充実だけではなく、★「</a:t>
            </a:r>
            <a:r>
              <a:rPr kumimoji="1" lang="en-US" altLang="ja-JP" sz="1050" dirty="0">
                <a:latin typeface="ＭＳ Ｐゴシック" panose="020B0600070205080204" pitchFamily="50" charset="-128"/>
                <a:ea typeface="ＭＳ Ｐゴシック" panose="020B0600070205080204" pitchFamily="50" charset="-128"/>
              </a:rPr>
              <a:t>ALT</a:t>
            </a:r>
            <a:r>
              <a:rPr kumimoji="1" lang="ja-JP" altLang="en-US" sz="1050" dirty="0">
                <a:latin typeface="ＭＳ Ｐゴシック" panose="020B0600070205080204" pitchFamily="50" charset="-128"/>
                <a:ea typeface="ＭＳ Ｐゴシック" panose="020B0600070205080204" pitchFamily="50" charset="-128"/>
              </a:rPr>
              <a:t>の活用」★「他教科等教育課程の関連」★「学び合える集団作り」★「学びのルール」の充実など、★学級経営とともに、学習指導を行い、★互いにその結びつきを強めれば強めるほど、★そこから生まれる子供たちの笑顔は、★より素晴らしく、そして増えていくと考え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本研修での学びが、先生方、そして子供たちにとって、英語教育の更なる充実、笑顔につながるものになることを願います。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38</a:t>
            </a:fld>
            <a:endParaRPr kumimoji="1" lang="ja-JP" altLang="en-US"/>
          </a:p>
        </p:txBody>
      </p:sp>
    </p:spTree>
    <p:extLst>
      <p:ext uri="{BB962C8B-B14F-4D97-AF65-F5344CB8AC3E}">
        <p14:creationId xmlns:p14="http://schemas.microsoft.com/office/powerpoint/2010/main" val="45633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★教科書には、このように学習の流れが示されていて便利です。★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授業の一例を取り上げましたが、皆さんはこの授業について、どう思われますか。★</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4</a:t>
            </a:fld>
            <a:endParaRPr kumimoji="1" lang="ja-JP" altLang="en-US"/>
          </a:p>
        </p:txBody>
      </p:sp>
    </p:spTree>
    <p:extLst>
      <p:ext uri="{BB962C8B-B14F-4D97-AF65-F5344CB8AC3E}">
        <p14:creationId xmlns:p14="http://schemas.microsoft.com/office/powerpoint/2010/main" val="422229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さて、本年度から小学校では学習指導要領が改訂され、全面実施となりました。新学習指導要領では、「何ができるようになるか」「何を学ぶか」「どのように学ぶか」かが大きなポイントです。★</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5</a:t>
            </a:fld>
            <a:endParaRPr kumimoji="1" lang="ja-JP" altLang="en-US"/>
          </a:p>
        </p:txBody>
      </p:sp>
    </p:spTree>
    <p:extLst>
      <p:ext uri="{BB962C8B-B14F-4D97-AF65-F5344CB8AC3E}">
        <p14:creationId xmlns:p14="http://schemas.microsoft.com/office/powerpoint/2010/main" val="326294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7009">
              <a:defRPr/>
            </a:pPr>
            <a:r>
              <a:rPr kumimoji="1" lang="ja-JP" altLang="en-US" sz="1050" dirty="0">
                <a:latin typeface="ＭＳ Ｐゴシック" panose="020B0600070205080204" pitchFamily="50" charset="-128"/>
                <a:ea typeface="ＭＳ Ｐゴシック" panose="020B0600070205080204" pitchFamily="50" charset="-128"/>
              </a:rPr>
              <a:t>まず、「何ができるようになるか」について説明します。★</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6</a:t>
            </a:fld>
            <a:endParaRPr kumimoji="1" lang="ja-JP" altLang="en-US"/>
          </a:p>
        </p:txBody>
      </p:sp>
    </p:spTree>
    <p:extLst>
      <p:ext uri="{BB962C8B-B14F-4D97-AF65-F5344CB8AC3E}">
        <p14:creationId xmlns:p14="http://schemas.microsoft.com/office/powerpoint/2010/main" val="116171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「何ができるようになるか」については、★★表の横軸の３つの資質・能力と★★縦軸の★五つの領域があります。★</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7</a:t>
            </a:fld>
            <a:endParaRPr kumimoji="1" lang="ja-JP" altLang="en-US"/>
          </a:p>
        </p:txBody>
      </p:sp>
    </p:spTree>
    <p:extLst>
      <p:ext uri="{BB962C8B-B14F-4D97-AF65-F5344CB8AC3E}">
        <p14:creationId xmlns:p14="http://schemas.microsoft.com/office/powerpoint/2010/main" val="97344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「何ができるようになるか」を指導案で見ていきましょう。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We</a:t>
            </a:r>
            <a:r>
              <a:rPr kumimoji="1" lang="ja-JP" altLang="en-US" sz="1050" dirty="0">
                <a:latin typeface="ＭＳ Ｐゴシック" panose="020B0600070205080204" pitchFamily="50" charset="-128"/>
                <a:ea typeface="ＭＳ Ｐゴシック" panose="020B0600070205080204" pitchFamily="50" charset="-128"/>
              </a:rPr>
              <a:t> </a:t>
            </a:r>
            <a:r>
              <a:rPr kumimoji="1" lang="en-US" altLang="ja-JP" sz="1050" dirty="0">
                <a:latin typeface="ＭＳ Ｐゴシック" panose="020B0600070205080204" pitchFamily="50" charset="-128"/>
                <a:ea typeface="ＭＳ Ｐゴシック" panose="020B0600070205080204" pitchFamily="50" charset="-128"/>
              </a:rPr>
              <a:t>Can</a:t>
            </a:r>
            <a:r>
              <a:rPr kumimoji="1" lang="ja-JP" altLang="en-US" sz="1050" dirty="0">
                <a:latin typeface="ＭＳ Ｐゴシック" panose="020B0600070205080204" pitchFamily="50" charset="-128"/>
                <a:ea typeface="ＭＳ Ｐゴシック" panose="020B0600070205080204" pitchFamily="50" charset="-128"/>
              </a:rPr>
              <a:t>① </a:t>
            </a:r>
            <a:r>
              <a:rPr kumimoji="1" lang="en-US" altLang="ja-JP" sz="1050" dirty="0">
                <a:latin typeface="ＭＳ Ｐゴシック" panose="020B0600070205080204" pitchFamily="50" charset="-128"/>
                <a:ea typeface="ＭＳ Ｐゴシック" panose="020B0600070205080204" pitchFamily="50" charset="-128"/>
              </a:rPr>
              <a:t>Unit2</a:t>
            </a:r>
            <a:r>
              <a:rPr kumimoji="1" lang="ja-JP" altLang="en-US" sz="1050" dirty="0">
                <a:latin typeface="ＭＳ Ｐゴシック" panose="020B0600070205080204" pitchFamily="50" charset="-128"/>
                <a:ea typeface="ＭＳ Ｐゴシック" panose="020B0600070205080204" pitchFamily="50" charset="-128"/>
              </a:rPr>
              <a:t>」で単元の目標を見ていきます。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新学習指導要領に基づいた、指導案例を資料４としてホームページにアップしていますので、後ほどご覧ください。★</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8</a:t>
            </a:fld>
            <a:endParaRPr kumimoji="1" lang="ja-JP" altLang="en-US"/>
          </a:p>
        </p:txBody>
      </p:sp>
    </p:spTree>
    <p:extLst>
      <p:ext uri="{BB962C8B-B14F-4D97-AF65-F5344CB8AC3E}">
        <p14:creationId xmlns:p14="http://schemas.microsoft.com/office/powerpoint/2010/main" val="2861415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ＭＳ Ｐゴシック" panose="020B0600070205080204" pitchFamily="50" charset="-128"/>
                <a:ea typeface="ＭＳ Ｐゴシック" panose="020B0600070205080204" pitchFamily="50" charset="-128"/>
              </a:rPr>
              <a:t>　これは、学習指導要領の移行期間以前に文科省から示された単元の目標です。</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このように、</a:t>
            </a:r>
            <a:r>
              <a:rPr kumimoji="1" lang="en-US" altLang="ja-JP" sz="1050" dirty="0">
                <a:latin typeface="ＭＳ Ｐゴシック" panose="020B0600070205080204" pitchFamily="50" charset="-128"/>
                <a:ea typeface="ＭＳ Ｐゴシック" panose="020B0600070205080204" pitchFamily="50" charset="-128"/>
              </a:rPr>
              <a:t>3</a:t>
            </a:r>
            <a:r>
              <a:rPr kumimoji="1" lang="ja-JP" altLang="en-US" sz="1050" dirty="0">
                <a:latin typeface="ＭＳ Ｐゴシック" panose="020B0600070205080204" pitchFamily="50" charset="-128"/>
                <a:ea typeface="ＭＳ Ｐゴシック" panose="020B0600070205080204" pitchFamily="50" charset="-128"/>
              </a:rPr>
              <a:t>つの資質・能力の観点から、目標が示されていました。★</a:t>
            </a:r>
          </a:p>
        </p:txBody>
      </p:sp>
      <p:sp>
        <p:nvSpPr>
          <p:cNvPr id="4" name="スライド番号プレースホルダー 3"/>
          <p:cNvSpPr>
            <a:spLocks noGrp="1"/>
          </p:cNvSpPr>
          <p:nvPr>
            <p:ph type="sldNum" sz="quarter" idx="5"/>
          </p:nvPr>
        </p:nvSpPr>
        <p:spPr/>
        <p:txBody>
          <a:bodyPr/>
          <a:lstStyle/>
          <a:p>
            <a:fld id="{CE355741-88CF-49E3-A8D8-FE9787C5BE40}" type="slidenum">
              <a:rPr kumimoji="1" lang="ja-JP" altLang="en-US" smtClean="0"/>
              <a:t>9</a:t>
            </a:fld>
            <a:endParaRPr kumimoji="1" lang="ja-JP" altLang="en-US"/>
          </a:p>
        </p:txBody>
      </p:sp>
    </p:spTree>
    <p:extLst>
      <p:ext uri="{BB962C8B-B14F-4D97-AF65-F5344CB8AC3E}">
        <p14:creationId xmlns:p14="http://schemas.microsoft.com/office/powerpoint/2010/main" val="139524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DF2A62C-02A2-46F4-A249-17630DF41F84}" type="datetime1">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303306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66EA52E-6E66-43A6-B2CA-4EB836E3E6A6}" type="datetime1">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6456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8AE3170-EF82-4256-8CBA-E37B569E3E4B}" type="datetime1">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366326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AB62BC-D312-4826-9BD3-902B8DB6F361}" type="datetime1">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322626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C5DBCD5-FC0E-42F0-A121-F91F2793D23D}" type="datetime1">
              <a:rPr kumimoji="1" lang="ja-JP" altLang="en-US" smtClean="0"/>
              <a:t>2020/7/31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252440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A6F9053-B92E-447F-B2D6-59145B2EBB8F}" type="datetime1">
              <a:rPr kumimoji="1" lang="ja-JP" altLang="en-US" smtClean="0"/>
              <a:t>2020/7/31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120985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2D39462-E37F-40C7-BC54-B1F6E8C20D8A}" type="datetime1">
              <a:rPr kumimoji="1" lang="ja-JP" altLang="en-US" smtClean="0"/>
              <a:t>2020/7/31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58492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70B53B4-F60C-46EE-A9BC-E9FCF241F644}" type="datetime1">
              <a:rPr kumimoji="1" lang="ja-JP" altLang="en-US" smtClean="0"/>
              <a:t>2020/7/31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10986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A2CBA2F-F20C-4A69-879E-D3DBFD820789}" type="datetime1">
              <a:rPr kumimoji="1" lang="ja-JP" altLang="en-US" smtClean="0"/>
              <a:t>2020/7/31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125681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8D2EBB4-3B7C-4AEC-92B1-DC35E373618F}" type="datetime1">
              <a:rPr kumimoji="1" lang="ja-JP" altLang="en-US" smtClean="0"/>
              <a:t>2020/7/31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208747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0EE74D-E4B3-4CCB-9CE5-61747DF9936D}" type="datetime1">
              <a:rPr kumimoji="1" lang="ja-JP" altLang="en-US" smtClean="0"/>
              <a:t>2020/7/31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236415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CF12-BB7A-42D3-BB17-C66BDBBAA578}" type="datetime1">
              <a:rPr kumimoji="1" lang="ja-JP" altLang="en-US" smtClean="0"/>
              <a:t>2020/7/31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8BD21-9F7F-498D-B4C5-F094B9945B3C}" type="slidenum">
              <a:rPr kumimoji="1" lang="ja-JP" altLang="en-US" smtClean="0"/>
              <a:t>‹#›</a:t>
            </a:fld>
            <a:endParaRPr kumimoji="1" lang="ja-JP" altLang="en-US"/>
          </a:p>
        </p:txBody>
      </p:sp>
    </p:spTree>
    <p:extLst>
      <p:ext uri="{BB962C8B-B14F-4D97-AF65-F5344CB8AC3E}">
        <p14:creationId xmlns:p14="http://schemas.microsoft.com/office/powerpoint/2010/main" val="1037801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0035" y="3736144"/>
            <a:ext cx="3759446" cy="260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1">
            <a:extLst>
              <a:ext uri="{FF2B5EF4-FFF2-40B4-BE49-F238E27FC236}">
                <a16:creationId xmlns:a16="http://schemas.microsoft.com/office/drawing/2014/main" id="{A17E3526-D274-43EE-91D4-A04BE7D33097}"/>
              </a:ext>
            </a:extLst>
          </p:cNvPr>
          <p:cNvSpPr>
            <a:spLocks noGrp="1"/>
          </p:cNvSpPr>
          <p:nvPr>
            <p:ph type="ctrTitle"/>
          </p:nvPr>
        </p:nvSpPr>
        <p:spPr>
          <a:xfrm>
            <a:off x="1324428" y="2055449"/>
            <a:ext cx="10029372" cy="1063134"/>
          </a:xfrm>
        </p:spPr>
        <p:txBody>
          <a:bodyPr>
            <a:normAutofit fontScale="90000"/>
          </a:bodyPr>
          <a:lstStyle/>
          <a:p>
            <a:r>
              <a:rPr kumimoji="1" lang="ja-JP" altLang="en-US" b="1" dirty="0">
                <a:latin typeface="+mn-ea"/>
                <a:ea typeface="+mn-ea"/>
              </a:rPr>
              <a:t>講義１「授業づくりについて」</a:t>
            </a:r>
          </a:p>
        </p:txBody>
      </p:sp>
    </p:spTree>
    <p:extLst>
      <p:ext uri="{BB962C8B-B14F-4D97-AF65-F5344CB8AC3E}">
        <p14:creationId xmlns:p14="http://schemas.microsoft.com/office/powerpoint/2010/main" val="1716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n-ea"/>
                <a:ea typeface="+mn-ea"/>
              </a:rPr>
              <a:t>目標　</a:t>
            </a:r>
            <a:r>
              <a:rPr kumimoji="1" lang="ja-JP" altLang="en-US" sz="2400" dirty="0">
                <a:latin typeface="+mn-ea"/>
                <a:ea typeface="+mn-ea"/>
              </a:rPr>
              <a:t>「聞くこと」イ</a:t>
            </a:r>
            <a:r>
              <a:rPr kumimoji="1" lang="en-US" altLang="ja-JP" sz="2400" dirty="0">
                <a:latin typeface="+mn-ea"/>
                <a:ea typeface="+mn-ea"/>
              </a:rPr>
              <a:t>,</a:t>
            </a:r>
            <a:r>
              <a:rPr kumimoji="1" lang="ja-JP" altLang="en-US" sz="2400" dirty="0">
                <a:latin typeface="+mn-ea"/>
                <a:ea typeface="+mn-ea"/>
              </a:rPr>
              <a:t>「話すこと［やり取り］」イ</a:t>
            </a:r>
            <a:r>
              <a:rPr kumimoji="1" lang="en-US" altLang="ja-JP" sz="2400" dirty="0">
                <a:latin typeface="+mn-ea"/>
                <a:ea typeface="+mn-ea"/>
              </a:rPr>
              <a:t>,</a:t>
            </a:r>
            <a:r>
              <a:rPr kumimoji="1" lang="ja-JP" altLang="en-US" sz="2400" dirty="0">
                <a:latin typeface="+mn-ea"/>
                <a:ea typeface="+mn-ea"/>
              </a:rPr>
              <a:t>「書くこと」ア</a:t>
            </a:r>
          </a:p>
        </p:txBody>
      </p:sp>
      <p:sp>
        <p:nvSpPr>
          <p:cNvPr id="3" name="コンテンツ プレースホルダー 2"/>
          <p:cNvSpPr>
            <a:spLocks noGrp="1"/>
          </p:cNvSpPr>
          <p:nvPr>
            <p:ph idx="1"/>
          </p:nvPr>
        </p:nvSpPr>
        <p:spPr>
          <a:xfrm>
            <a:off x="1152098" y="2283585"/>
            <a:ext cx="10366612" cy="2046801"/>
          </a:xfrm>
        </p:spPr>
        <p:txBody>
          <a:bodyPr>
            <a:normAutofit/>
          </a:bodyPr>
          <a:lstStyle/>
          <a:p>
            <a:pPr marL="0" indent="0">
              <a:buNone/>
            </a:pPr>
            <a:r>
              <a:rPr lang="ja-JP" altLang="en-US" dirty="0">
                <a:latin typeface="+mn-ea"/>
              </a:rPr>
              <a:t>　</a:t>
            </a:r>
            <a:r>
              <a:rPr kumimoji="1" lang="ja-JP" altLang="en-US" dirty="0">
                <a:latin typeface="+mn-ea"/>
              </a:rPr>
              <a:t>自分のことをよく知ってもらったり相手のことをよく知ったりするために，相手の誕生日や好きなもの，欲しいものなど，具体的な情報を聞き取ったり，誕生日や好きなもの，欲しい　ものなどについて</a:t>
            </a:r>
            <a:r>
              <a:rPr lang="ja-JP" altLang="en-US" dirty="0">
                <a:latin typeface="+mn-ea"/>
              </a:rPr>
              <a:t>伝え合ったり</a:t>
            </a:r>
            <a:r>
              <a:rPr lang="ja-JP" altLang="en-US" u="sng" dirty="0">
                <a:solidFill>
                  <a:srgbClr val="FF0000"/>
                </a:solidFill>
                <a:latin typeface="+mn-ea"/>
              </a:rPr>
              <a:t>できる</a:t>
            </a:r>
            <a:r>
              <a:rPr lang="ja-JP" altLang="en-US" dirty="0">
                <a:latin typeface="+mn-ea"/>
              </a:rPr>
              <a:t>。また，アルファベットの活字体の大文字を書くことが</a:t>
            </a:r>
            <a:r>
              <a:rPr lang="ja-JP" altLang="en-US" u="sng" dirty="0">
                <a:solidFill>
                  <a:srgbClr val="FF0000"/>
                </a:solidFill>
                <a:latin typeface="+mn-ea"/>
              </a:rPr>
              <a:t>できる</a:t>
            </a:r>
            <a:r>
              <a:rPr lang="ja-JP" altLang="en-US" dirty="0">
                <a:latin typeface="+mn-ea"/>
              </a:rPr>
              <a:t>。</a:t>
            </a:r>
            <a:endParaRPr kumimoji="1" lang="ja-JP" altLang="en-US" dirty="0">
              <a:latin typeface="+mn-ea"/>
            </a:endParaRPr>
          </a:p>
        </p:txBody>
      </p:sp>
      <p:sp>
        <p:nvSpPr>
          <p:cNvPr id="4" name="雲形吹き出し 3"/>
          <p:cNvSpPr/>
          <p:nvPr/>
        </p:nvSpPr>
        <p:spPr>
          <a:xfrm>
            <a:off x="5584873" y="4614202"/>
            <a:ext cx="5768927" cy="1786597"/>
          </a:xfrm>
          <a:prstGeom prst="cloudCallout">
            <a:avLst>
              <a:gd name="adj1" fmla="val -56173"/>
              <a:gd name="adj2" fmla="val -5192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明朝E" panose="02020909000000000000" pitchFamily="17" charset="-128"/>
                <a:ea typeface="HG明朝E" panose="02020909000000000000" pitchFamily="17" charset="-128"/>
              </a:rPr>
              <a:t>学びに向かう力，人間性等については？</a:t>
            </a:r>
          </a:p>
        </p:txBody>
      </p:sp>
      <p:sp>
        <p:nvSpPr>
          <p:cNvPr id="5" name="楕円 4"/>
          <p:cNvSpPr/>
          <p:nvPr/>
        </p:nvSpPr>
        <p:spPr>
          <a:xfrm>
            <a:off x="838200" y="2283585"/>
            <a:ext cx="313898" cy="3367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720638" y="1451300"/>
            <a:ext cx="6633162" cy="646331"/>
          </a:xfrm>
          <a:prstGeom prst="rect">
            <a:avLst/>
          </a:prstGeom>
          <a:noFill/>
        </p:spPr>
        <p:txBody>
          <a:bodyPr wrap="square" rtlCol="0">
            <a:spAutoFit/>
          </a:bodyPr>
          <a:lstStyle/>
          <a:p>
            <a:r>
              <a:rPr kumimoji="1" lang="en-US" altLang="ja-JP" dirty="0">
                <a:solidFill>
                  <a:srgbClr val="FF0000"/>
                </a:solidFill>
              </a:rPr>
              <a:t>R</a:t>
            </a:r>
            <a:r>
              <a:rPr lang="ja-JP" altLang="en-US" dirty="0">
                <a:solidFill>
                  <a:srgbClr val="FF0000"/>
                </a:solidFill>
              </a:rPr>
              <a:t>２</a:t>
            </a:r>
            <a:r>
              <a:rPr kumimoji="1" lang="ja-JP" altLang="en-US" dirty="0">
                <a:solidFill>
                  <a:srgbClr val="FF0000"/>
                </a:solidFill>
              </a:rPr>
              <a:t>年に示された「</a:t>
            </a:r>
            <a:r>
              <a:rPr kumimoji="1" lang="en-US" altLang="ja-JP" dirty="0">
                <a:solidFill>
                  <a:srgbClr val="FF0000"/>
                </a:solidFill>
              </a:rPr>
              <a:t>『</a:t>
            </a:r>
            <a:r>
              <a:rPr kumimoji="1" lang="ja-JP" altLang="en-US" dirty="0">
                <a:solidFill>
                  <a:srgbClr val="FF0000"/>
                </a:solidFill>
              </a:rPr>
              <a:t>指導と評価の一体化</a:t>
            </a:r>
            <a:r>
              <a:rPr kumimoji="1" lang="en-US" altLang="ja-JP" dirty="0">
                <a:solidFill>
                  <a:srgbClr val="FF0000"/>
                </a:solidFill>
              </a:rPr>
              <a:t>』</a:t>
            </a:r>
            <a:r>
              <a:rPr kumimoji="1" lang="ja-JP" altLang="en-US" dirty="0">
                <a:solidFill>
                  <a:srgbClr val="FF0000"/>
                </a:solidFill>
              </a:rPr>
              <a:t>のための学習評価に関する参考資料」第３編に示され</a:t>
            </a:r>
            <a:r>
              <a:rPr lang="ja-JP" altLang="en-US" dirty="0">
                <a:solidFill>
                  <a:srgbClr val="FF0000"/>
                </a:solidFill>
              </a:rPr>
              <a:t>た事例</a:t>
            </a:r>
            <a:r>
              <a:rPr kumimoji="1" lang="ja-JP" altLang="en-US" dirty="0">
                <a:solidFill>
                  <a:srgbClr val="FF0000"/>
                </a:solidFill>
              </a:rPr>
              <a:t>（文部科学省）</a:t>
            </a:r>
          </a:p>
        </p:txBody>
      </p:sp>
    </p:spTree>
    <p:extLst>
      <p:ext uri="{BB962C8B-B14F-4D97-AF65-F5344CB8AC3E}">
        <p14:creationId xmlns:p14="http://schemas.microsoft.com/office/powerpoint/2010/main" val="428136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866120" cy="1325563"/>
          </a:xfrm>
        </p:spPr>
        <p:txBody>
          <a:bodyPr/>
          <a:lstStyle/>
          <a:p>
            <a:r>
              <a:rPr kumimoji="1" lang="ja-JP" altLang="en-US" dirty="0"/>
              <a:t>学習指導要領解説　外国語活動・外国語編第２節　英語　１　目標（</a:t>
            </a:r>
            <a:r>
              <a:rPr kumimoji="1" lang="en-US" altLang="ja-JP" dirty="0"/>
              <a:t>p75</a:t>
            </a:r>
            <a:r>
              <a:rPr kumimoji="1" lang="ja-JP" altLang="en-US" dirty="0"/>
              <a:t>～）</a:t>
            </a:r>
          </a:p>
        </p:txBody>
      </p:sp>
      <p:sp>
        <p:nvSpPr>
          <p:cNvPr id="3" name="コンテンツ プレースホルダー 2"/>
          <p:cNvSpPr>
            <a:spLocks noGrp="1"/>
          </p:cNvSpPr>
          <p:nvPr>
            <p:ph idx="1"/>
          </p:nvPr>
        </p:nvSpPr>
        <p:spPr>
          <a:xfrm>
            <a:off x="838199" y="1825625"/>
            <a:ext cx="10670177" cy="4351338"/>
          </a:xfrm>
        </p:spPr>
        <p:txBody>
          <a:bodyPr/>
          <a:lstStyle/>
          <a:p>
            <a:pPr marL="0" indent="0">
              <a:buNone/>
            </a:pPr>
            <a:r>
              <a:rPr kumimoji="1" lang="ja-JP" altLang="en-US" dirty="0"/>
              <a:t>目標は，</a:t>
            </a:r>
            <a:endParaRPr kumimoji="1" lang="en-US" altLang="ja-JP" dirty="0"/>
          </a:p>
          <a:p>
            <a:pPr marL="0" indent="0">
              <a:buNone/>
            </a:pPr>
            <a:r>
              <a:rPr lang="ja-JP" altLang="en-US" dirty="0"/>
              <a:t>小学校段階から，児童の発達の段階に応じて，「聞くこと」「読むこと」「話すこと［やり取り］」「話すこと［発表］」「書くこと」の５つの領域ごとに</a:t>
            </a:r>
            <a:r>
              <a:rPr lang="ja-JP" altLang="en-US" u="sng" dirty="0">
                <a:solidFill>
                  <a:srgbClr val="FF0000"/>
                </a:solidFill>
              </a:rPr>
              <a:t>「知識及び技能」「思考力，判断力，表現力等」を一体的に育成する目標</a:t>
            </a:r>
            <a:r>
              <a:rPr lang="ja-JP" altLang="en-US" dirty="0"/>
              <a:t>を設定</a:t>
            </a:r>
            <a:endParaRPr lang="en-US" altLang="ja-JP" dirty="0"/>
          </a:p>
          <a:p>
            <a:pPr marL="0" indent="0">
              <a:buNone/>
            </a:pPr>
            <a:endParaRPr kumimoji="1" lang="en-US" altLang="ja-JP" dirty="0"/>
          </a:p>
          <a:p>
            <a:pPr marL="0" indent="0">
              <a:buNone/>
            </a:pPr>
            <a:r>
              <a:rPr lang="ja-JP" altLang="en-US" dirty="0"/>
              <a:t>また，（中略） 「知識及び技能」「思考力，判断力，表現力等」の資質・能力を一体的に育成する</a:t>
            </a:r>
            <a:r>
              <a:rPr lang="ja-JP" altLang="en-US" u="sng" dirty="0">
                <a:solidFill>
                  <a:srgbClr val="0070C0"/>
                </a:solidFill>
              </a:rPr>
              <a:t>過程を通して，「学びに向かう力，人間性等」の資質・能力を育成する</a:t>
            </a:r>
            <a:r>
              <a:rPr lang="ja-JP" altLang="en-US" dirty="0"/>
              <a:t>ことを目指す必要があり，</a:t>
            </a:r>
            <a:endParaRPr kumimoji="1" lang="ja-JP" altLang="en-US" dirty="0"/>
          </a:p>
        </p:txBody>
      </p:sp>
    </p:spTree>
    <p:extLst>
      <p:ext uri="{BB962C8B-B14F-4D97-AF65-F5344CB8AC3E}">
        <p14:creationId xmlns:p14="http://schemas.microsoft.com/office/powerpoint/2010/main" val="403331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目標　</a:t>
            </a:r>
            <a:r>
              <a:rPr kumimoji="1" lang="ja-JP" altLang="en-US" sz="2400" dirty="0">
                <a:solidFill>
                  <a:srgbClr val="FF0000"/>
                </a:solidFill>
              </a:rPr>
              <a:t>「聞くこと」イ</a:t>
            </a:r>
            <a:r>
              <a:rPr kumimoji="1" lang="en-US" altLang="ja-JP" sz="2400" dirty="0"/>
              <a:t>,</a:t>
            </a:r>
            <a:r>
              <a:rPr kumimoji="1" lang="ja-JP" altLang="en-US" sz="2400" dirty="0"/>
              <a:t>「話すこと［やり取り］」イ</a:t>
            </a:r>
            <a:r>
              <a:rPr kumimoji="1" lang="en-US" altLang="ja-JP" sz="2400" dirty="0"/>
              <a:t>,</a:t>
            </a:r>
            <a:r>
              <a:rPr kumimoji="1" lang="ja-JP" altLang="en-US" sz="2400" dirty="0"/>
              <a:t>「書くこと」ア</a:t>
            </a:r>
          </a:p>
        </p:txBody>
      </p:sp>
      <p:sp>
        <p:nvSpPr>
          <p:cNvPr id="3" name="コンテンツ プレースホルダー 2"/>
          <p:cNvSpPr>
            <a:spLocks noGrp="1"/>
          </p:cNvSpPr>
          <p:nvPr>
            <p:ph idx="1"/>
          </p:nvPr>
        </p:nvSpPr>
        <p:spPr>
          <a:xfrm>
            <a:off x="1300700" y="3652032"/>
            <a:ext cx="10515600" cy="2046801"/>
          </a:xfrm>
        </p:spPr>
        <p:txBody>
          <a:bodyPr>
            <a:normAutofit fontScale="92500" lnSpcReduction="20000"/>
          </a:bodyPr>
          <a:lstStyle/>
          <a:p>
            <a:pPr marL="0" indent="0">
              <a:buNone/>
            </a:pPr>
            <a:r>
              <a:rPr kumimoji="1" lang="ja-JP" altLang="en-US" dirty="0"/>
              <a:t>〇　自分のことをよく知ってもらったり相手のことをよく知ったりす</a:t>
            </a:r>
            <a:endParaRPr kumimoji="1" lang="en-US" altLang="ja-JP" dirty="0"/>
          </a:p>
          <a:p>
            <a:pPr marL="0" indent="0">
              <a:buNone/>
            </a:pPr>
            <a:r>
              <a:rPr kumimoji="1" lang="ja-JP" altLang="en-US" dirty="0"/>
              <a:t>　るために，相手の誕生日や好きなもの，欲しいものなど，具体的な</a:t>
            </a:r>
            <a:endParaRPr kumimoji="1" lang="en-US" altLang="ja-JP" dirty="0"/>
          </a:p>
          <a:p>
            <a:pPr marL="0" indent="0">
              <a:buNone/>
            </a:pPr>
            <a:r>
              <a:rPr kumimoji="1" lang="ja-JP" altLang="en-US" dirty="0"/>
              <a:t>　情報を聞き取ったり，誕生日や好きなもの，欲しいものなどについ</a:t>
            </a:r>
            <a:endParaRPr kumimoji="1" lang="en-US" altLang="ja-JP" dirty="0"/>
          </a:p>
          <a:p>
            <a:pPr marL="0" indent="0">
              <a:buNone/>
            </a:pPr>
            <a:r>
              <a:rPr kumimoji="1" lang="ja-JP" altLang="en-US" dirty="0"/>
              <a:t>　て</a:t>
            </a:r>
            <a:r>
              <a:rPr lang="ja-JP" altLang="en-US" dirty="0"/>
              <a:t>伝え合ったりできる。また，アルファベットの活字体の大文字を</a:t>
            </a:r>
            <a:endParaRPr lang="en-US" altLang="ja-JP" dirty="0"/>
          </a:p>
          <a:p>
            <a:pPr marL="0" indent="0">
              <a:buNone/>
            </a:pPr>
            <a:r>
              <a:rPr lang="ja-JP" altLang="en-US" dirty="0"/>
              <a:t>　書くことができる。</a:t>
            </a:r>
            <a:endParaRPr kumimoji="1" lang="ja-JP" altLang="en-US" dirty="0"/>
          </a:p>
        </p:txBody>
      </p:sp>
      <p:sp>
        <p:nvSpPr>
          <p:cNvPr id="4" name="テキスト ボックス 3"/>
          <p:cNvSpPr txBox="1"/>
          <p:nvPr/>
        </p:nvSpPr>
        <p:spPr>
          <a:xfrm>
            <a:off x="985911" y="1690688"/>
            <a:ext cx="10220178" cy="2092881"/>
          </a:xfrm>
          <a:prstGeom prst="rect">
            <a:avLst/>
          </a:prstGeom>
          <a:noFill/>
        </p:spPr>
        <p:txBody>
          <a:bodyPr wrap="square" rtlCol="0">
            <a:spAutoFit/>
          </a:bodyPr>
          <a:lstStyle/>
          <a:p>
            <a:r>
              <a:rPr lang="ja-JP" altLang="en-US" sz="2800" dirty="0">
                <a:solidFill>
                  <a:srgbClr val="FF0000"/>
                </a:solidFill>
              </a:rPr>
              <a:t>「聞くこと」</a:t>
            </a:r>
            <a:endParaRPr lang="en-US" altLang="ja-JP" sz="2800" dirty="0">
              <a:solidFill>
                <a:srgbClr val="FF0000"/>
              </a:solidFill>
            </a:endParaRPr>
          </a:p>
          <a:p>
            <a:r>
              <a:rPr kumimoji="1" lang="ja-JP" altLang="en-US" sz="2800" dirty="0">
                <a:solidFill>
                  <a:srgbClr val="FF0000"/>
                </a:solidFill>
              </a:rPr>
              <a:t>イ　ゆっくりはっきり話されれば，日常生活に関する身近で簡単な事柄について，具体的な情報を聞き取ることができるようにする。</a:t>
            </a:r>
            <a:endParaRPr kumimoji="1" lang="en-US" altLang="ja-JP" sz="2800" dirty="0">
              <a:solidFill>
                <a:srgbClr val="FF0000"/>
              </a:solidFill>
            </a:endParaRPr>
          </a:p>
          <a:p>
            <a:endParaRPr kumimoji="1" lang="ja-JP" altLang="en-US" dirty="0"/>
          </a:p>
        </p:txBody>
      </p:sp>
      <p:sp>
        <p:nvSpPr>
          <p:cNvPr id="6" name="コンテンツ プレースホルダー 2">
            <a:extLst>
              <a:ext uri="{FF2B5EF4-FFF2-40B4-BE49-F238E27FC236}">
                <a16:creationId xmlns:a16="http://schemas.microsoft.com/office/drawing/2014/main" id="{DB2FFBF0-43BC-4E90-81B2-235873668F44}"/>
              </a:ext>
            </a:extLst>
          </p:cNvPr>
          <p:cNvSpPr txBox="1">
            <a:spLocks/>
          </p:cNvSpPr>
          <p:nvPr/>
        </p:nvSpPr>
        <p:spPr>
          <a:xfrm>
            <a:off x="1300700" y="3652031"/>
            <a:ext cx="10515600" cy="204680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〇　自分のことをよく知ってもらったり相手のことをよく知ったりす</a:t>
            </a:r>
            <a:endParaRPr lang="en-US" altLang="ja-JP" dirty="0"/>
          </a:p>
          <a:p>
            <a:pPr marL="0" indent="0">
              <a:buFont typeface="Arial" panose="020B0604020202020204" pitchFamily="34" charset="0"/>
              <a:buNone/>
            </a:pPr>
            <a:r>
              <a:rPr lang="ja-JP" altLang="en-US" dirty="0"/>
              <a:t>　るために，</a:t>
            </a:r>
            <a:r>
              <a:rPr lang="ja-JP" altLang="en-US" u="sng" dirty="0">
                <a:solidFill>
                  <a:srgbClr val="FF0000"/>
                </a:solidFill>
              </a:rPr>
              <a:t>相手の誕生日や好きなもの，欲しいものなど，具体的な</a:t>
            </a:r>
            <a:endParaRPr lang="en-US" altLang="ja-JP" u="sng" dirty="0">
              <a:solidFill>
                <a:srgbClr val="FF0000"/>
              </a:solidFill>
            </a:endParaRPr>
          </a:p>
          <a:p>
            <a:pPr marL="0" indent="0">
              <a:buFont typeface="Arial" panose="020B0604020202020204" pitchFamily="34" charset="0"/>
              <a:buNone/>
            </a:pPr>
            <a:r>
              <a:rPr lang="ja-JP" altLang="en-US" dirty="0">
                <a:solidFill>
                  <a:srgbClr val="FF0000"/>
                </a:solidFill>
              </a:rPr>
              <a:t>　</a:t>
            </a:r>
            <a:r>
              <a:rPr lang="ja-JP" altLang="en-US" u="sng" dirty="0">
                <a:solidFill>
                  <a:srgbClr val="FF0000"/>
                </a:solidFill>
              </a:rPr>
              <a:t>情報を聞き取ったり，</a:t>
            </a:r>
            <a:r>
              <a:rPr lang="ja-JP" altLang="en-US" dirty="0"/>
              <a:t>誕生日や好きなもの，欲しいものなどについ</a:t>
            </a:r>
            <a:endParaRPr lang="en-US" altLang="ja-JP" dirty="0"/>
          </a:p>
          <a:p>
            <a:pPr marL="0" indent="0">
              <a:buFont typeface="Arial" panose="020B0604020202020204" pitchFamily="34" charset="0"/>
              <a:buNone/>
            </a:pPr>
            <a:r>
              <a:rPr lang="ja-JP" altLang="en-US" dirty="0"/>
              <a:t>　て伝え合ったりできる。また，アルファベットの活字体の大文字を</a:t>
            </a:r>
            <a:endParaRPr lang="en-US" altLang="ja-JP" dirty="0"/>
          </a:p>
          <a:p>
            <a:pPr marL="0" indent="0">
              <a:buFont typeface="Arial" panose="020B0604020202020204" pitchFamily="34" charset="0"/>
              <a:buNone/>
            </a:pPr>
            <a:r>
              <a:rPr lang="ja-JP" altLang="en-US" dirty="0"/>
              <a:t>　書くことができる。</a:t>
            </a:r>
          </a:p>
        </p:txBody>
      </p:sp>
    </p:spTree>
    <p:extLst>
      <p:ext uri="{BB962C8B-B14F-4D97-AF65-F5344CB8AC3E}">
        <p14:creationId xmlns:p14="http://schemas.microsoft.com/office/powerpoint/2010/main" val="4506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目標　</a:t>
            </a:r>
            <a:r>
              <a:rPr kumimoji="1" lang="ja-JP" altLang="en-US" sz="2400" dirty="0"/>
              <a:t>「聞くこと」イ</a:t>
            </a:r>
            <a:r>
              <a:rPr kumimoji="1" lang="en-US" altLang="ja-JP" sz="2400" dirty="0"/>
              <a:t>,</a:t>
            </a:r>
            <a:r>
              <a:rPr kumimoji="1" lang="ja-JP" altLang="en-US" sz="2400" dirty="0">
                <a:solidFill>
                  <a:srgbClr val="FF0000"/>
                </a:solidFill>
              </a:rPr>
              <a:t>「話すこと［やり取り］」イ</a:t>
            </a:r>
            <a:r>
              <a:rPr kumimoji="1" lang="en-US" altLang="ja-JP" sz="2400" dirty="0"/>
              <a:t>,</a:t>
            </a:r>
            <a:r>
              <a:rPr kumimoji="1" lang="ja-JP" altLang="en-US" sz="2400" dirty="0"/>
              <a:t>「書くこと」ア</a:t>
            </a:r>
          </a:p>
        </p:txBody>
      </p:sp>
      <p:sp>
        <p:nvSpPr>
          <p:cNvPr id="3" name="コンテンツ プレースホルダー 2"/>
          <p:cNvSpPr>
            <a:spLocks noGrp="1"/>
          </p:cNvSpPr>
          <p:nvPr>
            <p:ph idx="1"/>
          </p:nvPr>
        </p:nvSpPr>
        <p:spPr>
          <a:xfrm>
            <a:off x="1006802" y="4240883"/>
            <a:ext cx="10515600" cy="2046801"/>
          </a:xfrm>
        </p:spPr>
        <p:txBody>
          <a:bodyPr/>
          <a:lstStyle/>
          <a:p>
            <a:pPr marL="0" indent="0">
              <a:buNone/>
            </a:pPr>
            <a:r>
              <a:rPr kumimoji="1" lang="ja-JP" altLang="en-US" dirty="0"/>
              <a:t>　自分のことをよく知ってもらったり相手のことをよく知ったりするために，相手の誕生日や好きなもの，欲しいものなど，具体的な情報を聞き取ったり，誕生日や好きなもの，欲しいものなどについて</a:t>
            </a:r>
            <a:r>
              <a:rPr lang="ja-JP" altLang="en-US" dirty="0"/>
              <a:t>伝え合ったりできる。また，アルファベットの活字体の大文字を書くことができる。</a:t>
            </a:r>
            <a:endParaRPr kumimoji="1" lang="ja-JP" altLang="en-US" dirty="0"/>
          </a:p>
        </p:txBody>
      </p:sp>
      <p:sp>
        <p:nvSpPr>
          <p:cNvPr id="4" name="テキスト ボックス 3"/>
          <p:cNvSpPr txBox="1"/>
          <p:nvPr/>
        </p:nvSpPr>
        <p:spPr>
          <a:xfrm>
            <a:off x="838200" y="1690688"/>
            <a:ext cx="10220178" cy="2092881"/>
          </a:xfrm>
          <a:prstGeom prst="rect">
            <a:avLst/>
          </a:prstGeom>
          <a:noFill/>
        </p:spPr>
        <p:txBody>
          <a:bodyPr wrap="square" rtlCol="0">
            <a:spAutoFit/>
          </a:bodyPr>
          <a:lstStyle/>
          <a:p>
            <a:r>
              <a:rPr lang="ja-JP" altLang="en-US" sz="2800" dirty="0">
                <a:solidFill>
                  <a:srgbClr val="FF0000"/>
                </a:solidFill>
              </a:rPr>
              <a:t>「話すこと［やり取り］」</a:t>
            </a:r>
            <a:endParaRPr lang="en-US" altLang="ja-JP" sz="2800" dirty="0">
              <a:solidFill>
                <a:srgbClr val="FF0000"/>
              </a:solidFill>
            </a:endParaRPr>
          </a:p>
          <a:p>
            <a:r>
              <a:rPr kumimoji="1" lang="ja-JP" altLang="en-US" sz="2800" dirty="0">
                <a:solidFill>
                  <a:srgbClr val="FF0000"/>
                </a:solidFill>
              </a:rPr>
              <a:t>イ　日常生活に関する身近で簡単な事柄について，自分の考え</a:t>
            </a:r>
            <a:endParaRPr kumimoji="1" lang="en-US" altLang="ja-JP" sz="2800" dirty="0">
              <a:solidFill>
                <a:srgbClr val="FF0000"/>
              </a:solidFill>
            </a:endParaRPr>
          </a:p>
          <a:p>
            <a:r>
              <a:rPr kumimoji="1" lang="ja-JP" altLang="en-US" sz="2800" dirty="0">
                <a:solidFill>
                  <a:srgbClr val="FF0000"/>
                </a:solidFill>
              </a:rPr>
              <a:t>　や気持ちなどを，簡単な語句や基本的な表現を用いて伝え合</a:t>
            </a:r>
            <a:endParaRPr kumimoji="1" lang="en-US" altLang="ja-JP" sz="2800" dirty="0">
              <a:solidFill>
                <a:srgbClr val="FF0000"/>
              </a:solidFill>
            </a:endParaRPr>
          </a:p>
          <a:p>
            <a:r>
              <a:rPr kumimoji="1" lang="ja-JP" altLang="en-US" sz="2800" dirty="0">
                <a:solidFill>
                  <a:srgbClr val="FF0000"/>
                </a:solidFill>
              </a:rPr>
              <a:t>　うことができるようにする。</a:t>
            </a:r>
            <a:endParaRPr kumimoji="1" lang="en-US" altLang="ja-JP" sz="2800" dirty="0">
              <a:solidFill>
                <a:srgbClr val="FF0000"/>
              </a:solidFill>
            </a:endParaRPr>
          </a:p>
          <a:p>
            <a:endParaRPr kumimoji="1" lang="ja-JP" altLang="en-US" dirty="0"/>
          </a:p>
        </p:txBody>
      </p:sp>
      <p:sp>
        <p:nvSpPr>
          <p:cNvPr id="5" name="楕円 4"/>
          <p:cNvSpPr/>
          <p:nvPr/>
        </p:nvSpPr>
        <p:spPr>
          <a:xfrm>
            <a:off x="559560" y="4258101"/>
            <a:ext cx="360528" cy="327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a:extLst>
              <a:ext uri="{FF2B5EF4-FFF2-40B4-BE49-F238E27FC236}">
                <a16:creationId xmlns:a16="http://schemas.microsoft.com/office/drawing/2014/main" id="{6E40D39E-3210-4577-B7AD-81AA7B0E52ED}"/>
              </a:ext>
            </a:extLst>
          </p:cNvPr>
          <p:cNvSpPr txBox="1">
            <a:spLocks/>
          </p:cNvSpPr>
          <p:nvPr/>
        </p:nvSpPr>
        <p:spPr>
          <a:xfrm>
            <a:off x="1002405" y="4236910"/>
            <a:ext cx="10780292" cy="22585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　自分のことをよく知ってもらったり相手のことをよく知ったりするために，相手の誕生日や好きなもの，欲しいものなど，具体的な情報を聞き取ったり，</a:t>
            </a:r>
            <a:r>
              <a:rPr lang="ja-JP" altLang="en-US" u="sng" dirty="0">
                <a:solidFill>
                  <a:srgbClr val="FF0000"/>
                </a:solidFill>
              </a:rPr>
              <a:t>誕生日や好きなもの，欲しいものなどについて伝え合ったりできる</a:t>
            </a:r>
            <a:r>
              <a:rPr lang="ja-JP" altLang="en-US" dirty="0"/>
              <a:t>。また，アルファベットの活字体の大文字を書くことができる。</a:t>
            </a:r>
          </a:p>
        </p:txBody>
      </p:sp>
    </p:spTree>
    <p:extLst>
      <p:ext uri="{BB962C8B-B14F-4D97-AF65-F5344CB8AC3E}">
        <p14:creationId xmlns:p14="http://schemas.microsoft.com/office/powerpoint/2010/main" val="9654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目標　</a:t>
            </a:r>
            <a:r>
              <a:rPr kumimoji="1" lang="ja-JP" altLang="en-US" sz="2400" dirty="0"/>
              <a:t>「聞くこと」イ</a:t>
            </a:r>
            <a:r>
              <a:rPr kumimoji="1" lang="en-US" altLang="ja-JP" sz="2400" dirty="0"/>
              <a:t>,</a:t>
            </a:r>
            <a:r>
              <a:rPr kumimoji="1" lang="ja-JP" altLang="en-US" sz="2400" dirty="0"/>
              <a:t>「話すこと［やり取り］」イ</a:t>
            </a:r>
            <a:r>
              <a:rPr kumimoji="1" lang="en-US" altLang="ja-JP" sz="2400" dirty="0"/>
              <a:t>,</a:t>
            </a:r>
            <a:r>
              <a:rPr kumimoji="1" lang="ja-JP" altLang="en-US" sz="2400" dirty="0">
                <a:solidFill>
                  <a:srgbClr val="FF0000"/>
                </a:solidFill>
              </a:rPr>
              <a:t>「書くこと」ア</a:t>
            </a:r>
          </a:p>
        </p:txBody>
      </p:sp>
      <p:sp>
        <p:nvSpPr>
          <p:cNvPr id="3" name="コンテンツ プレースホルダー 2"/>
          <p:cNvSpPr>
            <a:spLocks noGrp="1"/>
          </p:cNvSpPr>
          <p:nvPr>
            <p:ph idx="1"/>
          </p:nvPr>
        </p:nvSpPr>
        <p:spPr>
          <a:xfrm>
            <a:off x="1034097" y="3995224"/>
            <a:ext cx="10515600" cy="2046801"/>
          </a:xfrm>
        </p:spPr>
        <p:txBody>
          <a:bodyPr/>
          <a:lstStyle/>
          <a:p>
            <a:pPr marL="0" indent="0">
              <a:buNone/>
            </a:pPr>
            <a:r>
              <a:rPr kumimoji="1" lang="ja-JP" altLang="en-US" dirty="0"/>
              <a:t>　自分のことをよく知ってもらったり相手のことをよく知ったりするために，相手の誕生日や好きなもの，欲しいものなど，具体的な情報を聞き取ったり，誕生日や好きなもの，欲しいものなどについて</a:t>
            </a:r>
            <a:r>
              <a:rPr lang="ja-JP" altLang="en-US" dirty="0"/>
              <a:t>伝え合ったりできる。また，アルファベットの活字体の大文字を書くことができる。</a:t>
            </a:r>
            <a:endParaRPr kumimoji="1" lang="ja-JP" altLang="en-US" dirty="0"/>
          </a:p>
        </p:txBody>
      </p:sp>
      <p:sp>
        <p:nvSpPr>
          <p:cNvPr id="4" name="テキスト ボックス 3"/>
          <p:cNvSpPr txBox="1"/>
          <p:nvPr/>
        </p:nvSpPr>
        <p:spPr>
          <a:xfrm>
            <a:off x="838200" y="1690688"/>
            <a:ext cx="10220178" cy="1231106"/>
          </a:xfrm>
          <a:prstGeom prst="rect">
            <a:avLst/>
          </a:prstGeom>
          <a:noFill/>
        </p:spPr>
        <p:txBody>
          <a:bodyPr wrap="square" rtlCol="0">
            <a:spAutoFit/>
          </a:bodyPr>
          <a:lstStyle/>
          <a:p>
            <a:r>
              <a:rPr lang="ja-JP" altLang="en-US" sz="2800" dirty="0">
                <a:solidFill>
                  <a:srgbClr val="FF0000"/>
                </a:solidFill>
              </a:rPr>
              <a:t>「書くこと」</a:t>
            </a:r>
            <a:endParaRPr lang="en-US" altLang="ja-JP" sz="2800" dirty="0">
              <a:solidFill>
                <a:srgbClr val="FF0000"/>
              </a:solidFill>
            </a:endParaRPr>
          </a:p>
          <a:p>
            <a:r>
              <a:rPr kumimoji="1" lang="ja-JP" altLang="en-US" sz="2800" dirty="0">
                <a:solidFill>
                  <a:srgbClr val="FF0000"/>
                </a:solidFill>
              </a:rPr>
              <a:t>ア　大文字，小文字を活字体で書くことができるようにする。</a:t>
            </a:r>
            <a:endParaRPr kumimoji="1" lang="en-US" altLang="ja-JP" sz="2800" dirty="0">
              <a:solidFill>
                <a:srgbClr val="FF0000"/>
              </a:solidFill>
            </a:endParaRPr>
          </a:p>
          <a:p>
            <a:endParaRPr kumimoji="1" lang="ja-JP" altLang="en-US" dirty="0"/>
          </a:p>
        </p:txBody>
      </p:sp>
      <p:sp>
        <p:nvSpPr>
          <p:cNvPr id="5" name="楕円 4"/>
          <p:cNvSpPr/>
          <p:nvPr/>
        </p:nvSpPr>
        <p:spPr>
          <a:xfrm>
            <a:off x="668744" y="4039733"/>
            <a:ext cx="360528" cy="327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コンテンツ プレースホルダー 2">
            <a:extLst>
              <a:ext uri="{FF2B5EF4-FFF2-40B4-BE49-F238E27FC236}">
                <a16:creationId xmlns:a16="http://schemas.microsoft.com/office/drawing/2014/main" id="{C3409590-FD1F-4B4D-BCF9-6FE0B5C5E40A}"/>
              </a:ext>
            </a:extLst>
          </p:cNvPr>
          <p:cNvSpPr txBox="1">
            <a:spLocks/>
          </p:cNvSpPr>
          <p:nvPr/>
        </p:nvSpPr>
        <p:spPr>
          <a:xfrm>
            <a:off x="1039164" y="3985414"/>
            <a:ext cx="10515600" cy="2046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　自分のことをよく知ってもらったり相手のことをよく知ったりするために，相手の誕生日や好きなもの，欲しいものなど，具体的な情報を聞き取ったり，誕生日や好きなもの，欲しいものなどについて伝え合ったりできる。また，</a:t>
            </a:r>
            <a:r>
              <a:rPr lang="ja-JP" altLang="en-US" u="sng" dirty="0">
                <a:solidFill>
                  <a:srgbClr val="FF0000"/>
                </a:solidFill>
              </a:rPr>
              <a:t>アルファベットの活字体の大文字を書くことができる</a:t>
            </a:r>
            <a:r>
              <a:rPr lang="ja-JP" altLang="en-US" dirty="0"/>
              <a:t>。</a:t>
            </a:r>
          </a:p>
        </p:txBody>
      </p:sp>
    </p:spTree>
    <p:extLst>
      <p:ext uri="{BB962C8B-B14F-4D97-AF65-F5344CB8AC3E}">
        <p14:creationId xmlns:p14="http://schemas.microsoft.com/office/powerpoint/2010/main" val="11080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目標　</a:t>
            </a:r>
            <a:r>
              <a:rPr kumimoji="1" lang="ja-JP" altLang="en-US" sz="2400" dirty="0"/>
              <a:t>「聞くこと」イ</a:t>
            </a:r>
            <a:r>
              <a:rPr kumimoji="1" lang="en-US" altLang="ja-JP" sz="2400" dirty="0"/>
              <a:t>,</a:t>
            </a:r>
            <a:r>
              <a:rPr kumimoji="1" lang="ja-JP" altLang="en-US" sz="2400" dirty="0"/>
              <a:t>「話すこと［やり取り］」イ</a:t>
            </a:r>
            <a:r>
              <a:rPr kumimoji="1" lang="en-US" altLang="ja-JP" sz="2400" dirty="0"/>
              <a:t>,</a:t>
            </a:r>
            <a:r>
              <a:rPr kumimoji="1" lang="ja-JP" altLang="en-US" sz="2400" dirty="0"/>
              <a:t>「書くこと」ア</a:t>
            </a:r>
          </a:p>
        </p:txBody>
      </p:sp>
      <p:sp>
        <p:nvSpPr>
          <p:cNvPr id="3" name="コンテンツ プレースホルダー 2"/>
          <p:cNvSpPr>
            <a:spLocks noGrp="1"/>
          </p:cNvSpPr>
          <p:nvPr>
            <p:ph idx="1"/>
          </p:nvPr>
        </p:nvSpPr>
        <p:spPr>
          <a:xfrm>
            <a:off x="952213" y="3995224"/>
            <a:ext cx="10515600" cy="2046801"/>
          </a:xfrm>
        </p:spPr>
        <p:txBody>
          <a:bodyPr/>
          <a:lstStyle/>
          <a:p>
            <a:pPr marL="0" indent="0">
              <a:buNone/>
            </a:pPr>
            <a:r>
              <a:rPr kumimoji="1" lang="ja-JP" altLang="en-US" dirty="0"/>
              <a:t>　</a:t>
            </a:r>
            <a:r>
              <a:rPr kumimoji="1" lang="ja-JP" altLang="en-US" u="sng" dirty="0">
                <a:solidFill>
                  <a:srgbClr val="0070C0"/>
                </a:solidFill>
              </a:rPr>
              <a:t>自分のことをよく知ってもらったり相手のことをよく知ったりするために</a:t>
            </a:r>
            <a:r>
              <a:rPr kumimoji="1" lang="ja-JP" altLang="en-US" dirty="0"/>
              <a:t>，相手の誕生日や好きなもの，欲しいものなど，具体的な情報を聞き取ったり，誕生日や好きなもの，欲しいものなどについて</a:t>
            </a:r>
            <a:r>
              <a:rPr lang="ja-JP" altLang="en-US" dirty="0"/>
              <a:t>伝え合ったりできる。また，アルファベットの活字体の大文字を書くことができる。</a:t>
            </a:r>
            <a:endParaRPr kumimoji="1" lang="ja-JP" altLang="en-US" dirty="0"/>
          </a:p>
        </p:txBody>
      </p:sp>
      <p:sp>
        <p:nvSpPr>
          <p:cNvPr id="4" name="テキスト ボックス 3"/>
          <p:cNvSpPr txBox="1"/>
          <p:nvPr/>
        </p:nvSpPr>
        <p:spPr>
          <a:xfrm>
            <a:off x="3134946" y="1547295"/>
            <a:ext cx="5727700"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「思考力，判断力，表現力等」</a:t>
            </a:r>
          </a:p>
        </p:txBody>
      </p:sp>
      <p:sp>
        <p:nvSpPr>
          <p:cNvPr id="5" name="角丸四角形 4"/>
          <p:cNvSpPr/>
          <p:nvPr/>
        </p:nvSpPr>
        <p:spPr>
          <a:xfrm>
            <a:off x="2250831" y="2213908"/>
            <a:ext cx="6611815" cy="10216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u="sng" dirty="0">
                <a:solidFill>
                  <a:srgbClr val="0070C0"/>
                </a:solidFill>
              </a:rPr>
              <a:t>目的や場面，状況などに応じて</a:t>
            </a:r>
          </a:p>
        </p:txBody>
      </p:sp>
      <p:sp>
        <p:nvSpPr>
          <p:cNvPr id="6" name="楕円 5"/>
          <p:cNvSpPr/>
          <p:nvPr/>
        </p:nvSpPr>
        <p:spPr>
          <a:xfrm>
            <a:off x="586856" y="4012439"/>
            <a:ext cx="360528" cy="3275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654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「主体的に学習に取り組む態度」の評価</a:t>
            </a:r>
          </a:p>
        </p:txBody>
      </p:sp>
      <p:sp>
        <p:nvSpPr>
          <p:cNvPr id="3" name="コンテンツ プレースホルダー 2"/>
          <p:cNvSpPr>
            <a:spLocks noGrp="1"/>
          </p:cNvSpPr>
          <p:nvPr>
            <p:ph idx="1"/>
          </p:nvPr>
        </p:nvSpPr>
        <p:spPr>
          <a:xfrm>
            <a:off x="838200" y="1825625"/>
            <a:ext cx="10983686" cy="4191717"/>
          </a:xfrm>
        </p:spPr>
        <p:txBody>
          <a:bodyPr>
            <a:noAutofit/>
          </a:bodyPr>
          <a:lstStyle/>
          <a:p>
            <a:pPr marL="0" indent="0">
              <a:buNone/>
            </a:pPr>
            <a:r>
              <a:rPr kumimoji="1" lang="ja-JP" altLang="en-US" sz="3600" dirty="0"/>
              <a:t>①　知識及び技能を獲得したり，思考力，判断力，</a:t>
            </a:r>
            <a:endParaRPr kumimoji="1" lang="en-US" altLang="ja-JP" sz="3600" dirty="0"/>
          </a:p>
          <a:p>
            <a:pPr marL="0" indent="0">
              <a:buNone/>
            </a:pPr>
            <a:r>
              <a:rPr kumimoji="1" lang="ja-JP" altLang="en-US" sz="3600" dirty="0"/>
              <a:t>　表現力等を身に付けたりすることに向けた</a:t>
            </a:r>
            <a:r>
              <a:rPr kumimoji="1" lang="ja-JP" altLang="en-US" sz="3600" u="sng" dirty="0">
                <a:solidFill>
                  <a:srgbClr val="FF0000"/>
                </a:solidFill>
              </a:rPr>
              <a:t>粘り強</a:t>
            </a:r>
            <a:endParaRPr kumimoji="1" lang="en-US" altLang="ja-JP" sz="3600" u="sng" dirty="0">
              <a:solidFill>
                <a:srgbClr val="FF0000"/>
              </a:solidFill>
            </a:endParaRPr>
          </a:p>
          <a:p>
            <a:pPr marL="0" indent="0">
              <a:buNone/>
            </a:pPr>
            <a:r>
              <a:rPr kumimoji="1" lang="ja-JP" altLang="en-US" sz="3600" dirty="0">
                <a:solidFill>
                  <a:srgbClr val="FF0000"/>
                </a:solidFill>
              </a:rPr>
              <a:t>　</a:t>
            </a:r>
            <a:r>
              <a:rPr kumimoji="1" lang="ja-JP" altLang="en-US" sz="3600" u="sng" dirty="0">
                <a:solidFill>
                  <a:srgbClr val="FF0000"/>
                </a:solidFill>
              </a:rPr>
              <a:t>い取組</a:t>
            </a:r>
            <a:r>
              <a:rPr kumimoji="1" lang="ja-JP" altLang="en-US" sz="3600" dirty="0"/>
              <a:t>を行おうとしている側面。</a:t>
            </a:r>
            <a:endParaRPr kumimoji="1" lang="en-US" altLang="ja-JP" sz="3600" dirty="0"/>
          </a:p>
          <a:p>
            <a:pPr marL="0" indent="0">
              <a:buNone/>
            </a:pPr>
            <a:endParaRPr kumimoji="1" lang="en-US" altLang="ja-JP" sz="3600" dirty="0"/>
          </a:p>
          <a:p>
            <a:pPr marL="0" indent="0">
              <a:buNone/>
            </a:pPr>
            <a:r>
              <a:rPr lang="ja-JP" altLang="en-US" sz="3600" dirty="0"/>
              <a:t>②　①の粘り強い取組を行う中で，</a:t>
            </a:r>
            <a:r>
              <a:rPr lang="ja-JP" altLang="en-US" sz="3600" dirty="0">
                <a:solidFill>
                  <a:srgbClr val="FF0000"/>
                </a:solidFill>
              </a:rPr>
              <a:t>自らの学習を調</a:t>
            </a:r>
            <a:endParaRPr lang="en-US" altLang="ja-JP" sz="3600" dirty="0">
              <a:solidFill>
                <a:srgbClr val="FF0000"/>
              </a:solidFill>
            </a:endParaRPr>
          </a:p>
          <a:p>
            <a:pPr marL="0" indent="0">
              <a:buNone/>
            </a:pPr>
            <a:r>
              <a:rPr lang="ja-JP" altLang="en-US" sz="3600" dirty="0">
                <a:solidFill>
                  <a:srgbClr val="FF0000"/>
                </a:solidFill>
              </a:rPr>
              <a:t>　整</a:t>
            </a:r>
            <a:r>
              <a:rPr lang="ja-JP" altLang="en-US" sz="3600" dirty="0"/>
              <a:t>しようとする側面。</a:t>
            </a:r>
            <a:endParaRPr kumimoji="1" lang="ja-JP" altLang="en-US" sz="3600" u="sng" dirty="0">
              <a:solidFill>
                <a:srgbClr val="FF0000"/>
              </a:solidFill>
            </a:endParaRPr>
          </a:p>
        </p:txBody>
      </p:sp>
    </p:spTree>
    <p:extLst>
      <p:ext uri="{BB962C8B-B14F-4D97-AF65-F5344CB8AC3E}">
        <p14:creationId xmlns:p14="http://schemas.microsoft.com/office/powerpoint/2010/main" val="551280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9043" y="2545617"/>
            <a:ext cx="10515600" cy="1325563"/>
          </a:xfrm>
        </p:spPr>
        <p:txBody>
          <a:bodyPr/>
          <a:lstStyle/>
          <a:p>
            <a:r>
              <a:rPr lang="ja-JP" altLang="en-US" dirty="0"/>
              <a:t>評価規準について</a:t>
            </a:r>
            <a:endParaRPr kumimoji="1" lang="ja-JP" altLang="en-US" dirty="0"/>
          </a:p>
        </p:txBody>
      </p:sp>
      <p:sp>
        <p:nvSpPr>
          <p:cNvPr id="4" name="角丸四角形 3"/>
          <p:cNvSpPr/>
          <p:nvPr/>
        </p:nvSpPr>
        <p:spPr>
          <a:xfrm>
            <a:off x="1429043" y="3502855"/>
            <a:ext cx="5379720" cy="253219"/>
          </a:xfrm>
          <a:prstGeom prst="roundRect">
            <a:avLst/>
          </a:prstGeom>
          <a:gradFill flip="none" rotWithShape="1">
            <a:gsLst>
              <a:gs pos="45000">
                <a:srgbClr val="92D050">
                  <a:tint val="66000"/>
                  <a:satMod val="160000"/>
                </a:srgbClr>
              </a:gs>
              <a:gs pos="72000">
                <a:srgbClr val="92D050">
                  <a:tint val="44500"/>
                  <a:satMod val="160000"/>
                </a:srgbClr>
              </a:gs>
              <a:gs pos="100000">
                <a:srgbClr val="92D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F55D883-E622-4FB7-899E-862017AC57A0}"/>
              </a:ext>
            </a:extLst>
          </p:cNvPr>
          <p:cNvPicPr>
            <a:picLocks noChangeAspect="1"/>
          </p:cNvPicPr>
          <p:nvPr/>
        </p:nvPicPr>
        <p:blipFill>
          <a:blip r:embed="rId3"/>
          <a:stretch>
            <a:fillRect/>
          </a:stretch>
        </p:blipFill>
        <p:spPr>
          <a:xfrm>
            <a:off x="7104277" y="536601"/>
            <a:ext cx="4304387" cy="5932507"/>
          </a:xfrm>
          <a:prstGeom prst="rect">
            <a:avLst/>
          </a:prstGeom>
          <a:ln>
            <a:solidFill>
              <a:schemeClr val="tx1"/>
            </a:solidFill>
          </a:ln>
        </p:spPr>
      </p:pic>
      <p:sp>
        <p:nvSpPr>
          <p:cNvPr id="6" name="四角形: 角を丸くする 5">
            <a:extLst>
              <a:ext uri="{FF2B5EF4-FFF2-40B4-BE49-F238E27FC236}">
                <a16:creationId xmlns:a16="http://schemas.microsoft.com/office/drawing/2014/main" id="{98316D94-3470-48CD-B3BD-42E53745F277}"/>
              </a:ext>
            </a:extLst>
          </p:cNvPr>
          <p:cNvSpPr/>
          <p:nvPr/>
        </p:nvSpPr>
        <p:spPr>
          <a:xfrm>
            <a:off x="7104277" y="2545617"/>
            <a:ext cx="4304387" cy="3358794"/>
          </a:xfrm>
          <a:prstGeom prst="roundRect">
            <a:avLst>
              <a:gd name="adj" fmla="val 1316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9318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a:spLocks noGrp="1"/>
          </p:cNvSpPr>
          <p:nvPr>
            <p:ph type="title"/>
          </p:nvPr>
        </p:nvSpPr>
        <p:spPr>
          <a:xfrm>
            <a:off x="1203960" y="280717"/>
            <a:ext cx="10515600" cy="1325563"/>
          </a:xfrm>
        </p:spPr>
        <p:txBody>
          <a:bodyPr/>
          <a:lstStyle/>
          <a:p>
            <a:r>
              <a:rPr lang="ja-JP" altLang="en-US" dirty="0"/>
              <a:t>評価規準について</a:t>
            </a:r>
            <a:endParaRPr kumimoji="1" lang="ja-JP" altLang="en-US" dirty="0"/>
          </a:p>
        </p:txBody>
      </p:sp>
      <p:sp>
        <p:nvSpPr>
          <p:cNvPr id="10" name="正方形/長方形 9"/>
          <p:cNvSpPr/>
          <p:nvPr/>
        </p:nvSpPr>
        <p:spPr>
          <a:xfrm>
            <a:off x="5584876" y="1431376"/>
            <a:ext cx="3474720" cy="52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89581" y="2945425"/>
            <a:ext cx="677108" cy="2478928"/>
          </a:xfrm>
          <a:prstGeom prst="rect">
            <a:avLst/>
          </a:prstGeom>
          <a:noFill/>
        </p:spPr>
        <p:txBody>
          <a:bodyPr vert="eaVert" wrap="square" rtlCol="0">
            <a:spAutoFit/>
          </a:bodyPr>
          <a:lstStyle/>
          <a:p>
            <a:pPr algn="ctr"/>
            <a:r>
              <a:rPr lang="ja-JP" altLang="en-US" sz="3200" dirty="0">
                <a:latin typeface="HGP創英角ｺﾞｼｯｸUB" panose="020B0900000000000000" pitchFamily="50" charset="-128"/>
                <a:ea typeface="HGP創英角ｺﾞｼｯｸUB" panose="020B0900000000000000" pitchFamily="50" charset="-128"/>
              </a:rPr>
              <a:t>領域</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6309360" y="1422998"/>
            <a:ext cx="2560320" cy="523220"/>
          </a:xfrm>
          <a:prstGeom prst="rect">
            <a:avLst/>
          </a:prstGeom>
          <a:noFill/>
        </p:spPr>
        <p:txBody>
          <a:bodyPr wrap="square" rtlCol="0">
            <a:spAutoFit/>
          </a:bodyPr>
          <a:lstStyle/>
          <a:p>
            <a:r>
              <a:rPr lang="ja-JP" altLang="en-US" sz="2800" dirty="0">
                <a:latin typeface="HGP創英角ｺﾞｼｯｸUB" panose="020B0900000000000000" pitchFamily="50" charset="-128"/>
                <a:ea typeface="HGP創英角ｺﾞｼｯｸUB" panose="020B0900000000000000" pitchFamily="50" charset="-128"/>
              </a:rPr>
              <a:t>評価の観点</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476443" y="2531400"/>
            <a:ext cx="703385" cy="342720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6"/>
          <p:cNvGraphicFramePr>
            <a:graphicFrameLocks noGrp="1"/>
          </p:cNvGraphicFramePr>
          <p:nvPr>
            <p:extLst>
              <p:ext uri="{D42A27DB-BD31-4B8C-83A1-F6EECF244321}">
                <p14:modId xmlns:p14="http://schemas.microsoft.com/office/powerpoint/2010/main" val="1513468306"/>
              </p:ext>
            </p:extLst>
          </p:nvPr>
        </p:nvGraphicFramePr>
        <p:xfrm>
          <a:off x="1507428" y="2204934"/>
          <a:ext cx="10124275" cy="4214325"/>
        </p:xfrm>
        <a:graphic>
          <a:graphicData uri="http://schemas.openxmlformats.org/drawingml/2006/table">
            <a:tbl>
              <a:tblPr firstRow="1" bandRow="1">
                <a:tableStyleId>{5C22544A-7EE6-4342-B048-85BDC9FD1C3A}</a:tableStyleId>
              </a:tblPr>
              <a:tblGrid>
                <a:gridCol w="2096383">
                  <a:extLst>
                    <a:ext uri="{9D8B030D-6E8A-4147-A177-3AD203B41FA5}">
                      <a16:colId xmlns:a16="http://schemas.microsoft.com/office/drawing/2014/main" val="2462015806"/>
                    </a:ext>
                  </a:extLst>
                </a:gridCol>
                <a:gridCol w="2675964">
                  <a:extLst>
                    <a:ext uri="{9D8B030D-6E8A-4147-A177-3AD203B41FA5}">
                      <a16:colId xmlns:a16="http://schemas.microsoft.com/office/drawing/2014/main" val="279820994"/>
                    </a:ext>
                  </a:extLst>
                </a:gridCol>
                <a:gridCol w="2675964">
                  <a:extLst>
                    <a:ext uri="{9D8B030D-6E8A-4147-A177-3AD203B41FA5}">
                      <a16:colId xmlns:a16="http://schemas.microsoft.com/office/drawing/2014/main" val="3501687879"/>
                    </a:ext>
                  </a:extLst>
                </a:gridCol>
                <a:gridCol w="2675964">
                  <a:extLst>
                    <a:ext uri="{9D8B030D-6E8A-4147-A177-3AD203B41FA5}">
                      <a16:colId xmlns:a16="http://schemas.microsoft.com/office/drawing/2014/main" val="3980162056"/>
                    </a:ext>
                  </a:extLst>
                </a:gridCol>
              </a:tblGrid>
              <a:tr h="659985">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mn-ea"/>
                          <a:ea typeface="+mn-ea"/>
                        </a:rPr>
                        <a:t>知識</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及び</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技能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b="0" dirty="0">
                          <a:solidFill>
                            <a:schemeClr val="tx1"/>
                          </a:solidFill>
                          <a:latin typeface="+mn-ea"/>
                          <a:ea typeface="+mn-ea"/>
                        </a:rPr>
                        <a:t>思考力，</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判断力，</a:t>
                      </a:r>
                      <a:endParaRPr kumimoji="1" lang="en-US" altLang="ja-JP" b="0" dirty="0">
                        <a:solidFill>
                          <a:schemeClr val="tx1"/>
                        </a:solidFill>
                        <a:latin typeface="+mn-ea"/>
                        <a:ea typeface="+mn-ea"/>
                      </a:endParaRPr>
                    </a:p>
                    <a:p>
                      <a:pPr algn="l"/>
                      <a:r>
                        <a:rPr kumimoji="1" lang="ja-JP" altLang="en-US" b="0" dirty="0">
                          <a:solidFill>
                            <a:schemeClr val="tx1"/>
                          </a:solidFill>
                          <a:latin typeface="+mn-ea"/>
                          <a:ea typeface="+mn-ea"/>
                        </a:rPr>
                        <a:t>　　　表現力等</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学びに向かう力，</a:t>
                      </a:r>
                      <a:endParaRPr kumimoji="1" lang="en-US" altLang="ja-JP" sz="18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mn-ea"/>
                          <a:ea typeface="+mn-ea"/>
                        </a:rPr>
                        <a:t>人間性等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9892169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聞くこと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371000"/>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読むこと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9982554"/>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［やり取り］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0946229"/>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［発表］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16165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書くこと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7103"/>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783340969"/>
              </p:ext>
            </p:extLst>
          </p:nvPr>
        </p:nvGraphicFramePr>
        <p:xfrm>
          <a:off x="1496670" y="2215572"/>
          <a:ext cx="10124275" cy="4190761"/>
        </p:xfrm>
        <a:graphic>
          <a:graphicData uri="http://schemas.openxmlformats.org/drawingml/2006/table">
            <a:tbl>
              <a:tblPr firstRow="1" bandRow="1">
                <a:tableStyleId>{5C22544A-7EE6-4342-B048-85BDC9FD1C3A}</a:tableStyleId>
              </a:tblPr>
              <a:tblGrid>
                <a:gridCol w="2096383">
                  <a:extLst>
                    <a:ext uri="{9D8B030D-6E8A-4147-A177-3AD203B41FA5}">
                      <a16:colId xmlns:a16="http://schemas.microsoft.com/office/drawing/2014/main" val="2462015806"/>
                    </a:ext>
                  </a:extLst>
                </a:gridCol>
                <a:gridCol w="2675964">
                  <a:extLst>
                    <a:ext uri="{9D8B030D-6E8A-4147-A177-3AD203B41FA5}">
                      <a16:colId xmlns:a16="http://schemas.microsoft.com/office/drawing/2014/main" val="279820994"/>
                    </a:ext>
                  </a:extLst>
                </a:gridCol>
                <a:gridCol w="2675964">
                  <a:extLst>
                    <a:ext uri="{9D8B030D-6E8A-4147-A177-3AD203B41FA5}">
                      <a16:colId xmlns:a16="http://schemas.microsoft.com/office/drawing/2014/main" val="3501687879"/>
                    </a:ext>
                  </a:extLst>
                </a:gridCol>
                <a:gridCol w="2675964">
                  <a:extLst>
                    <a:ext uri="{9D8B030D-6E8A-4147-A177-3AD203B41FA5}">
                      <a16:colId xmlns:a16="http://schemas.microsoft.com/office/drawing/2014/main" val="3980162056"/>
                    </a:ext>
                  </a:extLst>
                </a:gridCol>
              </a:tblGrid>
              <a:tr h="89083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mn-ea"/>
                          <a:ea typeface="+mn-ea"/>
                        </a:rPr>
                        <a:t>知識・技能</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b="0" dirty="0">
                          <a:solidFill>
                            <a:schemeClr val="tx1"/>
                          </a:solidFill>
                          <a:latin typeface="+mn-ea"/>
                          <a:ea typeface="+mn-ea"/>
                        </a:rPr>
                        <a:t>　思考・判断・表現</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主体的に学習に</a:t>
                      </a:r>
                      <a:endParaRPr kumimoji="1" lang="en-US" altLang="ja-JP" sz="18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取り組む態度</a:t>
                      </a:r>
                      <a:endParaRPr kumimoji="1" lang="ja-JP"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9892169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聞くこと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371000"/>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読むこと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9982554"/>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［やり取り］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0946229"/>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［発表］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16165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書くこと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7103"/>
                  </a:ext>
                </a:extLst>
              </a:tr>
            </a:tbl>
          </a:graphicData>
        </a:graphic>
      </p:graphicFrame>
      <p:sp>
        <p:nvSpPr>
          <p:cNvPr id="12" name="正方形/長方形 11">
            <a:extLst>
              <a:ext uri="{FF2B5EF4-FFF2-40B4-BE49-F238E27FC236}">
                <a16:creationId xmlns:a16="http://schemas.microsoft.com/office/drawing/2014/main" id="{F82856BE-C7CC-4B03-9150-8457DF3CD960}"/>
              </a:ext>
            </a:extLst>
          </p:cNvPr>
          <p:cNvSpPr/>
          <p:nvPr/>
        </p:nvSpPr>
        <p:spPr>
          <a:xfrm>
            <a:off x="5572309" y="1437855"/>
            <a:ext cx="3474720" cy="52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61B3298-EC69-4A94-B710-3F231A6495A4}"/>
              </a:ext>
            </a:extLst>
          </p:cNvPr>
          <p:cNvSpPr txBox="1"/>
          <p:nvPr/>
        </p:nvSpPr>
        <p:spPr>
          <a:xfrm>
            <a:off x="6398035" y="1444318"/>
            <a:ext cx="2560320" cy="523220"/>
          </a:xfrm>
          <a:prstGeom prst="rect">
            <a:avLst/>
          </a:prstGeom>
          <a:noFill/>
        </p:spPr>
        <p:txBody>
          <a:bodyPr wrap="square" rtlCol="0">
            <a:spAutoFit/>
          </a:bodyPr>
          <a:lstStyle/>
          <a:p>
            <a:r>
              <a:rPr lang="ja-JP" altLang="en-US" sz="2800" dirty="0">
                <a:latin typeface="HGP創英角ｺﾞｼｯｸUB" panose="020B0900000000000000" pitchFamily="50" charset="-128"/>
                <a:ea typeface="HGP創英角ｺﾞｼｯｸUB" panose="020B0900000000000000" pitchFamily="50" charset="-128"/>
              </a:rPr>
              <a:t>資質・能力</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楕円 2">
            <a:extLst>
              <a:ext uri="{FF2B5EF4-FFF2-40B4-BE49-F238E27FC236}">
                <a16:creationId xmlns:a16="http://schemas.microsoft.com/office/drawing/2014/main" id="{E49A2569-9636-45CD-BAD1-4305FF4DA529}"/>
              </a:ext>
            </a:extLst>
          </p:cNvPr>
          <p:cNvSpPr/>
          <p:nvPr/>
        </p:nvSpPr>
        <p:spPr>
          <a:xfrm>
            <a:off x="3379808" y="1946218"/>
            <a:ext cx="8579495" cy="14827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117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2" grpId="0" animBg="1"/>
      <p:bldP spid="15"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1103938936"/>
              </p:ext>
            </p:extLst>
          </p:nvPr>
        </p:nvGraphicFramePr>
        <p:xfrm>
          <a:off x="1509700" y="2439222"/>
          <a:ext cx="10124275" cy="4190761"/>
        </p:xfrm>
        <a:graphic>
          <a:graphicData uri="http://schemas.openxmlformats.org/drawingml/2006/table">
            <a:tbl>
              <a:tblPr firstRow="1" bandRow="1">
                <a:tableStyleId>{5C22544A-7EE6-4342-B048-85BDC9FD1C3A}</a:tableStyleId>
              </a:tblPr>
              <a:tblGrid>
                <a:gridCol w="2096383">
                  <a:extLst>
                    <a:ext uri="{9D8B030D-6E8A-4147-A177-3AD203B41FA5}">
                      <a16:colId xmlns:a16="http://schemas.microsoft.com/office/drawing/2014/main" val="2462015806"/>
                    </a:ext>
                  </a:extLst>
                </a:gridCol>
                <a:gridCol w="2675964">
                  <a:extLst>
                    <a:ext uri="{9D8B030D-6E8A-4147-A177-3AD203B41FA5}">
                      <a16:colId xmlns:a16="http://schemas.microsoft.com/office/drawing/2014/main" val="279820994"/>
                    </a:ext>
                  </a:extLst>
                </a:gridCol>
                <a:gridCol w="2675964">
                  <a:extLst>
                    <a:ext uri="{9D8B030D-6E8A-4147-A177-3AD203B41FA5}">
                      <a16:colId xmlns:a16="http://schemas.microsoft.com/office/drawing/2014/main" val="3501687879"/>
                    </a:ext>
                  </a:extLst>
                </a:gridCol>
                <a:gridCol w="2675964">
                  <a:extLst>
                    <a:ext uri="{9D8B030D-6E8A-4147-A177-3AD203B41FA5}">
                      <a16:colId xmlns:a16="http://schemas.microsoft.com/office/drawing/2014/main" val="3980162056"/>
                    </a:ext>
                  </a:extLst>
                </a:gridCol>
              </a:tblGrid>
              <a:tr h="89083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mn-ea"/>
                          <a:ea typeface="+mn-ea"/>
                        </a:rPr>
                        <a:t>知識・技能</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b="0" dirty="0">
                          <a:solidFill>
                            <a:schemeClr val="tx1"/>
                          </a:solidFill>
                          <a:latin typeface="+mn-ea"/>
                          <a:ea typeface="+mn-ea"/>
                        </a:rPr>
                        <a:t>　思考・判断・表現</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主体的に学習に</a:t>
                      </a:r>
                      <a:endParaRPr kumimoji="1" lang="en-US" altLang="ja-JP" sz="18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取り組む態度</a:t>
                      </a:r>
                      <a:endParaRPr kumimoji="1" lang="ja-JP"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9892169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聞くこと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371000"/>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読むこと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9982554"/>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［やり取り］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0946229"/>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［発表］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16165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書くこと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7103"/>
                  </a:ext>
                </a:extLst>
              </a:tr>
            </a:tbl>
          </a:graphicData>
        </a:graphic>
      </p:graphicFrame>
      <p:sp>
        <p:nvSpPr>
          <p:cNvPr id="2" name="タイトル 1"/>
          <p:cNvSpPr>
            <a:spLocks noGrp="1"/>
          </p:cNvSpPr>
          <p:nvPr>
            <p:ph type="title"/>
          </p:nvPr>
        </p:nvSpPr>
        <p:spPr>
          <a:xfrm>
            <a:off x="756312" y="1338380"/>
            <a:ext cx="10515600" cy="1325563"/>
          </a:xfrm>
        </p:spPr>
        <p:txBody>
          <a:bodyPr/>
          <a:lstStyle/>
          <a:p>
            <a:r>
              <a:rPr kumimoji="1" lang="ja-JP" altLang="en-US" dirty="0"/>
              <a:t>評価規準</a:t>
            </a:r>
          </a:p>
        </p:txBody>
      </p:sp>
      <p:sp>
        <p:nvSpPr>
          <p:cNvPr id="4" name="タイトル 1"/>
          <p:cNvSpPr txBox="1">
            <a:spLocks/>
          </p:cNvSpPr>
          <p:nvPr/>
        </p:nvSpPr>
        <p:spPr>
          <a:xfrm>
            <a:off x="838200" y="365125"/>
            <a:ext cx="70314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　何ができるようになるか</a:t>
            </a:r>
          </a:p>
        </p:txBody>
      </p:sp>
      <p:sp>
        <p:nvSpPr>
          <p:cNvPr id="5" name="角丸四角形 4"/>
          <p:cNvSpPr/>
          <p:nvPr/>
        </p:nvSpPr>
        <p:spPr>
          <a:xfrm>
            <a:off x="1476103" y="1254034"/>
            <a:ext cx="6322423" cy="222069"/>
          </a:xfrm>
          <a:prstGeom prst="roundRect">
            <a:avLst/>
          </a:prstGeom>
          <a:gradFill flip="none" rotWithShape="1">
            <a:gsLst>
              <a:gs pos="41000">
                <a:srgbClr val="FFC000">
                  <a:tint val="66000"/>
                  <a:satMod val="160000"/>
                </a:srgbClr>
              </a:gs>
              <a:gs pos="72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涙形 5"/>
          <p:cNvSpPr/>
          <p:nvPr/>
        </p:nvSpPr>
        <p:spPr>
          <a:xfrm rot="2453110">
            <a:off x="337625" y="604911"/>
            <a:ext cx="872197" cy="649123"/>
          </a:xfrm>
          <a:prstGeom prst="teardrop">
            <a:avLst/>
          </a:prstGeom>
          <a:gradFill flip="none" rotWithShape="1">
            <a:gsLst>
              <a:gs pos="50000">
                <a:srgbClr val="FFC000">
                  <a:tint val="66000"/>
                  <a:satMod val="160000"/>
                </a:srgbClr>
              </a:gs>
              <a:gs pos="74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爆発 1 11"/>
          <p:cNvSpPr/>
          <p:nvPr/>
        </p:nvSpPr>
        <p:spPr>
          <a:xfrm>
            <a:off x="3989114" y="2574019"/>
            <a:ext cx="7704324" cy="4200638"/>
          </a:xfrm>
          <a:prstGeom prst="irregularSeal1">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一つの単元の中で、</a:t>
            </a:r>
            <a:endParaRPr kumimoji="1" lang="en-US" altLang="ja-JP" sz="2800" dirty="0">
              <a:solidFill>
                <a:schemeClr val="tx1"/>
              </a:solidFill>
            </a:endParaRPr>
          </a:p>
          <a:p>
            <a:pPr algn="ctr"/>
            <a:r>
              <a:rPr lang="ja-JP" altLang="en-US" sz="2800" dirty="0">
                <a:solidFill>
                  <a:schemeClr val="tx1"/>
                </a:solidFill>
              </a:rPr>
              <a:t>すべて評価するのは，</a:t>
            </a:r>
            <a:endParaRPr lang="en-US" altLang="ja-JP" sz="2800" dirty="0">
              <a:solidFill>
                <a:schemeClr val="tx1"/>
              </a:solidFill>
            </a:endParaRPr>
          </a:p>
          <a:p>
            <a:pPr algn="ctr"/>
            <a:r>
              <a:rPr kumimoji="1" lang="ja-JP" altLang="en-US" sz="2800" dirty="0">
                <a:solidFill>
                  <a:schemeClr val="tx1"/>
                </a:solidFill>
              </a:rPr>
              <a:t>現実的ではない</a:t>
            </a:r>
          </a:p>
        </p:txBody>
      </p:sp>
      <p:sp>
        <p:nvSpPr>
          <p:cNvPr id="13" name="正方形/長方形 12"/>
          <p:cNvSpPr/>
          <p:nvPr/>
        </p:nvSpPr>
        <p:spPr>
          <a:xfrm>
            <a:off x="5584876" y="1663392"/>
            <a:ext cx="3474720" cy="52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89581" y="3177441"/>
            <a:ext cx="677108" cy="2478928"/>
          </a:xfrm>
          <a:prstGeom prst="rect">
            <a:avLst/>
          </a:prstGeom>
          <a:noFill/>
        </p:spPr>
        <p:txBody>
          <a:bodyPr vert="eaVert" wrap="square" rtlCol="0">
            <a:spAutoFit/>
          </a:bodyPr>
          <a:lstStyle/>
          <a:p>
            <a:pPr algn="ctr"/>
            <a:r>
              <a:rPr lang="ja-JP" altLang="en-US" sz="3200" dirty="0">
                <a:latin typeface="HGP創英角ｺﾞｼｯｸUB" panose="020B0900000000000000" pitchFamily="50" charset="-128"/>
                <a:ea typeface="HGP創英角ｺﾞｼｯｸUB" panose="020B0900000000000000" pitchFamily="50" charset="-128"/>
              </a:rPr>
              <a:t>領域</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6466116" y="1655014"/>
            <a:ext cx="2560320" cy="523220"/>
          </a:xfrm>
          <a:prstGeom prst="rect">
            <a:avLst/>
          </a:prstGeom>
          <a:noFill/>
        </p:spPr>
        <p:txBody>
          <a:bodyPr wrap="square" rtlCol="0">
            <a:spAutoFit/>
          </a:bodyPr>
          <a:lstStyle/>
          <a:p>
            <a:r>
              <a:rPr lang="ja-JP" altLang="en-US" sz="2800" dirty="0">
                <a:latin typeface="HGP創英角ｺﾞｼｯｸUB" panose="020B0900000000000000" pitchFamily="50" charset="-128"/>
                <a:ea typeface="HGP創英角ｺﾞｼｯｸUB" panose="020B0900000000000000" pitchFamily="50" charset="-128"/>
              </a:rPr>
              <a:t>資質・能力</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16" name="正方形/長方形 15"/>
          <p:cNvSpPr/>
          <p:nvPr/>
        </p:nvSpPr>
        <p:spPr>
          <a:xfrm>
            <a:off x="476443" y="2763416"/>
            <a:ext cx="703385" cy="342720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718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889" y="2933639"/>
            <a:ext cx="1653604" cy="1681164"/>
          </a:xfrm>
          <a:prstGeom prst="rect">
            <a:avLst/>
          </a:prstGeom>
        </p:spPr>
      </p:pic>
      <p:sp>
        <p:nvSpPr>
          <p:cNvPr id="6" name="テキスト ボックス 5"/>
          <p:cNvSpPr txBox="1"/>
          <p:nvPr/>
        </p:nvSpPr>
        <p:spPr>
          <a:xfrm>
            <a:off x="2051551" y="943981"/>
            <a:ext cx="3487784" cy="923330"/>
          </a:xfrm>
          <a:prstGeom prst="rect">
            <a:avLst/>
          </a:prstGeom>
          <a:noFill/>
        </p:spPr>
        <p:txBody>
          <a:bodyPr wrap="square" rtlCol="0">
            <a:spAutoFit/>
          </a:bodyPr>
          <a:lstStyle/>
          <a:p>
            <a:r>
              <a:rPr kumimoji="1" lang="en-US" altLang="ja-JP" sz="5400" dirty="0"/>
              <a:t>11</a:t>
            </a:r>
            <a:r>
              <a:rPr kumimoji="1" lang="ja-JP" altLang="en-US" sz="5400" dirty="0"/>
              <a:t>月</a:t>
            </a:r>
            <a:r>
              <a:rPr lang="en-US" altLang="ja-JP" sz="5400" dirty="0"/>
              <a:t>11</a:t>
            </a:r>
            <a:r>
              <a:rPr kumimoji="1" lang="ja-JP" altLang="en-US" sz="5400" dirty="0"/>
              <a:t>日</a:t>
            </a:r>
          </a:p>
        </p:txBody>
      </p:sp>
      <p:pic>
        <p:nvPicPr>
          <p:cNvPr id="7" name="図 6">
            <a:extLst>
              <a:ext uri="{FF2B5EF4-FFF2-40B4-BE49-F238E27FC236}">
                <a16:creationId xmlns:a16="http://schemas.microsoft.com/office/drawing/2014/main" id="{34F71747-6744-4F52-BBF0-FB2FA7ACD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0879" y="810302"/>
            <a:ext cx="2985134" cy="5237396"/>
          </a:xfrm>
          <a:prstGeom prst="rect">
            <a:avLst/>
          </a:prstGeom>
        </p:spPr>
      </p:pic>
    </p:spTree>
    <p:extLst>
      <p:ext uri="{BB962C8B-B14F-4D97-AF65-F5344CB8AC3E}">
        <p14:creationId xmlns:p14="http://schemas.microsoft.com/office/powerpoint/2010/main" val="2627921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年間を見通して，計画的に！</a:t>
            </a:r>
          </a:p>
        </p:txBody>
      </p:sp>
      <p:sp>
        <p:nvSpPr>
          <p:cNvPr id="11" name="正方形/長方形 10"/>
          <p:cNvSpPr/>
          <p:nvPr/>
        </p:nvSpPr>
        <p:spPr>
          <a:xfrm>
            <a:off x="5584876" y="1431376"/>
            <a:ext cx="3474720" cy="52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89581" y="2945425"/>
            <a:ext cx="677108" cy="2478928"/>
          </a:xfrm>
          <a:prstGeom prst="rect">
            <a:avLst/>
          </a:prstGeom>
          <a:noFill/>
        </p:spPr>
        <p:txBody>
          <a:bodyPr vert="eaVert" wrap="square" rtlCol="0">
            <a:spAutoFit/>
          </a:bodyPr>
          <a:lstStyle/>
          <a:p>
            <a:pPr algn="ctr"/>
            <a:r>
              <a:rPr lang="ja-JP" altLang="en-US" sz="3200" dirty="0">
                <a:latin typeface="HGP創英角ｺﾞｼｯｸUB" panose="020B0900000000000000" pitchFamily="50" charset="-128"/>
                <a:ea typeface="HGP創英角ｺﾞｼｯｸUB" panose="020B0900000000000000" pitchFamily="50" charset="-128"/>
              </a:rPr>
              <a:t>領域</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6398260" y="1422998"/>
            <a:ext cx="2560320" cy="523220"/>
          </a:xfrm>
          <a:prstGeom prst="rect">
            <a:avLst/>
          </a:prstGeom>
          <a:noFill/>
        </p:spPr>
        <p:txBody>
          <a:bodyPr wrap="square" rtlCol="0">
            <a:spAutoFit/>
          </a:bodyPr>
          <a:lstStyle/>
          <a:p>
            <a:r>
              <a:rPr lang="ja-JP" altLang="en-US" sz="2800" dirty="0">
                <a:latin typeface="HGP創英角ｺﾞｼｯｸUB" panose="020B0900000000000000" pitchFamily="50" charset="-128"/>
                <a:ea typeface="HGP創英角ｺﾞｼｯｸUB" panose="020B0900000000000000" pitchFamily="50" charset="-128"/>
              </a:rPr>
              <a:t>資質・能力</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14" name="正方形/長方形 13"/>
          <p:cNvSpPr/>
          <p:nvPr/>
        </p:nvSpPr>
        <p:spPr>
          <a:xfrm>
            <a:off x="476443" y="2531400"/>
            <a:ext cx="703385" cy="342720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表 14"/>
          <p:cNvGraphicFramePr>
            <a:graphicFrameLocks noGrp="1"/>
          </p:cNvGraphicFramePr>
          <p:nvPr>
            <p:extLst>
              <p:ext uri="{D42A27DB-BD31-4B8C-83A1-F6EECF244321}">
                <p14:modId xmlns:p14="http://schemas.microsoft.com/office/powerpoint/2010/main" val="4168441618"/>
              </p:ext>
            </p:extLst>
          </p:nvPr>
        </p:nvGraphicFramePr>
        <p:xfrm>
          <a:off x="1509700" y="2103031"/>
          <a:ext cx="10124275" cy="4190761"/>
        </p:xfrm>
        <a:graphic>
          <a:graphicData uri="http://schemas.openxmlformats.org/drawingml/2006/table">
            <a:tbl>
              <a:tblPr firstRow="1" bandRow="1">
                <a:tableStyleId>{5C22544A-7EE6-4342-B048-85BDC9FD1C3A}</a:tableStyleId>
              </a:tblPr>
              <a:tblGrid>
                <a:gridCol w="2096383">
                  <a:extLst>
                    <a:ext uri="{9D8B030D-6E8A-4147-A177-3AD203B41FA5}">
                      <a16:colId xmlns:a16="http://schemas.microsoft.com/office/drawing/2014/main" val="2462015806"/>
                    </a:ext>
                  </a:extLst>
                </a:gridCol>
                <a:gridCol w="2675964">
                  <a:extLst>
                    <a:ext uri="{9D8B030D-6E8A-4147-A177-3AD203B41FA5}">
                      <a16:colId xmlns:a16="http://schemas.microsoft.com/office/drawing/2014/main" val="279820994"/>
                    </a:ext>
                  </a:extLst>
                </a:gridCol>
                <a:gridCol w="2675964">
                  <a:extLst>
                    <a:ext uri="{9D8B030D-6E8A-4147-A177-3AD203B41FA5}">
                      <a16:colId xmlns:a16="http://schemas.microsoft.com/office/drawing/2014/main" val="3501687879"/>
                    </a:ext>
                  </a:extLst>
                </a:gridCol>
                <a:gridCol w="2675964">
                  <a:extLst>
                    <a:ext uri="{9D8B030D-6E8A-4147-A177-3AD203B41FA5}">
                      <a16:colId xmlns:a16="http://schemas.microsoft.com/office/drawing/2014/main" val="3980162056"/>
                    </a:ext>
                  </a:extLst>
                </a:gridCol>
              </a:tblGrid>
              <a:tr h="890836">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mn-ea"/>
                          <a:ea typeface="+mn-ea"/>
                        </a:rPr>
                        <a:t>知識・技能</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b="0" dirty="0">
                          <a:solidFill>
                            <a:schemeClr val="tx1"/>
                          </a:solidFill>
                          <a:latin typeface="+mn-ea"/>
                          <a:ea typeface="+mn-ea"/>
                        </a:rPr>
                        <a:t>　思考・判断・表現</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主体的に学習に</a:t>
                      </a:r>
                      <a:endParaRPr kumimoji="1" lang="en-US" altLang="ja-JP" sz="18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取り組む態度</a:t>
                      </a:r>
                      <a:endParaRPr kumimoji="1" lang="ja-JP" altLang="en-US"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9892169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聞くこと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609371000"/>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読むこと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559982554"/>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［やり取り］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090946229"/>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［発表］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410016165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書くこと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9227103"/>
                  </a:ext>
                </a:extLst>
              </a:tr>
            </a:tbl>
          </a:graphicData>
        </a:graphic>
      </p:graphicFrame>
      <p:sp>
        <p:nvSpPr>
          <p:cNvPr id="10" name="テキスト ボックス 9"/>
          <p:cNvSpPr txBox="1"/>
          <p:nvPr/>
        </p:nvSpPr>
        <p:spPr>
          <a:xfrm>
            <a:off x="3667498" y="5772342"/>
            <a:ext cx="7867193" cy="400110"/>
          </a:xfrm>
          <a:prstGeom prst="rect">
            <a:avLst/>
          </a:prstGeom>
          <a:solidFill>
            <a:schemeClr val="bg1">
              <a:lumMod val="85000"/>
            </a:schemeClr>
          </a:solidFill>
        </p:spPr>
        <p:txBody>
          <a:bodyPr wrap="square" rtlCol="0">
            <a:spAutoFit/>
          </a:bodyPr>
          <a:lstStyle/>
          <a:p>
            <a:r>
              <a:rPr lang="ja-JP" altLang="ja-JP" sz="2000" dirty="0"/>
              <a:t>目標に向けて指導は行うが</a:t>
            </a:r>
            <a:r>
              <a:rPr lang="ja-JP" altLang="en-US" sz="2000" dirty="0"/>
              <a:t>，</a:t>
            </a:r>
            <a:r>
              <a:rPr lang="ja-JP" altLang="ja-JP" sz="2000" dirty="0"/>
              <a:t>本単元内で</a:t>
            </a:r>
            <a:r>
              <a:rPr lang="ja-JP" altLang="ja-JP" sz="2000" dirty="0">
                <a:solidFill>
                  <a:srgbClr val="FF0000"/>
                </a:solidFill>
              </a:rPr>
              <a:t>記録に残す評価</a:t>
            </a:r>
            <a:r>
              <a:rPr lang="ja-JP" altLang="ja-JP" sz="2000" dirty="0"/>
              <a:t>は行わない。</a:t>
            </a:r>
            <a:endParaRPr kumimoji="1" lang="ja-JP" altLang="en-US" sz="2000" dirty="0"/>
          </a:p>
        </p:txBody>
      </p:sp>
      <p:sp>
        <p:nvSpPr>
          <p:cNvPr id="3" name="正方形/長方形 2"/>
          <p:cNvSpPr/>
          <p:nvPr/>
        </p:nvSpPr>
        <p:spPr>
          <a:xfrm>
            <a:off x="1509700" y="2982292"/>
            <a:ext cx="10124275" cy="668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498324" y="4306335"/>
            <a:ext cx="10124275" cy="668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上矢印 4">
            <a:extLst>
              <a:ext uri="{FF2B5EF4-FFF2-40B4-BE49-F238E27FC236}">
                <a16:creationId xmlns:a16="http://schemas.microsoft.com/office/drawing/2014/main" id="{A374CD38-57CF-4183-98C7-23D138E3F003}"/>
              </a:ext>
            </a:extLst>
          </p:cNvPr>
          <p:cNvSpPr/>
          <p:nvPr/>
        </p:nvSpPr>
        <p:spPr>
          <a:xfrm>
            <a:off x="1724628" y="6065134"/>
            <a:ext cx="1820436" cy="792866"/>
          </a:xfrm>
          <a:prstGeom prst="upArrow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帯活動</a:t>
            </a:r>
          </a:p>
        </p:txBody>
      </p:sp>
      <p:sp>
        <p:nvSpPr>
          <p:cNvPr id="6" name="テキスト ボックス 5">
            <a:extLst>
              <a:ext uri="{FF2B5EF4-FFF2-40B4-BE49-F238E27FC236}">
                <a16:creationId xmlns:a16="http://schemas.microsoft.com/office/drawing/2014/main" id="{7C25997A-D407-48A7-99B7-B8C2B6786BA7}"/>
              </a:ext>
            </a:extLst>
          </p:cNvPr>
          <p:cNvSpPr txBox="1"/>
          <p:nvPr/>
        </p:nvSpPr>
        <p:spPr>
          <a:xfrm>
            <a:off x="706056" y="1431376"/>
            <a:ext cx="803644" cy="646331"/>
          </a:xfrm>
          <a:prstGeom prst="rect">
            <a:avLst/>
          </a:prstGeom>
          <a:noFill/>
        </p:spPr>
        <p:txBody>
          <a:bodyPr wrap="square" rtlCol="0">
            <a:spAutoFit/>
          </a:bodyPr>
          <a:lstStyle/>
          <a:p>
            <a:r>
              <a:rPr kumimoji="1" lang="ja-JP" altLang="en-US" sz="3600" dirty="0"/>
              <a:t>例</a:t>
            </a:r>
          </a:p>
        </p:txBody>
      </p:sp>
      <p:sp>
        <p:nvSpPr>
          <p:cNvPr id="7" name="楕円 6">
            <a:extLst>
              <a:ext uri="{FF2B5EF4-FFF2-40B4-BE49-F238E27FC236}">
                <a16:creationId xmlns:a16="http://schemas.microsoft.com/office/drawing/2014/main" id="{F62D4202-27CD-413E-8A0C-EF45D0AFB921}"/>
              </a:ext>
            </a:extLst>
          </p:cNvPr>
          <p:cNvSpPr/>
          <p:nvPr/>
        </p:nvSpPr>
        <p:spPr>
          <a:xfrm>
            <a:off x="635482" y="1354086"/>
            <a:ext cx="792268" cy="6871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1818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7851B7E-F11F-4037-BE39-D18FDDF7991A}"/>
              </a:ext>
            </a:extLst>
          </p:cNvPr>
          <p:cNvPicPr>
            <a:picLocks noChangeAspect="1"/>
          </p:cNvPicPr>
          <p:nvPr/>
        </p:nvPicPr>
        <p:blipFill>
          <a:blip r:embed="rId3"/>
          <a:stretch>
            <a:fillRect/>
          </a:stretch>
        </p:blipFill>
        <p:spPr>
          <a:xfrm>
            <a:off x="3728621" y="244942"/>
            <a:ext cx="7919093" cy="6254869"/>
          </a:xfrm>
          <a:prstGeom prst="rect">
            <a:avLst/>
          </a:prstGeom>
        </p:spPr>
      </p:pic>
      <p:sp>
        <p:nvSpPr>
          <p:cNvPr id="2" name="タイトル 1"/>
          <p:cNvSpPr>
            <a:spLocks noGrp="1"/>
          </p:cNvSpPr>
          <p:nvPr>
            <p:ph type="title"/>
          </p:nvPr>
        </p:nvSpPr>
        <p:spPr>
          <a:xfrm>
            <a:off x="400050" y="460375"/>
            <a:ext cx="10515600" cy="758825"/>
          </a:xfrm>
        </p:spPr>
        <p:txBody>
          <a:bodyPr>
            <a:normAutofit/>
          </a:bodyPr>
          <a:lstStyle/>
          <a:p>
            <a:r>
              <a:rPr kumimoji="1" lang="ja-JP" altLang="en-US" sz="2800" dirty="0"/>
              <a:t>単元の評価規準</a:t>
            </a:r>
          </a:p>
        </p:txBody>
      </p:sp>
      <p:sp>
        <p:nvSpPr>
          <p:cNvPr id="5" name="角丸四角形 4"/>
          <p:cNvSpPr/>
          <p:nvPr/>
        </p:nvSpPr>
        <p:spPr>
          <a:xfrm>
            <a:off x="261257" y="1924050"/>
            <a:ext cx="3252651" cy="4152900"/>
          </a:xfrm>
          <a:prstGeom prst="round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評価規準を作成する際の手順は，</a:t>
            </a:r>
            <a:r>
              <a:rPr kumimoji="1" lang="en-US" altLang="ja-JP" dirty="0">
                <a:solidFill>
                  <a:schemeClr val="tx1"/>
                </a:solidFill>
              </a:rPr>
              <a:t> </a:t>
            </a:r>
          </a:p>
          <a:p>
            <a:pPr algn="ctr"/>
            <a:endParaRPr kumimoji="1" lang="en-US" altLang="ja-JP" dirty="0">
              <a:solidFill>
                <a:schemeClr val="tx1"/>
              </a:solidFill>
            </a:endParaRPr>
          </a:p>
          <a:p>
            <a:r>
              <a:rPr lang="ja-JP" altLang="en-US" dirty="0">
                <a:solidFill>
                  <a:schemeClr val="tx1"/>
                </a:solidFill>
              </a:rPr>
              <a:t>「指導と評価の一体化」のための学習評価に関する参考資料　</a:t>
            </a:r>
            <a:r>
              <a:rPr kumimoji="1" lang="ja-JP" altLang="en-US" dirty="0">
                <a:solidFill>
                  <a:schemeClr val="tx1"/>
                </a:solidFill>
              </a:rPr>
              <a:t>小学校外国語・外国語活動</a:t>
            </a:r>
            <a:r>
              <a:rPr lang="en-US" altLang="ja-JP" dirty="0">
                <a:solidFill>
                  <a:schemeClr val="tx1"/>
                </a:solidFill>
              </a:rPr>
              <a:t>p25~</a:t>
            </a:r>
          </a:p>
          <a:p>
            <a:r>
              <a:rPr lang="en-US" altLang="ja-JP" dirty="0">
                <a:solidFill>
                  <a:schemeClr val="tx1"/>
                </a:solidFill>
              </a:rPr>
              <a:t>(</a:t>
            </a:r>
            <a:r>
              <a:rPr lang="ja-JP" altLang="en-US" dirty="0">
                <a:solidFill>
                  <a:schemeClr val="tx1"/>
                </a:solidFill>
              </a:rPr>
              <a:t>国立教育政策研究所</a:t>
            </a:r>
            <a:r>
              <a:rPr lang="en-US" altLang="ja-JP" dirty="0">
                <a:solidFill>
                  <a:schemeClr val="tx1"/>
                </a:solidFill>
              </a:rPr>
              <a:t>)</a:t>
            </a:r>
          </a:p>
          <a:p>
            <a:pPr algn="ctr"/>
            <a:endParaRPr kumimoji="1" lang="en-US" altLang="ja-JP" dirty="0">
              <a:solidFill>
                <a:schemeClr val="tx1"/>
              </a:solidFill>
            </a:endParaRPr>
          </a:p>
          <a:p>
            <a:pPr algn="ctr"/>
            <a:r>
              <a:rPr kumimoji="1" lang="ja-JP" altLang="en-US" dirty="0">
                <a:solidFill>
                  <a:schemeClr val="tx1"/>
                </a:solidFill>
              </a:rPr>
              <a:t>をご参照ください。</a:t>
            </a:r>
            <a:endParaRPr kumimoji="1" lang="en-US" altLang="ja-JP" dirty="0">
              <a:solidFill>
                <a:schemeClr val="tx1"/>
              </a:solidFill>
            </a:endParaRPr>
          </a:p>
          <a:p>
            <a:pPr algn="ctr"/>
            <a:endParaRPr kumimoji="1" lang="ja-JP" altLang="en-US" dirty="0">
              <a:solidFill>
                <a:schemeClr val="tx1"/>
              </a:solidFill>
            </a:endParaRPr>
          </a:p>
        </p:txBody>
      </p:sp>
      <p:sp>
        <p:nvSpPr>
          <p:cNvPr id="6" name="正方形/長方形 5"/>
          <p:cNvSpPr/>
          <p:nvPr/>
        </p:nvSpPr>
        <p:spPr>
          <a:xfrm>
            <a:off x="6667500" y="3009900"/>
            <a:ext cx="2457450" cy="18478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31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897" y="881544"/>
            <a:ext cx="11620205" cy="1325563"/>
          </a:xfrm>
        </p:spPr>
        <p:txBody>
          <a:bodyPr>
            <a:normAutofit/>
          </a:bodyPr>
          <a:lstStyle/>
          <a:p>
            <a:r>
              <a:rPr kumimoji="1" lang="ja-JP" altLang="en-US" sz="3600" dirty="0"/>
              <a:t>「話すこと［やり取り］」（思考・判断・表現）</a:t>
            </a:r>
          </a:p>
        </p:txBody>
      </p:sp>
      <p:sp>
        <p:nvSpPr>
          <p:cNvPr id="10" name="タイトル 1">
            <a:extLst>
              <a:ext uri="{FF2B5EF4-FFF2-40B4-BE49-F238E27FC236}">
                <a16:creationId xmlns:a16="http://schemas.microsoft.com/office/drawing/2014/main" id="{C0114A19-E1A2-420F-BB96-CE49C64F8B58}"/>
              </a:ext>
            </a:extLst>
          </p:cNvPr>
          <p:cNvSpPr txBox="1">
            <a:spLocks/>
          </p:cNvSpPr>
          <p:nvPr/>
        </p:nvSpPr>
        <p:spPr>
          <a:xfrm>
            <a:off x="1674847" y="1853847"/>
            <a:ext cx="8057445" cy="45282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t>　自分のことをよく知ってもらったり相手のことをよく知ったりするために，自分や相手の誕生日や好きなもの，欲しいものなどについて，お互いの考えや気持ちなどを伝え合っている。</a:t>
            </a:r>
          </a:p>
        </p:txBody>
      </p:sp>
      <p:sp>
        <p:nvSpPr>
          <p:cNvPr id="12" name="正方形/長方形 11">
            <a:extLst>
              <a:ext uri="{FF2B5EF4-FFF2-40B4-BE49-F238E27FC236}">
                <a16:creationId xmlns:a16="http://schemas.microsoft.com/office/drawing/2014/main" id="{81912505-7BC9-4846-8BF9-58A7A5AB18EF}"/>
              </a:ext>
            </a:extLst>
          </p:cNvPr>
          <p:cNvSpPr/>
          <p:nvPr/>
        </p:nvSpPr>
        <p:spPr>
          <a:xfrm>
            <a:off x="1332089" y="2514599"/>
            <a:ext cx="8805333" cy="30734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a:cxnSpLocks/>
          </p:cNvCxnSpPr>
          <p:nvPr/>
        </p:nvCxnSpPr>
        <p:spPr>
          <a:xfrm>
            <a:off x="1795055" y="3823973"/>
            <a:ext cx="77934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cxnSpLocks/>
          </p:cNvCxnSpPr>
          <p:nvPr/>
        </p:nvCxnSpPr>
        <p:spPr>
          <a:xfrm>
            <a:off x="2273300" y="3321052"/>
            <a:ext cx="7162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95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691" y="3319534"/>
            <a:ext cx="1653604" cy="1681164"/>
          </a:xfrm>
          <a:prstGeom prst="rect">
            <a:avLst/>
          </a:prstGeom>
        </p:spPr>
      </p:pic>
      <p:sp>
        <p:nvSpPr>
          <p:cNvPr id="6" name="テキスト ボックス 5"/>
          <p:cNvSpPr txBox="1"/>
          <p:nvPr/>
        </p:nvSpPr>
        <p:spPr>
          <a:xfrm>
            <a:off x="1907176" y="1089919"/>
            <a:ext cx="3487784" cy="923330"/>
          </a:xfrm>
          <a:prstGeom prst="rect">
            <a:avLst/>
          </a:prstGeom>
          <a:noFill/>
        </p:spPr>
        <p:txBody>
          <a:bodyPr wrap="square" rtlCol="0">
            <a:spAutoFit/>
          </a:bodyPr>
          <a:lstStyle/>
          <a:p>
            <a:r>
              <a:rPr kumimoji="1" lang="en-US" altLang="ja-JP" sz="5400" dirty="0"/>
              <a:t>11</a:t>
            </a:r>
            <a:r>
              <a:rPr kumimoji="1" lang="ja-JP" altLang="en-US" sz="5400" dirty="0"/>
              <a:t>月</a:t>
            </a:r>
            <a:r>
              <a:rPr lang="en-US" altLang="ja-JP" sz="5400" dirty="0"/>
              <a:t>11</a:t>
            </a:r>
            <a:r>
              <a:rPr kumimoji="1" lang="ja-JP" altLang="en-US" sz="5400" dirty="0"/>
              <a:t>日</a:t>
            </a:r>
          </a:p>
        </p:txBody>
      </p:sp>
      <p:pic>
        <p:nvPicPr>
          <p:cNvPr id="7" name="図 6">
            <a:extLst>
              <a:ext uri="{FF2B5EF4-FFF2-40B4-BE49-F238E27FC236}">
                <a16:creationId xmlns:a16="http://schemas.microsoft.com/office/drawing/2014/main" id="{34F71747-6744-4F52-BBF0-FB2FA7ACD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735" y="810302"/>
            <a:ext cx="2985134" cy="5237396"/>
          </a:xfrm>
          <a:prstGeom prst="rect">
            <a:avLst/>
          </a:prstGeom>
        </p:spPr>
      </p:pic>
    </p:spTree>
    <p:extLst>
      <p:ext uri="{BB962C8B-B14F-4D97-AF65-F5344CB8AC3E}">
        <p14:creationId xmlns:p14="http://schemas.microsoft.com/office/powerpoint/2010/main" val="200794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842498"/>
          </a:xfrm>
        </p:spPr>
        <p:txBody>
          <a:bodyPr>
            <a:normAutofit fontScale="90000"/>
          </a:bodyPr>
          <a:lstStyle/>
          <a:p>
            <a:r>
              <a:rPr kumimoji="1" lang="en-US" altLang="ja-JP" dirty="0"/>
              <a:t>【</a:t>
            </a:r>
            <a:r>
              <a:rPr kumimoji="1" lang="ja-JP" altLang="en-US" dirty="0"/>
              <a:t>単元の目標</a:t>
            </a:r>
            <a:r>
              <a:rPr kumimoji="1" lang="en-US" altLang="ja-JP" dirty="0"/>
              <a:t>】</a:t>
            </a:r>
            <a:br>
              <a:rPr kumimoji="1" lang="en-US" altLang="ja-JP" dirty="0"/>
            </a:br>
            <a:r>
              <a:rPr kumimoji="1" lang="ja-JP" altLang="en-US" dirty="0">
                <a:solidFill>
                  <a:srgbClr val="002060"/>
                </a:solidFill>
              </a:rPr>
              <a:t>自分の好きなキャラクターになって，</a:t>
            </a:r>
            <a:r>
              <a:rPr kumimoji="1" lang="ja-JP" altLang="en-US" dirty="0"/>
              <a:t>誕生日や好きなものを紹介しよう。</a:t>
            </a:r>
          </a:p>
        </p:txBody>
      </p:sp>
      <p:sp>
        <p:nvSpPr>
          <p:cNvPr id="3" name="コンテンツ プレースホルダー 2"/>
          <p:cNvSpPr>
            <a:spLocks noGrp="1"/>
          </p:cNvSpPr>
          <p:nvPr>
            <p:ph idx="1"/>
          </p:nvPr>
        </p:nvSpPr>
        <p:spPr>
          <a:xfrm>
            <a:off x="838200" y="2364377"/>
            <a:ext cx="10515600" cy="4376057"/>
          </a:xfrm>
        </p:spPr>
        <p:txBody>
          <a:bodyPr>
            <a:normAutofit/>
          </a:bodyPr>
          <a:lstStyle/>
          <a:p>
            <a:pPr marL="0" indent="0">
              <a:buNone/>
            </a:pPr>
            <a:r>
              <a:rPr lang="ja-JP" altLang="en-US" dirty="0"/>
              <a:t>学習計画</a:t>
            </a:r>
            <a:endParaRPr lang="en-US" altLang="ja-JP" dirty="0"/>
          </a:p>
          <a:p>
            <a:pPr marL="0" indent="0">
              <a:buNone/>
            </a:pPr>
            <a:r>
              <a:rPr lang="ja-JP" altLang="en-US" dirty="0"/>
              <a:t>１　誕生日を紹介しよう。</a:t>
            </a:r>
            <a:endParaRPr lang="en-US" altLang="ja-JP" dirty="0"/>
          </a:p>
          <a:p>
            <a:pPr marL="0" indent="0">
              <a:buNone/>
            </a:pPr>
            <a:r>
              <a:rPr lang="ja-JP" altLang="en-US" dirty="0"/>
              <a:t>２　好きな食べ物を紹介しよう。</a:t>
            </a:r>
            <a:endParaRPr lang="en-US" altLang="ja-JP" dirty="0"/>
          </a:p>
          <a:p>
            <a:pPr marL="0" indent="0">
              <a:buNone/>
            </a:pPr>
            <a:r>
              <a:rPr lang="ja-JP" altLang="en-US" dirty="0"/>
              <a:t>３　好きな動物を紹介しよう。</a:t>
            </a:r>
            <a:endParaRPr lang="en-US" altLang="ja-JP" dirty="0"/>
          </a:p>
          <a:p>
            <a:pPr marL="0" indent="0">
              <a:buNone/>
            </a:pPr>
            <a:r>
              <a:rPr lang="ja-JP" altLang="en-US" dirty="0"/>
              <a:t>４　誕生日に欲しいものを紹介しよう。</a:t>
            </a:r>
            <a:endParaRPr lang="en-US" altLang="ja-JP" dirty="0"/>
          </a:p>
          <a:p>
            <a:pPr marL="0" indent="0">
              <a:buNone/>
            </a:pPr>
            <a:r>
              <a:rPr lang="ja-JP" altLang="en-US" dirty="0"/>
              <a:t>５　紹介の練習をしよう。</a:t>
            </a:r>
            <a:endParaRPr lang="en-US" altLang="ja-JP" dirty="0"/>
          </a:p>
          <a:p>
            <a:pPr marL="0" indent="0">
              <a:buNone/>
            </a:pPr>
            <a:r>
              <a:rPr lang="ja-JP" altLang="en-US" dirty="0"/>
              <a:t>６　世界の事情を知る。</a:t>
            </a:r>
            <a:endParaRPr lang="en-US" altLang="ja-JP" dirty="0"/>
          </a:p>
          <a:p>
            <a:pPr marL="0" indent="0">
              <a:buNone/>
            </a:pPr>
            <a:r>
              <a:rPr lang="ja-JP" altLang="en-US" dirty="0"/>
              <a:t>７　評価</a:t>
            </a:r>
            <a:endParaRPr lang="en-US" altLang="ja-JP" dirty="0"/>
          </a:p>
          <a:p>
            <a:pPr marL="0" indent="0">
              <a:buNone/>
            </a:pPr>
            <a:endParaRPr lang="en-US" altLang="ja-JP" dirty="0"/>
          </a:p>
        </p:txBody>
      </p:sp>
      <p:sp>
        <p:nvSpPr>
          <p:cNvPr id="4" name="正方形/長方形 3"/>
          <p:cNvSpPr/>
          <p:nvPr/>
        </p:nvSpPr>
        <p:spPr>
          <a:xfrm>
            <a:off x="404949" y="365125"/>
            <a:ext cx="11234057" cy="18424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524318" y="1548769"/>
            <a:ext cx="2286432" cy="1631216"/>
          </a:xfrm>
          <a:prstGeom prst="rect">
            <a:avLst/>
          </a:prstGeom>
          <a:noFill/>
        </p:spPr>
        <p:txBody>
          <a:bodyPr wrap="square" lIns="91440" tIns="45720" rIns="91440" bIns="45720">
            <a:spAutoFit/>
          </a:bodyPr>
          <a:lstStyle/>
          <a:p>
            <a:pPr algn="ctr"/>
            <a:r>
              <a:rPr lang="ja-JP" altLang="en-US" sz="100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a:t>
            </a:r>
          </a:p>
        </p:txBody>
      </p:sp>
      <p:sp>
        <p:nvSpPr>
          <p:cNvPr id="7" name="テキスト ボックス 6">
            <a:extLst>
              <a:ext uri="{FF2B5EF4-FFF2-40B4-BE49-F238E27FC236}">
                <a16:creationId xmlns:a16="http://schemas.microsoft.com/office/drawing/2014/main" id="{977E1200-7579-4E5E-953A-40F4D7FD0472}"/>
              </a:ext>
            </a:extLst>
          </p:cNvPr>
          <p:cNvSpPr txBox="1"/>
          <p:nvPr/>
        </p:nvSpPr>
        <p:spPr>
          <a:xfrm>
            <a:off x="7162800" y="3408913"/>
            <a:ext cx="4724400" cy="2308324"/>
          </a:xfrm>
          <a:prstGeom prst="rect">
            <a:avLst/>
          </a:prstGeom>
          <a:noFill/>
          <a:ln>
            <a:solidFill>
              <a:schemeClr val="tx1">
                <a:lumMod val="85000"/>
                <a:lumOff val="15000"/>
              </a:schemeClr>
            </a:solidFill>
          </a:ln>
        </p:spPr>
        <p:txBody>
          <a:bodyPr wrap="square" rtlCol="0">
            <a:spAutoFit/>
          </a:bodyPr>
          <a:lstStyle/>
          <a:p>
            <a:r>
              <a:rPr lang="ja-JP" altLang="en-US" sz="2400" dirty="0"/>
              <a:t>「話すこと［やり取り］」</a:t>
            </a:r>
            <a:r>
              <a:rPr kumimoji="1" lang="ja-JP" altLang="en-US" sz="2400" dirty="0"/>
              <a:t>イ　</a:t>
            </a:r>
            <a:endParaRPr kumimoji="1" lang="en-US" altLang="ja-JP" sz="2400" dirty="0"/>
          </a:p>
          <a:p>
            <a:pPr algn="ctr"/>
            <a:r>
              <a:rPr kumimoji="1" lang="ja-JP" altLang="en-US" sz="2400" dirty="0">
                <a:solidFill>
                  <a:srgbClr val="FF0000"/>
                </a:solidFill>
              </a:rPr>
              <a:t>日常生活に関する身近で簡単な事柄について，自分の考えや気持ちなどを，</a:t>
            </a:r>
            <a:r>
              <a:rPr kumimoji="1" lang="ja-JP" altLang="en-US" sz="2400" dirty="0"/>
              <a:t>簡単な語句や基本的な表現を用いて伝え合うこと</a:t>
            </a:r>
            <a:endParaRPr kumimoji="1" lang="en-US" altLang="ja-JP" sz="2400" dirty="0"/>
          </a:p>
          <a:p>
            <a:r>
              <a:rPr lang="ja-JP" altLang="en-US" sz="2400" dirty="0"/>
              <a:t>  </a:t>
            </a:r>
            <a:r>
              <a:rPr kumimoji="1" lang="ja-JP" altLang="en-US" sz="2400" dirty="0"/>
              <a:t>ができるようにする。</a:t>
            </a:r>
            <a:endParaRPr kumimoji="1" lang="ja-JP" altLang="en-US" dirty="0"/>
          </a:p>
        </p:txBody>
      </p:sp>
    </p:spTree>
    <p:extLst>
      <p:ext uri="{BB962C8B-B14F-4D97-AF65-F5344CB8AC3E}">
        <p14:creationId xmlns:p14="http://schemas.microsoft.com/office/powerpoint/2010/main" val="408646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57349" y="2174875"/>
            <a:ext cx="11234057" cy="18424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1"/>
          <p:cNvSpPr>
            <a:spLocks noGrp="1"/>
          </p:cNvSpPr>
          <p:nvPr>
            <p:ph type="title"/>
          </p:nvPr>
        </p:nvSpPr>
        <p:spPr>
          <a:xfrm>
            <a:off x="990600" y="2174875"/>
            <a:ext cx="10515600" cy="1842498"/>
          </a:xfrm>
        </p:spPr>
        <p:txBody>
          <a:bodyPr>
            <a:normAutofit fontScale="90000"/>
          </a:bodyPr>
          <a:lstStyle/>
          <a:p>
            <a:r>
              <a:rPr kumimoji="1" lang="en-US" altLang="ja-JP" dirty="0"/>
              <a:t>【</a:t>
            </a:r>
            <a:r>
              <a:rPr lang="ja-JP" altLang="en-US" dirty="0"/>
              <a:t>単元の目標</a:t>
            </a:r>
            <a:r>
              <a:rPr kumimoji="1" lang="en-US" altLang="ja-JP" dirty="0"/>
              <a:t>】</a:t>
            </a:r>
            <a:r>
              <a:rPr kumimoji="1" lang="ja-JP" altLang="en-US" dirty="0"/>
              <a:t>（例）</a:t>
            </a:r>
            <a:r>
              <a:rPr kumimoji="1" lang="en-US" altLang="ja-JP" dirty="0"/>
              <a:t/>
            </a:r>
            <a:br>
              <a:rPr kumimoji="1" lang="en-US" altLang="ja-JP" dirty="0"/>
            </a:br>
            <a:r>
              <a:rPr kumimoji="1" lang="ja-JP" altLang="en-US" dirty="0">
                <a:solidFill>
                  <a:srgbClr val="FF0000"/>
                </a:solidFill>
              </a:rPr>
              <a:t>自分のことや友達のことをよく知るために，</a:t>
            </a:r>
            <a:r>
              <a:rPr kumimoji="1" lang="ja-JP" altLang="en-US" dirty="0"/>
              <a:t>誕生日や好きなものを</a:t>
            </a:r>
            <a:r>
              <a:rPr kumimoji="1" lang="ja-JP" altLang="en-US" dirty="0">
                <a:solidFill>
                  <a:srgbClr val="FF0000"/>
                </a:solidFill>
              </a:rPr>
              <a:t>紹介し合おう</a:t>
            </a:r>
            <a:r>
              <a:rPr kumimoji="1" lang="ja-JP" altLang="en-US" dirty="0"/>
              <a:t>。</a:t>
            </a:r>
          </a:p>
        </p:txBody>
      </p:sp>
    </p:spTree>
    <p:extLst>
      <p:ext uri="{BB962C8B-B14F-4D97-AF65-F5344CB8AC3E}">
        <p14:creationId xmlns:p14="http://schemas.microsoft.com/office/powerpoint/2010/main" val="2606340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EDE4625-F71A-48B4-831F-B0B31128C876}"/>
              </a:ext>
            </a:extLst>
          </p:cNvPr>
          <p:cNvPicPr>
            <a:picLocks noChangeAspect="1"/>
          </p:cNvPicPr>
          <p:nvPr/>
        </p:nvPicPr>
        <p:blipFill>
          <a:blip r:embed="rId3"/>
          <a:stretch>
            <a:fillRect/>
          </a:stretch>
        </p:blipFill>
        <p:spPr>
          <a:xfrm>
            <a:off x="794113" y="142603"/>
            <a:ext cx="10749915" cy="6454140"/>
          </a:xfrm>
          <a:prstGeom prst="rect">
            <a:avLst/>
          </a:prstGeom>
        </p:spPr>
      </p:pic>
      <p:sp>
        <p:nvSpPr>
          <p:cNvPr id="11" name="正方形/長方形 10">
            <a:extLst>
              <a:ext uri="{FF2B5EF4-FFF2-40B4-BE49-F238E27FC236}">
                <a16:creationId xmlns:a16="http://schemas.microsoft.com/office/drawing/2014/main" id="{07012A1D-EA10-4880-B646-2359F98396BB}"/>
              </a:ext>
            </a:extLst>
          </p:cNvPr>
          <p:cNvSpPr/>
          <p:nvPr/>
        </p:nvSpPr>
        <p:spPr>
          <a:xfrm>
            <a:off x="3060739" y="3922607"/>
            <a:ext cx="2948175" cy="475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770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何を学ぶか</a:t>
            </a:r>
          </a:p>
        </p:txBody>
      </p:sp>
      <p:sp>
        <p:nvSpPr>
          <p:cNvPr id="4" name="角丸四角形 3"/>
          <p:cNvSpPr/>
          <p:nvPr/>
        </p:nvSpPr>
        <p:spPr>
          <a:xfrm>
            <a:off x="1476103" y="1254034"/>
            <a:ext cx="3743597" cy="206261"/>
          </a:xfrm>
          <a:prstGeom prst="roundRect">
            <a:avLst/>
          </a:prstGeom>
          <a:gradFill flip="none" rotWithShape="1">
            <a:gsLst>
              <a:gs pos="41000">
                <a:srgbClr val="FFC000">
                  <a:tint val="66000"/>
                  <a:satMod val="160000"/>
                </a:srgbClr>
              </a:gs>
              <a:gs pos="72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涙形 4"/>
          <p:cNvSpPr/>
          <p:nvPr/>
        </p:nvSpPr>
        <p:spPr>
          <a:xfrm rot="2453110">
            <a:off x="337625" y="604911"/>
            <a:ext cx="872197" cy="649123"/>
          </a:xfrm>
          <a:prstGeom prst="teardrop">
            <a:avLst/>
          </a:prstGeom>
          <a:gradFill flip="none" rotWithShape="1">
            <a:gsLst>
              <a:gs pos="50000">
                <a:srgbClr val="FFC000">
                  <a:tint val="66000"/>
                  <a:satMod val="160000"/>
                </a:srgbClr>
              </a:gs>
              <a:gs pos="74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231582" y="1690688"/>
            <a:ext cx="2721168" cy="179247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月や日付，食べ物，スポーツ，動物などの語句</a:t>
            </a:r>
          </a:p>
        </p:txBody>
      </p:sp>
      <p:sp>
        <p:nvSpPr>
          <p:cNvPr id="16" name="角丸四角形 15"/>
          <p:cNvSpPr/>
          <p:nvPr/>
        </p:nvSpPr>
        <p:spPr>
          <a:xfrm>
            <a:off x="2103380" y="3150191"/>
            <a:ext cx="2640070" cy="179247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rPr>
              <a:t> 自分のことをよ </a:t>
            </a:r>
            <a:endParaRPr kumimoji="1" lang="en-US" altLang="ja-JP" sz="2400" dirty="0">
              <a:solidFill>
                <a:schemeClr val="tx1"/>
              </a:solidFill>
            </a:endParaRPr>
          </a:p>
          <a:p>
            <a:r>
              <a:rPr lang="en-US" altLang="ja-JP" sz="2400" dirty="0">
                <a:solidFill>
                  <a:schemeClr val="tx1"/>
                </a:solidFill>
              </a:rPr>
              <a:t> </a:t>
            </a:r>
            <a:r>
              <a:rPr kumimoji="1" lang="ja-JP" altLang="en-US" sz="2400" dirty="0">
                <a:solidFill>
                  <a:schemeClr val="tx1"/>
                </a:solidFill>
              </a:rPr>
              <a:t>く知ってもらう</a:t>
            </a:r>
            <a:endParaRPr kumimoji="1" lang="en-US" altLang="ja-JP" sz="2400" dirty="0">
              <a:solidFill>
                <a:schemeClr val="tx1"/>
              </a:solidFill>
            </a:endParaRPr>
          </a:p>
          <a:p>
            <a:r>
              <a:rPr lang="en-US" altLang="ja-JP" sz="2400" dirty="0">
                <a:solidFill>
                  <a:schemeClr val="tx1"/>
                </a:solidFill>
              </a:rPr>
              <a:t> </a:t>
            </a:r>
            <a:r>
              <a:rPr kumimoji="1" lang="ja-JP" altLang="en-US" sz="2400" dirty="0">
                <a:solidFill>
                  <a:schemeClr val="tx1"/>
                </a:solidFill>
              </a:rPr>
              <a:t>ための表現</a:t>
            </a:r>
          </a:p>
        </p:txBody>
      </p:sp>
      <p:sp>
        <p:nvSpPr>
          <p:cNvPr id="17" name="角丸四角形 16"/>
          <p:cNvSpPr/>
          <p:nvPr/>
        </p:nvSpPr>
        <p:spPr>
          <a:xfrm>
            <a:off x="204419" y="4679443"/>
            <a:ext cx="2721168" cy="176771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rPr>
              <a:t> 相手のことをよ </a:t>
            </a:r>
            <a:endParaRPr lang="en-US" altLang="ja-JP" sz="2400" dirty="0">
              <a:solidFill>
                <a:schemeClr val="tx1"/>
              </a:solidFill>
            </a:endParaRPr>
          </a:p>
          <a:p>
            <a:r>
              <a:rPr lang="en-US" altLang="ja-JP" sz="2400" dirty="0">
                <a:solidFill>
                  <a:schemeClr val="tx1"/>
                </a:solidFill>
              </a:rPr>
              <a:t> </a:t>
            </a:r>
            <a:r>
              <a:rPr lang="ja-JP" altLang="en-US" sz="2400" dirty="0">
                <a:solidFill>
                  <a:schemeClr val="tx1"/>
                </a:solidFill>
              </a:rPr>
              <a:t>く知るために尋</a:t>
            </a:r>
            <a:endParaRPr lang="en-US" altLang="ja-JP" sz="2400" dirty="0">
              <a:solidFill>
                <a:schemeClr val="tx1"/>
              </a:solidFill>
            </a:endParaRPr>
          </a:p>
          <a:p>
            <a:r>
              <a:rPr lang="en-US" altLang="ja-JP" sz="2400" dirty="0">
                <a:solidFill>
                  <a:schemeClr val="tx1"/>
                </a:solidFill>
              </a:rPr>
              <a:t> </a:t>
            </a:r>
            <a:r>
              <a:rPr lang="ja-JP" altLang="en-US" sz="2400" dirty="0">
                <a:solidFill>
                  <a:schemeClr val="tx1"/>
                </a:solidFill>
              </a:rPr>
              <a:t>ねる表現</a:t>
            </a:r>
            <a:endParaRPr kumimoji="1" lang="ja-JP" altLang="en-US" sz="2400" dirty="0"/>
          </a:p>
        </p:txBody>
      </p:sp>
      <p:sp>
        <p:nvSpPr>
          <p:cNvPr id="10" name="テキスト ボックス 9"/>
          <p:cNvSpPr txBox="1"/>
          <p:nvPr/>
        </p:nvSpPr>
        <p:spPr>
          <a:xfrm>
            <a:off x="4876800" y="228600"/>
            <a:ext cx="3169920" cy="523220"/>
          </a:xfrm>
          <a:prstGeom prst="rect">
            <a:avLst/>
          </a:prstGeom>
          <a:noFill/>
        </p:spPr>
        <p:txBody>
          <a:bodyPr wrap="square" rtlCol="0">
            <a:spAutoFit/>
          </a:bodyPr>
          <a:lstStyle/>
          <a:p>
            <a:r>
              <a:rPr lang="ja-JP" altLang="en-US" sz="2800" dirty="0"/>
              <a:t>単元の評価規準</a:t>
            </a:r>
            <a:endParaRPr kumimoji="1" lang="ja-JP" altLang="en-US" sz="2800" dirty="0"/>
          </a:p>
        </p:txBody>
      </p:sp>
      <p:pic>
        <p:nvPicPr>
          <p:cNvPr id="13" name="図 12">
            <a:extLst>
              <a:ext uri="{FF2B5EF4-FFF2-40B4-BE49-F238E27FC236}">
                <a16:creationId xmlns:a16="http://schemas.microsoft.com/office/drawing/2014/main" id="{5FAE1FD7-F106-4250-8344-99847D50B138}"/>
              </a:ext>
            </a:extLst>
          </p:cNvPr>
          <p:cNvPicPr>
            <a:picLocks noChangeAspect="1"/>
          </p:cNvPicPr>
          <p:nvPr/>
        </p:nvPicPr>
        <p:blipFill>
          <a:blip r:embed="rId3"/>
          <a:stretch>
            <a:fillRect/>
          </a:stretch>
        </p:blipFill>
        <p:spPr>
          <a:xfrm>
            <a:off x="5318905" y="860276"/>
            <a:ext cx="6641513" cy="5245777"/>
          </a:xfrm>
          <a:prstGeom prst="rect">
            <a:avLst/>
          </a:prstGeom>
        </p:spPr>
      </p:pic>
    </p:spTree>
    <p:extLst>
      <p:ext uri="{BB962C8B-B14F-4D97-AF65-F5344CB8AC3E}">
        <p14:creationId xmlns:p14="http://schemas.microsoft.com/office/powerpoint/2010/main" val="330730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704850" y="389618"/>
            <a:ext cx="10472666" cy="6468382"/>
          </a:xfrm>
        </p:spPr>
        <p:txBody>
          <a:bodyPr>
            <a:normAutofit fontScale="92500" lnSpcReduction="10000"/>
          </a:bodyPr>
          <a:lstStyle/>
          <a:p>
            <a:pPr marL="0" indent="0">
              <a:buNone/>
            </a:pPr>
            <a:r>
              <a:rPr kumimoji="1" lang="ja-JP" altLang="en-US" dirty="0"/>
              <a:t>学習計画</a:t>
            </a:r>
            <a:endParaRPr kumimoji="1" lang="en-US" altLang="ja-JP" dirty="0"/>
          </a:p>
          <a:p>
            <a:pPr marL="0" indent="0">
              <a:buNone/>
            </a:pPr>
            <a:r>
              <a:rPr lang="ja-JP" altLang="en-US" sz="3800" u="sng" dirty="0">
                <a:solidFill>
                  <a:srgbClr val="FF0000"/>
                </a:solidFill>
              </a:rPr>
              <a:t>自分のことや友達のことをよく知るために，</a:t>
            </a:r>
            <a:endParaRPr kumimoji="1" lang="en-US" altLang="ja-JP" sz="3800" u="sng" dirty="0"/>
          </a:p>
          <a:p>
            <a:pPr marL="0" indent="0">
              <a:buNone/>
            </a:pPr>
            <a:r>
              <a:rPr kumimoji="1" lang="ja-JP" altLang="en-US" sz="3900" dirty="0"/>
              <a:t>１　月日の言い方を知って，誕生日を言おう。</a:t>
            </a:r>
            <a:endParaRPr kumimoji="1" lang="en-US" altLang="ja-JP" sz="3900" dirty="0"/>
          </a:p>
          <a:p>
            <a:pPr marL="0" indent="0">
              <a:buNone/>
            </a:pPr>
            <a:r>
              <a:rPr lang="ja-JP" altLang="en-US" sz="3900" dirty="0"/>
              <a:t>２　誕生日を伝え合おう。</a:t>
            </a:r>
            <a:endParaRPr kumimoji="1" lang="en-US" altLang="ja-JP" sz="3900" dirty="0"/>
          </a:p>
          <a:p>
            <a:pPr marL="0" indent="0">
              <a:buNone/>
            </a:pPr>
            <a:r>
              <a:rPr lang="ja-JP" altLang="en-US" sz="3900" dirty="0"/>
              <a:t>３　相手の誕生日や欲しいものを聞こう。</a:t>
            </a:r>
            <a:endParaRPr lang="en-US" altLang="ja-JP" sz="3900" dirty="0"/>
          </a:p>
          <a:p>
            <a:pPr marL="0" indent="0">
              <a:buNone/>
            </a:pPr>
            <a:r>
              <a:rPr lang="ja-JP" altLang="en-US" sz="3900" dirty="0"/>
              <a:t>４</a:t>
            </a:r>
            <a:r>
              <a:rPr kumimoji="1" lang="ja-JP" altLang="en-US" sz="3900" dirty="0"/>
              <a:t>　</a:t>
            </a:r>
            <a:r>
              <a:rPr lang="ja-JP" altLang="en-US" sz="3900" dirty="0"/>
              <a:t>相手の誕生日や欲しいものを聞き取ったり，　</a:t>
            </a:r>
            <a:endParaRPr lang="en-US" altLang="ja-JP" sz="3900" dirty="0"/>
          </a:p>
          <a:p>
            <a:pPr marL="0" indent="0">
              <a:buNone/>
            </a:pPr>
            <a:r>
              <a:rPr lang="ja-JP" altLang="en-US" sz="3900" dirty="0"/>
              <a:t>　尋ねたり答えたりし合おう。</a:t>
            </a:r>
            <a:endParaRPr kumimoji="1" lang="en-US" altLang="ja-JP" sz="3900" dirty="0"/>
          </a:p>
          <a:p>
            <a:pPr marL="0" indent="0">
              <a:buNone/>
            </a:pPr>
            <a:r>
              <a:rPr lang="ja-JP" altLang="en-US" sz="3900" dirty="0"/>
              <a:t>５　相手の誕生日や欲しいものを聞き取ったり，</a:t>
            </a:r>
            <a:endParaRPr lang="en-US" altLang="ja-JP" sz="3900" dirty="0"/>
          </a:p>
          <a:p>
            <a:pPr marL="0" indent="0">
              <a:buNone/>
            </a:pPr>
            <a:r>
              <a:rPr lang="ja-JP" altLang="en-US" sz="3900" dirty="0"/>
              <a:t>　尋ねたり答えたりし合おう。</a:t>
            </a:r>
            <a:endParaRPr lang="en-US" altLang="ja-JP" sz="3900" dirty="0"/>
          </a:p>
          <a:p>
            <a:pPr marL="0" indent="0">
              <a:buNone/>
            </a:pPr>
            <a:r>
              <a:rPr lang="ja-JP" altLang="en-US" sz="3900" dirty="0"/>
              <a:t>６　誕生日や好きなものを紹介し合おう。</a:t>
            </a:r>
            <a:endParaRPr lang="en-US" altLang="ja-JP" sz="3900" dirty="0"/>
          </a:p>
          <a:p>
            <a:pPr marL="0" indent="0">
              <a:buNone/>
            </a:pPr>
            <a:r>
              <a:rPr lang="ja-JP" altLang="en-US" sz="3900" dirty="0"/>
              <a:t>７　誕生日や好きなもの</a:t>
            </a:r>
            <a:r>
              <a:rPr lang="ja-JP" altLang="en-US" sz="3900"/>
              <a:t>を紹介し合おう</a:t>
            </a:r>
            <a:r>
              <a:rPr lang="ja-JP" altLang="en-US" sz="3900" dirty="0"/>
              <a:t>。</a:t>
            </a:r>
            <a:endParaRPr lang="en-US" altLang="ja-JP" sz="3900" dirty="0"/>
          </a:p>
        </p:txBody>
      </p:sp>
      <p:sp>
        <p:nvSpPr>
          <p:cNvPr id="9" name="角丸四角形 8"/>
          <p:cNvSpPr/>
          <p:nvPr/>
        </p:nvSpPr>
        <p:spPr>
          <a:xfrm>
            <a:off x="628650" y="5257800"/>
            <a:ext cx="9410700" cy="1219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矢印 9"/>
          <p:cNvSpPr/>
          <p:nvPr/>
        </p:nvSpPr>
        <p:spPr>
          <a:xfrm>
            <a:off x="171450" y="1371600"/>
            <a:ext cx="400050" cy="5010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753350" y="66452"/>
            <a:ext cx="4210050" cy="646331"/>
          </a:xfrm>
          <a:prstGeom prst="rect">
            <a:avLst/>
          </a:prstGeom>
          <a:noFill/>
        </p:spPr>
        <p:txBody>
          <a:bodyPr wrap="square" rtlCol="0">
            <a:spAutoFit/>
          </a:bodyPr>
          <a:lstStyle/>
          <a:p>
            <a:r>
              <a:rPr kumimoji="1" lang="ja-JP" altLang="en-US" sz="3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バックワードデザイン</a:t>
            </a:r>
          </a:p>
        </p:txBody>
      </p:sp>
    </p:spTree>
    <p:extLst>
      <p:ext uri="{BB962C8B-B14F-4D97-AF65-F5344CB8AC3E}">
        <p14:creationId xmlns:p14="http://schemas.microsoft.com/office/powerpoint/2010/main" val="8150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0" end="10"/>
                                            </p:txEl>
                                          </p:spTgt>
                                        </p:tgtEl>
                                        <p:attrNameLst>
                                          <p:attrName>style.visibility</p:attrName>
                                        </p:attrNameLst>
                                      </p:cBhvr>
                                      <p:to>
                                        <p:strVal val="visible"/>
                                      </p:to>
                                    </p:set>
                                    <p:animEffect transition="in" filter="fade">
                                      <p:cBhvr>
                                        <p:cTn id="10" dur="500"/>
                                        <p:tgtEl>
                                          <p:spTgt spid="6">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animEffect transition="in" filter="fade">
                                      <p:cBhvr>
                                        <p:cTn id="13" dur="500"/>
                                        <p:tgtEl>
                                          <p:spTgt spid="6">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Effect transition="in" filter="fade">
                                      <p:cBhvr>
                                        <p:cTn id="18" dur="500"/>
                                        <p:tgtEl>
                                          <p:spTgt spid="6">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500"/>
                                        <p:tgtEl>
                                          <p:spTgt spid="6">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言語の習得は・・・</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70958">
            <a:off x="6350209" y="873923"/>
            <a:ext cx="1920447" cy="942765"/>
          </a:xfrm>
          <a:prstGeom prst="rect">
            <a:avLst/>
          </a:prstGeom>
        </p:spPr>
      </p:pic>
      <p:sp>
        <p:nvSpPr>
          <p:cNvPr id="9" name="楕円 8"/>
          <p:cNvSpPr/>
          <p:nvPr/>
        </p:nvSpPr>
        <p:spPr>
          <a:xfrm>
            <a:off x="7943850" y="340357"/>
            <a:ext cx="2914649" cy="13503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聞く</a:t>
            </a:r>
            <a:endParaRPr kumimoji="1" lang="en-US" altLang="ja-JP" sz="3200" dirty="0">
              <a:solidFill>
                <a:schemeClr val="tx1"/>
              </a:solidFill>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696976" y="1021874"/>
            <a:ext cx="1315433" cy="2359699"/>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4693" y="1905000"/>
            <a:ext cx="3260075" cy="4769604"/>
          </a:xfrm>
          <a:prstGeom prst="rect">
            <a:avLst/>
          </a:prstGeom>
        </p:spPr>
      </p:pic>
      <p:sp>
        <p:nvSpPr>
          <p:cNvPr id="15" name="楕円 14"/>
          <p:cNvSpPr/>
          <p:nvPr/>
        </p:nvSpPr>
        <p:spPr>
          <a:xfrm>
            <a:off x="1440043" y="3092501"/>
            <a:ext cx="2914649" cy="135033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話す</a:t>
            </a:r>
            <a:endParaRPr kumimoji="1" lang="en-US" altLang="ja-JP" sz="3200" dirty="0">
              <a:solidFill>
                <a:schemeClr val="tx1"/>
              </a:solidFill>
            </a:endParaRPr>
          </a:p>
        </p:txBody>
      </p:sp>
    </p:spTree>
    <p:extLst>
      <p:ext uri="{BB962C8B-B14F-4D97-AF65-F5344CB8AC3E}">
        <p14:creationId xmlns:p14="http://schemas.microsoft.com/office/powerpoint/2010/main" val="26289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09705"/>
            <a:ext cx="10515600" cy="1842498"/>
          </a:xfrm>
        </p:spPr>
        <p:txBody>
          <a:bodyPr>
            <a:normAutofit fontScale="90000"/>
          </a:bodyPr>
          <a:lstStyle/>
          <a:p>
            <a:r>
              <a:rPr kumimoji="1" lang="en-US" altLang="ja-JP" dirty="0"/>
              <a:t>【</a:t>
            </a:r>
            <a:r>
              <a:rPr kumimoji="1" lang="ja-JP" altLang="en-US" dirty="0"/>
              <a:t>単元の目標</a:t>
            </a:r>
            <a:r>
              <a:rPr kumimoji="1" lang="en-US" altLang="ja-JP" dirty="0"/>
              <a:t>】</a:t>
            </a:r>
            <a:br>
              <a:rPr kumimoji="1" lang="en-US" altLang="ja-JP" dirty="0"/>
            </a:br>
            <a:r>
              <a:rPr kumimoji="1" lang="ja-JP" altLang="en-US" dirty="0"/>
              <a:t>自分の好きなキャラクターになって，誕生日や好きなものを紹介しよう。</a:t>
            </a:r>
          </a:p>
        </p:txBody>
      </p:sp>
      <p:sp>
        <p:nvSpPr>
          <p:cNvPr id="3" name="コンテンツ プレースホルダー 2"/>
          <p:cNvSpPr>
            <a:spLocks noGrp="1"/>
          </p:cNvSpPr>
          <p:nvPr>
            <p:ph idx="1"/>
          </p:nvPr>
        </p:nvSpPr>
        <p:spPr>
          <a:xfrm>
            <a:off x="838200" y="2364377"/>
            <a:ext cx="10515600" cy="4376057"/>
          </a:xfrm>
        </p:spPr>
        <p:txBody>
          <a:bodyPr>
            <a:normAutofit/>
          </a:bodyPr>
          <a:lstStyle/>
          <a:p>
            <a:pPr marL="0" indent="0">
              <a:buNone/>
            </a:pPr>
            <a:r>
              <a:rPr kumimoji="1" lang="ja-JP" altLang="en-US" dirty="0"/>
              <a:t>学習計画</a:t>
            </a:r>
            <a:endParaRPr kumimoji="1" lang="en-US" altLang="ja-JP" dirty="0"/>
          </a:p>
          <a:p>
            <a:pPr marL="0" indent="0">
              <a:buNone/>
            </a:pPr>
            <a:r>
              <a:rPr kumimoji="1" lang="ja-JP" altLang="en-US" dirty="0"/>
              <a:t>１　誕生日を紹介しよう。</a:t>
            </a:r>
            <a:endParaRPr kumimoji="1" lang="en-US" altLang="ja-JP" dirty="0"/>
          </a:p>
          <a:p>
            <a:pPr marL="0" indent="0">
              <a:buNone/>
            </a:pPr>
            <a:r>
              <a:rPr lang="ja-JP" altLang="en-US" dirty="0"/>
              <a:t>２　好きな食べ物を紹介しよう。</a:t>
            </a:r>
            <a:endParaRPr lang="en-US" altLang="ja-JP" dirty="0"/>
          </a:p>
          <a:p>
            <a:pPr marL="0" indent="0">
              <a:buNone/>
            </a:pPr>
            <a:r>
              <a:rPr kumimoji="1" lang="ja-JP" altLang="en-US" dirty="0"/>
              <a:t>３　好きな動物を紹介しよう。</a:t>
            </a:r>
            <a:endParaRPr kumimoji="1" lang="en-US" altLang="ja-JP" dirty="0"/>
          </a:p>
          <a:p>
            <a:pPr marL="0" indent="0">
              <a:buNone/>
            </a:pPr>
            <a:r>
              <a:rPr lang="ja-JP" altLang="en-US" dirty="0"/>
              <a:t>４　誕生日に欲しいものを紹介しよう。</a:t>
            </a:r>
            <a:endParaRPr lang="en-US" altLang="ja-JP" dirty="0"/>
          </a:p>
          <a:p>
            <a:pPr marL="0" indent="0">
              <a:buNone/>
            </a:pPr>
            <a:r>
              <a:rPr kumimoji="1" lang="ja-JP" altLang="en-US" dirty="0"/>
              <a:t>５　</a:t>
            </a:r>
            <a:r>
              <a:rPr lang="ja-JP" altLang="en-US" dirty="0"/>
              <a:t>紹介の練習をしよう。</a:t>
            </a:r>
            <a:endParaRPr lang="en-US" altLang="ja-JP" dirty="0"/>
          </a:p>
          <a:p>
            <a:pPr marL="0" indent="0">
              <a:buNone/>
            </a:pPr>
            <a:r>
              <a:rPr lang="ja-JP" altLang="en-US" dirty="0"/>
              <a:t>６　世界の事情を知る。</a:t>
            </a:r>
            <a:endParaRPr lang="en-US" altLang="ja-JP" dirty="0"/>
          </a:p>
          <a:p>
            <a:pPr marL="0" indent="0">
              <a:buNone/>
            </a:pPr>
            <a:r>
              <a:rPr lang="ja-JP" altLang="en-US" dirty="0"/>
              <a:t>７　評価</a:t>
            </a:r>
            <a:endParaRPr lang="en-US" altLang="ja-JP" dirty="0"/>
          </a:p>
        </p:txBody>
      </p:sp>
      <p:sp>
        <p:nvSpPr>
          <p:cNvPr id="4" name="正方形/長方形 3"/>
          <p:cNvSpPr/>
          <p:nvPr/>
        </p:nvSpPr>
        <p:spPr>
          <a:xfrm>
            <a:off x="404949" y="309705"/>
            <a:ext cx="11234057" cy="18424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255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DDD65A3-279E-47C6-957B-3F6823199011}"/>
              </a:ext>
            </a:extLst>
          </p:cNvPr>
          <p:cNvPicPr>
            <a:picLocks noChangeAspect="1"/>
          </p:cNvPicPr>
          <p:nvPr/>
        </p:nvPicPr>
        <p:blipFill>
          <a:blip r:embed="rId3"/>
          <a:stretch>
            <a:fillRect/>
          </a:stretch>
        </p:blipFill>
        <p:spPr>
          <a:xfrm>
            <a:off x="794113" y="142603"/>
            <a:ext cx="10749915" cy="6454140"/>
          </a:xfrm>
          <a:prstGeom prst="rect">
            <a:avLst/>
          </a:prstGeom>
        </p:spPr>
      </p:pic>
      <p:sp>
        <p:nvSpPr>
          <p:cNvPr id="11" name="正方形/長方形 10">
            <a:extLst>
              <a:ext uri="{FF2B5EF4-FFF2-40B4-BE49-F238E27FC236}">
                <a16:creationId xmlns:a16="http://schemas.microsoft.com/office/drawing/2014/main" id="{8ACAA40B-4595-450D-A567-4A0821AC3454}"/>
              </a:ext>
            </a:extLst>
          </p:cNvPr>
          <p:cNvSpPr/>
          <p:nvPr/>
        </p:nvSpPr>
        <p:spPr>
          <a:xfrm>
            <a:off x="6206711" y="3933493"/>
            <a:ext cx="2948175" cy="475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55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外国語活動・</a:t>
            </a:r>
            <a:r>
              <a:rPr lang="ja-JP" altLang="en-US" dirty="0">
                <a:solidFill>
                  <a:srgbClr val="0070C0"/>
                </a:solidFill>
              </a:rPr>
              <a:t>外国語科</a:t>
            </a:r>
            <a:r>
              <a:rPr lang="ja-JP" altLang="en-US" dirty="0"/>
              <a:t>の目標</a:t>
            </a:r>
            <a:endParaRPr kumimoji="1" lang="ja-JP" altLang="en-US" dirty="0"/>
          </a:p>
        </p:txBody>
      </p:sp>
      <p:sp>
        <p:nvSpPr>
          <p:cNvPr id="4" name="コンテンツ プレースホルダー 2">
            <a:extLst>
              <a:ext uri="{FF2B5EF4-FFF2-40B4-BE49-F238E27FC236}">
                <a16:creationId xmlns:a16="http://schemas.microsoft.com/office/drawing/2014/main" id="{E120692E-770E-4D3E-A43D-FB2C1153549F}"/>
              </a:ext>
            </a:extLst>
          </p:cNvPr>
          <p:cNvSpPr>
            <a:spLocks noGrp="1"/>
          </p:cNvSpPr>
          <p:nvPr>
            <p:ph idx="1"/>
          </p:nvPr>
        </p:nvSpPr>
        <p:spPr>
          <a:xfrm>
            <a:off x="1981200" y="1600200"/>
            <a:ext cx="9563100" cy="4724399"/>
          </a:xfrm>
        </p:spPr>
        <p:txBody>
          <a:bodyPr>
            <a:normAutofit/>
          </a:bodyPr>
          <a:lstStyle/>
          <a:p>
            <a:pPr marL="0" indent="0">
              <a:buNone/>
            </a:pPr>
            <a:r>
              <a:rPr kumimoji="1" lang="ja-JP" altLang="en-US" sz="4400" u="sng" dirty="0">
                <a:solidFill>
                  <a:srgbClr val="FF0000"/>
                </a:solidFill>
              </a:rPr>
              <a:t>外国語によるコミュニケーションにおける見方・考え方</a:t>
            </a:r>
            <a:r>
              <a:rPr kumimoji="1" lang="ja-JP" altLang="en-US" sz="4400" dirty="0"/>
              <a:t>を働かせ，外国語による聞くこと，</a:t>
            </a:r>
            <a:r>
              <a:rPr kumimoji="1" lang="ja-JP" altLang="en-US" sz="4400" u="sng" dirty="0">
                <a:solidFill>
                  <a:srgbClr val="0070C0"/>
                </a:solidFill>
              </a:rPr>
              <a:t>読むこと</a:t>
            </a:r>
            <a:r>
              <a:rPr kumimoji="1" lang="ja-JP" altLang="en-US" sz="4400" dirty="0"/>
              <a:t>，話すこと，</a:t>
            </a:r>
            <a:r>
              <a:rPr kumimoji="1" lang="ja-JP" altLang="en-US" sz="4400" u="sng" dirty="0">
                <a:solidFill>
                  <a:srgbClr val="0070C0"/>
                </a:solidFill>
              </a:rPr>
              <a:t>書くこと</a:t>
            </a:r>
            <a:r>
              <a:rPr kumimoji="1" lang="ja-JP" altLang="en-US" sz="4400" dirty="0"/>
              <a:t>の</a:t>
            </a:r>
            <a:r>
              <a:rPr kumimoji="1" lang="ja-JP" altLang="en-US" sz="4400" u="sng" dirty="0">
                <a:solidFill>
                  <a:srgbClr val="FF0000"/>
                </a:solidFill>
              </a:rPr>
              <a:t>言語活動を通して</a:t>
            </a:r>
            <a:r>
              <a:rPr kumimoji="1" lang="ja-JP" altLang="en-US" sz="4400" dirty="0"/>
              <a:t>，コミュニケーションを図る（素地）（</a:t>
            </a:r>
            <a:r>
              <a:rPr kumimoji="1" lang="ja-JP" altLang="en-US" sz="4400" u="sng" dirty="0">
                <a:solidFill>
                  <a:srgbClr val="0070C0"/>
                </a:solidFill>
              </a:rPr>
              <a:t>基礎</a:t>
            </a:r>
            <a:r>
              <a:rPr kumimoji="1" lang="ja-JP" altLang="en-US" sz="4400" dirty="0"/>
              <a:t>）となる資質・能力を次のとおり育成することを目指す。</a:t>
            </a:r>
            <a:endParaRPr kumimoji="1" lang="ja-JP" altLang="en-US" sz="4400" dirty="0">
              <a:solidFill>
                <a:srgbClr val="0070C0"/>
              </a:solidFill>
            </a:endParaRPr>
          </a:p>
        </p:txBody>
      </p:sp>
    </p:spTree>
    <p:extLst>
      <p:ext uri="{BB962C8B-B14F-4D97-AF65-F5344CB8AC3E}">
        <p14:creationId xmlns:p14="http://schemas.microsoft.com/office/powerpoint/2010/main" val="1852895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対角する 2 つの角を丸めた四角形 6"/>
          <p:cNvSpPr/>
          <p:nvPr/>
        </p:nvSpPr>
        <p:spPr>
          <a:xfrm>
            <a:off x="4763914" y="1771650"/>
            <a:ext cx="6589886" cy="914240"/>
          </a:xfrm>
          <a:prstGeom prst="round2Diag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　どのように学ぶか</a:t>
            </a:r>
          </a:p>
        </p:txBody>
      </p:sp>
      <p:sp>
        <p:nvSpPr>
          <p:cNvPr id="4" name="角丸四角形 3"/>
          <p:cNvSpPr/>
          <p:nvPr/>
        </p:nvSpPr>
        <p:spPr>
          <a:xfrm>
            <a:off x="1476103" y="1254034"/>
            <a:ext cx="7820297" cy="206261"/>
          </a:xfrm>
          <a:prstGeom prst="roundRect">
            <a:avLst/>
          </a:prstGeom>
          <a:gradFill flip="none" rotWithShape="1">
            <a:gsLst>
              <a:gs pos="41000">
                <a:srgbClr val="FFC000">
                  <a:tint val="66000"/>
                  <a:satMod val="160000"/>
                </a:srgbClr>
              </a:gs>
              <a:gs pos="72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涙形 4"/>
          <p:cNvSpPr/>
          <p:nvPr/>
        </p:nvSpPr>
        <p:spPr>
          <a:xfrm rot="2453110">
            <a:off x="337625" y="604911"/>
            <a:ext cx="872197" cy="649123"/>
          </a:xfrm>
          <a:prstGeom prst="teardrop">
            <a:avLst/>
          </a:prstGeom>
          <a:gradFill flip="none" rotWithShape="1">
            <a:gsLst>
              <a:gs pos="50000">
                <a:srgbClr val="FFC000">
                  <a:tint val="66000"/>
                  <a:satMod val="160000"/>
                </a:srgbClr>
              </a:gs>
              <a:gs pos="74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897264" y="1962918"/>
            <a:ext cx="6589886" cy="707886"/>
          </a:xfrm>
          <a:prstGeom prst="rect">
            <a:avLst/>
          </a:prstGeom>
          <a:noFill/>
        </p:spPr>
        <p:txBody>
          <a:bodyPr wrap="square" rtlCol="0">
            <a:spAutoFit/>
          </a:bodyPr>
          <a:lstStyle/>
          <a:p>
            <a:r>
              <a:rPr kumimoji="1" lang="ja-JP" altLang="en-US" sz="4000" dirty="0"/>
              <a:t>主体的・対話的で深い学び</a:t>
            </a:r>
          </a:p>
        </p:txBody>
      </p:sp>
      <p:sp>
        <p:nvSpPr>
          <p:cNvPr id="13" name="対角する 2 つの角を丸めた四角形 12"/>
          <p:cNvSpPr/>
          <p:nvPr/>
        </p:nvSpPr>
        <p:spPr>
          <a:xfrm>
            <a:off x="1125365" y="5334000"/>
            <a:ext cx="4504726" cy="914240"/>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55995" y="5501165"/>
            <a:ext cx="4504726" cy="707886"/>
          </a:xfrm>
          <a:prstGeom prst="rect">
            <a:avLst/>
          </a:prstGeom>
          <a:noFill/>
        </p:spPr>
        <p:txBody>
          <a:bodyPr wrap="square" rtlCol="0">
            <a:spAutoFit/>
          </a:bodyPr>
          <a:lstStyle/>
          <a:p>
            <a:r>
              <a:rPr lang="ja-JP" altLang="en-US" sz="4000" dirty="0"/>
              <a:t>言語活動を通して</a:t>
            </a:r>
            <a:endParaRPr kumimoji="1" lang="ja-JP" altLang="en-US" sz="4000" dirty="0"/>
          </a:p>
        </p:txBody>
      </p:sp>
      <p:grpSp>
        <p:nvGrpSpPr>
          <p:cNvPr id="8" name="グループ化 7"/>
          <p:cNvGrpSpPr/>
          <p:nvPr/>
        </p:nvGrpSpPr>
        <p:grpSpPr>
          <a:xfrm>
            <a:off x="1125365" y="3127525"/>
            <a:ext cx="8590135" cy="1377755"/>
            <a:chOff x="1125365" y="3127525"/>
            <a:chExt cx="8590135" cy="1377755"/>
          </a:xfrm>
        </p:grpSpPr>
        <p:sp>
          <p:nvSpPr>
            <p:cNvPr id="15" name="対角する 2 つの角を丸めた四角形 14"/>
            <p:cNvSpPr/>
            <p:nvPr/>
          </p:nvSpPr>
          <p:spPr>
            <a:xfrm>
              <a:off x="1125365" y="3127525"/>
              <a:ext cx="7485235" cy="1360188"/>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3125614" y="3797394"/>
              <a:ext cx="6589886" cy="707886"/>
            </a:xfrm>
            <a:prstGeom prst="rect">
              <a:avLst/>
            </a:prstGeom>
            <a:noFill/>
          </p:spPr>
          <p:txBody>
            <a:bodyPr wrap="square" rtlCol="0">
              <a:spAutoFit/>
            </a:bodyPr>
            <a:lstStyle/>
            <a:p>
              <a:r>
                <a:rPr lang="ja-JP" altLang="en-US" sz="4000" dirty="0"/>
                <a:t>見方・考え方を働かせ</a:t>
              </a:r>
              <a:endParaRPr kumimoji="1" lang="ja-JP" altLang="en-US" sz="4000" dirty="0"/>
            </a:p>
          </p:txBody>
        </p:sp>
        <p:sp>
          <p:nvSpPr>
            <p:cNvPr id="19" name="テキスト ボックス 18"/>
            <p:cNvSpPr txBox="1"/>
            <p:nvPr/>
          </p:nvSpPr>
          <p:spPr>
            <a:xfrm>
              <a:off x="1201565" y="3198997"/>
              <a:ext cx="6970886" cy="523220"/>
            </a:xfrm>
            <a:prstGeom prst="rect">
              <a:avLst/>
            </a:prstGeom>
            <a:noFill/>
          </p:spPr>
          <p:txBody>
            <a:bodyPr wrap="square" rtlCol="0">
              <a:spAutoFit/>
            </a:bodyPr>
            <a:lstStyle/>
            <a:p>
              <a:r>
                <a:rPr lang="ja-JP" altLang="en-US" sz="2800" dirty="0"/>
                <a:t>外国語によるコミュニケーションにおける</a:t>
              </a:r>
              <a:endParaRPr kumimoji="1" lang="ja-JP" altLang="en-US" sz="2800" dirty="0"/>
            </a:p>
          </p:txBody>
        </p:sp>
      </p:grpSp>
    </p:spTree>
    <p:extLst>
      <p:ext uri="{BB962C8B-B14F-4D97-AF65-F5344CB8AC3E}">
        <p14:creationId xmlns:p14="http://schemas.microsoft.com/office/powerpoint/2010/main" val="10094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3" grpId="0" animBg="1"/>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対角する 2 つの角を丸めた四角形 7"/>
          <p:cNvSpPr/>
          <p:nvPr/>
        </p:nvSpPr>
        <p:spPr>
          <a:xfrm>
            <a:off x="590549" y="171450"/>
            <a:ext cx="11139897" cy="1463028"/>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46F65F4-4A21-4289-AB2F-A93E63CB40A4}"/>
              </a:ext>
            </a:extLst>
          </p:cNvPr>
          <p:cNvSpPr>
            <a:spLocks noGrp="1"/>
          </p:cNvSpPr>
          <p:nvPr>
            <p:ph type="title"/>
          </p:nvPr>
        </p:nvSpPr>
        <p:spPr>
          <a:xfrm>
            <a:off x="838199" y="365125"/>
            <a:ext cx="11009811" cy="1325563"/>
          </a:xfrm>
        </p:spPr>
        <p:txBody>
          <a:bodyPr>
            <a:normAutofit/>
          </a:bodyPr>
          <a:lstStyle/>
          <a:p>
            <a:r>
              <a:rPr kumimoji="1" lang="ja-JP" altLang="en-US" dirty="0">
                <a:solidFill>
                  <a:srgbClr val="FF0000"/>
                </a:solidFill>
              </a:rPr>
              <a:t>外国語によるコミュニケーションにおける見方・考え方</a:t>
            </a:r>
          </a:p>
        </p:txBody>
      </p:sp>
      <p:sp>
        <p:nvSpPr>
          <p:cNvPr id="3" name="コンテンツ プレースホルダー 2">
            <a:extLst>
              <a:ext uri="{FF2B5EF4-FFF2-40B4-BE49-F238E27FC236}">
                <a16:creationId xmlns:a16="http://schemas.microsoft.com/office/drawing/2014/main" id="{7440DADA-8EB0-4520-8B80-C7DB1A03395A}"/>
              </a:ext>
            </a:extLst>
          </p:cNvPr>
          <p:cNvSpPr>
            <a:spLocks noGrp="1"/>
          </p:cNvSpPr>
          <p:nvPr>
            <p:ph idx="1"/>
          </p:nvPr>
        </p:nvSpPr>
        <p:spPr>
          <a:xfrm>
            <a:off x="1900198" y="1939278"/>
            <a:ext cx="8582104" cy="748680"/>
          </a:xfrm>
          <a:ln>
            <a:noFill/>
          </a:ln>
        </p:spPr>
        <p:txBody>
          <a:bodyPr>
            <a:normAutofit fontScale="85000" lnSpcReduction="10000"/>
          </a:bodyPr>
          <a:lstStyle/>
          <a:p>
            <a:pPr marL="0" indent="0">
              <a:buNone/>
            </a:pPr>
            <a:r>
              <a:rPr lang="ja-JP" altLang="en-US" sz="3600" dirty="0"/>
              <a:t>単なる語彙や文法の知識・技能の習得ではなく</a:t>
            </a:r>
          </a:p>
        </p:txBody>
      </p:sp>
      <p:sp>
        <p:nvSpPr>
          <p:cNvPr id="4" name="コンテンツ プレースホルダー 2">
            <a:extLst>
              <a:ext uri="{FF2B5EF4-FFF2-40B4-BE49-F238E27FC236}">
                <a16:creationId xmlns:a16="http://schemas.microsoft.com/office/drawing/2014/main" id="{050E8682-FD37-4F58-91EE-DB13D51798C3}"/>
              </a:ext>
            </a:extLst>
          </p:cNvPr>
          <p:cNvSpPr txBox="1">
            <a:spLocks/>
          </p:cNvSpPr>
          <p:nvPr/>
        </p:nvSpPr>
        <p:spPr>
          <a:xfrm>
            <a:off x="3324858" y="2551074"/>
            <a:ext cx="5534836" cy="597126"/>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3600" dirty="0"/>
              <a:t>文化や社会，他者を理解</a:t>
            </a:r>
          </a:p>
        </p:txBody>
      </p:sp>
      <p:sp>
        <p:nvSpPr>
          <p:cNvPr id="5" name="コンテンツ プレースホルダー 2">
            <a:extLst>
              <a:ext uri="{FF2B5EF4-FFF2-40B4-BE49-F238E27FC236}">
                <a16:creationId xmlns:a16="http://schemas.microsoft.com/office/drawing/2014/main" id="{A5E2B4B6-8FC6-4B53-BF8F-B955250054E4}"/>
              </a:ext>
            </a:extLst>
          </p:cNvPr>
          <p:cNvSpPr txBox="1">
            <a:spLocks/>
          </p:cNvSpPr>
          <p:nvPr/>
        </p:nvSpPr>
        <p:spPr>
          <a:xfrm>
            <a:off x="1919536" y="3277465"/>
            <a:ext cx="8064896" cy="1215159"/>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3600" u="sng" dirty="0">
                <a:solidFill>
                  <a:srgbClr val="FF0000"/>
                </a:solidFill>
              </a:rPr>
              <a:t>目的や場面，状況</a:t>
            </a:r>
            <a:r>
              <a:rPr lang="ja-JP" altLang="en-US" sz="3600" dirty="0"/>
              <a:t>に応じて自分の考えを</a:t>
            </a:r>
            <a:r>
              <a:rPr lang="ja-JP" altLang="en-US" sz="3600" u="sng" dirty="0">
                <a:solidFill>
                  <a:srgbClr val="FF0000"/>
                </a:solidFill>
              </a:rPr>
              <a:t>再構築</a:t>
            </a:r>
          </a:p>
        </p:txBody>
      </p:sp>
      <p:sp>
        <p:nvSpPr>
          <p:cNvPr id="6" name="正方形/長方形 5">
            <a:extLst>
              <a:ext uri="{FF2B5EF4-FFF2-40B4-BE49-F238E27FC236}">
                <a16:creationId xmlns:a16="http://schemas.microsoft.com/office/drawing/2014/main" id="{022CBFC6-2E2D-4BFB-B633-1958F91C13DF}"/>
              </a:ext>
            </a:extLst>
          </p:cNvPr>
          <p:cNvSpPr/>
          <p:nvPr/>
        </p:nvSpPr>
        <p:spPr>
          <a:xfrm>
            <a:off x="838200" y="4492624"/>
            <a:ext cx="5041776" cy="224874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a:solidFill>
                  <a:schemeClr val="tx1"/>
                </a:solidFill>
                <a:latin typeface="AR P丸ゴシック体M" panose="020B0600010101010101" pitchFamily="50" charset="-128"/>
                <a:ea typeface="AR P丸ゴシック体M" panose="020B0600010101010101" pitchFamily="50" charset="-128"/>
              </a:rPr>
              <a:t>【</a:t>
            </a:r>
            <a:r>
              <a:rPr lang="ja-JP" altLang="en-US" sz="2400" dirty="0">
                <a:solidFill>
                  <a:schemeClr val="tx1"/>
                </a:solidFill>
                <a:latin typeface="AR P丸ゴシック体M" panose="020B0600010101010101" pitchFamily="50" charset="-128"/>
                <a:ea typeface="AR P丸ゴシック体M" panose="020B0600010101010101" pitchFamily="50" charset="-128"/>
              </a:rPr>
              <a:t>受信</a:t>
            </a:r>
            <a:r>
              <a:rPr lang="en-US" altLang="ja-JP" sz="2400" dirty="0">
                <a:solidFill>
                  <a:schemeClr val="tx1"/>
                </a:solidFill>
                <a:latin typeface="AR P丸ゴシック体M" panose="020B0600010101010101" pitchFamily="50" charset="-128"/>
                <a:ea typeface="AR P丸ゴシック体M" panose="020B0600010101010101" pitchFamily="50" charset="-128"/>
              </a:rPr>
              <a:t>】</a:t>
            </a:r>
          </a:p>
          <a:p>
            <a:r>
              <a:rPr lang="ja-JP" altLang="en-US" sz="2400" dirty="0">
                <a:solidFill>
                  <a:schemeClr val="tx1"/>
                </a:solidFill>
                <a:latin typeface="AR P丸ゴシック体M" panose="020B0600010101010101" pitchFamily="50" charset="-128"/>
                <a:ea typeface="AR P丸ゴシック体M" panose="020B0600010101010101" pitchFamily="50" charset="-128"/>
              </a:rPr>
              <a:t>相手が「何を言っているのか？」既習事項を用いて，新たな場面において推測しながら概要を捉える。</a:t>
            </a:r>
            <a:endParaRPr lang="en-US" altLang="ja-JP" sz="2400" dirty="0">
              <a:solidFill>
                <a:schemeClr val="tx1"/>
              </a:solidFill>
              <a:latin typeface="AR P丸ゴシック体M" panose="020B0600010101010101" pitchFamily="50" charset="-128"/>
              <a:ea typeface="AR P丸ゴシック体M" panose="020B0600010101010101" pitchFamily="50" charset="-128"/>
            </a:endParaRPr>
          </a:p>
          <a:p>
            <a:endParaRPr lang="ja-JP" altLang="en-US" dirty="0">
              <a:solidFill>
                <a:schemeClr val="tx1"/>
              </a:solidFill>
              <a:latin typeface="AR P丸ゴシック体M" panose="020B0600010101010101" pitchFamily="50" charset="-128"/>
              <a:ea typeface="AR P丸ゴシック体M" panose="020B0600010101010101" pitchFamily="50" charset="-128"/>
            </a:endParaRPr>
          </a:p>
        </p:txBody>
      </p:sp>
      <p:sp>
        <p:nvSpPr>
          <p:cNvPr id="7" name="正方形/長方形 6">
            <a:extLst>
              <a:ext uri="{FF2B5EF4-FFF2-40B4-BE49-F238E27FC236}">
                <a16:creationId xmlns:a16="http://schemas.microsoft.com/office/drawing/2014/main" id="{D4974CE2-47CF-485B-A9BA-B09F2E123550}"/>
              </a:ext>
            </a:extLst>
          </p:cNvPr>
          <p:cNvSpPr/>
          <p:nvPr/>
        </p:nvSpPr>
        <p:spPr>
          <a:xfrm>
            <a:off x="6092276" y="4492624"/>
            <a:ext cx="5471074" cy="227953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latin typeface="AR P丸ゴシック体M" panose="020B0600010101010101" pitchFamily="50" charset="-128"/>
                <a:ea typeface="AR P丸ゴシック体M" panose="020B0600010101010101" pitchFamily="50" charset="-128"/>
              </a:rPr>
              <a:t>【</a:t>
            </a:r>
            <a:r>
              <a:rPr lang="ja-JP" altLang="en-US" sz="2400" dirty="0">
                <a:solidFill>
                  <a:schemeClr val="tx1"/>
                </a:solidFill>
                <a:latin typeface="AR P丸ゴシック体M" panose="020B0600010101010101" pitchFamily="50" charset="-128"/>
                <a:ea typeface="AR P丸ゴシック体M" panose="020B0600010101010101" pitchFamily="50" charset="-128"/>
              </a:rPr>
              <a:t>発信</a:t>
            </a:r>
            <a:r>
              <a:rPr lang="en-US" altLang="ja-JP" sz="2400" dirty="0">
                <a:solidFill>
                  <a:schemeClr val="tx1"/>
                </a:solidFill>
                <a:latin typeface="AR P丸ゴシック体M" panose="020B0600010101010101" pitchFamily="50" charset="-128"/>
                <a:ea typeface="AR P丸ゴシック体M" panose="020B0600010101010101" pitchFamily="50" charset="-128"/>
              </a:rPr>
              <a:t>】</a:t>
            </a:r>
          </a:p>
          <a:p>
            <a:r>
              <a:rPr lang="ja-JP" altLang="en-US" sz="2400" dirty="0">
                <a:solidFill>
                  <a:schemeClr val="tx1"/>
                </a:solidFill>
                <a:latin typeface="AR P丸ゴシック体M" panose="020B0600010101010101" pitchFamily="50" charset="-128"/>
                <a:ea typeface="AR P丸ゴシック体M" panose="020B0600010101010101" pitchFamily="50" charset="-128"/>
              </a:rPr>
              <a:t>伝えたいことがある目的や場面，状況に応じて，既習事項から適切な語句や表現を選んで自分の考えや気持ちを伝え合える。</a:t>
            </a:r>
            <a:endParaRPr lang="en-US" altLang="ja-JP" sz="2400" dirty="0">
              <a:solidFill>
                <a:schemeClr val="tx1"/>
              </a:solidFill>
              <a:latin typeface="AR P丸ゴシック体M" panose="020B0600010101010101" pitchFamily="50" charset="-128"/>
              <a:ea typeface="AR P丸ゴシック体M" panose="020B0600010101010101" pitchFamily="50" charset="-128"/>
            </a:endParaRPr>
          </a:p>
          <a:p>
            <a:endParaRPr lang="ja-JP" altLang="en-US" dirty="0">
              <a:solidFill>
                <a:schemeClr val="tx1"/>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5885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丸めた四角形 4">
            <a:extLst>
              <a:ext uri="{FF2B5EF4-FFF2-40B4-BE49-F238E27FC236}">
                <a16:creationId xmlns:a16="http://schemas.microsoft.com/office/drawing/2014/main" id="{5D842737-86D9-469A-9EC4-439A021F1F0F}"/>
              </a:ext>
            </a:extLst>
          </p:cNvPr>
          <p:cNvSpPr/>
          <p:nvPr/>
        </p:nvSpPr>
        <p:spPr>
          <a:xfrm>
            <a:off x="3467100" y="482601"/>
            <a:ext cx="5657850" cy="1022349"/>
          </a:xfrm>
          <a:prstGeom prst="round2Diag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14">
            <a:extLst>
              <a:ext uri="{FF2B5EF4-FFF2-40B4-BE49-F238E27FC236}">
                <a16:creationId xmlns:a16="http://schemas.microsoft.com/office/drawing/2014/main" id="{4C5A74FC-B211-4653-919D-9CD11850B8A2}"/>
              </a:ext>
            </a:extLst>
          </p:cNvPr>
          <p:cNvSpPr txBox="1">
            <a:spLocks noChangeArrowheads="1"/>
          </p:cNvSpPr>
          <p:nvPr/>
        </p:nvSpPr>
        <p:spPr bwMode="auto">
          <a:xfrm>
            <a:off x="4067175" y="590151"/>
            <a:ext cx="44656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nSpc>
                <a:spcPts val="6000"/>
              </a:lnSpc>
            </a:pPr>
            <a:r>
              <a:rPr lang="ja-JP" altLang="en-US" sz="4000" dirty="0">
                <a:solidFill>
                  <a:srgbClr val="FF0000"/>
                </a:solidFill>
                <a:latin typeface="AR Pゴシック体S" pitchFamily="50" charset="-128"/>
                <a:ea typeface="AR Pゴシック体S" pitchFamily="50" charset="-128"/>
                <a:cs typeface="メイリオ" pitchFamily="50" charset="-128"/>
              </a:rPr>
              <a:t>言語活動を通して</a:t>
            </a:r>
            <a:endParaRPr lang="en-US" altLang="ja-JP" sz="4000" dirty="0">
              <a:solidFill>
                <a:srgbClr val="FF0000"/>
              </a:solidFill>
              <a:latin typeface="AR Pゴシック体S" pitchFamily="50" charset="-128"/>
              <a:ea typeface="AR Pゴシック体S" pitchFamily="50" charset="-128"/>
              <a:cs typeface="メイリオ" pitchFamily="50" charset="-128"/>
            </a:endParaRPr>
          </a:p>
        </p:txBody>
      </p:sp>
      <p:grpSp>
        <p:nvGrpSpPr>
          <p:cNvPr id="8" name="グループ化 7">
            <a:extLst>
              <a:ext uri="{FF2B5EF4-FFF2-40B4-BE49-F238E27FC236}">
                <a16:creationId xmlns:a16="http://schemas.microsoft.com/office/drawing/2014/main" id="{65AD81F9-8D74-4139-8239-0BA4F2E63452}"/>
              </a:ext>
            </a:extLst>
          </p:cNvPr>
          <p:cNvGrpSpPr>
            <a:grpSpLocks/>
          </p:cNvGrpSpPr>
          <p:nvPr/>
        </p:nvGrpSpPr>
        <p:grpSpPr bwMode="auto">
          <a:xfrm>
            <a:off x="1790701" y="2082800"/>
            <a:ext cx="841375" cy="731838"/>
            <a:chOff x="2027934" y="4928660"/>
            <a:chExt cx="841681" cy="731451"/>
          </a:xfrm>
        </p:grpSpPr>
        <p:cxnSp>
          <p:nvCxnSpPr>
            <p:cNvPr id="9" name="直線コネクタ 8">
              <a:extLst>
                <a:ext uri="{FF2B5EF4-FFF2-40B4-BE49-F238E27FC236}">
                  <a16:creationId xmlns:a16="http://schemas.microsoft.com/office/drawing/2014/main" id="{737D06D6-4CC4-424A-B8DD-84D11C9AC37C}"/>
                </a:ext>
              </a:extLst>
            </p:cNvPr>
            <p:cNvCxnSpPr/>
            <p:nvPr/>
          </p:nvCxnSpPr>
          <p:spPr>
            <a:xfrm flipH="1">
              <a:off x="2027934" y="4939767"/>
              <a:ext cx="811508" cy="72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35954C1-059F-4D0A-B9BD-3A52D37DC917}"/>
                </a:ext>
              </a:extLst>
            </p:cNvPr>
            <p:cNvCxnSpPr/>
            <p:nvPr/>
          </p:nvCxnSpPr>
          <p:spPr>
            <a:xfrm>
              <a:off x="2058108" y="4928660"/>
              <a:ext cx="811507" cy="72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コンテンツ プレースホルダー 3">
            <a:extLst>
              <a:ext uri="{FF2B5EF4-FFF2-40B4-BE49-F238E27FC236}">
                <a16:creationId xmlns:a16="http://schemas.microsoft.com/office/drawing/2014/main" id="{549E5474-8667-4431-A8AD-741D982CB789}"/>
              </a:ext>
            </a:extLst>
          </p:cNvPr>
          <p:cNvSpPr txBox="1">
            <a:spLocks/>
          </p:cNvSpPr>
          <p:nvPr/>
        </p:nvSpPr>
        <p:spPr>
          <a:xfrm>
            <a:off x="3000376" y="3141663"/>
            <a:ext cx="7659908" cy="1223962"/>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defRPr/>
            </a:pPr>
            <a:r>
              <a:rPr lang="ja-JP" altLang="en-US" dirty="0"/>
              <a:t>　英語を用いているが，考えや気持ちを伝え合うという要素がない活動</a:t>
            </a:r>
            <a:endParaRPr lang="en-US" altLang="ja-JP" dirty="0"/>
          </a:p>
        </p:txBody>
      </p:sp>
      <p:sp>
        <p:nvSpPr>
          <p:cNvPr id="12" name="テキスト ボックス 11">
            <a:extLst>
              <a:ext uri="{FF2B5EF4-FFF2-40B4-BE49-F238E27FC236}">
                <a16:creationId xmlns:a16="http://schemas.microsoft.com/office/drawing/2014/main" id="{A06FC9F0-48BA-4669-9150-3DA6988C7952}"/>
              </a:ext>
            </a:extLst>
          </p:cNvPr>
          <p:cNvSpPr txBox="1">
            <a:spLocks noChangeArrowheads="1"/>
          </p:cNvSpPr>
          <p:nvPr/>
        </p:nvSpPr>
        <p:spPr bwMode="auto">
          <a:xfrm>
            <a:off x="1662113" y="3430588"/>
            <a:ext cx="1128712" cy="646112"/>
          </a:xfrm>
          <a:prstGeom prst="rect">
            <a:avLst/>
          </a:prstGeom>
          <a:solidFill>
            <a:schemeClr val="bg1"/>
          </a:solidFill>
          <a:ln w="57150">
            <a:solidFill>
              <a:srgbClr val="0070C0"/>
            </a:solidFill>
            <a:miter lim="800000"/>
            <a:headEnd/>
            <a:tailEnd/>
          </a:ln>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3600">
                <a:solidFill>
                  <a:srgbClr val="0070C0"/>
                </a:solidFill>
                <a:latin typeface="HGP創英角ｺﾞｼｯｸUB" pitchFamily="50" charset="-128"/>
                <a:ea typeface="HGP創英角ｺﾞｼｯｸUB" pitchFamily="50" charset="-128"/>
              </a:rPr>
              <a:t>練習</a:t>
            </a:r>
          </a:p>
        </p:txBody>
      </p:sp>
      <p:sp>
        <p:nvSpPr>
          <p:cNvPr id="13" name="下矢印 13">
            <a:extLst>
              <a:ext uri="{FF2B5EF4-FFF2-40B4-BE49-F238E27FC236}">
                <a16:creationId xmlns:a16="http://schemas.microsoft.com/office/drawing/2014/main" id="{523C80C7-61F1-4B73-BA13-A325B3519F1F}"/>
              </a:ext>
            </a:extLst>
          </p:cNvPr>
          <p:cNvSpPr/>
          <p:nvPr/>
        </p:nvSpPr>
        <p:spPr>
          <a:xfrm>
            <a:off x="5880100" y="4462463"/>
            <a:ext cx="839788" cy="622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コンテンツ プレースホルダー 3">
            <a:extLst>
              <a:ext uri="{FF2B5EF4-FFF2-40B4-BE49-F238E27FC236}">
                <a16:creationId xmlns:a16="http://schemas.microsoft.com/office/drawing/2014/main" id="{BE8311EF-7726-4278-9916-C2196C7C4A85}"/>
              </a:ext>
            </a:extLst>
          </p:cNvPr>
          <p:cNvSpPr txBox="1">
            <a:spLocks/>
          </p:cNvSpPr>
          <p:nvPr/>
        </p:nvSpPr>
        <p:spPr>
          <a:xfrm>
            <a:off x="3001963" y="5229226"/>
            <a:ext cx="7416800" cy="1223963"/>
          </a:xfrm>
          <a:prstGeom prst="rect">
            <a:avLst/>
          </a:prstGeom>
          <a:ln w="38100" cap="flat" cmpd="sng" algn="ctr">
            <a:solidFill>
              <a:srgbClr val="FF0000"/>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a:buNone/>
              <a:defRPr/>
            </a:pPr>
            <a:r>
              <a:rPr lang="ja-JP" altLang="en-US" dirty="0"/>
              <a:t>　「実際 に</a:t>
            </a:r>
            <a:r>
              <a:rPr lang="ja-JP" altLang="en-US" u="sng" dirty="0">
                <a:solidFill>
                  <a:srgbClr val="FF0000"/>
                </a:solidFill>
                <a:latin typeface="AR Pゴシック体S" panose="020B0A00000000000000" pitchFamily="50" charset="-128"/>
                <a:ea typeface="AR Pゴシック体S" panose="020B0A00000000000000" pitchFamily="50" charset="-128"/>
              </a:rPr>
              <a:t>英語</a:t>
            </a:r>
            <a:r>
              <a:rPr lang="ja-JP" altLang="en-US" dirty="0"/>
              <a:t>を用いて</a:t>
            </a:r>
            <a:r>
              <a:rPr lang="ja-JP" altLang="en-US" u="sng" dirty="0">
                <a:solidFill>
                  <a:srgbClr val="FF0000"/>
                </a:solidFill>
                <a:latin typeface="AR Pゴシック体S" panose="020B0A00000000000000" pitchFamily="50" charset="-128"/>
                <a:ea typeface="AR Pゴシック体S" panose="020B0A00000000000000" pitchFamily="50" charset="-128"/>
              </a:rPr>
              <a:t>互いの考えや気持ちを伝え合う</a:t>
            </a:r>
            <a:r>
              <a:rPr lang="ja-JP" altLang="en-US" dirty="0"/>
              <a:t>」活動</a:t>
            </a:r>
            <a:endParaRPr lang="en-US" altLang="ja-JP" dirty="0"/>
          </a:p>
        </p:txBody>
      </p:sp>
      <p:sp>
        <p:nvSpPr>
          <p:cNvPr id="15" name="テキスト ボックス 14">
            <a:extLst>
              <a:ext uri="{FF2B5EF4-FFF2-40B4-BE49-F238E27FC236}">
                <a16:creationId xmlns:a16="http://schemas.microsoft.com/office/drawing/2014/main" id="{77A16756-8479-4B18-85DB-76671EC45024}"/>
              </a:ext>
            </a:extLst>
          </p:cNvPr>
          <p:cNvSpPr txBox="1">
            <a:spLocks noChangeArrowheads="1"/>
          </p:cNvSpPr>
          <p:nvPr/>
        </p:nvSpPr>
        <p:spPr bwMode="auto">
          <a:xfrm>
            <a:off x="1631951" y="5253038"/>
            <a:ext cx="1128713" cy="1200150"/>
          </a:xfrm>
          <a:prstGeom prst="rect">
            <a:avLst/>
          </a:prstGeom>
          <a:solidFill>
            <a:schemeClr val="bg1"/>
          </a:solidFill>
          <a:ln w="57150">
            <a:solidFill>
              <a:srgbClr val="0070C0"/>
            </a:solidFill>
            <a:miter lim="800000"/>
            <a:headEnd/>
            <a:tailEnd/>
          </a:ln>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r>
              <a:rPr lang="ja-JP" altLang="en-US" sz="3600" dirty="0">
                <a:solidFill>
                  <a:srgbClr val="FF0000"/>
                </a:solidFill>
                <a:latin typeface="HGP創英角ｺﾞｼｯｸUB" pitchFamily="50" charset="-128"/>
                <a:ea typeface="HGP創英角ｺﾞｼｯｸUB" pitchFamily="50" charset="-128"/>
              </a:rPr>
              <a:t>言語活動</a:t>
            </a:r>
          </a:p>
        </p:txBody>
      </p:sp>
      <p:sp>
        <p:nvSpPr>
          <p:cNvPr id="16" name="テキスト ボックス 15">
            <a:extLst>
              <a:ext uri="{FF2B5EF4-FFF2-40B4-BE49-F238E27FC236}">
                <a16:creationId xmlns:a16="http://schemas.microsoft.com/office/drawing/2014/main" id="{2942EBC6-8646-4602-9613-28C93D79F494}"/>
              </a:ext>
            </a:extLst>
          </p:cNvPr>
          <p:cNvSpPr txBox="1"/>
          <p:nvPr/>
        </p:nvSpPr>
        <p:spPr>
          <a:xfrm>
            <a:off x="3000376" y="1817221"/>
            <a:ext cx="7659908" cy="1077218"/>
          </a:xfrm>
          <a:prstGeom prst="rect">
            <a:avLst/>
          </a:prstGeom>
          <a:noFill/>
          <a:ln>
            <a:solidFill>
              <a:schemeClr val="tx1"/>
            </a:solidFill>
          </a:ln>
        </p:spPr>
        <p:txBody>
          <a:bodyPr wrap="square" rtlCol="0">
            <a:spAutoFit/>
          </a:bodyPr>
          <a:lstStyle/>
          <a:p>
            <a:r>
              <a:rPr lang="ja-JP" altLang="en-US" sz="3200" dirty="0"/>
              <a:t>　英語を用いず， 日本語だけで情報を整理しながら考えなどを形成する活動</a:t>
            </a:r>
            <a:endParaRPr lang="en-US" altLang="ja-JP" sz="3200" dirty="0"/>
          </a:p>
        </p:txBody>
      </p:sp>
    </p:spTree>
    <p:extLst>
      <p:ext uri="{BB962C8B-B14F-4D97-AF65-F5344CB8AC3E}">
        <p14:creationId xmlns:p14="http://schemas.microsoft.com/office/powerpoint/2010/main" val="230526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8250" y="365125"/>
            <a:ext cx="9015549" cy="1325563"/>
          </a:xfrm>
        </p:spPr>
        <p:txBody>
          <a:bodyPr/>
          <a:lstStyle/>
          <a:p>
            <a:r>
              <a:rPr kumimoji="1" lang="ja-JP" altLang="en-US" dirty="0"/>
              <a:t>教科書の学習の流れ</a:t>
            </a:r>
          </a:p>
        </p:txBody>
      </p:sp>
      <p:sp>
        <p:nvSpPr>
          <p:cNvPr id="3" name="コンテンツ プレースホルダー 2"/>
          <p:cNvSpPr>
            <a:spLocks noGrp="1"/>
          </p:cNvSpPr>
          <p:nvPr>
            <p:ph idx="1"/>
          </p:nvPr>
        </p:nvSpPr>
        <p:spPr>
          <a:xfrm>
            <a:off x="838200" y="1825625"/>
            <a:ext cx="10957560" cy="3686902"/>
          </a:xfrm>
        </p:spPr>
        <p:txBody>
          <a:bodyPr/>
          <a:lstStyle/>
          <a:p>
            <a:pPr marL="0" indent="0">
              <a:buNone/>
            </a:pPr>
            <a:r>
              <a:rPr lang="en-US" altLang="ja-JP" dirty="0"/>
              <a:t>1</a:t>
            </a:r>
            <a:r>
              <a:rPr kumimoji="1" lang="ja-JP" altLang="en-US" dirty="0"/>
              <a:t>　</a:t>
            </a:r>
            <a:r>
              <a:rPr kumimoji="1" lang="en-US" altLang="ja-JP" dirty="0"/>
              <a:t>Let’s Sing   </a:t>
            </a:r>
            <a:r>
              <a:rPr kumimoji="1" lang="ja-JP" altLang="en-US" dirty="0"/>
              <a:t>♪</a:t>
            </a:r>
            <a:r>
              <a:rPr kumimoji="1" lang="en-US" altLang="ja-JP" dirty="0"/>
              <a:t>Hello everyone.</a:t>
            </a:r>
          </a:p>
          <a:p>
            <a:pPr marL="0" indent="0">
              <a:buNone/>
            </a:pPr>
            <a:r>
              <a:rPr lang="en-US" altLang="ja-JP" dirty="0"/>
              <a:t>2</a:t>
            </a:r>
            <a:r>
              <a:rPr lang="ja-JP" altLang="en-US" dirty="0"/>
              <a:t>　</a:t>
            </a:r>
            <a:r>
              <a:rPr lang="en-US" altLang="ja-JP" dirty="0"/>
              <a:t>Let’s Chant</a:t>
            </a:r>
            <a:r>
              <a:rPr lang="ja-JP" altLang="en-US" dirty="0"/>
              <a:t>　♪</a:t>
            </a:r>
            <a:r>
              <a:rPr lang="en-US" altLang="ja-JP" dirty="0"/>
              <a:t>Where are you from?</a:t>
            </a:r>
          </a:p>
          <a:p>
            <a:pPr marL="0" indent="0">
              <a:buNone/>
            </a:pPr>
            <a:r>
              <a:rPr lang="en-US" altLang="ja-JP" dirty="0"/>
              <a:t>3</a:t>
            </a:r>
            <a:r>
              <a:rPr kumimoji="1" lang="ja-JP" altLang="en-US" dirty="0"/>
              <a:t>　</a:t>
            </a:r>
            <a:r>
              <a:rPr kumimoji="1" lang="en-US" altLang="ja-JP" dirty="0"/>
              <a:t>Word Link  </a:t>
            </a:r>
            <a:r>
              <a:rPr kumimoji="1" lang="ja-JP" altLang="en-US" dirty="0"/>
              <a:t>　</a:t>
            </a:r>
            <a:r>
              <a:rPr kumimoji="1" lang="en-US" altLang="ja-JP" dirty="0"/>
              <a:t>『</a:t>
            </a:r>
            <a:r>
              <a:rPr kumimoji="1" lang="ja-JP" altLang="en-US" dirty="0"/>
              <a:t>月，日付</a:t>
            </a:r>
            <a:r>
              <a:rPr kumimoji="1" lang="en-US" altLang="ja-JP" dirty="0"/>
              <a:t>』</a:t>
            </a:r>
          </a:p>
          <a:p>
            <a:pPr marL="0" indent="0">
              <a:buNone/>
            </a:pPr>
            <a:r>
              <a:rPr lang="en-US" altLang="ja-JP" dirty="0"/>
              <a:t>4</a:t>
            </a:r>
            <a:r>
              <a:rPr lang="ja-JP" altLang="en-US" dirty="0"/>
              <a:t>　</a:t>
            </a:r>
            <a:r>
              <a:rPr lang="en-US" altLang="ja-JP" dirty="0"/>
              <a:t>Let’s </a:t>
            </a:r>
            <a:r>
              <a:rPr lang="en-US" altLang="ja-JP" dirty="0" err="1"/>
              <a:t>Lisetn</a:t>
            </a:r>
            <a:r>
              <a:rPr lang="en-US" altLang="ja-JP" dirty="0"/>
              <a:t> </a:t>
            </a:r>
            <a:r>
              <a:rPr lang="ja-JP" altLang="en-US" dirty="0"/>
              <a:t>②</a:t>
            </a:r>
            <a:r>
              <a:rPr lang="en-US" altLang="ja-JP" dirty="0"/>
              <a:t> </a:t>
            </a:r>
            <a:r>
              <a:rPr lang="ja-JP" altLang="en-US" dirty="0"/>
              <a:t>歴史上の人物について聞いて誕生日を書こう。</a:t>
            </a:r>
            <a:r>
              <a:rPr lang="en-US" altLang="ja-JP" dirty="0"/>
              <a:t> </a:t>
            </a:r>
          </a:p>
          <a:p>
            <a:pPr marL="0" indent="0">
              <a:buNone/>
            </a:pPr>
            <a:r>
              <a:rPr kumimoji="1" lang="en-US" altLang="ja-JP" dirty="0"/>
              <a:t>5</a:t>
            </a:r>
            <a:r>
              <a:rPr kumimoji="1" lang="ja-JP" altLang="en-US" dirty="0"/>
              <a:t>　</a:t>
            </a:r>
            <a:r>
              <a:rPr kumimoji="1" lang="en-US" altLang="ja-JP" dirty="0"/>
              <a:t>Let’s Try</a:t>
            </a:r>
            <a:r>
              <a:rPr kumimoji="1" lang="ja-JP" altLang="en-US" dirty="0"/>
              <a:t>③　先生や友達の名前や誕生日をたずねて書こう。</a:t>
            </a:r>
            <a:endParaRPr kumimoji="1" lang="en-US" altLang="ja-JP" dirty="0"/>
          </a:p>
          <a:p>
            <a:pPr marL="0" indent="0" algn="dist">
              <a:buNone/>
            </a:pPr>
            <a:r>
              <a:rPr lang="en-US" altLang="ja-JP" dirty="0"/>
              <a:t>6</a:t>
            </a:r>
            <a:r>
              <a:rPr lang="ja-JP" altLang="en-US" dirty="0"/>
              <a:t>　</a:t>
            </a:r>
            <a:r>
              <a:rPr lang="en-US" altLang="ja-JP" dirty="0"/>
              <a:t>Let’s Read and Write</a:t>
            </a:r>
            <a:r>
              <a:rPr lang="ja-JP" altLang="en-US" dirty="0"/>
              <a:t>　</a:t>
            </a:r>
            <a:r>
              <a:rPr lang="en-US" altLang="ja-JP" dirty="0"/>
              <a:t>“My birthday is May 5</a:t>
            </a:r>
            <a:r>
              <a:rPr lang="en-US" altLang="ja-JP" baseline="30000" dirty="0"/>
              <a:t>th</a:t>
            </a:r>
            <a:r>
              <a:rPr lang="en-US" altLang="ja-JP" dirty="0"/>
              <a:t>”</a:t>
            </a:r>
            <a:r>
              <a:rPr lang="ja-JP" altLang="en-US" dirty="0"/>
              <a:t>を読んで書く。</a:t>
            </a:r>
            <a:endParaRPr kumimoji="1" lang="en-US" altLang="ja-JP" dirty="0"/>
          </a:p>
          <a:p>
            <a:pPr marL="0" indent="0">
              <a:buNone/>
            </a:pPr>
            <a:r>
              <a:rPr kumimoji="1" lang="en-US" altLang="ja-JP" dirty="0"/>
              <a:t>7</a:t>
            </a:r>
            <a:r>
              <a:rPr kumimoji="1" lang="ja-JP" altLang="en-US" dirty="0"/>
              <a:t>　</a:t>
            </a:r>
            <a:r>
              <a:rPr kumimoji="1" lang="en-US" altLang="ja-JP" dirty="0"/>
              <a:t>Sounds and Letter       “F” “f”</a:t>
            </a:r>
          </a:p>
          <a:p>
            <a:pPr marL="0" indent="0">
              <a:buNone/>
            </a:pPr>
            <a:endParaRPr kumimoji="1" lang="ja-JP" altLang="en-US" dirty="0"/>
          </a:p>
        </p:txBody>
      </p:sp>
      <p:sp>
        <p:nvSpPr>
          <p:cNvPr id="4" name="動作設定ボタン: 情報 3">
            <a:hlinkClick r:id="" action="ppaction://noaction" highlightClick="1"/>
          </p:cNvPr>
          <p:cNvSpPr/>
          <p:nvPr/>
        </p:nvSpPr>
        <p:spPr>
          <a:xfrm>
            <a:off x="746760" y="596832"/>
            <a:ext cx="899160" cy="862148"/>
          </a:xfrm>
          <a:prstGeom prst="actionButtonInformat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対角する 2 つの角を丸めた四角形 9"/>
          <p:cNvSpPr/>
          <p:nvPr/>
        </p:nvSpPr>
        <p:spPr>
          <a:xfrm>
            <a:off x="7283036" y="5720510"/>
            <a:ext cx="4300076" cy="914240"/>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283036" y="5926864"/>
            <a:ext cx="4512724" cy="707886"/>
          </a:xfrm>
          <a:prstGeom prst="rect">
            <a:avLst/>
          </a:prstGeom>
          <a:noFill/>
        </p:spPr>
        <p:txBody>
          <a:bodyPr wrap="square" rtlCol="0">
            <a:spAutoFit/>
          </a:bodyPr>
          <a:lstStyle/>
          <a:p>
            <a:r>
              <a:rPr lang="ja-JP" altLang="en-US" sz="4000" dirty="0"/>
              <a:t>言語活動を通して</a:t>
            </a:r>
            <a:endParaRPr kumimoji="1" lang="ja-JP" altLang="en-US" sz="4000" dirty="0"/>
          </a:p>
        </p:txBody>
      </p:sp>
      <p:grpSp>
        <p:nvGrpSpPr>
          <p:cNvPr id="12" name="グループ化 11"/>
          <p:cNvGrpSpPr/>
          <p:nvPr/>
        </p:nvGrpSpPr>
        <p:grpSpPr>
          <a:xfrm>
            <a:off x="361951" y="5609365"/>
            <a:ext cx="5822246" cy="1156416"/>
            <a:chOff x="1601201" y="3082711"/>
            <a:chExt cx="7654227" cy="1360188"/>
          </a:xfrm>
        </p:grpSpPr>
        <p:sp>
          <p:nvSpPr>
            <p:cNvPr id="13" name="対角する 2 つの角を丸めた四角形 12"/>
            <p:cNvSpPr/>
            <p:nvPr/>
          </p:nvSpPr>
          <p:spPr>
            <a:xfrm>
              <a:off x="1601201" y="3082711"/>
              <a:ext cx="7485236" cy="1360188"/>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665539" y="3629768"/>
              <a:ext cx="6589889" cy="760221"/>
            </a:xfrm>
            <a:prstGeom prst="rect">
              <a:avLst/>
            </a:prstGeom>
            <a:noFill/>
          </p:spPr>
          <p:txBody>
            <a:bodyPr wrap="square" rtlCol="0">
              <a:spAutoFit/>
            </a:bodyPr>
            <a:lstStyle/>
            <a:p>
              <a:r>
                <a:rPr lang="ja-JP" altLang="en-US" sz="3600" dirty="0"/>
                <a:t>見方・考え方を働かせ</a:t>
              </a:r>
              <a:endParaRPr kumimoji="1" lang="ja-JP" altLang="en-US" sz="3600" dirty="0"/>
            </a:p>
          </p:txBody>
        </p:sp>
        <p:sp>
          <p:nvSpPr>
            <p:cNvPr id="15" name="テキスト ボックス 14"/>
            <p:cNvSpPr txBox="1"/>
            <p:nvPr/>
          </p:nvSpPr>
          <p:spPr>
            <a:xfrm>
              <a:off x="1627315" y="3198997"/>
              <a:ext cx="6970883" cy="470613"/>
            </a:xfrm>
            <a:prstGeom prst="rect">
              <a:avLst/>
            </a:prstGeom>
            <a:noFill/>
          </p:spPr>
          <p:txBody>
            <a:bodyPr wrap="square" rtlCol="0">
              <a:spAutoFit/>
            </a:bodyPr>
            <a:lstStyle/>
            <a:p>
              <a:r>
                <a:rPr lang="ja-JP" altLang="en-US" sz="2000" dirty="0"/>
                <a:t>外国語によるコミュニケーションにおける</a:t>
              </a:r>
              <a:endParaRPr kumimoji="1" lang="ja-JP" altLang="en-US" sz="2000" dirty="0"/>
            </a:p>
          </p:txBody>
        </p:sp>
      </p:grpSp>
    </p:spTree>
    <p:extLst>
      <p:ext uri="{BB962C8B-B14F-4D97-AF65-F5344CB8AC3E}">
        <p14:creationId xmlns:p14="http://schemas.microsoft.com/office/powerpoint/2010/main" val="5749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10"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263735" y="2698505"/>
            <a:ext cx="3785755" cy="15964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0" b="1" dirty="0">
                <a:solidFill>
                  <a:schemeClr val="tx1"/>
                </a:solidFill>
                <a:latin typeface="HGSｺﾞｼｯｸE" panose="020B0900000000000000" pitchFamily="50" charset="-128"/>
                <a:ea typeface="HGSｺﾞｼｯｸE" panose="020B0900000000000000" pitchFamily="50" charset="-128"/>
              </a:rPr>
              <a:t>評価</a:t>
            </a:r>
          </a:p>
          <a:p>
            <a:pPr algn="ctr"/>
            <a:endParaRPr kumimoji="1" lang="ja-JP" altLang="en-US" dirty="0"/>
          </a:p>
        </p:txBody>
      </p:sp>
      <p:sp>
        <p:nvSpPr>
          <p:cNvPr id="4" name="タイトル 1"/>
          <p:cNvSpPr txBox="1">
            <a:spLocks/>
          </p:cNvSpPr>
          <p:nvPr/>
        </p:nvSpPr>
        <p:spPr>
          <a:xfrm>
            <a:off x="838200" y="365125"/>
            <a:ext cx="77052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t>　何ができるようになるか　</a:t>
            </a:r>
            <a:endParaRPr lang="ja-JP" altLang="en-US" b="1" dirty="0">
              <a:latin typeface="HGP創英角ｺﾞｼｯｸUB" panose="020B0900000000000000" pitchFamily="50" charset="-128"/>
              <a:ea typeface="HGP創英角ｺﾞｼｯｸUB" panose="020B0900000000000000" pitchFamily="50" charset="-128"/>
            </a:endParaRPr>
          </a:p>
        </p:txBody>
      </p:sp>
      <p:sp>
        <p:nvSpPr>
          <p:cNvPr id="5" name="角丸四角形 4"/>
          <p:cNvSpPr/>
          <p:nvPr/>
        </p:nvSpPr>
        <p:spPr>
          <a:xfrm>
            <a:off x="1476103" y="1254034"/>
            <a:ext cx="6322423" cy="222069"/>
          </a:xfrm>
          <a:prstGeom prst="roundRect">
            <a:avLst/>
          </a:prstGeom>
          <a:gradFill flip="none" rotWithShape="1">
            <a:gsLst>
              <a:gs pos="41000">
                <a:srgbClr val="FFC000">
                  <a:tint val="66000"/>
                  <a:satMod val="160000"/>
                </a:srgbClr>
              </a:gs>
              <a:gs pos="72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涙形 5"/>
          <p:cNvSpPr/>
          <p:nvPr/>
        </p:nvSpPr>
        <p:spPr>
          <a:xfrm rot="2453110">
            <a:off x="337625" y="604911"/>
            <a:ext cx="872197" cy="649123"/>
          </a:xfrm>
          <a:prstGeom prst="teardrop">
            <a:avLst/>
          </a:prstGeom>
          <a:gradFill flip="none" rotWithShape="1">
            <a:gsLst>
              <a:gs pos="50000">
                <a:srgbClr val="FFC000">
                  <a:tint val="66000"/>
                  <a:satMod val="160000"/>
                </a:srgbClr>
              </a:gs>
              <a:gs pos="74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小学校の授業のイラスト | かわいいフリー素材集 いらすとや">
            <a:extLst>
              <a:ext uri="{FF2B5EF4-FFF2-40B4-BE49-F238E27FC236}">
                <a16:creationId xmlns:a16="http://schemas.microsoft.com/office/drawing/2014/main" id="{C591DC85-A5B5-413B-81B3-FA30746DA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300" y="1254034"/>
            <a:ext cx="2838450" cy="2660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通知表のイラスト | かわいいフリー素材集 いらすとや">
            <a:extLst>
              <a:ext uri="{FF2B5EF4-FFF2-40B4-BE49-F238E27FC236}">
                <a16:creationId xmlns:a16="http://schemas.microsoft.com/office/drawing/2014/main" id="{91E50DE9-EFE8-4BEB-8AC6-5149D10009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76" y="2190751"/>
            <a:ext cx="3521209" cy="18514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小学校の授業で勉強する子供たちの無料イラスト | フリーイラスト素材 ...">
            <a:extLst>
              <a:ext uri="{FF2B5EF4-FFF2-40B4-BE49-F238E27FC236}">
                <a16:creationId xmlns:a16="http://schemas.microsoft.com/office/drawing/2014/main" id="{32D6D304-FAF7-439B-9723-211C0B7B91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812" y="4354002"/>
            <a:ext cx="2838450" cy="16097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847B7B37-069D-4A4B-A668-EE8F35D0270D}"/>
              </a:ext>
            </a:extLst>
          </p:cNvPr>
          <p:cNvSpPr txBox="1"/>
          <p:nvPr/>
        </p:nvSpPr>
        <p:spPr>
          <a:xfrm>
            <a:off x="1771650" y="4104409"/>
            <a:ext cx="2838450" cy="523220"/>
          </a:xfrm>
          <a:prstGeom prst="rect">
            <a:avLst/>
          </a:prstGeom>
          <a:noFill/>
        </p:spPr>
        <p:txBody>
          <a:bodyPr wrap="square" rtlCol="0">
            <a:spAutoFit/>
          </a:bodyPr>
          <a:lstStyle/>
          <a:p>
            <a:r>
              <a:rPr kumimoji="1" lang="ja-JP" altLang="en-US" sz="2800" dirty="0">
                <a:solidFill>
                  <a:srgbClr val="00B050"/>
                </a:solidFill>
                <a:latin typeface="BIZ UDゴシック" panose="020B0400000000000000" pitchFamily="49" charset="-128"/>
                <a:ea typeface="BIZ UDゴシック" panose="020B0400000000000000" pitchFamily="49" charset="-128"/>
              </a:rPr>
              <a:t>通知表？</a:t>
            </a:r>
          </a:p>
        </p:txBody>
      </p:sp>
      <p:sp>
        <p:nvSpPr>
          <p:cNvPr id="11" name="テキスト ボックス 10">
            <a:extLst>
              <a:ext uri="{FF2B5EF4-FFF2-40B4-BE49-F238E27FC236}">
                <a16:creationId xmlns:a16="http://schemas.microsoft.com/office/drawing/2014/main" id="{E956A6E6-A38E-4C71-8F4C-9DD5F7E33D45}"/>
              </a:ext>
            </a:extLst>
          </p:cNvPr>
          <p:cNvSpPr txBox="1"/>
          <p:nvPr/>
        </p:nvSpPr>
        <p:spPr>
          <a:xfrm>
            <a:off x="8745600" y="3728060"/>
            <a:ext cx="2838450" cy="523220"/>
          </a:xfrm>
          <a:prstGeom prst="rect">
            <a:avLst/>
          </a:prstGeom>
          <a:noFill/>
        </p:spPr>
        <p:txBody>
          <a:bodyPr wrap="square" rtlCol="0">
            <a:spAutoFit/>
          </a:bodyPr>
          <a:lstStyle/>
          <a:p>
            <a:r>
              <a:rPr lang="ja-JP" altLang="en-US" sz="2800" dirty="0">
                <a:solidFill>
                  <a:srgbClr val="00B050"/>
                </a:solidFill>
                <a:latin typeface="BIZ UDゴシック" panose="020B0400000000000000" pitchFamily="49" charset="-128"/>
                <a:ea typeface="BIZ UDゴシック" panose="020B0400000000000000" pitchFamily="49" charset="-128"/>
              </a:rPr>
              <a:t>自分の指導</a:t>
            </a:r>
            <a:r>
              <a:rPr kumimoji="1" lang="ja-JP" altLang="en-US" sz="2800" dirty="0">
                <a:solidFill>
                  <a:srgbClr val="00B050"/>
                </a:solidFill>
                <a:latin typeface="BIZ UDゴシック" panose="020B0400000000000000" pitchFamily="49" charset="-128"/>
                <a:ea typeface="BIZ UDゴシック" panose="020B0400000000000000" pitchFamily="49" charset="-128"/>
              </a:rPr>
              <a:t>？</a:t>
            </a:r>
          </a:p>
        </p:txBody>
      </p:sp>
      <p:sp>
        <p:nvSpPr>
          <p:cNvPr id="12" name="テキスト ボックス 11">
            <a:extLst>
              <a:ext uri="{FF2B5EF4-FFF2-40B4-BE49-F238E27FC236}">
                <a16:creationId xmlns:a16="http://schemas.microsoft.com/office/drawing/2014/main" id="{5593AC9A-4200-4C3A-9789-D9829E61D3A8}"/>
              </a:ext>
            </a:extLst>
          </p:cNvPr>
          <p:cNvSpPr txBox="1"/>
          <p:nvPr/>
        </p:nvSpPr>
        <p:spPr>
          <a:xfrm>
            <a:off x="5010150" y="5958542"/>
            <a:ext cx="2838450" cy="523220"/>
          </a:xfrm>
          <a:prstGeom prst="rect">
            <a:avLst/>
          </a:prstGeom>
          <a:noFill/>
        </p:spPr>
        <p:txBody>
          <a:bodyPr wrap="square" rtlCol="0">
            <a:spAutoFit/>
          </a:bodyPr>
          <a:lstStyle/>
          <a:p>
            <a:r>
              <a:rPr lang="ja-JP" altLang="en-US" sz="2800" dirty="0">
                <a:solidFill>
                  <a:srgbClr val="00B050"/>
                </a:solidFill>
                <a:latin typeface="BIZ UDゴシック" panose="020B0400000000000000" pitchFamily="49" charset="-128"/>
                <a:ea typeface="BIZ UDゴシック" panose="020B0400000000000000" pitchFamily="49" charset="-128"/>
              </a:rPr>
              <a:t>子どもの学習</a:t>
            </a:r>
            <a:r>
              <a:rPr kumimoji="1" lang="ja-JP" altLang="en-US" sz="2800" dirty="0">
                <a:solidFill>
                  <a:srgbClr val="00B050"/>
                </a:solidFill>
                <a:latin typeface="BIZ UDゴシック" panose="020B0400000000000000" pitchFamily="49" charset="-128"/>
                <a:ea typeface="BIZ UDゴシック" panose="020B0400000000000000" pitchFamily="49" charset="-128"/>
              </a:rPr>
              <a:t>？</a:t>
            </a:r>
          </a:p>
        </p:txBody>
      </p:sp>
    </p:spTree>
    <p:extLst>
      <p:ext uri="{BB962C8B-B14F-4D97-AF65-F5344CB8AC3E}">
        <p14:creationId xmlns:p14="http://schemas.microsoft.com/office/powerpoint/2010/main" val="10961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9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900"/>
                                        <p:tgtEl>
                                          <p:spTgt spid="1028"/>
                                        </p:tgtEl>
                                      </p:cBhvr>
                                    </p:animEffect>
                                  </p:childTnLst>
                                </p:cTn>
                              </p:par>
                            </p:childTnLst>
                          </p:cTn>
                        </p:par>
                        <p:par>
                          <p:cTn id="11" fill="hold">
                            <p:stCondLst>
                              <p:cond delay="9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900"/>
                                        <p:tgtEl>
                                          <p:spTgt spid="10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900"/>
                                        <p:tgtEl>
                                          <p:spTgt spid="11"/>
                                        </p:tgtEl>
                                      </p:cBhvr>
                                    </p:animEffect>
                                  </p:childTnLst>
                                </p:cTn>
                              </p:par>
                            </p:childTnLst>
                          </p:cTn>
                        </p:par>
                        <p:par>
                          <p:cTn id="18" fill="hold">
                            <p:stCondLst>
                              <p:cond delay="1800"/>
                            </p:stCondLst>
                            <p:childTnLst>
                              <p:par>
                                <p:cTn id="19" presetID="10" presetClass="entr" presetSubtype="0" fill="hold" nodeType="after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900"/>
                                        <p:tgtEl>
                                          <p:spTgt spid="10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9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7319975" y="2409781"/>
            <a:ext cx="4845899" cy="432043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54874" y="143058"/>
            <a:ext cx="7169332" cy="771342"/>
          </a:xfrm>
        </p:spPr>
        <p:txBody>
          <a:bodyPr>
            <a:normAutofit/>
          </a:bodyPr>
          <a:lstStyle/>
          <a:p>
            <a:r>
              <a:rPr kumimoji="1" lang="ja-JP" altLang="en-US" sz="3600" dirty="0"/>
              <a:t>評価計画（指導と評価の一体化）</a:t>
            </a:r>
          </a:p>
        </p:txBody>
      </p:sp>
      <p:sp>
        <p:nvSpPr>
          <p:cNvPr id="7" name="左矢印吹き出し 6"/>
          <p:cNvSpPr/>
          <p:nvPr/>
        </p:nvSpPr>
        <p:spPr>
          <a:xfrm>
            <a:off x="7346101" y="1014352"/>
            <a:ext cx="4237158" cy="889037"/>
          </a:xfrm>
          <a:prstGeom prst="leftArrowCallout">
            <a:avLst>
              <a:gd name="adj1" fmla="val 22596"/>
              <a:gd name="adj2" fmla="val 11298"/>
              <a:gd name="adj3" fmla="val 38310"/>
              <a:gd name="adj4" fmla="val 6573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記録に残す評価</a:t>
            </a:r>
            <a:r>
              <a:rPr lang="ja-JP" altLang="en-US" dirty="0">
                <a:solidFill>
                  <a:schemeClr val="tx1"/>
                </a:solidFill>
              </a:rPr>
              <a:t>の場</a:t>
            </a:r>
            <a:endParaRPr lang="en-US" altLang="ja-JP" dirty="0">
              <a:solidFill>
                <a:schemeClr val="tx1"/>
              </a:solidFill>
            </a:endParaRPr>
          </a:p>
          <a:p>
            <a:r>
              <a:rPr lang="ja-JP" altLang="en-US" dirty="0">
                <a:solidFill>
                  <a:schemeClr val="tx1"/>
                </a:solidFill>
              </a:rPr>
              <a:t>　を計画的に設定する。</a:t>
            </a:r>
            <a:endParaRPr kumimoji="1" lang="ja-JP" altLang="en-US" dirty="0">
              <a:solidFill>
                <a:schemeClr val="tx1"/>
              </a:solidFill>
            </a:endParaRPr>
          </a:p>
        </p:txBody>
      </p:sp>
      <p:sp>
        <p:nvSpPr>
          <p:cNvPr id="9" name="テキスト ボックス 8"/>
          <p:cNvSpPr txBox="1"/>
          <p:nvPr/>
        </p:nvSpPr>
        <p:spPr>
          <a:xfrm>
            <a:off x="8521307" y="2493874"/>
            <a:ext cx="2050868" cy="369332"/>
          </a:xfrm>
          <a:prstGeom prst="rect">
            <a:avLst/>
          </a:prstGeom>
          <a:noFill/>
          <a:ln>
            <a:solidFill>
              <a:schemeClr val="tx1"/>
            </a:solidFill>
          </a:ln>
        </p:spPr>
        <p:txBody>
          <a:bodyPr wrap="square" rtlCol="0">
            <a:spAutoFit/>
          </a:bodyPr>
          <a:lstStyle/>
          <a:p>
            <a:r>
              <a:rPr lang="ja-JP" altLang="en-US" dirty="0"/>
              <a:t>子どもを観察する</a:t>
            </a:r>
            <a:endParaRPr kumimoji="1" lang="ja-JP" altLang="en-US" dirty="0"/>
          </a:p>
        </p:txBody>
      </p:sp>
      <p:sp>
        <p:nvSpPr>
          <p:cNvPr id="10" name="テキスト ボックス 9"/>
          <p:cNvSpPr txBox="1"/>
          <p:nvPr/>
        </p:nvSpPr>
        <p:spPr>
          <a:xfrm>
            <a:off x="8040188" y="2929698"/>
            <a:ext cx="2952205" cy="646331"/>
          </a:xfrm>
          <a:prstGeom prst="rect">
            <a:avLst/>
          </a:prstGeom>
          <a:noFill/>
          <a:ln>
            <a:solidFill>
              <a:schemeClr val="tx1"/>
            </a:solidFill>
          </a:ln>
        </p:spPr>
        <p:txBody>
          <a:bodyPr wrap="square" rtlCol="0">
            <a:spAutoFit/>
          </a:bodyPr>
          <a:lstStyle/>
          <a:p>
            <a:r>
              <a:rPr lang="ja-JP" altLang="en-US" dirty="0"/>
              <a:t>ワークシートや振り返りをチェックする</a:t>
            </a:r>
            <a:endParaRPr kumimoji="1" lang="ja-JP" altLang="en-US" dirty="0"/>
          </a:p>
        </p:txBody>
      </p:sp>
      <p:sp>
        <p:nvSpPr>
          <p:cNvPr id="12" name="角丸四角形 11"/>
          <p:cNvSpPr/>
          <p:nvPr/>
        </p:nvSpPr>
        <p:spPr>
          <a:xfrm>
            <a:off x="9811298" y="3931918"/>
            <a:ext cx="1723206" cy="5617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できるよう</a:t>
            </a:r>
            <a:endParaRPr kumimoji="1" lang="en-US" altLang="ja-JP" sz="1600" dirty="0">
              <a:solidFill>
                <a:schemeClr val="tx1"/>
              </a:solidFill>
            </a:endParaRPr>
          </a:p>
          <a:p>
            <a:pPr algn="ctr"/>
            <a:r>
              <a:rPr kumimoji="1" lang="ja-JP" altLang="en-US" sz="1600" dirty="0">
                <a:solidFill>
                  <a:schemeClr val="tx1"/>
                </a:solidFill>
              </a:rPr>
              <a:t>手立てを講じる</a:t>
            </a:r>
          </a:p>
        </p:txBody>
      </p:sp>
      <p:sp>
        <p:nvSpPr>
          <p:cNvPr id="13" name="テキスト ボックス 12"/>
          <p:cNvSpPr txBox="1"/>
          <p:nvPr/>
        </p:nvSpPr>
        <p:spPr>
          <a:xfrm>
            <a:off x="7346101" y="4698862"/>
            <a:ext cx="1800759" cy="369332"/>
          </a:xfrm>
          <a:prstGeom prst="rect">
            <a:avLst/>
          </a:prstGeom>
          <a:solidFill>
            <a:schemeClr val="accent2">
              <a:lumMod val="40000"/>
              <a:lumOff val="60000"/>
            </a:schemeClr>
          </a:solidFill>
          <a:ln>
            <a:solidFill>
              <a:schemeClr val="tx1"/>
            </a:solidFill>
          </a:ln>
        </p:spPr>
        <p:txBody>
          <a:bodyPr wrap="square" rtlCol="0">
            <a:spAutoFit/>
          </a:bodyPr>
          <a:lstStyle/>
          <a:p>
            <a:r>
              <a:rPr lang="ja-JP" altLang="en-US" dirty="0"/>
              <a:t>記録に残す評価</a:t>
            </a:r>
            <a:endParaRPr kumimoji="1" lang="ja-JP" altLang="en-US" dirty="0"/>
          </a:p>
        </p:txBody>
      </p:sp>
      <p:sp>
        <p:nvSpPr>
          <p:cNvPr id="14" name="線吹き出し 1 (枠付き) 13"/>
          <p:cNvSpPr/>
          <p:nvPr/>
        </p:nvSpPr>
        <p:spPr>
          <a:xfrm>
            <a:off x="11671203" y="2844188"/>
            <a:ext cx="411939" cy="1095786"/>
          </a:xfrm>
          <a:prstGeom prst="borderCallout1">
            <a:avLst>
              <a:gd name="adj1" fmla="val 18750"/>
              <a:gd name="adj2" fmla="val -8333"/>
              <a:gd name="adj3" fmla="val 99672"/>
              <a:gd name="adj4" fmla="val -48374"/>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指導改善</a:t>
            </a:r>
          </a:p>
        </p:txBody>
      </p:sp>
      <p:sp>
        <p:nvSpPr>
          <p:cNvPr id="15" name="線吹き出し 1 (枠付き) 14"/>
          <p:cNvSpPr/>
          <p:nvPr/>
        </p:nvSpPr>
        <p:spPr>
          <a:xfrm>
            <a:off x="11632014" y="4213726"/>
            <a:ext cx="425006" cy="1073057"/>
          </a:xfrm>
          <a:prstGeom prst="borderCallout1">
            <a:avLst>
              <a:gd name="adj1" fmla="val 85871"/>
              <a:gd name="adj2" fmla="val -6609"/>
              <a:gd name="adj3" fmla="val 27890"/>
              <a:gd name="adj4" fmla="val -3630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solidFill>
              </a:rPr>
              <a:t>学習</a:t>
            </a:r>
            <a:r>
              <a:rPr kumimoji="1" lang="ja-JP" altLang="en-US" dirty="0">
                <a:solidFill>
                  <a:schemeClr val="tx1"/>
                </a:solidFill>
              </a:rPr>
              <a:t>改善</a:t>
            </a:r>
          </a:p>
        </p:txBody>
      </p:sp>
      <p:sp>
        <p:nvSpPr>
          <p:cNvPr id="16" name="角丸四角形 15"/>
          <p:cNvSpPr/>
          <p:nvPr/>
        </p:nvSpPr>
        <p:spPr>
          <a:xfrm>
            <a:off x="9852435" y="5299846"/>
            <a:ext cx="1730824" cy="5617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できるよう</a:t>
            </a:r>
            <a:endParaRPr kumimoji="1" lang="en-US" altLang="ja-JP" sz="1600" dirty="0">
              <a:solidFill>
                <a:schemeClr val="tx1"/>
              </a:solidFill>
            </a:endParaRPr>
          </a:p>
          <a:p>
            <a:pPr algn="ctr"/>
            <a:r>
              <a:rPr kumimoji="1" lang="ja-JP" altLang="en-US" sz="1600" dirty="0">
                <a:solidFill>
                  <a:schemeClr val="tx1"/>
                </a:solidFill>
              </a:rPr>
              <a:t>手立てを講じる</a:t>
            </a:r>
          </a:p>
        </p:txBody>
      </p:sp>
      <p:sp>
        <p:nvSpPr>
          <p:cNvPr id="17" name="線吹き出し 1 (枠付き) 16"/>
          <p:cNvSpPr/>
          <p:nvPr/>
        </p:nvSpPr>
        <p:spPr>
          <a:xfrm>
            <a:off x="11871960" y="5442931"/>
            <a:ext cx="204651" cy="236262"/>
          </a:xfrm>
          <a:prstGeom prst="borderCallout1">
            <a:avLst>
              <a:gd name="adj1" fmla="val 18750"/>
              <a:gd name="adj2" fmla="val -8333"/>
              <a:gd name="adj3" fmla="val 114588"/>
              <a:gd name="adj4" fmla="val -143506"/>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sp>
        <p:nvSpPr>
          <p:cNvPr id="18" name="線吹き出し 1 (枠付き) 17"/>
          <p:cNvSpPr/>
          <p:nvPr/>
        </p:nvSpPr>
        <p:spPr>
          <a:xfrm>
            <a:off x="11871960" y="5749649"/>
            <a:ext cx="204651" cy="251041"/>
          </a:xfrm>
          <a:prstGeom prst="borderCallout1">
            <a:avLst>
              <a:gd name="adj1" fmla="val 85871"/>
              <a:gd name="adj2" fmla="val -6609"/>
              <a:gd name="adj3" fmla="val 16703"/>
              <a:gd name="adj4" fmla="val -146954"/>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kumimoji="1" lang="ja-JP" altLang="en-US" dirty="0">
              <a:solidFill>
                <a:schemeClr val="tx1"/>
              </a:solidFill>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959" y="3564143"/>
            <a:ext cx="665742" cy="2929724"/>
          </a:xfrm>
          <a:prstGeom prst="rect">
            <a:avLst/>
          </a:prstGeom>
        </p:spPr>
      </p:pic>
      <p:sp>
        <p:nvSpPr>
          <p:cNvPr id="20" name="テキスト ボックス 19"/>
          <p:cNvSpPr txBox="1"/>
          <p:nvPr/>
        </p:nvSpPr>
        <p:spPr>
          <a:xfrm>
            <a:off x="7433186" y="5922422"/>
            <a:ext cx="1800759" cy="646331"/>
          </a:xfrm>
          <a:prstGeom prst="rect">
            <a:avLst/>
          </a:prstGeom>
          <a:noFill/>
          <a:ln>
            <a:solidFill>
              <a:schemeClr val="tx1"/>
            </a:solidFill>
          </a:ln>
        </p:spPr>
        <p:txBody>
          <a:bodyPr wrap="square" rtlCol="0">
            <a:spAutoFit/>
          </a:bodyPr>
          <a:lstStyle/>
          <a:p>
            <a:r>
              <a:rPr lang="ja-JP" altLang="en-US" dirty="0"/>
              <a:t>記録に残す評価</a:t>
            </a:r>
            <a:endParaRPr lang="en-US" altLang="ja-JP" dirty="0"/>
          </a:p>
          <a:p>
            <a:r>
              <a:rPr kumimoji="1" lang="ja-JP" altLang="en-US" dirty="0"/>
              <a:t>の修正</a:t>
            </a:r>
          </a:p>
        </p:txBody>
      </p:sp>
      <p:sp>
        <p:nvSpPr>
          <p:cNvPr id="23" name="楕円 22"/>
          <p:cNvSpPr/>
          <p:nvPr/>
        </p:nvSpPr>
        <p:spPr>
          <a:xfrm>
            <a:off x="9708741" y="5961501"/>
            <a:ext cx="1244463" cy="5976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次単元</a:t>
            </a:r>
          </a:p>
        </p:txBody>
      </p:sp>
      <p:pic>
        <p:nvPicPr>
          <p:cNvPr id="22" name="図 21">
            <a:extLst>
              <a:ext uri="{FF2B5EF4-FFF2-40B4-BE49-F238E27FC236}">
                <a16:creationId xmlns:a16="http://schemas.microsoft.com/office/drawing/2014/main" id="{28055891-EBBC-4261-A478-2048A194565D}"/>
              </a:ext>
            </a:extLst>
          </p:cNvPr>
          <p:cNvPicPr>
            <a:picLocks noChangeAspect="1"/>
          </p:cNvPicPr>
          <p:nvPr/>
        </p:nvPicPr>
        <p:blipFill>
          <a:blip r:embed="rId4"/>
          <a:stretch>
            <a:fillRect/>
          </a:stretch>
        </p:blipFill>
        <p:spPr>
          <a:xfrm>
            <a:off x="387447" y="941382"/>
            <a:ext cx="6788177" cy="5552485"/>
          </a:xfrm>
          <a:prstGeom prst="rect">
            <a:avLst/>
          </a:prstGeom>
        </p:spPr>
      </p:pic>
    </p:spTree>
    <p:extLst>
      <p:ext uri="{BB962C8B-B14F-4D97-AF65-F5344CB8AC3E}">
        <p14:creationId xmlns:p14="http://schemas.microsoft.com/office/powerpoint/2010/main" val="318685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up)">
                                      <p:cBhvr>
                                        <p:cTn id="59" dur="2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9" grpId="0" animBg="1"/>
      <p:bldP spid="10" grpId="0" animBg="1"/>
      <p:bldP spid="12" grpId="0" animBg="1"/>
      <p:bldP spid="13" grpId="0" animBg="1"/>
      <p:bldP spid="14" grpId="0" animBg="1"/>
      <p:bldP spid="15" grpId="0" animBg="1"/>
      <p:bldP spid="16" grpId="0" animBg="1"/>
      <p:bldP spid="17" grpId="0" animBg="1"/>
      <p:bldP spid="18" grpId="0" animBg="1"/>
      <p:bldP spid="20"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幼稚園児のイラスト・絵カード:手のイラスト・絵カード素材">
            <a:extLst>
              <a:ext uri="{FF2B5EF4-FFF2-40B4-BE49-F238E27FC236}">
                <a16:creationId xmlns:a16="http://schemas.microsoft.com/office/drawing/2014/main" id="{82C69FB8-595E-4920-A025-45655A4C0F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4" name="Picture 10" descr="右の手のイラスト・絵カード素材">
            <a:extLst>
              <a:ext uri="{FF2B5EF4-FFF2-40B4-BE49-F238E27FC236}">
                <a16:creationId xmlns:a16="http://schemas.microsoft.com/office/drawing/2014/main" id="{488E98B7-A1FF-4417-A7C5-127936902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4921">
            <a:off x="6713316" y="3329134"/>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左の手のイラスト・絵カード素材">
            <a:extLst>
              <a:ext uri="{FF2B5EF4-FFF2-40B4-BE49-F238E27FC236}">
                <a16:creationId xmlns:a16="http://schemas.microsoft.com/office/drawing/2014/main" id="{ABC04D43-85AF-4A55-82D3-E7FF1A9A8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1943">
            <a:off x="2637082" y="3399084"/>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A24CBE4A-9BCF-4FA2-A038-1D5646C558D4}"/>
              </a:ext>
            </a:extLst>
          </p:cNvPr>
          <p:cNvSpPr txBox="1"/>
          <p:nvPr/>
        </p:nvSpPr>
        <p:spPr>
          <a:xfrm>
            <a:off x="9712378" y="723116"/>
            <a:ext cx="1015663" cy="3848100"/>
          </a:xfrm>
          <a:prstGeom prst="rect">
            <a:avLst/>
          </a:prstGeom>
          <a:noFill/>
        </p:spPr>
        <p:txBody>
          <a:bodyPr vert="eaVert" wrap="square" rtlCol="0">
            <a:spAutoFit/>
          </a:bodyPr>
          <a:lstStyle/>
          <a:p>
            <a:r>
              <a:rPr lang="ja-JP" altLang="en-US" sz="5400" dirty="0"/>
              <a:t>学習指導</a:t>
            </a:r>
            <a:endParaRPr kumimoji="1" lang="ja-JP" altLang="en-US" sz="5400" dirty="0"/>
          </a:p>
        </p:txBody>
      </p:sp>
      <p:sp>
        <p:nvSpPr>
          <p:cNvPr id="7" name="思考の吹き出し: 雲形 6">
            <a:extLst>
              <a:ext uri="{FF2B5EF4-FFF2-40B4-BE49-F238E27FC236}">
                <a16:creationId xmlns:a16="http://schemas.microsoft.com/office/drawing/2014/main" id="{30D6731F-4536-4E3F-A122-BAC05ABFEE55}"/>
              </a:ext>
            </a:extLst>
          </p:cNvPr>
          <p:cNvSpPr/>
          <p:nvPr/>
        </p:nvSpPr>
        <p:spPr>
          <a:xfrm>
            <a:off x="9567187" y="376659"/>
            <a:ext cx="1417187" cy="3869834"/>
          </a:xfrm>
          <a:prstGeom prst="cloudCallout">
            <a:avLst>
              <a:gd name="adj1" fmla="val -132499"/>
              <a:gd name="adj2" fmla="val 631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67BB75A8-9FDE-439A-AFA3-18E72960AE02}"/>
              </a:ext>
            </a:extLst>
          </p:cNvPr>
          <p:cNvSpPr/>
          <p:nvPr/>
        </p:nvSpPr>
        <p:spPr>
          <a:xfrm>
            <a:off x="400050" y="180975"/>
            <a:ext cx="3086100" cy="1752600"/>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chemeClr val="tx1"/>
                </a:solidFill>
              </a:rPr>
              <a:t>ALT</a:t>
            </a:r>
            <a:r>
              <a:rPr lang="ja-JP" altLang="en-US" sz="2800" dirty="0">
                <a:solidFill>
                  <a:schemeClr val="tx1"/>
                </a:solidFill>
              </a:rPr>
              <a:t>の活用</a:t>
            </a:r>
            <a:endParaRPr kumimoji="1" lang="ja-JP" altLang="en-US" sz="2800" dirty="0">
              <a:solidFill>
                <a:schemeClr val="tx1"/>
              </a:solidFill>
            </a:endParaRPr>
          </a:p>
        </p:txBody>
      </p:sp>
      <p:sp>
        <p:nvSpPr>
          <p:cNvPr id="14" name="楕円 13">
            <a:extLst>
              <a:ext uri="{FF2B5EF4-FFF2-40B4-BE49-F238E27FC236}">
                <a16:creationId xmlns:a16="http://schemas.microsoft.com/office/drawing/2014/main" id="{1442B52E-FF15-4248-92D7-62D705529D67}"/>
              </a:ext>
            </a:extLst>
          </p:cNvPr>
          <p:cNvSpPr/>
          <p:nvPr/>
        </p:nvSpPr>
        <p:spPr>
          <a:xfrm>
            <a:off x="342899" y="1522659"/>
            <a:ext cx="3086100" cy="1752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他教科等</a:t>
            </a:r>
            <a:endParaRPr lang="en-US" altLang="ja-JP" sz="2800" dirty="0">
              <a:solidFill>
                <a:schemeClr val="tx1"/>
              </a:solidFill>
            </a:endParaRPr>
          </a:p>
          <a:p>
            <a:pPr algn="ctr"/>
            <a:r>
              <a:rPr lang="ja-JP" altLang="en-US" sz="2800" dirty="0">
                <a:solidFill>
                  <a:schemeClr val="tx1"/>
                </a:solidFill>
              </a:rPr>
              <a:t>教育課程の関連</a:t>
            </a:r>
            <a:endParaRPr lang="en-US" altLang="ja-JP" sz="2800" dirty="0">
              <a:solidFill>
                <a:schemeClr val="tx1"/>
              </a:solidFill>
            </a:endParaRPr>
          </a:p>
        </p:txBody>
      </p:sp>
      <p:sp>
        <p:nvSpPr>
          <p:cNvPr id="15" name="楕円 14">
            <a:extLst>
              <a:ext uri="{FF2B5EF4-FFF2-40B4-BE49-F238E27FC236}">
                <a16:creationId xmlns:a16="http://schemas.microsoft.com/office/drawing/2014/main" id="{80D00716-54BE-4C86-86BE-52F39D88E08B}"/>
              </a:ext>
            </a:extLst>
          </p:cNvPr>
          <p:cNvSpPr/>
          <p:nvPr/>
        </p:nvSpPr>
        <p:spPr>
          <a:xfrm>
            <a:off x="238124" y="3100534"/>
            <a:ext cx="3295650" cy="1752600"/>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学び合える</a:t>
            </a:r>
            <a:endParaRPr lang="en-US" altLang="ja-JP" sz="2800" dirty="0">
              <a:solidFill>
                <a:schemeClr val="tx1"/>
              </a:solidFill>
            </a:endParaRPr>
          </a:p>
          <a:p>
            <a:pPr algn="ctr"/>
            <a:r>
              <a:rPr lang="ja-JP" altLang="en-US" sz="2800" dirty="0">
                <a:solidFill>
                  <a:schemeClr val="tx1"/>
                </a:solidFill>
              </a:rPr>
              <a:t>集団</a:t>
            </a:r>
            <a:endParaRPr lang="en-US" altLang="ja-JP" sz="2800" dirty="0">
              <a:solidFill>
                <a:schemeClr val="tx1"/>
              </a:solidFill>
            </a:endParaRPr>
          </a:p>
        </p:txBody>
      </p:sp>
      <p:sp>
        <p:nvSpPr>
          <p:cNvPr id="16" name="楕円 15">
            <a:extLst>
              <a:ext uri="{FF2B5EF4-FFF2-40B4-BE49-F238E27FC236}">
                <a16:creationId xmlns:a16="http://schemas.microsoft.com/office/drawing/2014/main" id="{2BE2C79F-92B1-470B-B98D-BAECF3F4D7CE}"/>
              </a:ext>
            </a:extLst>
          </p:cNvPr>
          <p:cNvSpPr/>
          <p:nvPr/>
        </p:nvSpPr>
        <p:spPr>
          <a:xfrm>
            <a:off x="342899" y="4616943"/>
            <a:ext cx="3086100" cy="175260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学びの</a:t>
            </a:r>
            <a:endParaRPr lang="en-US" altLang="ja-JP" sz="2800" dirty="0">
              <a:solidFill>
                <a:schemeClr val="tx1"/>
              </a:solidFill>
            </a:endParaRPr>
          </a:p>
          <a:p>
            <a:pPr algn="ctr"/>
            <a:r>
              <a:rPr lang="ja-JP" altLang="en-US" sz="2800" dirty="0">
                <a:solidFill>
                  <a:schemeClr val="tx1"/>
                </a:solidFill>
              </a:rPr>
              <a:t>ルール</a:t>
            </a:r>
            <a:endParaRPr lang="en-US" altLang="ja-JP" sz="2800" dirty="0">
              <a:solidFill>
                <a:schemeClr val="tx1"/>
              </a:solidFill>
            </a:endParaRPr>
          </a:p>
        </p:txBody>
      </p:sp>
      <p:pic>
        <p:nvPicPr>
          <p:cNvPr id="1040" name="Picture 16" descr="手をつないで走る世界の子供たちのイラスト | かわいいフリー素材集 ...">
            <a:extLst>
              <a:ext uri="{FF2B5EF4-FFF2-40B4-BE49-F238E27FC236}">
                <a16:creationId xmlns:a16="http://schemas.microsoft.com/office/drawing/2014/main" id="{F01091F2-D7B7-4C41-8562-3D13792E1A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1" y="104991"/>
            <a:ext cx="4435816" cy="41415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肩を組む世界の子供たちのイラスト | かわいいフリー素材集 いらすとや">
            <a:extLst>
              <a:ext uri="{FF2B5EF4-FFF2-40B4-BE49-F238E27FC236}">
                <a16:creationId xmlns:a16="http://schemas.microsoft.com/office/drawing/2014/main" id="{1D7205B1-B73A-4300-834E-9EBF982ED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9152" y="177601"/>
            <a:ext cx="4202114" cy="420211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小規模事業者持続化補助金が公募開始しました！(ただし、災害に遭った ...">
            <a:extLst>
              <a:ext uri="{FF2B5EF4-FFF2-40B4-BE49-F238E27FC236}">
                <a16:creationId xmlns:a16="http://schemas.microsoft.com/office/drawing/2014/main" id="{9AF7C645-E6DD-48EA-9248-C7C1CC7C16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9280" y="180975"/>
            <a:ext cx="6419852" cy="5464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1000"/>
                                        <p:tgtEl>
                                          <p:spTgt spid="1034"/>
                                        </p:tgtEl>
                                      </p:cBhvr>
                                    </p:animEffect>
                                    <p:anim calcmode="lin" valueType="num">
                                      <p:cBhvr>
                                        <p:cTn id="8" dur="1000" fill="hold"/>
                                        <p:tgtEl>
                                          <p:spTgt spid="1034"/>
                                        </p:tgtEl>
                                        <p:attrNameLst>
                                          <p:attrName>ppt_x</p:attrName>
                                        </p:attrNameLst>
                                      </p:cBhvr>
                                      <p:tavLst>
                                        <p:tav tm="0">
                                          <p:val>
                                            <p:strVal val="#ppt_x"/>
                                          </p:val>
                                        </p:tav>
                                        <p:tav tm="100000">
                                          <p:val>
                                            <p:strVal val="#ppt_x"/>
                                          </p:val>
                                        </p:tav>
                                      </p:tavLst>
                                    </p:anim>
                                    <p:anim calcmode="lin" valueType="num">
                                      <p:cBhvr>
                                        <p:cTn id="9"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fade">
                                      <p:cBhvr>
                                        <p:cTn id="22" dur="1000"/>
                                        <p:tgtEl>
                                          <p:spTgt spid="1036"/>
                                        </p:tgtEl>
                                      </p:cBhvr>
                                    </p:animEffect>
                                    <p:anim calcmode="lin" valueType="num">
                                      <p:cBhvr>
                                        <p:cTn id="23" dur="1000" fill="hold"/>
                                        <p:tgtEl>
                                          <p:spTgt spid="1036"/>
                                        </p:tgtEl>
                                        <p:attrNameLst>
                                          <p:attrName>ppt_x</p:attrName>
                                        </p:attrNameLst>
                                      </p:cBhvr>
                                      <p:tavLst>
                                        <p:tav tm="0">
                                          <p:val>
                                            <p:strVal val="#ppt_x"/>
                                          </p:val>
                                        </p:tav>
                                        <p:tav tm="100000">
                                          <p:val>
                                            <p:strVal val="#ppt_x"/>
                                          </p:val>
                                        </p:tav>
                                      </p:tavLst>
                                    </p:anim>
                                    <p:anim calcmode="lin" valueType="num">
                                      <p:cBhvr>
                                        <p:cTn id="24"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42" presetClass="path" presetSubtype="0" accel="50000" decel="50000" fill="hold" nodeType="withEffect">
                                  <p:stCondLst>
                                    <p:cond delay="0"/>
                                  </p:stCondLst>
                                  <p:childTnLst>
                                    <p:animMotion origin="layout" path="M -1.04167E-6 1.11111E-6 L -0.0918 0.01643 " pathEditMode="relative" rAng="0" ptsTypes="AA">
                                      <p:cBhvr>
                                        <p:cTn id="66" dur="2000" fill="hold"/>
                                        <p:tgtEl>
                                          <p:spTgt spid="1034"/>
                                        </p:tgtEl>
                                        <p:attrNameLst>
                                          <p:attrName>ppt_x</p:attrName>
                                          <p:attrName>ppt_y</p:attrName>
                                        </p:attrNameLst>
                                      </p:cBhvr>
                                      <p:rCtr x="-4596" y="810"/>
                                    </p:animMotion>
                                  </p:childTnLst>
                                </p:cTn>
                              </p:par>
                              <p:par>
                                <p:cTn id="67" presetID="42" presetClass="path" presetSubtype="0" accel="50000" decel="50000" fill="hold" nodeType="withEffect">
                                  <p:stCondLst>
                                    <p:cond delay="0"/>
                                  </p:stCondLst>
                                  <p:childTnLst>
                                    <p:animMotion origin="layout" path="M 3.95833E-6 -4.07407E-6 L 0.13007 0.01135 " pathEditMode="relative" rAng="0" ptsTypes="AA">
                                      <p:cBhvr>
                                        <p:cTn id="68" dur="2000" fill="hold"/>
                                        <p:tgtEl>
                                          <p:spTgt spid="1036"/>
                                        </p:tgtEl>
                                        <p:attrNameLst>
                                          <p:attrName>ppt_x</p:attrName>
                                          <p:attrName>ppt_y</p:attrName>
                                        </p:attrNameLst>
                                      </p:cBhvr>
                                      <p:rCtr x="6497" y="556"/>
                                    </p:animMotion>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1038"/>
                                        </p:tgtEl>
                                        <p:attrNameLst>
                                          <p:attrName>style.visibility</p:attrName>
                                        </p:attrNameLst>
                                      </p:cBhvr>
                                      <p:to>
                                        <p:strVal val="visible"/>
                                      </p:to>
                                    </p:set>
                                    <p:anim calcmode="lin" valueType="num">
                                      <p:cBhvr>
                                        <p:cTn id="73" dur="1000" fill="hold"/>
                                        <p:tgtEl>
                                          <p:spTgt spid="1038"/>
                                        </p:tgtEl>
                                        <p:attrNameLst>
                                          <p:attrName>ppt_w</p:attrName>
                                        </p:attrNameLst>
                                      </p:cBhvr>
                                      <p:tavLst>
                                        <p:tav tm="0">
                                          <p:val>
                                            <p:fltVal val="0"/>
                                          </p:val>
                                        </p:tav>
                                        <p:tav tm="100000">
                                          <p:val>
                                            <p:strVal val="#ppt_w"/>
                                          </p:val>
                                        </p:tav>
                                      </p:tavLst>
                                    </p:anim>
                                    <p:anim calcmode="lin" valueType="num">
                                      <p:cBhvr>
                                        <p:cTn id="74" dur="1000" fill="hold"/>
                                        <p:tgtEl>
                                          <p:spTgt spid="1038"/>
                                        </p:tgtEl>
                                        <p:attrNameLst>
                                          <p:attrName>ppt_h</p:attrName>
                                        </p:attrNameLst>
                                      </p:cBhvr>
                                      <p:tavLst>
                                        <p:tav tm="0">
                                          <p:val>
                                            <p:fltVal val="0"/>
                                          </p:val>
                                        </p:tav>
                                        <p:tav tm="100000">
                                          <p:val>
                                            <p:strVal val="#ppt_h"/>
                                          </p:val>
                                        </p:tav>
                                      </p:tavLst>
                                    </p:anim>
                                    <p:animEffect transition="in" filter="fade">
                                      <p:cBhvr>
                                        <p:cTn id="75" dur="1000"/>
                                        <p:tgtEl>
                                          <p:spTgt spid="1038"/>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040"/>
                                        </p:tgtEl>
                                        <p:attrNameLst>
                                          <p:attrName>style.visibility</p:attrName>
                                        </p:attrNameLst>
                                      </p:cBhvr>
                                      <p:to>
                                        <p:strVal val="visible"/>
                                      </p:to>
                                    </p:set>
                                    <p:anim calcmode="lin" valueType="num">
                                      <p:cBhvr>
                                        <p:cTn id="80" dur="500" fill="hold"/>
                                        <p:tgtEl>
                                          <p:spTgt spid="1040"/>
                                        </p:tgtEl>
                                        <p:attrNameLst>
                                          <p:attrName>ppt_w</p:attrName>
                                        </p:attrNameLst>
                                      </p:cBhvr>
                                      <p:tavLst>
                                        <p:tav tm="0">
                                          <p:val>
                                            <p:fltVal val="0"/>
                                          </p:val>
                                        </p:tav>
                                        <p:tav tm="100000">
                                          <p:val>
                                            <p:strVal val="#ppt_w"/>
                                          </p:val>
                                        </p:tav>
                                      </p:tavLst>
                                    </p:anim>
                                    <p:anim calcmode="lin" valueType="num">
                                      <p:cBhvr>
                                        <p:cTn id="81" dur="500" fill="hold"/>
                                        <p:tgtEl>
                                          <p:spTgt spid="1040"/>
                                        </p:tgtEl>
                                        <p:attrNameLst>
                                          <p:attrName>ppt_h</p:attrName>
                                        </p:attrNameLst>
                                      </p:cBhvr>
                                      <p:tavLst>
                                        <p:tav tm="0">
                                          <p:val>
                                            <p:fltVal val="0"/>
                                          </p:val>
                                        </p:tav>
                                        <p:tav tm="100000">
                                          <p:val>
                                            <p:strVal val="#ppt_h"/>
                                          </p:val>
                                        </p:tav>
                                      </p:tavLst>
                                    </p:anim>
                                    <p:animEffect transition="in" filter="fade">
                                      <p:cBhvr>
                                        <p:cTn id="82" dur="500"/>
                                        <p:tgtEl>
                                          <p:spTgt spid="1040"/>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1042"/>
                                        </p:tgtEl>
                                        <p:attrNameLst>
                                          <p:attrName>style.visibility</p:attrName>
                                        </p:attrNameLst>
                                      </p:cBhvr>
                                      <p:to>
                                        <p:strVal val="visible"/>
                                      </p:to>
                                    </p:set>
                                    <p:anim calcmode="lin" valueType="num">
                                      <p:cBhvr>
                                        <p:cTn id="87" dur="500" fill="hold"/>
                                        <p:tgtEl>
                                          <p:spTgt spid="1042"/>
                                        </p:tgtEl>
                                        <p:attrNameLst>
                                          <p:attrName>ppt_w</p:attrName>
                                        </p:attrNameLst>
                                      </p:cBhvr>
                                      <p:tavLst>
                                        <p:tav tm="0">
                                          <p:val>
                                            <p:fltVal val="0"/>
                                          </p:val>
                                        </p:tav>
                                        <p:tav tm="100000">
                                          <p:val>
                                            <p:strVal val="#ppt_w"/>
                                          </p:val>
                                        </p:tav>
                                      </p:tavLst>
                                    </p:anim>
                                    <p:anim calcmode="lin" valueType="num">
                                      <p:cBhvr>
                                        <p:cTn id="88" dur="500" fill="hold"/>
                                        <p:tgtEl>
                                          <p:spTgt spid="1042"/>
                                        </p:tgtEl>
                                        <p:attrNameLst>
                                          <p:attrName>ppt_h</p:attrName>
                                        </p:attrNameLst>
                                      </p:cBhvr>
                                      <p:tavLst>
                                        <p:tav tm="0">
                                          <p:val>
                                            <p:fltVal val="0"/>
                                          </p:val>
                                        </p:tav>
                                        <p:tav tm="100000">
                                          <p:val>
                                            <p:strVal val="#ppt_h"/>
                                          </p:val>
                                        </p:tav>
                                      </p:tavLst>
                                    </p:anim>
                                    <p:animEffect transition="in" filter="fade">
                                      <p:cBhvr>
                                        <p:cTn id="89"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7" grpId="0" animBg="1"/>
      <p:bldP spid="7"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38250" y="365125"/>
            <a:ext cx="9015549" cy="1325563"/>
          </a:xfrm>
        </p:spPr>
        <p:txBody>
          <a:bodyPr/>
          <a:lstStyle/>
          <a:p>
            <a:r>
              <a:rPr kumimoji="1" lang="ja-JP" altLang="en-US" dirty="0"/>
              <a:t>教科書の学習の流れ</a:t>
            </a:r>
          </a:p>
        </p:txBody>
      </p:sp>
      <p:sp>
        <p:nvSpPr>
          <p:cNvPr id="3" name="コンテンツ プレースホルダー 2"/>
          <p:cNvSpPr>
            <a:spLocks noGrp="1"/>
          </p:cNvSpPr>
          <p:nvPr>
            <p:ph idx="1"/>
          </p:nvPr>
        </p:nvSpPr>
        <p:spPr>
          <a:xfrm>
            <a:off x="303663" y="1825625"/>
            <a:ext cx="11926437" cy="4667250"/>
          </a:xfrm>
        </p:spPr>
        <p:txBody>
          <a:bodyPr>
            <a:normAutofit/>
          </a:bodyPr>
          <a:lstStyle/>
          <a:p>
            <a:pPr marL="0" indent="0">
              <a:buNone/>
            </a:pPr>
            <a:r>
              <a:rPr lang="en-US" altLang="ja-JP" dirty="0"/>
              <a:t>1</a:t>
            </a:r>
            <a:r>
              <a:rPr kumimoji="1" lang="ja-JP" altLang="en-US" dirty="0"/>
              <a:t>　</a:t>
            </a:r>
            <a:r>
              <a:rPr kumimoji="1" lang="en-US" altLang="ja-JP" dirty="0"/>
              <a:t>【Let’s Sing】   </a:t>
            </a:r>
            <a:r>
              <a:rPr kumimoji="1" lang="ja-JP" altLang="en-US" dirty="0"/>
              <a:t>♪</a:t>
            </a:r>
            <a:r>
              <a:rPr kumimoji="1" lang="en-US" altLang="ja-JP" dirty="0"/>
              <a:t>Hello everyone.</a:t>
            </a:r>
          </a:p>
          <a:p>
            <a:pPr marL="0" indent="0">
              <a:buNone/>
            </a:pPr>
            <a:r>
              <a:rPr lang="en-US" altLang="ja-JP" dirty="0"/>
              <a:t>2</a:t>
            </a:r>
            <a:r>
              <a:rPr lang="ja-JP" altLang="en-US" dirty="0"/>
              <a:t>　</a:t>
            </a:r>
            <a:r>
              <a:rPr lang="en-US" altLang="ja-JP" dirty="0"/>
              <a:t>【Let’s Chant】</a:t>
            </a:r>
            <a:r>
              <a:rPr lang="ja-JP" altLang="en-US" dirty="0"/>
              <a:t>　♪</a:t>
            </a:r>
            <a:r>
              <a:rPr lang="en-US" altLang="ja-JP" dirty="0"/>
              <a:t>Where are you from?</a:t>
            </a:r>
          </a:p>
          <a:p>
            <a:pPr marL="0" indent="0">
              <a:buNone/>
            </a:pPr>
            <a:r>
              <a:rPr lang="en-US" altLang="ja-JP" dirty="0"/>
              <a:t>3</a:t>
            </a:r>
            <a:r>
              <a:rPr kumimoji="1" lang="ja-JP" altLang="en-US" dirty="0"/>
              <a:t>　</a:t>
            </a:r>
            <a:r>
              <a:rPr kumimoji="1" lang="en-US" altLang="ja-JP" dirty="0"/>
              <a:t>【Word Link】  </a:t>
            </a:r>
            <a:r>
              <a:rPr kumimoji="1" lang="ja-JP" altLang="en-US" dirty="0"/>
              <a:t>　</a:t>
            </a:r>
            <a:r>
              <a:rPr kumimoji="1" lang="en-US" altLang="ja-JP" dirty="0"/>
              <a:t>『</a:t>
            </a:r>
            <a:r>
              <a:rPr kumimoji="1" lang="ja-JP" altLang="en-US" dirty="0"/>
              <a:t>月，日付</a:t>
            </a:r>
            <a:r>
              <a:rPr kumimoji="1" lang="en-US" altLang="ja-JP" dirty="0"/>
              <a:t>』</a:t>
            </a:r>
          </a:p>
          <a:p>
            <a:pPr marL="0" indent="0">
              <a:buNone/>
            </a:pPr>
            <a:r>
              <a:rPr lang="en-US" altLang="ja-JP" dirty="0"/>
              <a:t>4</a:t>
            </a:r>
            <a:r>
              <a:rPr lang="ja-JP" altLang="en-US" dirty="0"/>
              <a:t>　</a:t>
            </a:r>
            <a:r>
              <a:rPr lang="en-US" altLang="ja-JP" dirty="0"/>
              <a:t>【Let’s Listen</a:t>
            </a:r>
            <a:r>
              <a:rPr lang="ja-JP" altLang="en-US" dirty="0"/>
              <a:t>②</a:t>
            </a:r>
            <a:r>
              <a:rPr lang="en-US" altLang="ja-JP" dirty="0"/>
              <a:t>】 </a:t>
            </a:r>
            <a:r>
              <a:rPr lang="ja-JP" altLang="en-US" dirty="0"/>
              <a:t>歴史上の人物について英語を聞いて誕生日を書</a:t>
            </a:r>
            <a:endParaRPr lang="en-US" altLang="ja-JP" dirty="0"/>
          </a:p>
          <a:p>
            <a:pPr marL="0" indent="0">
              <a:buNone/>
            </a:pPr>
            <a:r>
              <a:rPr lang="ja-JP" altLang="en-US" dirty="0"/>
              <a:t>　　　　　　　　　 こう。</a:t>
            </a:r>
            <a:r>
              <a:rPr lang="en-US" altLang="ja-JP" dirty="0"/>
              <a:t> </a:t>
            </a:r>
          </a:p>
          <a:p>
            <a:pPr marL="0" indent="0">
              <a:buNone/>
            </a:pPr>
            <a:r>
              <a:rPr kumimoji="1" lang="en-US" altLang="ja-JP" dirty="0"/>
              <a:t>5</a:t>
            </a:r>
            <a:r>
              <a:rPr kumimoji="1" lang="ja-JP" altLang="en-US" dirty="0"/>
              <a:t>　</a:t>
            </a:r>
            <a:r>
              <a:rPr kumimoji="1" lang="en-US" altLang="ja-JP" dirty="0"/>
              <a:t>【Let’s Try</a:t>
            </a:r>
            <a:r>
              <a:rPr kumimoji="1" lang="ja-JP" altLang="en-US" dirty="0"/>
              <a:t>③</a:t>
            </a:r>
            <a:r>
              <a:rPr kumimoji="1" lang="en-US" altLang="ja-JP" dirty="0"/>
              <a:t>】</a:t>
            </a:r>
            <a:r>
              <a:rPr kumimoji="1" lang="ja-JP" altLang="en-US" dirty="0"/>
              <a:t>　先生や友達の名前や誕生日をたずねて書こう。</a:t>
            </a:r>
            <a:endParaRPr kumimoji="1" lang="en-US" altLang="ja-JP" dirty="0"/>
          </a:p>
          <a:p>
            <a:pPr marL="0" indent="0" algn="dist">
              <a:buNone/>
            </a:pPr>
            <a:r>
              <a:rPr lang="en-US" altLang="ja-JP" dirty="0"/>
              <a:t>6</a:t>
            </a:r>
            <a:r>
              <a:rPr lang="ja-JP" altLang="en-US" dirty="0"/>
              <a:t>　</a:t>
            </a:r>
            <a:r>
              <a:rPr lang="en-US" altLang="ja-JP" dirty="0"/>
              <a:t>【Let’s Read and Write】</a:t>
            </a:r>
            <a:r>
              <a:rPr lang="ja-JP" altLang="en-US" dirty="0"/>
              <a:t>　</a:t>
            </a:r>
            <a:r>
              <a:rPr lang="en-US" altLang="ja-JP" dirty="0"/>
              <a:t>“My birthday is May 5th.”</a:t>
            </a:r>
            <a:r>
              <a:rPr lang="ja-JP" altLang="en-US" dirty="0"/>
              <a:t>を読んで書く。</a:t>
            </a:r>
            <a:endParaRPr kumimoji="1" lang="en-US" altLang="ja-JP" dirty="0"/>
          </a:p>
          <a:p>
            <a:pPr marL="0" indent="0">
              <a:buNone/>
            </a:pPr>
            <a:r>
              <a:rPr kumimoji="1" lang="en-US" altLang="ja-JP" dirty="0"/>
              <a:t>7</a:t>
            </a:r>
            <a:r>
              <a:rPr kumimoji="1" lang="ja-JP" altLang="en-US" dirty="0"/>
              <a:t>　</a:t>
            </a:r>
            <a:r>
              <a:rPr kumimoji="1" lang="en-US" altLang="ja-JP" dirty="0"/>
              <a:t>【Sounds and Letters】       “F” “f”</a:t>
            </a:r>
          </a:p>
          <a:p>
            <a:pPr marL="0" indent="0">
              <a:buNone/>
            </a:pPr>
            <a:endParaRPr kumimoji="1" lang="ja-JP" altLang="en-US" dirty="0"/>
          </a:p>
        </p:txBody>
      </p:sp>
      <p:sp>
        <p:nvSpPr>
          <p:cNvPr id="4" name="動作設定ボタン: 情報 3">
            <a:hlinkClick r:id="" action="ppaction://noaction" highlightClick="1"/>
          </p:cNvPr>
          <p:cNvSpPr/>
          <p:nvPr/>
        </p:nvSpPr>
        <p:spPr>
          <a:xfrm>
            <a:off x="746760" y="596832"/>
            <a:ext cx="899160" cy="862148"/>
          </a:xfrm>
          <a:prstGeom prst="actionButtonInformat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524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94113" y="142603"/>
            <a:ext cx="10749915" cy="6454140"/>
          </a:xfrm>
          <a:prstGeom prst="rect">
            <a:avLst/>
          </a:prstGeom>
        </p:spPr>
      </p:pic>
    </p:spTree>
    <p:extLst>
      <p:ext uri="{BB962C8B-B14F-4D97-AF65-F5344CB8AC3E}">
        <p14:creationId xmlns:p14="http://schemas.microsoft.com/office/powerpoint/2010/main" val="273087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0F4B3F3-1693-49E7-9AA2-45693C23FB8C}"/>
              </a:ext>
            </a:extLst>
          </p:cNvPr>
          <p:cNvPicPr>
            <a:picLocks noChangeAspect="1"/>
          </p:cNvPicPr>
          <p:nvPr/>
        </p:nvPicPr>
        <p:blipFill>
          <a:blip r:embed="rId3"/>
          <a:stretch>
            <a:fillRect/>
          </a:stretch>
        </p:blipFill>
        <p:spPr>
          <a:xfrm>
            <a:off x="794113" y="142603"/>
            <a:ext cx="10749915" cy="6454140"/>
          </a:xfrm>
          <a:prstGeom prst="rect">
            <a:avLst/>
          </a:prstGeom>
        </p:spPr>
      </p:pic>
      <p:sp>
        <p:nvSpPr>
          <p:cNvPr id="2" name="正方形/長方形 1">
            <a:extLst>
              <a:ext uri="{FF2B5EF4-FFF2-40B4-BE49-F238E27FC236}">
                <a16:creationId xmlns:a16="http://schemas.microsoft.com/office/drawing/2014/main" id="{B08CA160-F9F6-4523-93F4-7AF32C00FC9E}"/>
              </a:ext>
            </a:extLst>
          </p:cNvPr>
          <p:cNvSpPr/>
          <p:nvPr/>
        </p:nvSpPr>
        <p:spPr>
          <a:xfrm>
            <a:off x="4007796" y="2289750"/>
            <a:ext cx="4143983" cy="42426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027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　何ができるようになるか</a:t>
            </a:r>
          </a:p>
        </p:txBody>
      </p:sp>
      <p:sp>
        <p:nvSpPr>
          <p:cNvPr id="4" name="角丸四角形 3"/>
          <p:cNvSpPr/>
          <p:nvPr/>
        </p:nvSpPr>
        <p:spPr>
          <a:xfrm>
            <a:off x="1476103" y="1254034"/>
            <a:ext cx="6322423" cy="222069"/>
          </a:xfrm>
          <a:prstGeom prst="roundRect">
            <a:avLst/>
          </a:prstGeom>
          <a:gradFill flip="none" rotWithShape="1">
            <a:gsLst>
              <a:gs pos="41000">
                <a:srgbClr val="FFC000">
                  <a:tint val="66000"/>
                  <a:satMod val="160000"/>
                </a:srgbClr>
              </a:gs>
              <a:gs pos="72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涙形 4"/>
          <p:cNvSpPr/>
          <p:nvPr/>
        </p:nvSpPr>
        <p:spPr>
          <a:xfrm rot="2453110">
            <a:off x="337625" y="604911"/>
            <a:ext cx="872197" cy="649123"/>
          </a:xfrm>
          <a:prstGeom prst="teardrop">
            <a:avLst/>
          </a:prstGeom>
          <a:gradFill flip="none" rotWithShape="1">
            <a:gsLst>
              <a:gs pos="50000">
                <a:srgbClr val="FFC000">
                  <a:tint val="66000"/>
                  <a:satMod val="160000"/>
                </a:srgbClr>
              </a:gs>
              <a:gs pos="74000">
                <a:srgbClr val="FFC000">
                  <a:tint val="44500"/>
                  <a:satMod val="160000"/>
                </a:srgbClr>
              </a:gs>
              <a:gs pos="100000">
                <a:srgbClr val="FFC00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584876" y="1690688"/>
            <a:ext cx="3474720" cy="523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89581" y="3204737"/>
            <a:ext cx="677108" cy="2478928"/>
          </a:xfrm>
          <a:prstGeom prst="rect">
            <a:avLst/>
          </a:prstGeom>
          <a:noFill/>
        </p:spPr>
        <p:txBody>
          <a:bodyPr vert="eaVert" wrap="square" rtlCol="0">
            <a:spAutoFit/>
          </a:bodyPr>
          <a:lstStyle/>
          <a:p>
            <a:pPr algn="ctr"/>
            <a:r>
              <a:rPr lang="ja-JP" altLang="en-US" sz="3200" dirty="0">
                <a:latin typeface="HGP創英角ｺﾞｼｯｸUB" panose="020B0900000000000000" pitchFamily="50" charset="-128"/>
                <a:ea typeface="HGP創英角ｺﾞｼｯｸUB" panose="020B0900000000000000" pitchFamily="50" charset="-128"/>
              </a:rPr>
              <a:t>領域</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p:cNvSpPr txBox="1"/>
          <p:nvPr/>
        </p:nvSpPr>
        <p:spPr>
          <a:xfrm>
            <a:off x="6309360" y="1682310"/>
            <a:ext cx="2560320" cy="523220"/>
          </a:xfrm>
          <a:prstGeom prst="rect">
            <a:avLst/>
          </a:prstGeom>
          <a:noFill/>
        </p:spPr>
        <p:txBody>
          <a:bodyPr wrap="square" rtlCol="0">
            <a:spAutoFit/>
          </a:bodyPr>
          <a:lstStyle/>
          <a:p>
            <a:r>
              <a:rPr lang="ja-JP" altLang="en-US" sz="2800" dirty="0">
                <a:latin typeface="HGP創英角ｺﾞｼｯｸUB" panose="020B0900000000000000" pitchFamily="50" charset="-128"/>
                <a:ea typeface="HGP創英角ｺﾞｼｯｸUB" panose="020B0900000000000000" pitchFamily="50" charset="-128"/>
              </a:rPr>
              <a:t>資質・能力</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476443" y="2790712"/>
            <a:ext cx="703385" cy="342720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828413989"/>
              </p:ext>
            </p:extLst>
          </p:nvPr>
        </p:nvGraphicFramePr>
        <p:xfrm>
          <a:off x="3685698" y="2471679"/>
          <a:ext cx="8027892" cy="914400"/>
        </p:xfrm>
        <a:graphic>
          <a:graphicData uri="http://schemas.openxmlformats.org/drawingml/2006/table">
            <a:tbl>
              <a:tblPr firstRow="1" bandRow="1">
                <a:tableStyleId>{5C22544A-7EE6-4342-B048-85BDC9FD1C3A}</a:tableStyleId>
              </a:tblPr>
              <a:tblGrid>
                <a:gridCol w="2675964">
                  <a:extLst>
                    <a:ext uri="{9D8B030D-6E8A-4147-A177-3AD203B41FA5}">
                      <a16:colId xmlns:a16="http://schemas.microsoft.com/office/drawing/2014/main" val="279820994"/>
                    </a:ext>
                  </a:extLst>
                </a:gridCol>
                <a:gridCol w="2675964">
                  <a:extLst>
                    <a:ext uri="{9D8B030D-6E8A-4147-A177-3AD203B41FA5}">
                      <a16:colId xmlns:a16="http://schemas.microsoft.com/office/drawing/2014/main" val="3501687879"/>
                    </a:ext>
                  </a:extLst>
                </a:gridCol>
                <a:gridCol w="2675964">
                  <a:extLst>
                    <a:ext uri="{9D8B030D-6E8A-4147-A177-3AD203B41FA5}">
                      <a16:colId xmlns:a16="http://schemas.microsoft.com/office/drawing/2014/main" val="3980162056"/>
                    </a:ext>
                  </a:extLst>
                </a:gridCol>
              </a:tblGrid>
              <a:tr h="659985">
                <a:tc>
                  <a:txBody>
                    <a:bodyPr/>
                    <a:lstStyle/>
                    <a:p>
                      <a:pPr algn="ctr"/>
                      <a:r>
                        <a:rPr kumimoji="1" lang="ja-JP" altLang="en-US" b="0" dirty="0">
                          <a:solidFill>
                            <a:schemeClr val="tx1"/>
                          </a:solidFill>
                          <a:latin typeface="+mn-ea"/>
                          <a:ea typeface="+mn-ea"/>
                        </a:rPr>
                        <a:t>知識</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及び</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技能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b="0" dirty="0">
                          <a:solidFill>
                            <a:schemeClr val="tx1"/>
                          </a:solidFill>
                          <a:latin typeface="+mn-ea"/>
                          <a:ea typeface="+mn-ea"/>
                        </a:rPr>
                        <a:t>思考力，</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判断力，</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　表現力等</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学びに向かう力，</a:t>
                      </a:r>
                      <a:endParaRPr kumimoji="1" lang="en-US" altLang="ja-JP" sz="18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mn-ea"/>
                          <a:ea typeface="+mn-ea"/>
                        </a:rPr>
                        <a:t>人間性等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98921694"/>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190829348"/>
              </p:ext>
            </p:extLst>
          </p:nvPr>
        </p:nvGraphicFramePr>
        <p:xfrm>
          <a:off x="1589315" y="3390659"/>
          <a:ext cx="2096383" cy="3299925"/>
        </p:xfrm>
        <a:graphic>
          <a:graphicData uri="http://schemas.openxmlformats.org/drawingml/2006/table">
            <a:tbl>
              <a:tblPr firstRow="1" bandRow="1">
                <a:tableStyleId>{5C22544A-7EE6-4342-B048-85BDC9FD1C3A}</a:tableStyleId>
              </a:tblPr>
              <a:tblGrid>
                <a:gridCol w="2096383">
                  <a:extLst>
                    <a:ext uri="{9D8B030D-6E8A-4147-A177-3AD203B41FA5}">
                      <a16:colId xmlns:a16="http://schemas.microsoft.com/office/drawing/2014/main" val="2462015806"/>
                    </a:ext>
                  </a:extLst>
                </a:gridCol>
              </a:tblGrid>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聞くこと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09371000"/>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読むこと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559982554"/>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［やり取り］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90946229"/>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［発表］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10016165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書くこと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9227103"/>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431068739"/>
              </p:ext>
            </p:extLst>
          </p:nvPr>
        </p:nvGraphicFramePr>
        <p:xfrm>
          <a:off x="1585996" y="2482236"/>
          <a:ext cx="10124275" cy="4214325"/>
        </p:xfrm>
        <a:graphic>
          <a:graphicData uri="http://schemas.openxmlformats.org/drawingml/2006/table">
            <a:tbl>
              <a:tblPr firstRow="1" bandRow="1">
                <a:tableStyleId>{5C22544A-7EE6-4342-B048-85BDC9FD1C3A}</a:tableStyleId>
              </a:tblPr>
              <a:tblGrid>
                <a:gridCol w="2096383">
                  <a:extLst>
                    <a:ext uri="{9D8B030D-6E8A-4147-A177-3AD203B41FA5}">
                      <a16:colId xmlns:a16="http://schemas.microsoft.com/office/drawing/2014/main" val="2462015806"/>
                    </a:ext>
                  </a:extLst>
                </a:gridCol>
                <a:gridCol w="2675964">
                  <a:extLst>
                    <a:ext uri="{9D8B030D-6E8A-4147-A177-3AD203B41FA5}">
                      <a16:colId xmlns:a16="http://schemas.microsoft.com/office/drawing/2014/main" val="279820994"/>
                    </a:ext>
                  </a:extLst>
                </a:gridCol>
                <a:gridCol w="2675964">
                  <a:extLst>
                    <a:ext uri="{9D8B030D-6E8A-4147-A177-3AD203B41FA5}">
                      <a16:colId xmlns:a16="http://schemas.microsoft.com/office/drawing/2014/main" val="3501687879"/>
                    </a:ext>
                  </a:extLst>
                </a:gridCol>
                <a:gridCol w="2675964">
                  <a:extLst>
                    <a:ext uri="{9D8B030D-6E8A-4147-A177-3AD203B41FA5}">
                      <a16:colId xmlns:a16="http://schemas.microsoft.com/office/drawing/2014/main" val="3980162056"/>
                    </a:ext>
                  </a:extLst>
                </a:gridCol>
              </a:tblGrid>
              <a:tr h="691229">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mn-ea"/>
                          <a:ea typeface="+mn-ea"/>
                        </a:rPr>
                        <a:t>知識</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及び</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技能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b="0" dirty="0">
                          <a:solidFill>
                            <a:schemeClr val="tx1"/>
                          </a:solidFill>
                          <a:latin typeface="+mn-ea"/>
                          <a:ea typeface="+mn-ea"/>
                        </a:rPr>
                        <a:t>思考力，</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判断力，</a:t>
                      </a:r>
                      <a:endParaRPr kumimoji="1" lang="en-US" altLang="ja-JP" b="0" dirty="0">
                        <a:solidFill>
                          <a:schemeClr val="tx1"/>
                        </a:solidFill>
                        <a:latin typeface="+mn-ea"/>
                        <a:ea typeface="+mn-ea"/>
                      </a:endParaRPr>
                    </a:p>
                    <a:p>
                      <a:pPr algn="ctr"/>
                      <a:r>
                        <a:rPr kumimoji="1" lang="ja-JP" altLang="en-US" b="0" dirty="0">
                          <a:solidFill>
                            <a:schemeClr val="tx1"/>
                          </a:solidFill>
                          <a:latin typeface="+mn-ea"/>
                          <a:ea typeface="+mn-ea"/>
                        </a:rPr>
                        <a:t>表現力等</a:t>
                      </a:r>
                      <a:endParaRPr kumimoji="1" lang="en-US" altLang="ja-JP"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学びに向かう力，</a:t>
                      </a:r>
                      <a:endParaRPr kumimoji="1" lang="en-US" altLang="ja-JP" sz="1800" b="0" dirty="0">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0" dirty="0">
                          <a:solidFill>
                            <a:schemeClr val="tx1"/>
                          </a:solidFill>
                          <a:latin typeface="+mn-ea"/>
                          <a:ea typeface="+mn-ea"/>
                        </a:rPr>
                        <a:t>人間性等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9892169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聞くこと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371000"/>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読むこと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9982554"/>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［やり取り］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0946229"/>
                  </a:ext>
                </a:extLst>
              </a:tr>
              <a:tr h="659985">
                <a:tc>
                  <a:txBody>
                    <a:bodyPr/>
                    <a:lstStyle/>
                    <a:p>
                      <a:pPr algn="ctr"/>
                      <a:r>
                        <a:rPr kumimoji="1" lang="ja-JP" altLang="en-US" dirty="0">
                          <a:solidFill>
                            <a:schemeClr val="tx1"/>
                          </a:solidFill>
                        </a:rPr>
                        <a:t>話すこと</a:t>
                      </a:r>
                      <a:endParaRPr kumimoji="1" lang="en-US" altLang="ja-JP" dirty="0">
                        <a:solidFill>
                          <a:schemeClr val="tx1"/>
                        </a:solidFill>
                      </a:endParaRPr>
                    </a:p>
                    <a:p>
                      <a:pPr algn="ctr"/>
                      <a:r>
                        <a:rPr kumimoji="1" lang="ja-JP" altLang="en-US" dirty="0">
                          <a:solidFill>
                            <a:schemeClr val="tx1"/>
                          </a:solidFill>
                        </a:rPr>
                        <a:t>［発表］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161654"/>
                  </a:ext>
                </a:extLst>
              </a:tr>
              <a:tr h="659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書くこと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227103"/>
                  </a:ext>
                </a:extLst>
              </a:tr>
            </a:tbl>
          </a:graphicData>
        </a:graphic>
      </p:graphicFrame>
    </p:spTree>
    <p:extLst>
      <p:ext uri="{BB962C8B-B14F-4D97-AF65-F5344CB8AC3E}">
        <p14:creationId xmlns:p14="http://schemas.microsoft.com/office/powerpoint/2010/main" val="31535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9043" y="2545617"/>
            <a:ext cx="10515600" cy="1325563"/>
          </a:xfrm>
        </p:spPr>
        <p:txBody>
          <a:bodyPr/>
          <a:lstStyle/>
          <a:p>
            <a:r>
              <a:rPr lang="ja-JP" altLang="en-US" dirty="0">
                <a:latin typeface="+mn-ea"/>
                <a:ea typeface="+mn-ea"/>
              </a:rPr>
              <a:t>単元の</a:t>
            </a:r>
            <a:r>
              <a:rPr lang="ja-JP" altLang="en-US" dirty="0">
                <a:solidFill>
                  <a:srgbClr val="FF0000"/>
                </a:solidFill>
                <a:latin typeface="+mn-ea"/>
                <a:ea typeface="+mn-ea"/>
              </a:rPr>
              <a:t>目標</a:t>
            </a:r>
            <a:r>
              <a:rPr lang="ja-JP" altLang="en-US" dirty="0">
                <a:latin typeface="+mn-ea"/>
                <a:ea typeface="+mn-ea"/>
              </a:rPr>
              <a:t>について</a:t>
            </a:r>
            <a:endParaRPr kumimoji="1" lang="ja-JP" altLang="en-US" dirty="0">
              <a:latin typeface="+mn-ea"/>
              <a:ea typeface="+mn-ea"/>
            </a:endParaRPr>
          </a:p>
        </p:txBody>
      </p:sp>
      <p:sp>
        <p:nvSpPr>
          <p:cNvPr id="4" name="角丸四角形 3"/>
          <p:cNvSpPr/>
          <p:nvPr/>
        </p:nvSpPr>
        <p:spPr>
          <a:xfrm>
            <a:off x="1429043" y="3502855"/>
            <a:ext cx="5379720" cy="253219"/>
          </a:xfrm>
          <a:prstGeom prst="roundRect">
            <a:avLst/>
          </a:prstGeom>
          <a:gradFill flip="none" rotWithShape="1">
            <a:gsLst>
              <a:gs pos="45000">
                <a:srgbClr val="92D050">
                  <a:tint val="66000"/>
                  <a:satMod val="160000"/>
                </a:srgbClr>
              </a:gs>
              <a:gs pos="72000">
                <a:srgbClr val="92D050">
                  <a:tint val="44500"/>
                  <a:satMod val="160000"/>
                </a:srgbClr>
              </a:gs>
              <a:gs pos="100000">
                <a:srgbClr val="92D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5D8AC2ED-272E-4CEE-93C5-BE1CF47DBA89}"/>
              </a:ext>
            </a:extLst>
          </p:cNvPr>
          <p:cNvPicPr>
            <a:picLocks noChangeAspect="1"/>
          </p:cNvPicPr>
          <p:nvPr/>
        </p:nvPicPr>
        <p:blipFill>
          <a:blip r:embed="rId3"/>
          <a:stretch>
            <a:fillRect/>
          </a:stretch>
        </p:blipFill>
        <p:spPr>
          <a:xfrm>
            <a:off x="7087276" y="289746"/>
            <a:ext cx="4401682" cy="6066604"/>
          </a:xfrm>
          <a:prstGeom prst="rect">
            <a:avLst/>
          </a:prstGeom>
          <a:ln>
            <a:solidFill>
              <a:schemeClr val="tx1"/>
            </a:solidFill>
          </a:ln>
        </p:spPr>
      </p:pic>
      <p:sp>
        <p:nvSpPr>
          <p:cNvPr id="6" name="四角形: 角を丸くする 5">
            <a:extLst>
              <a:ext uri="{FF2B5EF4-FFF2-40B4-BE49-F238E27FC236}">
                <a16:creationId xmlns:a16="http://schemas.microsoft.com/office/drawing/2014/main" id="{82F16FCA-2E8A-43B7-83DC-987036992F93}"/>
              </a:ext>
            </a:extLst>
          </p:cNvPr>
          <p:cNvSpPr/>
          <p:nvPr/>
        </p:nvSpPr>
        <p:spPr>
          <a:xfrm>
            <a:off x="7166878" y="1240971"/>
            <a:ext cx="4269828" cy="6923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6461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654277" cy="1325563"/>
          </a:xfrm>
        </p:spPr>
        <p:txBody>
          <a:bodyPr/>
          <a:lstStyle/>
          <a:p>
            <a:r>
              <a:rPr kumimoji="1" lang="ja-JP" altLang="en-US" dirty="0">
                <a:latin typeface="+mn-ea"/>
                <a:ea typeface="+mn-ea"/>
              </a:rPr>
              <a:t>目標</a:t>
            </a:r>
          </a:p>
        </p:txBody>
      </p:sp>
      <p:sp>
        <p:nvSpPr>
          <p:cNvPr id="3" name="コンテンツ プレースホルダー 2"/>
          <p:cNvSpPr>
            <a:spLocks noGrp="1"/>
          </p:cNvSpPr>
          <p:nvPr>
            <p:ph idx="1"/>
          </p:nvPr>
        </p:nvSpPr>
        <p:spPr/>
        <p:txBody>
          <a:bodyPr>
            <a:normAutofit fontScale="92500"/>
          </a:bodyPr>
          <a:lstStyle/>
          <a:p>
            <a:pPr marL="0" indent="0">
              <a:buNone/>
            </a:pPr>
            <a:r>
              <a:rPr lang="ja-JP" altLang="en-US" dirty="0">
                <a:latin typeface="+mn-ea"/>
              </a:rPr>
              <a:t>〇　誕生日について聞いたり言ったりすることができる。また，　　　　</a:t>
            </a:r>
            <a:endParaRPr lang="en-US" altLang="ja-JP" dirty="0">
              <a:latin typeface="+mn-ea"/>
            </a:endParaRPr>
          </a:p>
          <a:p>
            <a:pPr marL="0" indent="0">
              <a:buNone/>
            </a:pPr>
            <a:r>
              <a:rPr lang="ja-JP" altLang="en-US" dirty="0">
                <a:latin typeface="+mn-ea"/>
              </a:rPr>
              <a:t>　活字体の大文字を書くことができる。　　　［知識及び技能］</a:t>
            </a:r>
            <a:endParaRPr lang="en-US" altLang="ja-JP" dirty="0">
              <a:latin typeface="+mn-ea"/>
            </a:endParaRPr>
          </a:p>
          <a:p>
            <a:pPr marL="0" indent="0">
              <a:buNone/>
            </a:pPr>
            <a:endParaRPr kumimoji="1" lang="en-US" altLang="ja-JP" dirty="0">
              <a:latin typeface="+mn-ea"/>
            </a:endParaRPr>
          </a:p>
          <a:p>
            <a:pPr marL="0" indent="0">
              <a:buNone/>
            </a:pPr>
            <a:r>
              <a:rPr lang="ja-JP" altLang="en-US" dirty="0">
                <a:latin typeface="+mn-ea"/>
              </a:rPr>
              <a:t>〇　祭りや行事に関するまとまりのある話を聞いてわかったり，</a:t>
            </a:r>
            <a:endParaRPr lang="en-US" altLang="ja-JP" dirty="0">
              <a:latin typeface="+mn-ea"/>
            </a:endParaRPr>
          </a:p>
          <a:p>
            <a:pPr marL="0" indent="0">
              <a:buNone/>
            </a:pPr>
            <a:r>
              <a:rPr lang="ja-JP" altLang="en-US" dirty="0">
                <a:latin typeface="+mn-ea"/>
              </a:rPr>
              <a:t>　誕生日や欲しいもの，好きなものなどを伝え合ったりする。</a:t>
            </a:r>
            <a:endParaRPr lang="en-US" altLang="ja-JP" dirty="0">
              <a:latin typeface="+mn-ea"/>
            </a:endParaRPr>
          </a:p>
          <a:p>
            <a:pPr marL="0" indent="0">
              <a:buNone/>
            </a:pPr>
            <a:r>
              <a:rPr kumimoji="1" lang="ja-JP" altLang="en-US" dirty="0">
                <a:latin typeface="+mn-ea"/>
              </a:rPr>
              <a:t>　　　　　　　　　　　　　　　［思考力，判断力，表現力等］</a:t>
            </a:r>
            <a:endParaRPr kumimoji="1" lang="en-US" altLang="ja-JP" dirty="0">
              <a:latin typeface="+mn-ea"/>
            </a:endParaRPr>
          </a:p>
          <a:p>
            <a:pPr marL="0" indent="0">
              <a:buNone/>
            </a:pPr>
            <a:endParaRPr lang="en-US" altLang="ja-JP" dirty="0">
              <a:latin typeface="+mn-ea"/>
            </a:endParaRPr>
          </a:p>
          <a:p>
            <a:pPr marL="0" indent="0">
              <a:buNone/>
            </a:pPr>
            <a:r>
              <a:rPr kumimoji="1" lang="ja-JP" altLang="en-US" dirty="0">
                <a:latin typeface="+mn-ea"/>
              </a:rPr>
              <a:t>〇　他者に配慮しながら，好みや欲しいもの，誕生日について伝</a:t>
            </a:r>
            <a:endParaRPr kumimoji="1" lang="en-US" altLang="ja-JP" dirty="0">
              <a:latin typeface="+mn-ea"/>
            </a:endParaRPr>
          </a:p>
          <a:p>
            <a:pPr marL="0" indent="0">
              <a:buNone/>
            </a:pPr>
            <a:r>
              <a:rPr lang="ja-JP" altLang="en-US" dirty="0">
                <a:latin typeface="+mn-ea"/>
              </a:rPr>
              <a:t>　</a:t>
            </a:r>
            <a:r>
              <a:rPr kumimoji="1" lang="ja-JP" altLang="en-US" dirty="0">
                <a:latin typeface="+mn-ea"/>
              </a:rPr>
              <a:t>え合おうとする。　　　　　　　［学びに向かう力，人間性等］</a:t>
            </a:r>
          </a:p>
        </p:txBody>
      </p:sp>
      <p:sp>
        <p:nvSpPr>
          <p:cNvPr id="5" name="テキスト ボックス 4"/>
          <p:cNvSpPr txBox="1"/>
          <p:nvPr/>
        </p:nvSpPr>
        <p:spPr>
          <a:xfrm>
            <a:off x="6096000" y="1027906"/>
            <a:ext cx="5029200" cy="369332"/>
          </a:xfrm>
          <a:prstGeom prst="rect">
            <a:avLst/>
          </a:prstGeom>
          <a:noFill/>
        </p:spPr>
        <p:txBody>
          <a:bodyPr wrap="square" rtlCol="0">
            <a:spAutoFit/>
          </a:bodyPr>
          <a:lstStyle/>
          <a:p>
            <a:r>
              <a:rPr kumimoji="1" lang="en-US" altLang="ja-JP" dirty="0"/>
              <a:t>R</a:t>
            </a:r>
            <a:r>
              <a:rPr kumimoji="1" lang="ja-JP" altLang="en-US" dirty="0"/>
              <a:t>元年以前に示された指導案例（文部科学省）</a:t>
            </a:r>
          </a:p>
        </p:txBody>
      </p:sp>
    </p:spTree>
    <p:extLst>
      <p:ext uri="{BB962C8B-B14F-4D97-AF65-F5344CB8AC3E}">
        <p14:creationId xmlns:p14="http://schemas.microsoft.com/office/powerpoint/2010/main" val="35431646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5676</Words>
  <Application>Microsoft Office PowerPoint</Application>
  <PresentationFormat>ワイド画面</PresentationFormat>
  <Paragraphs>425</Paragraphs>
  <Slides>38</Slides>
  <Notes>38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38</vt:i4>
      </vt:variant>
    </vt:vector>
  </HeadingPairs>
  <TitlesOfParts>
    <vt:vector size="50" baseType="lpstr">
      <vt:lpstr>AR Pゴシック体S</vt:lpstr>
      <vt:lpstr>AR P丸ゴシック体M</vt:lpstr>
      <vt:lpstr>BIZ UDゴシック</vt:lpstr>
      <vt:lpstr>HGP創英角ｺﾞｼｯｸUB</vt:lpstr>
      <vt:lpstr>HGSｺﾞｼｯｸE</vt:lpstr>
      <vt:lpstr>HG明朝E</vt:lpstr>
      <vt:lpstr>ＭＳ Ｐゴシック</vt:lpstr>
      <vt:lpstr>メイリオ</vt:lpstr>
      <vt:lpstr>游ゴシック</vt:lpstr>
      <vt:lpstr>游ゴシック Light</vt:lpstr>
      <vt:lpstr>Arial</vt:lpstr>
      <vt:lpstr>Office テーマ</vt:lpstr>
      <vt:lpstr>講義１「授業づくりについて」</vt:lpstr>
      <vt:lpstr>PowerPoint プレゼンテーション</vt:lpstr>
      <vt:lpstr>【単元の目標】 自分の好きなキャラクターになって，誕生日や好きなものを紹介しよう。</vt:lpstr>
      <vt:lpstr>教科書の学習の流れ</vt:lpstr>
      <vt:lpstr>PowerPoint プレゼンテーション</vt:lpstr>
      <vt:lpstr>PowerPoint プレゼンテーション</vt:lpstr>
      <vt:lpstr>　何ができるようになるか</vt:lpstr>
      <vt:lpstr>単元の目標について</vt:lpstr>
      <vt:lpstr>目標</vt:lpstr>
      <vt:lpstr>目標　「聞くこと」イ,「話すこと［やり取り］」イ,「書くこと」ア</vt:lpstr>
      <vt:lpstr>学習指導要領解説　外国語活動・外国語編第２節　英語　１　目標（p75～）</vt:lpstr>
      <vt:lpstr>目標　「聞くこと」イ,「話すこと［やり取り］」イ,「書くこと」ア</vt:lpstr>
      <vt:lpstr>目標　「聞くこと」イ,「話すこと［やり取り］」イ,「書くこと」ア</vt:lpstr>
      <vt:lpstr>目標　「聞くこと」イ,「話すこと［やり取り］」イ,「書くこと」ア</vt:lpstr>
      <vt:lpstr>目標　「聞くこと」イ,「話すこと［やり取り］」イ,「書くこと」ア</vt:lpstr>
      <vt:lpstr>「主体的に学習に取り組む態度」の評価</vt:lpstr>
      <vt:lpstr>評価規準について</vt:lpstr>
      <vt:lpstr>評価規準について</vt:lpstr>
      <vt:lpstr>評価規準</vt:lpstr>
      <vt:lpstr>年間を見通して，計画的に！</vt:lpstr>
      <vt:lpstr>単元の評価規準</vt:lpstr>
      <vt:lpstr>「話すこと［やり取り］」（思考・判断・表現）</vt:lpstr>
      <vt:lpstr>PowerPoint プレゼンテーション</vt:lpstr>
      <vt:lpstr>【単元の目標】 自分の好きなキャラクターになって，誕生日や好きなものを紹介しよう。</vt:lpstr>
      <vt:lpstr>【単元の目標】（例） 自分のことや友達のことをよく知るために，誕生日や好きなものを紹介し合おう。</vt:lpstr>
      <vt:lpstr>PowerPoint プレゼンテーション</vt:lpstr>
      <vt:lpstr>　何を学ぶか</vt:lpstr>
      <vt:lpstr>PowerPoint プレゼンテーション</vt:lpstr>
      <vt:lpstr>言語の習得は・・・</vt:lpstr>
      <vt:lpstr>PowerPoint プレゼンテーション</vt:lpstr>
      <vt:lpstr>外国語活動・外国語科の目標</vt:lpstr>
      <vt:lpstr>　どのように学ぶか</vt:lpstr>
      <vt:lpstr>外国語によるコミュニケーションにおける見方・考え方</vt:lpstr>
      <vt:lpstr>PowerPoint プレゼンテーション</vt:lpstr>
      <vt:lpstr>教科書の学習の流れ</vt:lpstr>
      <vt:lpstr>PowerPoint プレゼンテーション</vt:lpstr>
      <vt:lpstr>評価計画（指導と評価の一体化）</vt:lpstr>
      <vt:lpstr>PowerPoint プレゼンテーション</vt:lpstr>
    </vt:vector>
  </TitlesOfParts>
  <Company>宮崎市教育委員会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宮崎県教育研修センター</dc:creator>
  <cp:lastModifiedBy>宮崎県教育研修センター</cp:lastModifiedBy>
  <cp:revision>216</cp:revision>
  <cp:lastPrinted>2020-07-27T09:08:25Z</cp:lastPrinted>
  <dcterms:created xsi:type="dcterms:W3CDTF">2020-05-12T00:26:32Z</dcterms:created>
  <dcterms:modified xsi:type="dcterms:W3CDTF">2020-07-31T05:29:20Z</dcterms:modified>
</cp:coreProperties>
</file>