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70" r:id="rId4"/>
    <p:sldId id="493" r:id="rId5"/>
    <p:sldId id="540" r:id="rId6"/>
    <p:sldId id="541" r:id="rId7"/>
    <p:sldId id="542" r:id="rId8"/>
    <p:sldId id="543" r:id="rId9"/>
    <p:sldId id="544" r:id="rId10"/>
    <p:sldId id="545" r:id="rId11"/>
    <p:sldId id="546" r:id="rId12"/>
    <p:sldId id="547" r:id="rId13"/>
    <p:sldId id="510" r:id="rId14"/>
    <p:sldId id="465" r:id="rId15"/>
    <p:sldId id="512" r:id="rId16"/>
    <p:sldId id="548" r:id="rId17"/>
    <p:sldId id="549" r:id="rId18"/>
    <p:sldId id="550" r:id="rId19"/>
    <p:sldId id="551" r:id="rId20"/>
    <p:sldId id="485" r:id="rId21"/>
    <p:sldId id="523" r:id="rId22"/>
    <p:sldId id="539" r:id="rId23"/>
    <p:sldId id="521" r:id="rId24"/>
    <p:sldId id="524" r:id="rId25"/>
    <p:sldId id="530" r:id="rId26"/>
    <p:sldId id="538" r:id="rId27"/>
    <p:sldId id="552" r:id="rId28"/>
    <p:sldId id="528" r:id="rId29"/>
    <p:sldId id="511" r:id="rId30"/>
    <p:sldId id="513" r:id="rId31"/>
  </p:sldIdLst>
  <p:sldSz cx="12192000" cy="6858000"/>
  <p:notesSz cx="68072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79975" autoAdjust="0"/>
  </p:normalViewPr>
  <p:slideViewPr>
    <p:cSldViewPr snapToGrid="0">
      <p:cViewPr varScale="1">
        <p:scale>
          <a:sx n="50" d="100"/>
          <a:sy n="50" d="100"/>
        </p:scale>
        <p:origin x="1052"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6" cy="499012"/>
          </a:xfrm>
          <a:prstGeom prst="rect">
            <a:avLst/>
          </a:prstGeom>
        </p:spPr>
        <p:txBody>
          <a:bodyPr vert="horz" lIns="91430" tIns="45716" rIns="91430"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9012"/>
          </a:xfrm>
          <a:prstGeom prst="rect">
            <a:avLst/>
          </a:prstGeom>
        </p:spPr>
        <p:txBody>
          <a:bodyPr vert="horz" lIns="91430" tIns="45716" rIns="91430" bIns="45716" rtlCol="0"/>
          <a:lstStyle>
            <a:lvl1pPr algn="r">
              <a:defRPr sz="1200"/>
            </a:lvl1pPr>
          </a:lstStyle>
          <a:p>
            <a:fld id="{8600B822-4570-469D-B6F8-351A42334CF9}" type="datetimeFigureOut">
              <a:rPr kumimoji="1" lang="ja-JP" altLang="en-US" smtClean="0"/>
              <a:t>2020/7/31</a:t>
            </a:fld>
            <a:endParaRPr kumimoji="1" lang="ja-JP" altLang="en-US"/>
          </a:p>
        </p:txBody>
      </p:sp>
      <p:sp>
        <p:nvSpPr>
          <p:cNvPr id="4" name="スライド イメージ プレースホルダー 3"/>
          <p:cNvSpPr>
            <a:spLocks noGrp="1" noRot="1" noChangeAspect="1"/>
          </p:cNvSpPr>
          <p:nvPr>
            <p:ph type="sldImg" idx="2"/>
          </p:nvPr>
        </p:nvSpPr>
        <p:spPr>
          <a:xfrm>
            <a:off x="420688" y="1244600"/>
            <a:ext cx="5965825" cy="3355975"/>
          </a:xfrm>
          <a:prstGeom prst="rect">
            <a:avLst/>
          </a:prstGeom>
          <a:noFill/>
          <a:ln w="12700">
            <a:solidFill>
              <a:prstClr val="black"/>
            </a:solidFill>
          </a:ln>
        </p:spPr>
        <p:txBody>
          <a:bodyPr vert="horz" lIns="91430" tIns="45716" rIns="91430" bIns="45716" rtlCol="0" anchor="ctr"/>
          <a:lstStyle/>
          <a:p>
            <a:endParaRPr lang="ja-JP" altLang="en-US"/>
          </a:p>
        </p:txBody>
      </p:sp>
      <p:sp>
        <p:nvSpPr>
          <p:cNvPr id="5" name="ノート プレースホルダー 4"/>
          <p:cNvSpPr>
            <a:spLocks noGrp="1"/>
          </p:cNvSpPr>
          <p:nvPr>
            <p:ph type="body" sz="quarter" idx="3"/>
          </p:nvPr>
        </p:nvSpPr>
        <p:spPr>
          <a:xfrm>
            <a:off x="680721" y="4786363"/>
            <a:ext cx="5445760" cy="3916115"/>
          </a:xfrm>
          <a:prstGeom prst="rect">
            <a:avLst/>
          </a:prstGeom>
        </p:spPr>
        <p:txBody>
          <a:bodyPr vert="horz" lIns="91430" tIns="45716" rIns="91430"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6679"/>
            <a:ext cx="2949786" cy="499011"/>
          </a:xfrm>
          <a:prstGeom prst="rect">
            <a:avLst/>
          </a:prstGeom>
        </p:spPr>
        <p:txBody>
          <a:bodyPr vert="horz" lIns="91430" tIns="45716" rIns="91430"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6679"/>
            <a:ext cx="2949786" cy="499011"/>
          </a:xfrm>
          <a:prstGeom prst="rect">
            <a:avLst/>
          </a:prstGeom>
        </p:spPr>
        <p:txBody>
          <a:bodyPr vert="horz" lIns="91430" tIns="45716" rIns="91430" bIns="45716" rtlCol="0" anchor="b"/>
          <a:lstStyle>
            <a:lvl1pPr algn="r">
              <a:defRPr sz="1200"/>
            </a:lvl1pPr>
          </a:lstStyle>
          <a:p>
            <a:fld id="{108EA334-E0A8-44B7-93E0-5BB6EF1E15B8}" type="slidenum">
              <a:rPr kumimoji="1" lang="ja-JP" altLang="en-US" smtClean="0"/>
              <a:t>‹#›</a:t>
            </a:fld>
            <a:endParaRPr kumimoji="1" lang="ja-JP" altLang="en-US"/>
          </a:p>
        </p:txBody>
      </p:sp>
    </p:spTree>
    <p:extLst>
      <p:ext uri="{BB962C8B-B14F-4D97-AF65-F5344CB8AC3E}">
        <p14:creationId xmlns:p14="http://schemas.microsoft.com/office/powerpoint/2010/main" val="4526987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ここからは、実際の教材を使って、「領域別のポイント」について説明します。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3545A557-A510-4C55-97C5-49422BAEA99F}" type="slidenum">
              <a:rPr kumimoji="1" lang="ja-JP" altLang="en-US" smtClean="0"/>
              <a:pPr/>
              <a:t>1</a:t>
            </a:fld>
            <a:endParaRPr kumimoji="1" lang="ja-JP" altLang="en-US" dirty="0"/>
          </a:p>
        </p:txBody>
      </p:sp>
    </p:spTree>
    <p:extLst>
      <p:ext uri="{BB962C8B-B14F-4D97-AF65-F5344CB8AC3E}">
        <p14:creationId xmlns:p14="http://schemas.microsoft.com/office/powerpoint/2010/main" val="374740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ja-JP" altLang="en-US" sz="1200" dirty="0">
                <a:latin typeface="ＭＳ Ｐゴシック" panose="020B0600070205080204" pitchFamily="50" charset="-128"/>
                <a:ea typeface="ＭＳ Ｐゴシック" panose="020B0600070205080204" pitchFamily="50" charset="-128"/>
              </a:rPr>
              <a:t>３つめは、「適切に伝え合う方法に気付かせる」ことをねらいとした場合です。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視聴させる前にどのような言葉かけをしますか。</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★「どんなことに気を付けて話しているか見てみましょう。」と言って視聴させます。</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10</a:t>
            </a:fld>
            <a:endParaRPr kumimoji="1" lang="ja-JP" altLang="en-US"/>
          </a:p>
        </p:txBody>
      </p:sp>
    </p:spTree>
    <p:extLst>
      <p:ext uri="{BB962C8B-B14F-4D97-AF65-F5344CB8AC3E}">
        <p14:creationId xmlns:p14="http://schemas.microsoft.com/office/powerpoint/2010/main" val="45424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「この女の子はどんなことに気を付けて話をしていましたか。」</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「目線は？」　「表情は？」　「スピードは？」　などということに気づかせることができます。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ただ漠然と視聴させるのではなく、児童に視点を与えることで、児童は「見方・考え方を働かせて」視聴することができます。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同じ教材ですが、単元の第何時でどのような意図で視聴させるかによって、活用の仕方も広がってきます。</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11</a:t>
            </a:fld>
            <a:endParaRPr kumimoji="1" lang="ja-JP" altLang="en-US"/>
          </a:p>
        </p:txBody>
      </p:sp>
    </p:spTree>
    <p:extLst>
      <p:ext uri="{BB962C8B-B14F-4D97-AF65-F5344CB8AC3E}">
        <p14:creationId xmlns:p14="http://schemas.microsoft.com/office/powerpoint/2010/main" val="347340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20980">
              <a:defRPr/>
            </a:pPr>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授業で使う時には、このような活用の仕方が考えられます。</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r>
              <a:rPr lang="ja-JP" altLang="en-US" sz="1200" dirty="0">
                <a:latin typeface="ＭＳ Ｐゴシック" panose="020B0600070205080204" pitchFamily="50" charset="-128"/>
                <a:ea typeface="ＭＳ Ｐゴシック" panose="020B0600070205080204" pitchFamily="50" charset="-128"/>
              </a:rPr>
              <a:t>　この後に説明する</a:t>
            </a:r>
            <a:r>
              <a:rPr lang="en-US" altLang="ja-JP" sz="1200" dirty="0">
                <a:latin typeface="ＭＳ Ｐゴシック" panose="020B0600070205080204" pitchFamily="50" charset="-128"/>
                <a:ea typeface="ＭＳ Ｐゴシック" panose="020B0600070205080204" pitchFamily="50" charset="-128"/>
              </a:rPr>
              <a:t>Let’s Listen </a:t>
            </a:r>
            <a:r>
              <a:rPr lang="ja-JP" altLang="en-US" sz="1200" dirty="0">
                <a:latin typeface="ＭＳ Ｐゴシック" panose="020B0600070205080204" pitchFamily="50" charset="-128"/>
                <a:ea typeface="ＭＳ Ｐゴシック" panose="020B0600070205080204" pitchFamily="50" charset="-128"/>
              </a:rPr>
              <a:t>は、「聞くこと」の「知識及び技能」を重視しますが、</a:t>
            </a:r>
            <a:r>
              <a:rPr lang="en-US" altLang="ja-JP" sz="1200" dirty="0">
                <a:latin typeface="ＭＳ Ｐゴシック" panose="020B0600070205080204" pitchFamily="50" charset="-128"/>
                <a:ea typeface="ＭＳ Ｐゴシック" panose="020B0600070205080204" pitchFamily="50" charset="-128"/>
              </a:rPr>
              <a:t>Let’s Watch and Think</a:t>
            </a:r>
            <a:r>
              <a:rPr lang="ja-JP" altLang="en-US" sz="1200" dirty="0">
                <a:latin typeface="ＭＳ Ｐゴシック" panose="020B0600070205080204" pitchFamily="50" charset="-128"/>
                <a:ea typeface="ＭＳ Ｐゴシック" panose="020B0600070205080204" pitchFamily="50" charset="-128"/>
              </a:rPr>
              <a:t>は、「思考力，判断力，表現力」や「外国の文化への気付き」が重視されます。</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Let’s Watch and Think</a:t>
            </a:r>
            <a:r>
              <a:rPr lang="ja-JP" altLang="en-US" sz="1200" dirty="0">
                <a:latin typeface="ＭＳ Ｐゴシック" panose="020B0600070205080204" pitchFamily="50" charset="-128"/>
                <a:ea typeface="ＭＳ Ｐゴシック" panose="020B0600070205080204" pitchFamily="50" charset="-128"/>
              </a:rPr>
              <a:t>の場合、映像があることで、児童は場面や状況を把握することができます。ですから、まず、指導者は児童に場面や状況を確認させます。それを踏まえて、指導者が児童とやり取りをすることで、児童に映像の内容を推測させることができます。</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実際のコミュニケーションの際に、推測して話の概要を捉える力は重要です。</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12</a:t>
            </a:fld>
            <a:endParaRPr kumimoji="1" lang="ja-JP"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Let’s Watch and Think</a:t>
            </a:r>
            <a:r>
              <a:rPr lang="ja-JP" altLang="en-US" sz="1200" dirty="0">
                <a:latin typeface="ＭＳ Ｐゴシック" panose="020B0600070205080204" pitchFamily="50" charset="-128"/>
                <a:ea typeface="ＭＳ Ｐゴシック" panose="020B0600070205080204" pitchFamily="50" charset="-128"/>
              </a:rPr>
              <a:t>の指導のポイントとしては、次のようなことが考えられます。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13</a:t>
            </a:fld>
            <a:endParaRPr kumimoji="1" lang="ja-JP" altLang="en-US"/>
          </a:p>
        </p:txBody>
      </p:sp>
    </p:spTree>
    <p:extLst>
      <p:ext uri="{BB962C8B-B14F-4D97-AF65-F5344CB8AC3E}">
        <p14:creationId xmlns:p14="http://schemas.microsoft.com/office/powerpoint/2010/main" val="75395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20980">
              <a:defRPr/>
            </a:pPr>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次は、</a:t>
            </a:r>
            <a:r>
              <a:rPr lang="en-US" altLang="ja-JP" sz="1200" dirty="0">
                <a:latin typeface="ＭＳ Ｐゴシック" panose="020B0600070205080204" pitchFamily="50" charset="-128"/>
                <a:ea typeface="ＭＳ Ｐゴシック" panose="020B0600070205080204" pitchFamily="50" charset="-128"/>
              </a:rPr>
              <a:t>Let’s Listen</a:t>
            </a:r>
            <a:r>
              <a:rPr lang="ja-JP" altLang="en-US" sz="1200" dirty="0">
                <a:latin typeface="ＭＳ Ｐゴシック" panose="020B0600070205080204" pitchFamily="50" charset="-128"/>
                <a:ea typeface="ＭＳ Ｐゴシック" panose="020B0600070205080204" pitchFamily="50" charset="-128"/>
              </a:rPr>
              <a:t>です。「英語の音声を聞いて，必要な情報を聞き取ったり，概要を捉えたりする」活動です。</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r>
              <a:rPr lang="ja-JP" altLang="en-US" sz="1200" dirty="0">
                <a:latin typeface="ＭＳ Ｐゴシック" panose="020B0600070205080204" pitchFamily="50" charset="-128"/>
                <a:ea typeface="ＭＳ Ｐゴシック" panose="020B0600070205080204" pitchFamily="50" charset="-128"/>
              </a:rPr>
              <a:t>　後ほど、「聞くこと」の評価についても説明します。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14</a:t>
            </a:fld>
            <a:endParaRPr kumimoji="1" lang="ja-JP" altLang="en-US" dirty="0"/>
          </a:p>
        </p:txBody>
      </p:sp>
    </p:spTree>
    <p:extLst>
      <p:ext uri="{BB962C8B-B14F-4D97-AF65-F5344CB8AC3E}">
        <p14:creationId xmlns:p14="http://schemas.microsoft.com/office/powerpoint/2010/main" val="28455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　それでは、実際の教材を使ってやってみましょう。</a:t>
            </a:r>
            <a:endParaRPr lang="en-US" altLang="ja-JP" sz="1200"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これも先ほどと同じように、いきなり聞かせて答え合わせをするような使い方はしません。</a:t>
            </a:r>
            <a:endParaRPr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Let’s Watch and Think</a:t>
            </a:r>
            <a:r>
              <a:rPr lang="ja-JP" altLang="en-US" dirty="0">
                <a:latin typeface="ＭＳ Ｐゴシック" panose="020B0600070205080204" pitchFamily="50" charset="-128"/>
                <a:ea typeface="ＭＳ Ｐゴシック" panose="020B0600070205080204" pitchFamily="50" charset="-128"/>
              </a:rPr>
              <a:t>と違って、音声だけですので、聞き取ることができるような手立てをとることが必要になります。</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15</a:t>
            </a:fld>
            <a:endParaRPr kumimoji="1" lang="ja-JP" altLang="en-US"/>
          </a:p>
        </p:txBody>
      </p:sp>
    </p:spTree>
    <p:extLst>
      <p:ext uri="{BB962C8B-B14F-4D97-AF65-F5344CB8AC3E}">
        <p14:creationId xmlns:p14="http://schemas.microsoft.com/office/powerpoint/2010/main" val="13241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　では、どのような手立てができるでしょうか。</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中学年では例えば、まず、このような絵カードを使います。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（スクリーンの絵をポインタで指しながら）</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Who is she?</a:t>
            </a: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Yes, she is a teacher. </a:t>
            </a: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What do you want to be?</a:t>
            </a: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I want to be a teacher.</a:t>
            </a:r>
          </a:p>
          <a:p>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★職業の言い方や</a:t>
            </a:r>
            <a:r>
              <a:rPr lang="en-US" altLang="ja-JP" sz="1200" dirty="0">
                <a:latin typeface="ＭＳ Ｐゴシック" panose="020B0600070205080204" pitchFamily="50" charset="-128"/>
                <a:ea typeface="ＭＳ Ｐゴシック" panose="020B0600070205080204" pitchFamily="50" charset="-128"/>
              </a:rPr>
              <a:t>I want to be ~.</a:t>
            </a:r>
            <a:r>
              <a:rPr lang="ja-JP" altLang="en-US" sz="1200" dirty="0">
                <a:latin typeface="ＭＳ Ｐゴシック" panose="020B0600070205080204" pitchFamily="50" charset="-128"/>
                <a:ea typeface="ＭＳ Ｐゴシック" panose="020B0600070205080204" pitchFamily="50" charset="-128"/>
              </a:rPr>
              <a:t>と、なりたい職業の言い方を確認していきます。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★子どもが聞く時のヒントとなる足場をかけてあげます。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★次に主体的に聞くための工夫として、</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★思わず聞きたくなるような場面設定をします。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Who is she?</a:t>
            </a: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She is Rin.</a:t>
            </a: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Please guess.</a:t>
            </a:r>
          </a:p>
          <a:p>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Rin, I want to be </a:t>
            </a:r>
            <a:r>
              <a:rPr lang="ja-JP" altLang="en-US" sz="1200" dirty="0">
                <a:latin typeface="ＭＳ Ｐゴシック" panose="020B0600070205080204" pitchFamily="50" charset="-128"/>
                <a:ea typeface="ＭＳ Ｐゴシック" panose="020B0600070205080204" pitchFamily="50" charset="-128"/>
              </a:rPr>
              <a:t>～</a:t>
            </a:r>
            <a:r>
              <a:rPr lang="en-US" altLang="ja-JP" sz="1200" dirty="0">
                <a:latin typeface="ＭＳ Ｐゴシック" panose="020B0600070205080204" pitchFamily="50" charset="-128"/>
                <a:ea typeface="ＭＳ Ｐゴシック" panose="020B0600070205080204" pitchFamily="50" charset="-128"/>
              </a:rPr>
              <a:t>.</a:t>
            </a:r>
          </a:p>
          <a:p>
            <a:r>
              <a:rPr lang="en-US" altLang="ja-JP" sz="1200" dirty="0">
                <a:latin typeface="ＭＳ Ｐゴシック" panose="020B0600070205080204" pitchFamily="50" charset="-128"/>
                <a:ea typeface="ＭＳ Ｐゴシック" panose="020B0600070205080204" pitchFamily="50" charset="-128"/>
              </a:rPr>
              <a:t>      Teacher?</a:t>
            </a:r>
          </a:p>
          <a:p>
            <a:r>
              <a:rPr lang="en-US" altLang="ja-JP" sz="1200" dirty="0">
                <a:latin typeface="ＭＳ Ｐゴシック" panose="020B0600070205080204" pitchFamily="50" charset="-128"/>
                <a:ea typeface="ＭＳ Ｐゴシック" panose="020B0600070205080204" pitchFamily="50" charset="-128"/>
              </a:rPr>
              <a:t>      Baseball Player?</a:t>
            </a:r>
          </a:p>
          <a:p>
            <a:r>
              <a:rPr lang="en-US" altLang="ja-JP" sz="1200" dirty="0">
                <a:latin typeface="ＭＳ Ｐゴシック" panose="020B0600070205080204" pitchFamily="50" charset="-128"/>
                <a:ea typeface="ＭＳ Ｐゴシック" panose="020B0600070205080204" pitchFamily="50" charset="-128"/>
              </a:rPr>
              <a:t>      OK, Let’s Listen.</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16</a:t>
            </a:fld>
            <a:endParaRPr kumimoji="1" lang="ja-JP" altLang="en-US"/>
          </a:p>
        </p:txBody>
      </p:sp>
    </p:spTree>
    <p:extLst>
      <p:ext uri="{BB962C8B-B14F-4D97-AF65-F5344CB8AC3E}">
        <p14:creationId xmlns:p14="http://schemas.microsoft.com/office/powerpoint/2010/main" val="163218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（画面をクリックして音声を流す）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今やったように、登場人物がなりたい職業が何かを予想させたうえで、予想が当たっているかどうか聞かせます。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そうすることで、児童は、「聞きたい！」という思いをもち、主体的に聞くことができます。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このように児童が思わず聞きたくなるような、聞かなければ課題解決に向かえないような「聞く」必然性のある場面を意図的に作ることが大切になってきます。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聞き取りのテストではないので、終わった時には、児童には、「できた！聞けた！」という達成感を味わわせたいですね。</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17</a:t>
            </a:fld>
            <a:endParaRPr kumimoji="1" lang="ja-JP" altLang="en-US"/>
          </a:p>
        </p:txBody>
      </p:sp>
    </p:spTree>
    <p:extLst>
      <p:ext uri="{BB962C8B-B14F-4D97-AF65-F5344CB8AC3E}">
        <p14:creationId xmlns:p14="http://schemas.microsoft.com/office/powerpoint/2010/main" val="123124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　</a:t>
            </a:r>
            <a:r>
              <a:rPr lang="ja-JP" altLang="en-US" sz="1200" dirty="0">
                <a:latin typeface="ＭＳ Ｐゴシック" panose="020B0600070205080204" pitchFamily="50" charset="-128"/>
                <a:ea typeface="ＭＳ Ｐゴシック" panose="020B0600070205080204" pitchFamily="50" charset="-128"/>
              </a:rPr>
              <a:t>また、私たち教師は、この活動の児童の様子を見ながら、どれだけの児童が聞くことができているかを把握することができます。★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もし、聞くことができていない児童が多いようであれば、この単元で言えば、職業の言葉のインプットが十分ではなかったということになりますので、★指導改善をする必要があります。</a:t>
            </a:r>
            <a:endParaRPr lang="en-US" altLang="ja-JP" sz="1200" dirty="0">
              <a:latin typeface="ＭＳ Ｐゴシック" panose="020B0600070205080204" pitchFamily="50" charset="-128"/>
              <a:ea typeface="ＭＳ Ｐゴシック" panose="020B0600070205080204" pitchFamily="50" charset="-128"/>
            </a:endParaRPr>
          </a:p>
          <a:p>
            <a:endParaRPr lang="en-US" altLang="ja-JP" sz="1200" dirty="0">
              <a:latin typeface="ＭＳ Ｐゴシック" panose="020B0600070205080204" pitchFamily="50" charset="-128"/>
              <a:ea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18</a:t>
            </a:fld>
            <a:endParaRPr kumimoji="1" lang="ja-JP" altLang="en-US"/>
          </a:p>
        </p:txBody>
      </p:sp>
    </p:spTree>
    <p:extLst>
      <p:ext uri="{BB962C8B-B14F-4D97-AF65-F5344CB8AC3E}">
        <p14:creationId xmlns:p14="http://schemas.microsoft.com/office/powerpoint/2010/main" val="354230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20980">
              <a:defRPr/>
            </a:pPr>
            <a:r>
              <a:rPr lang="ja-JP" altLang="en-US" sz="1000" dirty="0">
                <a:latin typeface="ＭＳ Ｐゴシック" panose="020B0600070205080204" pitchFamily="50" charset="-128"/>
                <a:ea typeface="ＭＳ Ｐゴシック" panose="020B0600070205080204" pitchFamily="50" charset="-128"/>
              </a:rPr>
              <a:t>　それでは</a:t>
            </a:r>
            <a:r>
              <a:rPr lang="en-US" altLang="ja-JP" sz="1000" dirty="0">
                <a:latin typeface="ＭＳ Ｐゴシック" panose="020B0600070205080204" pitchFamily="50" charset="-128"/>
                <a:ea typeface="ＭＳ Ｐゴシック" panose="020B0600070205080204" pitchFamily="50" charset="-128"/>
              </a:rPr>
              <a:t>Let’s Listen</a:t>
            </a:r>
            <a:r>
              <a:rPr lang="ja-JP" altLang="en-US" sz="1000" dirty="0">
                <a:latin typeface="ＭＳ Ｐゴシック" panose="020B0600070205080204" pitchFamily="50" charset="-128"/>
                <a:ea typeface="ＭＳ Ｐゴシック" panose="020B0600070205080204" pitchFamily="50" charset="-128"/>
              </a:rPr>
              <a:t>についてまとめてみましょう。</a:t>
            </a:r>
            <a:endParaRPr lang="en-US" altLang="ja-JP" sz="1000" dirty="0">
              <a:latin typeface="ＭＳ Ｐゴシック" panose="020B0600070205080204" pitchFamily="50" charset="-128"/>
              <a:ea typeface="ＭＳ Ｐゴシック" panose="020B0600070205080204" pitchFamily="50" charset="-128"/>
            </a:endParaRPr>
          </a:p>
          <a:p>
            <a:pPr defTabSz="920980">
              <a:defRPr/>
            </a:pPr>
            <a:r>
              <a:rPr lang="ja-JP" altLang="en-US" sz="1000" dirty="0">
                <a:latin typeface="ＭＳ Ｐゴシック" panose="020B0600070205080204" pitchFamily="50" charset="-128"/>
                <a:ea typeface="ＭＳ Ｐゴシック" panose="020B0600070205080204" pitchFamily="50" charset="-128"/>
              </a:rPr>
              <a:t>　この活動では、まず、人物、場面などを確認します。いきなり、</a:t>
            </a:r>
            <a:r>
              <a:rPr lang="en-US" altLang="ja-JP" sz="1000" dirty="0">
                <a:latin typeface="ＭＳ Ｐゴシック" panose="020B0600070205080204" pitchFamily="50" charset="-128"/>
                <a:ea typeface="ＭＳ Ｐゴシック" panose="020B0600070205080204" pitchFamily="50" charset="-128"/>
              </a:rPr>
              <a:t>Please listen.</a:t>
            </a:r>
            <a:r>
              <a:rPr lang="ja-JP" altLang="en-US" sz="1000" dirty="0">
                <a:latin typeface="ＭＳ Ｐゴシック" panose="020B0600070205080204" pitchFamily="50" charset="-128"/>
                <a:ea typeface="ＭＳ Ｐゴシック" panose="020B0600070205080204" pitchFamily="50" charset="-128"/>
              </a:rPr>
              <a:t>と言って聞かせることはしません。場面や状況を押さえたら、予想を立てさせるのも一つの方法です。児童は、自分の予想が当たっているか、主体的に聞こうとします。それから通しで聞かせましょう。音声を途中で止めたり、ジェスチャーで推測させたりして、何度か聞かせたら、</a:t>
            </a:r>
            <a:r>
              <a:rPr lang="en-US" altLang="ja-JP" sz="1000" dirty="0">
                <a:latin typeface="ＭＳ Ｐゴシック" panose="020B0600070205080204" pitchFamily="50" charset="-128"/>
                <a:ea typeface="ＭＳ Ｐゴシック" panose="020B0600070205080204" pitchFamily="50" charset="-128"/>
              </a:rPr>
              <a:t> </a:t>
            </a:r>
            <a:r>
              <a:rPr lang="ja-JP" altLang="en-US" sz="1000" dirty="0">
                <a:latin typeface="ＭＳ Ｐゴシック" panose="020B0600070205080204" pitchFamily="50" charset="-128"/>
                <a:ea typeface="ＭＳ Ｐゴシック" panose="020B0600070205080204" pitchFamily="50" charset="-128"/>
              </a:rPr>
              <a:t>内容について確認しましょう。</a:t>
            </a:r>
            <a:endParaRPr lang="en-US" altLang="ja-JP" sz="1000" dirty="0">
              <a:latin typeface="ＭＳ Ｐゴシック" panose="020B0600070205080204" pitchFamily="50" charset="-128"/>
              <a:ea typeface="ＭＳ Ｐゴシック" panose="020B0600070205080204" pitchFamily="50" charset="-128"/>
            </a:endParaRPr>
          </a:p>
          <a:p>
            <a:pPr defTabSz="920980">
              <a:defRPr/>
            </a:pPr>
            <a:endParaRPr kumimoji="1" lang="ja-JP" altLang="en-US" dirty="0"/>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19</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まず、「聞くこと」の指導や評価等のポイントについて説明します。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明朝" panose="02020609040205080304" pitchFamily="17" charset="-128"/>
                <a:ea typeface="ＭＳ 明朝" panose="02020609040205080304" pitchFamily="17" charset="-128"/>
              </a:rPr>
              <a:t>　</a:t>
            </a:r>
            <a:endParaRPr lang="en-US" altLang="ja-JP" sz="1200" dirty="0">
              <a:latin typeface="ＭＳ 明朝" panose="02020609040205080304" pitchFamily="17" charset="-128"/>
              <a:ea typeface="ＭＳ 明朝" panose="02020609040205080304" pitchFamily="17" charset="-128"/>
            </a:endParaRPr>
          </a:p>
          <a:p>
            <a:endParaRPr lang="en-US" altLang="ja-JP" sz="1000" dirty="0">
              <a:latin typeface="ＭＳ 明朝" panose="02020609040205080304" pitchFamily="17" charset="-128"/>
              <a:ea typeface="ＭＳ 明朝" panose="02020609040205080304" pitchFamily="17"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8DBEF0F-A24E-4440-A48A-DB51A15F45C6}" type="slidenum">
              <a:rPr kumimoji="1" lang="ja-JP" altLang="en-US" smtClean="0"/>
              <a:t>2</a:t>
            </a:fld>
            <a:endParaRPr kumimoji="1" lang="ja-JP" altLang="en-US"/>
          </a:p>
        </p:txBody>
      </p:sp>
    </p:spTree>
    <p:extLst>
      <p:ext uri="{BB962C8B-B14F-4D97-AF65-F5344CB8AC3E}">
        <p14:creationId xmlns:p14="http://schemas.microsoft.com/office/powerpoint/2010/main" val="2653531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ここからは評価について先ほどの</a:t>
            </a:r>
            <a:r>
              <a:rPr lang="en-US" altLang="ja-JP" sz="1200" dirty="0">
                <a:latin typeface="ＭＳ Ｐゴシック" panose="020B0600070205080204" pitchFamily="50" charset="-128"/>
                <a:ea typeface="ＭＳ Ｐゴシック" panose="020B0600070205080204" pitchFamily="50" charset="-128"/>
              </a:rPr>
              <a:t>Let’s Listen </a:t>
            </a:r>
            <a:r>
              <a:rPr lang="ja-JP" altLang="en-US" sz="1200" dirty="0">
                <a:latin typeface="ＭＳ Ｐゴシック" panose="020B0600070205080204" pitchFamily="50" charset="-128"/>
                <a:ea typeface="ＭＳ Ｐゴシック" panose="020B0600070205080204" pitchFamily="50" charset="-128"/>
              </a:rPr>
              <a:t>を例に説明します。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中学年の評価については、これまで高学年の外国語活動で行ってきた評価と同じです。このように、それぞれの単元で記録を取っておいてください。１年間を通して、全児童について各観点で、各領域においてバランスよく記録に残しておくことが大切です。</a:t>
            </a:r>
            <a:endParaRPr lang="en-US" altLang="ja-JP" sz="12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20</a:t>
            </a:fld>
            <a:endParaRPr kumimoji="1" lang="ja-JP" altLang="en-US"/>
          </a:p>
        </p:txBody>
      </p:sp>
    </p:spTree>
    <p:extLst>
      <p:ext uri="{BB962C8B-B14F-4D97-AF65-F5344CB8AC3E}">
        <p14:creationId xmlns:p14="http://schemas.microsoft.com/office/powerpoint/2010/main" val="780814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高学年では、観点別学習状況の評価や評定をつけることになります。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児童の評定をつけるためだけの評価ではなく、今後の指導に生かすための評価にするためには、単元のどの時間や場面、どのような方法で評価をするのか等、指導者が、意図的・計画的に評価を行っていくことが重要で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「知識・技能」の観点は、このような状況を評価します。（しばらく時間をおく）</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21</a:t>
            </a:fld>
            <a:endParaRPr kumimoji="1" lang="ja-JP" altLang="en-US"/>
          </a:p>
        </p:txBody>
      </p:sp>
    </p:spTree>
    <p:extLst>
      <p:ext uri="{BB962C8B-B14F-4D97-AF65-F5344CB8AC3E}">
        <p14:creationId xmlns:p14="http://schemas.microsoft.com/office/powerpoint/2010/main" val="2865281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　「思考・判断・表現」の観点は、このような状況を評価します。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（しばらく時間をおく）</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22</a:t>
            </a:fld>
            <a:endParaRPr kumimoji="1" lang="ja-JP" altLang="en-US"/>
          </a:p>
        </p:txBody>
      </p:sp>
    </p:spTree>
    <p:extLst>
      <p:ext uri="{BB962C8B-B14F-4D97-AF65-F5344CB8AC3E}">
        <p14:creationId xmlns:p14="http://schemas.microsoft.com/office/powerpoint/2010/main" val="2567608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　「主体的に学習に取り組む態度」の観点は、このような状況を評価します。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（しばらく時間をおく）</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23</a:t>
            </a:fld>
            <a:endParaRPr kumimoji="1" lang="ja-JP" altLang="en-US"/>
          </a:p>
        </p:txBody>
      </p:sp>
    </p:spTree>
    <p:extLst>
      <p:ext uri="{BB962C8B-B14F-4D97-AF65-F5344CB8AC3E}">
        <p14:creationId xmlns:p14="http://schemas.microsoft.com/office/powerpoint/2010/main" val="3309831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具体的には、どのように評価を行えばよいでしょうか。先ほどの単元で説明します。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「聞くこと」の評価規準例を次のように作成しました。評価規準は、児童の実態や前単元までの学習状況等を踏まえて、各学校で作成します。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24</a:t>
            </a:fld>
            <a:endParaRPr kumimoji="1" lang="ja-JP" altLang="en-US"/>
          </a:p>
        </p:txBody>
      </p:sp>
    </p:spTree>
    <p:extLst>
      <p:ext uri="{BB962C8B-B14F-4D97-AF65-F5344CB8AC3E}">
        <p14:creationId xmlns:p14="http://schemas.microsoft.com/office/powerpoint/2010/main" val="127903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この単元では、第</a:t>
            </a:r>
            <a:r>
              <a:rPr lang="en-US" altLang="ja-JP" sz="1200" dirty="0">
                <a:latin typeface="ＭＳ Ｐゴシック" panose="020B0600070205080204" pitchFamily="50" charset="-128"/>
                <a:ea typeface="ＭＳ Ｐゴシック" panose="020B0600070205080204" pitchFamily="50" charset="-128"/>
              </a:rPr>
              <a:t>4</a:t>
            </a:r>
            <a:r>
              <a:rPr lang="ja-JP" altLang="en-US" sz="1200" dirty="0">
                <a:latin typeface="ＭＳ Ｐゴシック" panose="020B0600070205080204" pitchFamily="50" charset="-128"/>
                <a:ea typeface="ＭＳ Ｐゴシック" panose="020B0600070205080204" pitchFamily="50" charset="-128"/>
              </a:rPr>
              <a:t>時で記録に残す評価を行います。ただ、いきなり評価を行うのではありません。第</a:t>
            </a:r>
            <a:r>
              <a:rPr lang="en-US" altLang="ja-JP" sz="1200" dirty="0">
                <a:latin typeface="ＭＳ Ｐゴシック" panose="020B0600070205080204" pitchFamily="50" charset="-128"/>
                <a:ea typeface="ＭＳ Ｐゴシック" panose="020B0600070205080204" pitchFamily="50" charset="-128"/>
              </a:rPr>
              <a:t>1</a:t>
            </a:r>
            <a:r>
              <a:rPr lang="ja-JP" altLang="en-US" sz="1200" dirty="0">
                <a:latin typeface="ＭＳ Ｐゴシック" panose="020B0600070205080204" pitchFamily="50" charset="-128"/>
                <a:ea typeface="ＭＳ Ｐゴシック" panose="020B0600070205080204" pitchFamily="50" charset="-128"/>
              </a:rPr>
              <a:t>時から第</a:t>
            </a:r>
            <a:r>
              <a:rPr lang="en-US" altLang="ja-JP" sz="1200" dirty="0">
                <a:latin typeface="ＭＳ Ｐゴシック" panose="020B0600070205080204" pitchFamily="50" charset="-128"/>
                <a:ea typeface="ＭＳ Ｐゴシック" panose="020B0600070205080204" pitchFamily="50" charset="-128"/>
              </a:rPr>
              <a:t>3</a:t>
            </a:r>
            <a:r>
              <a:rPr lang="ja-JP" altLang="en-US" sz="1200" dirty="0">
                <a:latin typeface="ＭＳ Ｐゴシック" panose="020B0600070205080204" pitchFamily="50" charset="-128"/>
                <a:ea typeface="ＭＳ Ｐゴシック" panose="020B0600070205080204" pitchFamily="50" charset="-128"/>
              </a:rPr>
              <a:t>時までに★中学年のような手立てを十分にとり、「記録に残す評価」を行うまでに児童が聞き取れるようにしておきます。</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25</a:t>
            </a:fld>
            <a:endParaRPr kumimoji="1" lang="ja-JP" altLang="en-US"/>
          </a:p>
        </p:txBody>
      </p:sp>
    </p:spTree>
    <p:extLst>
      <p:ext uri="{BB962C8B-B14F-4D97-AF65-F5344CB8AC3E}">
        <p14:creationId xmlns:p14="http://schemas.microsoft.com/office/powerpoint/2010/main" val="3628175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その上で、先ほどの</a:t>
            </a:r>
            <a:r>
              <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Let</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s Listen</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で「聞くこと」の「知識・技能」の評価をする際には、ワークシートを使って見取ることが考えられます。</a:t>
            </a: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児童には、</a:t>
            </a:r>
            <a:r>
              <a:rPr kumimoji="1" lang="en-US" altLang="ja-JP" sz="1200" kern="1200" dirty="0" err="1">
                <a:solidFill>
                  <a:schemeClr val="tx1"/>
                </a:solidFill>
                <a:effectLst/>
                <a:latin typeface="ＭＳ Ｐゴシック" panose="020B0600070205080204" pitchFamily="50" charset="-128"/>
                <a:ea typeface="ＭＳ Ｐゴシック" panose="020B0600070205080204" pitchFamily="50" charset="-128"/>
                <a:cs typeface="+mn-cs"/>
              </a:rPr>
              <a:t>Rin</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さん</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の「将来の夢、理由」を聞き取るように伝えてから聞かせます。</a:t>
            </a:r>
            <a:endPar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そして、この枠の中に書いたことや児童の発言などから評価を行います。</a:t>
            </a:r>
            <a:endPar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この単元の評価規準は</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、★このように設定していますので</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先生</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子供が好き</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「歌が得意」「子供と一緒に歌いたい」</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と聞き取っていればおおむね満足できる状態（ｂ）と判断できます。</a:t>
            </a:r>
          </a:p>
          <a:p>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では先生方、教科書の</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ワークシート</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に「</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中国」</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Thank you</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」と書いた児童がいたら、それをどう評価しますか。（時間をとる）</a:t>
            </a:r>
          </a:p>
          <a:p>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（ｂ）と評価してもいいのでしょうか。</a:t>
            </a:r>
            <a:endPar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思いだしてください。</a:t>
            </a:r>
            <a:endPar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この単元の「聞くこと」の評価規準は（ポインタで示す。）</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このように設定しています</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endPar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だから「</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中国</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Thank you</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」では</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ｂ</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）とは評価できません</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ですから、教科書にある</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ワークシート</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をそのまま使うのではなく、</a:t>
            </a:r>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このようなワークシートに作り替えることも考えられます。</a:t>
            </a:r>
          </a:p>
          <a:p>
            <a:r>
              <a:rPr kumimoji="1" lang="ja-JP" altLang="en-US" sz="1200" kern="120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ja-JP" sz="1200" kern="1200" dirty="0">
                <a:solidFill>
                  <a:schemeClr val="tx1"/>
                </a:solidFill>
                <a:effectLst/>
                <a:latin typeface="ＭＳ Ｐゴシック" panose="020B0600070205080204" pitchFamily="50" charset="-128"/>
                <a:ea typeface="ＭＳ Ｐゴシック" panose="020B0600070205080204" pitchFamily="50" charset="-128"/>
                <a:cs typeface="+mn-cs"/>
              </a:rPr>
              <a:t>何を評価したいかによって、ワークシートの工夫も必要になってきます。</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26</a:t>
            </a:fld>
            <a:endParaRPr kumimoji="1" lang="ja-JP" altLang="en-US"/>
          </a:p>
        </p:txBody>
      </p:sp>
    </p:spTree>
    <p:extLst>
      <p:ext uri="{BB962C8B-B14F-4D97-AF65-F5344CB8AC3E}">
        <p14:creationId xmlns:p14="http://schemas.microsoft.com/office/powerpoint/2010/main" val="3314197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そして、第４時で（ｃ）と評価された児童に対しては、★その後の指導改善や学習改善につながる手立てを継続して行うようにします。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そして、第５時、第６時で児童に改善が見られた場合は、その見取りを評価に加味して、（ｃ）から（ｂ）にすることもできます。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最終的に、この単元で（ｃ）と評価された児童に対しては、次の単元で（ｂ）となるように継続して指導を行う必要があります。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27</a:t>
            </a:fld>
            <a:endParaRPr kumimoji="1" lang="ja-JP" altLang="en-US"/>
          </a:p>
        </p:txBody>
      </p:sp>
    </p:spTree>
    <p:extLst>
      <p:ext uri="{BB962C8B-B14F-4D97-AF65-F5344CB8AC3E}">
        <p14:creationId xmlns:p14="http://schemas.microsoft.com/office/powerpoint/2010/main" val="3175250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a:latin typeface="ＭＳ Ｐゴシック" panose="020B0600070205080204" pitchFamily="50" charset="-128"/>
                <a:ea typeface="ＭＳ Ｐゴシック" panose="020B0600070205080204" pitchFamily="50" charset="-128"/>
              </a:rPr>
              <a:t>　「聞くこと」の指導のポイントは、この</a:t>
            </a:r>
            <a:r>
              <a:rPr lang="en-US" altLang="ja-JP" sz="1200" dirty="0">
                <a:latin typeface="ＭＳ Ｐゴシック" panose="020B0600070205080204" pitchFamily="50" charset="-128"/>
                <a:ea typeface="ＭＳ Ｐゴシック" panose="020B0600070205080204" pitchFamily="50" charset="-128"/>
              </a:rPr>
              <a:t>4</a:t>
            </a:r>
            <a:r>
              <a:rPr lang="ja-JP" altLang="en-US" sz="1200" dirty="0">
                <a:latin typeface="ＭＳ Ｐゴシック" panose="020B0600070205080204" pitchFamily="50" charset="-128"/>
                <a:ea typeface="ＭＳ Ｐゴシック" panose="020B0600070205080204" pitchFamily="50" charset="-128"/>
              </a:rPr>
              <a:t>点です。</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endParaRPr kumimoji="1" lang="en-US" altLang="ja-JP" baseline="0" dirty="0"/>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28</a:t>
            </a:fld>
            <a:endParaRPr kumimoji="1" lang="ja-JP"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20980">
              <a:defRPr/>
            </a:pPr>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「聞くこと」の指導をする際には、この</a:t>
            </a:r>
            <a:r>
              <a:rPr lang="en-US" altLang="ja-JP" sz="1200" dirty="0">
                <a:latin typeface="ＭＳ Ｐゴシック" panose="020B0600070205080204" pitchFamily="50" charset="-128"/>
                <a:ea typeface="ＭＳ Ｐゴシック" panose="020B0600070205080204" pitchFamily="50" charset="-128"/>
              </a:rPr>
              <a:t>3</a:t>
            </a:r>
            <a:r>
              <a:rPr lang="ja-JP" altLang="en-US" sz="1200" dirty="0">
                <a:latin typeface="ＭＳ Ｐゴシック" panose="020B0600070205080204" pitchFamily="50" charset="-128"/>
                <a:ea typeface="ＭＳ Ｐゴシック" panose="020B0600070205080204" pitchFamily="50" charset="-128"/>
              </a:rPr>
              <a:t>点にも気を付けていきましょう。</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r>
              <a:rPr lang="ja-JP" altLang="en-US" sz="1200" dirty="0">
                <a:latin typeface="ＭＳ Ｐゴシック" panose="020B0600070205080204" pitchFamily="50" charset="-128"/>
                <a:ea typeface="ＭＳ Ｐゴシック" panose="020B0600070205080204" pitchFamily="50" charset="-128"/>
              </a:rPr>
              <a:t>　少しでも聞き取れたら、大いにほめてあげましょう。</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29</a:t>
            </a:fld>
            <a:endParaRPr kumimoji="1"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ja-JP" altLang="en-US" sz="1200" dirty="0">
                <a:latin typeface="ＭＳ Ｐゴシック" panose="020B0600070205080204" pitchFamily="50" charset="-128"/>
                <a:ea typeface="ＭＳ Ｐゴシック" panose="020B0600070205080204" pitchFamily="50" charset="-128"/>
              </a:rPr>
              <a:t>「聞くこと」の目標を確認します。このようになっています。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3</a:t>
            </a:fld>
            <a:endParaRPr kumimoji="1" lang="ja-JP" altLang="en-US" dirty="0"/>
          </a:p>
        </p:txBody>
      </p:sp>
    </p:spTree>
    <p:extLst>
      <p:ext uri="{BB962C8B-B14F-4D97-AF65-F5344CB8AC3E}">
        <p14:creationId xmlns:p14="http://schemas.microsoft.com/office/powerpoint/2010/main" val="322594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Ｐゴシック" panose="020B0600070205080204" pitchFamily="50" charset="-128"/>
                <a:ea typeface="ＭＳ Ｐゴシック" panose="020B0600070205080204" pitchFamily="50" charset="-128"/>
              </a:rPr>
              <a:t>　「聞くこと」の指導のポイントは、赤ちゃんが日本語を習得するのと同様に、音声から言葉を学び始めるように、授業を構成することです。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「聞くこと」の活動を十分に行うことが「話すこと」の活動へとつながっていきます。</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授業では「話すこと」を早急に求めず、「聞くこと」の活動を十分に取り入れることが大切です。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それでは実際の教材を使って説明します。皆さんは児童になって聞いてください。</a:t>
            </a:r>
            <a:endParaRPr kumimoji="1"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（良くない例）</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はい。「それでは映像を見てみましょう。」　★</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普段の授業で映像教材をこのように、児童にいきなり見せていませんか。</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このやり方では、児童が見方・考え方を働かせず、ただ漠然と見るだけの活動になってしまいます。</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だから、今のはよい例とは言えません。</a:t>
            </a:r>
            <a:endParaRPr lang="en-US" altLang="ja-JP" sz="1200" dirty="0">
              <a:latin typeface="ＭＳ Ｐゴシック" panose="020B0600070205080204" pitchFamily="50" charset="-128"/>
              <a:ea typeface="ＭＳ Ｐゴシック" panose="020B0600070205080204" pitchFamily="50" charset="-128"/>
            </a:endParaRPr>
          </a:p>
          <a:p>
            <a:pPr defTabSz="914306">
              <a:defRPr/>
            </a:pPr>
            <a:r>
              <a:rPr lang="ja-JP" altLang="en-US" sz="1200" dirty="0">
                <a:latin typeface="ＭＳ Ｐゴシック" panose="020B0600070205080204" pitchFamily="50" charset="-128"/>
                <a:ea typeface="ＭＳ Ｐゴシック" panose="020B0600070205080204" pitchFamily="50" charset="-128"/>
              </a:rPr>
              <a:t>　それでは、授業の中で「聞くこと」の教材をどう扱えばよいか、具体的に説明していきます。</a:t>
            </a:r>
            <a:endParaRPr lang="en-US" altLang="ja-JP" sz="1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4</a:t>
            </a:fld>
            <a:endParaRPr kumimoji="1" lang="ja-JP" altLang="en-US"/>
          </a:p>
        </p:txBody>
      </p:sp>
    </p:spTree>
    <p:extLst>
      <p:ext uri="{BB962C8B-B14F-4D97-AF65-F5344CB8AC3E}">
        <p14:creationId xmlns:p14="http://schemas.microsoft.com/office/powerpoint/2010/main" val="203345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20980">
              <a:defRPr/>
            </a:pP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Let’s Watch and Think</a:t>
            </a:r>
            <a:r>
              <a:rPr lang="ja-JP" altLang="en-US" sz="1200" dirty="0">
                <a:latin typeface="ＭＳ Ｐゴシック" panose="020B0600070205080204" pitchFamily="50" charset="-128"/>
                <a:ea typeface="ＭＳ Ｐゴシック" panose="020B0600070205080204" pitchFamily="50" charset="-128"/>
              </a:rPr>
              <a:t>についてです。</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r>
              <a:rPr lang="ja-JP" altLang="en-US" sz="1200" dirty="0">
                <a:latin typeface="ＭＳ Ｐゴシック" panose="020B0600070205080204" pitchFamily="50" charset="-128"/>
                <a:ea typeface="ＭＳ Ｐゴシック" panose="020B0600070205080204" pitchFamily="50" charset="-128"/>
              </a:rPr>
              <a:t>　中学年と高学年、また、地域によっても教科書が違います。</a:t>
            </a:r>
            <a:endParaRPr lang="en-US" altLang="ja-JP" sz="1200" dirty="0">
              <a:latin typeface="ＭＳ Ｐゴシック" panose="020B0600070205080204" pitchFamily="50" charset="-128"/>
              <a:ea typeface="ＭＳ Ｐゴシック" panose="020B0600070205080204" pitchFamily="50" charset="-128"/>
            </a:endParaRPr>
          </a:p>
          <a:p>
            <a:pPr defTabSz="920980">
              <a:defRPr/>
            </a:pP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Let’s</a:t>
            </a:r>
            <a:r>
              <a:rPr lang="ja-JP" altLang="en-US" sz="1200" dirty="0">
                <a:latin typeface="ＭＳ Ｐゴシック" panose="020B0600070205080204" pitchFamily="50" charset="-128"/>
                <a:ea typeface="ＭＳ Ｐゴシック" panose="020B0600070205080204" pitchFamily="50" charset="-128"/>
              </a:rPr>
              <a:t> </a:t>
            </a:r>
            <a:r>
              <a:rPr lang="en-US" altLang="ja-JP" sz="1200" dirty="0">
                <a:latin typeface="ＭＳ Ｐゴシック" panose="020B0600070205080204" pitchFamily="50" charset="-128"/>
                <a:ea typeface="ＭＳ Ｐゴシック" panose="020B0600070205080204" pitchFamily="50" charset="-128"/>
              </a:rPr>
              <a:t>Watch and Think</a:t>
            </a:r>
            <a:r>
              <a:rPr lang="ja-JP" altLang="en-US" sz="1200" dirty="0">
                <a:latin typeface="ＭＳ Ｐゴシック" panose="020B0600070205080204" pitchFamily="50" charset="-128"/>
                <a:ea typeface="ＭＳ Ｐゴシック" panose="020B0600070205080204" pitchFamily="50" charset="-128"/>
              </a:rPr>
              <a:t>は、映像を見ながら、語句や表現の意味を推測したり、話の概要を捉えたり、聞き取った内容に関する質問に答えたりする活動です。</a:t>
            </a:r>
            <a:endParaRPr kumimoji="1" lang="en-US" altLang="ja-JP" dirty="0"/>
          </a:p>
        </p:txBody>
      </p:sp>
      <p:sp>
        <p:nvSpPr>
          <p:cNvPr id="4" name="スライド番号プレースホルダ 3"/>
          <p:cNvSpPr>
            <a:spLocks noGrp="1"/>
          </p:cNvSpPr>
          <p:nvPr>
            <p:ph type="sldNum" sz="quarter" idx="10"/>
          </p:nvPr>
        </p:nvSpPr>
        <p:spPr/>
        <p:txBody>
          <a:bodyPr/>
          <a:lstStyle/>
          <a:p>
            <a:fld id="{E5CCA3CF-7905-49D9-9425-2A79709AEB01}" type="slidenum">
              <a:rPr kumimoji="1" lang="ja-JP" altLang="en-US" smtClean="0"/>
              <a:pPr/>
              <a:t>5</a:t>
            </a:fld>
            <a:endParaRPr kumimoji="1" lang="ja-JP"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ja-JP" altLang="en-US" sz="1200" dirty="0">
                <a:latin typeface="ＭＳ Ｐゴシック" panose="020B0600070205080204" pitchFamily="50" charset="-128"/>
                <a:ea typeface="ＭＳ Ｐゴシック" panose="020B0600070205080204" pitchFamily="50" charset="-128"/>
              </a:rPr>
              <a:t>同じ</a:t>
            </a:r>
            <a:r>
              <a:rPr kumimoji="1" lang="en-US" altLang="ja-JP" sz="1200" dirty="0">
                <a:latin typeface="ＭＳ Ｐゴシック" panose="020B0600070205080204" pitchFamily="50" charset="-128"/>
                <a:ea typeface="ＭＳ Ｐゴシック" panose="020B0600070205080204" pitchFamily="50" charset="-128"/>
              </a:rPr>
              <a:t>Let’s watch and Think</a:t>
            </a:r>
            <a:r>
              <a:rPr kumimoji="1" lang="ja-JP" altLang="en-US" sz="1200" dirty="0">
                <a:latin typeface="ＭＳ Ｐゴシック" panose="020B0600070205080204" pitchFamily="50" charset="-128"/>
                <a:ea typeface="ＭＳ Ｐゴシック" panose="020B0600070205080204" pitchFamily="50" charset="-128"/>
              </a:rPr>
              <a:t>でも、視聴させる意図によって教師の言葉かけも変わってきます。</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　それでは、先ほどの映像を使って例を紹介します。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では、ここからは皆さんは児童になったつもりで活動に参加してください。</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　一つめは「導入で単元のゴールを示す」ということをねらいとした場合でやってみます。</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　★「何について話しているか、気を付けて見てみましょう。」（視聴する）</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6</a:t>
            </a:fld>
            <a:endParaRPr kumimoji="1" lang="ja-JP" altLang="en-US"/>
          </a:p>
        </p:txBody>
      </p:sp>
    </p:spTree>
    <p:extLst>
      <p:ext uri="{BB962C8B-B14F-4D97-AF65-F5344CB8AC3E}">
        <p14:creationId xmlns:p14="http://schemas.microsoft.com/office/powerpoint/2010/main" val="132670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ja-JP" altLang="en-US" dirty="0">
                <a:latin typeface="ＭＳ Ｐゴシック" panose="020B0600070205080204" pitchFamily="50" charset="-128"/>
                <a:ea typeface="ＭＳ Ｐゴシック" panose="020B0600070205080204" pitchFamily="50" charset="-128"/>
              </a:rPr>
              <a:t>（視聴後）</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「この女の子は何について話していた？」→（受講者は、「日本の紹介」などと応答する。）</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「そうですね。みんなもこんな紹介をするんだよ。」</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このように、児童に「単元のゴールとなる言語活動」を示したり、動機付けをさせたりするために視聴させます。</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7</a:t>
            </a:fld>
            <a:endParaRPr kumimoji="1" lang="ja-JP" altLang="en-US"/>
          </a:p>
        </p:txBody>
      </p:sp>
    </p:spTree>
    <p:extLst>
      <p:ext uri="{BB962C8B-B14F-4D97-AF65-F5344CB8AC3E}">
        <p14:creationId xmlns:p14="http://schemas.microsoft.com/office/powerpoint/2010/main" val="39479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a:t>
            </a:r>
            <a:r>
              <a:rPr kumimoji="1" lang="en-US" altLang="ja-JP" sz="1200" dirty="0">
                <a:latin typeface="ＭＳ Ｐゴシック" panose="020B0600070205080204" pitchFamily="50" charset="-128"/>
                <a:ea typeface="ＭＳ Ｐゴシック" panose="020B0600070205080204" pitchFamily="50" charset="-128"/>
              </a:rPr>
              <a:t>2</a:t>
            </a:r>
            <a:r>
              <a:rPr kumimoji="1" lang="ja-JP" altLang="en-US" sz="1200" dirty="0">
                <a:latin typeface="ＭＳ Ｐゴシック" panose="020B0600070205080204" pitchFamily="50" charset="-128"/>
                <a:ea typeface="ＭＳ Ｐゴシック" panose="020B0600070205080204" pitchFamily="50" charset="-128"/>
              </a:rPr>
              <a:t>つめは、「活動に必要な語句や表現に触れる」ことをねらいとした場合でやってみます。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★「聞こえてくる言葉に気を付けて、聞いてみましょう。」（視聴する）</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8</a:t>
            </a:fld>
            <a:endParaRPr kumimoji="1" lang="ja-JP" altLang="en-US"/>
          </a:p>
        </p:txBody>
      </p:sp>
    </p:spTree>
    <p:extLst>
      <p:ext uri="{BB962C8B-B14F-4D97-AF65-F5344CB8AC3E}">
        <p14:creationId xmlns:p14="http://schemas.microsoft.com/office/powerpoint/2010/main" val="611140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（視聴後、指導者が英語で、下記のやり取りを行い、聞き取れた語句や表現を引き出す。）</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T: We have </a:t>
            </a:r>
            <a:r>
              <a:rPr kumimoji="1" lang="ja-JP" altLang="en-US" sz="1200" dirty="0">
                <a:latin typeface="ＭＳ Ｐゴシック" panose="020B0600070205080204" pitchFamily="50" charset="-128"/>
                <a:ea typeface="ＭＳ Ｐゴシック" panose="020B0600070205080204" pitchFamily="50" charset="-128"/>
              </a:rPr>
              <a:t>・・・</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S: Hanami</a:t>
            </a:r>
            <a:r>
              <a:rPr kumimoji="1" lang="en-US" altLang="ja-JP" sz="1200" baseline="0" dirty="0">
                <a:latin typeface="ＭＳ Ｐゴシック" panose="020B0600070205080204" pitchFamily="50" charset="-128"/>
                <a:ea typeface="ＭＳ Ｐゴシック" panose="020B0600070205080204" pitchFamily="50" charset="-128"/>
              </a:rPr>
              <a:t>.</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T: In spring.</a:t>
            </a:r>
            <a:r>
              <a:rPr kumimoji="1" lang="ja-JP" altLang="en-US" sz="1200" dirty="0">
                <a:latin typeface="ＭＳ Ｐゴシック" panose="020B0600070205080204" pitchFamily="50" charset="-128"/>
                <a:ea typeface="ＭＳ Ｐゴシック" panose="020B0600070205080204" pitchFamily="50" charset="-128"/>
              </a:rPr>
              <a:t>　</a:t>
            </a:r>
            <a:r>
              <a:rPr kumimoji="1" lang="en-US" altLang="ja-JP" sz="1200" dirty="0">
                <a:latin typeface="ＭＳ Ｐゴシック" panose="020B0600070205080204" pitchFamily="50" charset="-128"/>
                <a:ea typeface="ＭＳ Ｐゴシック" panose="020B0600070205080204" pitchFamily="50" charset="-128"/>
              </a:rPr>
              <a:t>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S: Beautiful.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T: We…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S: Have</a:t>
            </a:r>
            <a:r>
              <a:rPr kumimoji="1" lang="en-US" altLang="ja-JP" sz="1200" baseline="0" dirty="0">
                <a:latin typeface="ＭＳ Ｐゴシック" panose="020B0600070205080204" pitchFamily="50" charset="-128"/>
                <a:ea typeface="ＭＳ Ｐゴシック" panose="020B0600070205080204" pitchFamily="50" charset="-128"/>
              </a:rPr>
              <a:t> soba, </a:t>
            </a:r>
            <a:r>
              <a:rPr kumimoji="1" lang="en-US" altLang="ja-JP" sz="1200" baseline="0" dirty="0" err="1">
                <a:latin typeface="ＭＳ Ｐゴシック" panose="020B0600070205080204" pitchFamily="50" charset="-128"/>
                <a:ea typeface="ＭＳ Ｐゴシック" panose="020B0600070205080204" pitchFamily="50" charset="-128"/>
              </a:rPr>
              <a:t>fukuwarai</a:t>
            </a:r>
            <a:r>
              <a:rPr kumimoji="1" lang="en-US" altLang="ja-JP" sz="1200" baseline="0" dirty="0">
                <a:latin typeface="ＭＳ Ｐゴシック" panose="020B0600070205080204" pitchFamily="50" charset="-128"/>
                <a:ea typeface="ＭＳ Ｐゴシック" panose="020B0600070205080204" pitchFamily="50" charset="-128"/>
              </a:rPr>
              <a:t>…</a:t>
            </a:r>
            <a:r>
              <a:rPr kumimoji="1" lang="en-US" altLang="ja-JP" sz="1200" dirty="0">
                <a:latin typeface="ＭＳ Ｐゴシック" panose="020B0600070205080204" pitchFamily="50" charset="-128"/>
                <a:ea typeface="ＭＳ Ｐゴシック" panose="020B0600070205080204" pitchFamily="50" charset="-128"/>
              </a:rPr>
              <a:t>(</a:t>
            </a:r>
            <a:r>
              <a:rPr kumimoji="1" lang="ja-JP" altLang="en-US" sz="1200" dirty="0">
                <a:latin typeface="ＭＳ Ｐゴシック" panose="020B0600070205080204" pitchFamily="50" charset="-128"/>
                <a:ea typeface="ＭＳ Ｐゴシック" panose="020B0600070205080204" pitchFamily="50" charset="-128"/>
              </a:rPr>
              <a:t>全て言えなくてもよい）</a:t>
            </a:r>
            <a:endParaRPr kumimoji="1"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ゴシック" panose="020B0600070205080204" pitchFamily="50" charset="-128"/>
                <a:ea typeface="ＭＳ Ｐゴシック" panose="020B0600070205080204" pitchFamily="50" charset="-128"/>
              </a:rPr>
              <a:t> T: It’s delicious,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ゴシック" panose="020B0600070205080204" pitchFamily="50" charset="-128"/>
                <a:ea typeface="ＭＳ Ｐゴシック" panose="020B0600070205080204" pitchFamily="50" charset="-128"/>
              </a:rPr>
              <a:t> （実際の授業の時のように受講者に英語で尋ねる。）</a:t>
            </a:r>
          </a:p>
        </p:txBody>
      </p:sp>
      <p:sp>
        <p:nvSpPr>
          <p:cNvPr id="4" name="スライド番号プレースホルダー 3"/>
          <p:cNvSpPr>
            <a:spLocks noGrp="1"/>
          </p:cNvSpPr>
          <p:nvPr>
            <p:ph type="sldNum" sz="quarter" idx="5"/>
          </p:nvPr>
        </p:nvSpPr>
        <p:spPr/>
        <p:txBody>
          <a:bodyPr/>
          <a:lstStyle/>
          <a:p>
            <a:fld id="{108EA334-E0A8-44B7-93E0-5BB6EF1E15B8}" type="slidenum">
              <a:rPr kumimoji="1" lang="ja-JP" altLang="en-US" smtClean="0"/>
              <a:t>9</a:t>
            </a:fld>
            <a:endParaRPr kumimoji="1" lang="ja-JP" altLang="en-US"/>
          </a:p>
        </p:txBody>
      </p:sp>
    </p:spTree>
    <p:extLst>
      <p:ext uri="{BB962C8B-B14F-4D97-AF65-F5344CB8AC3E}">
        <p14:creationId xmlns:p14="http://schemas.microsoft.com/office/powerpoint/2010/main" val="52484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D69D7-F647-4094-BADE-49AD29272F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CC2A2A9-9D0C-41EA-9E3C-8AEDAD4C7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516A3A-D75A-4E8C-914F-8F858D65626A}"/>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0938A2E-98DE-4BEB-9DA8-5DD3ED9F52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F32C46-26E6-439C-B09D-324B7A3A1AFB}"/>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774560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4FADA-DC8D-4A7B-947B-845EF514378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EF5569-3D53-401D-AC25-D6260670825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8DAFA9-7C8B-4126-9729-25CF79DF3456}"/>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D6ED77C8-A5D1-45B9-91CD-961BD47CD1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D1C2D7-B6A6-45FC-AD20-6A6A0FB9A3B0}"/>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32049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E3ADAB-542F-4EDA-B906-EB58F4B7068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844107-7B35-470D-9623-EFDE5541E8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33920F-64D2-4DC7-B87E-529186BE6CC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1EFDCB6-9E9C-4B85-9AC1-3DEAFD02AD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C60EB2-3530-4B1A-B376-86F7478AD40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36015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149768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3472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133836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556991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87198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3277881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3777155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05772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AAAA1-7020-46C1-8445-422EDF16A5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59B14E-BFAC-4F10-8393-3B7170E0DA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E2CE92-4DDF-4869-9A2F-AB482AD0763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F2792EEF-25D8-45DD-98D6-CCACF38A61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EB4269-E5E5-4ABF-B2AA-2B2BB632FAD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77471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140001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63049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321423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51C5E0-ECA5-4CCE-8FCD-4FE3C8A179D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E1546D-852E-44DD-8767-EF7B3AD5E4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BDE7C80-F3E8-4365-B8CB-CE74EF15C913}"/>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0C445FB-5A94-4AEF-BD7E-82F10959E2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59FE73-F450-4AC7-9F84-DCA3DF82991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1103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CEA49-4D29-4297-8809-8D581BA6B8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779DBCB-2480-4798-BB4D-258DEE16F73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7D1B01-F217-45A8-83DD-2A891BE001E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EE3164-5973-48E5-9F76-8115804A3ADC}"/>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A2BAF682-87EB-4631-9979-B0A3184F2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787A0D-D787-4FEB-863F-A237A0A8CFE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81544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186F3-5CEA-4B52-8D3B-B9EB8F318C3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E845CC-38DC-4609-A09B-9B3EA7C17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5FA60-0136-4F6C-AE85-B74F14D4E53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97EA6B2-BEAF-41F4-A1CA-C596777FC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481E32-CA18-46A8-8AE9-38FA31CE24A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F59DB45-E6BD-4CDB-B6CE-429EC3079C41}"/>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8" name="フッター プレースホルダー 7">
            <a:extLst>
              <a:ext uri="{FF2B5EF4-FFF2-40B4-BE49-F238E27FC236}">
                <a16:creationId xmlns:a16="http://schemas.microsoft.com/office/drawing/2014/main" id="{3A6E785D-75FC-4984-8A26-4E63A87B7B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6625A5D-EDE5-417D-8BC8-92AAE7A3556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63319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751A2-0F83-45B4-961D-AAD30062566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926EE8-28EF-4E47-BDB6-1B102B290F67}"/>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4" name="フッター プレースホルダー 3">
            <a:extLst>
              <a:ext uri="{FF2B5EF4-FFF2-40B4-BE49-F238E27FC236}">
                <a16:creationId xmlns:a16="http://schemas.microsoft.com/office/drawing/2014/main" id="{EBB429C5-F027-4074-9416-A976ED813D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A75F462-92C3-44FD-897B-C55F326F5A05}"/>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08853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04B9825-5932-45A0-B2CF-F98D3B74F0DE}"/>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3" name="フッター プレースホルダー 2">
            <a:extLst>
              <a:ext uri="{FF2B5EF4-FFF2-40B4-BE49-F238E27FC236}">
                <a16:creationId xmlns:a16="http://schemas.microsoft.com/office/drawing/2014/main" id="{FC3F0280-1CF5-4024-A4D4-637A26FEF1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3B478D-E6F5-4DAC-A727-3643EC9813A9}"/>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5349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F85F67-48C8-47E8-8BFD-361C664E6E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B6BE9B-0A3B-4E6F-BCF1-E8565729E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435030-D6B9-46BB-9B04-2C178CB01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578BAA-6BB9-4648-80D9-59E0E263022D}"/>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FB03002D-DF0B-4674-AF67-866A87E31B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2ADFDB-B19E-4CE0-B1BE-F33C5DBA748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42427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8AECA-0ECE-431C-9CBB-899EBAC287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6F24E75-74DE-4225-A156-C6589B8B3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7D4938-2945-4820-AC1D-734E7A6EA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C31AC5-0603-4688-AE5C-CB589EEFF1A5}"/>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754A0966-B0C3-4A4C-A2D2-DF4A7A9AA2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38A590-AAC0-4984-819B-62DE49E0CD1D}"/>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68052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4C75380-36B9-4D28-88AB-B8430BA1C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2D7BCC-6D59-4079-A8C0-9FD1B7180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A86E5-4B73-49BD-98E5-D97AB1DEE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D00D560-2F40-41E1-95F1-43031C5EC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974D9FA-BB67-4638-B866-448629021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2681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969D2-F7E5-4BD7-A61D-E6A583EF344F}" type="datetimeFigureOut">
              <a:rPr kumimoji="1" lang="ja-JP" altLang="en-US" smtClean="0"/>
              <a:t>2020/7/31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BE0D6-B3E6-4ADE-B307-C55766CA52E6}" type="slidenum">
              <a:rPr kumimoji="1" lang="ja-JP" altLang="en-US" smtClean="0"/>
              <a:t>‹#›</a:t>
            </a:fld>
            <a:endParaRPr kumimoji="1" lang="ja-JP" altLang="en-US"/>
          </a:p>
        </p:txBody>
      </p:sp>
    </p:spTree>
    <p:extLst>
      <p:ext uri="{BB962C8B-B14F-4D97-AF65-F5344CB8AC3E}">
        <p14:creationId xmlns:p14="http://schemas.microsoft.com/office/powerpoint/2010/main" val="2788653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64226" y="1099947"/>
            <a:ext cx="9463545" cy="872211"/>
          </a:xfrm>
        </p:spPr>
        <p:txBody>
          <a:bodyPr>
            <a:normAutofit/>
          </a:bodyPr>
          <a:lstStyle/>
          <a:p>
            <a:r>
              <a:rPr lang="ja-JP" altLang="en-US" sz="4800" b="1" dirty="0">
                <a:latin typeface="ＭＳ Ｐゴシック" panose="020B0600070205080204" pitchFamily="50" charset="-128"/>
                <a:ea typeface="ＭＳ Ｐゴシック" panose="020B0600070205080204" pitchFamily="50" charset="-128"/>
              </a:rPr>
              <a:t>講義２「領域別のポイント」</a:t>
            </a:r>
            <a:endParaRPr kumimoji="1" lang="ja-JP" altLang="en-US" sz="4800" b="1" dirty="0">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B4C8198A-41EC-4E29-8EDE-DE5F2ADFA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605" y="2840000"/>
            <a:ext cx="4544789" cy="3149584"/>
          </a:xfrm>
          <a:prstGeom prst="rect">
            <a:avLst/>
          </a:prstGeom>
        </p:spPr>
      </p:pic>
    </p:spTree>
    <p:extLst>
      <p:ext uri="{BB962C8B-B14F-4D97-AF65-F5344CB8AC3E}">
        <p14:creationId xmlns:p14="http://schemas.microsoft.com/office/powerpoint/2010/main" val="330025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18814" t="11197" r="19546" b="27605"/>
          <a:stretch/>
        </p:blipFill>
        <p:spPr>
          <a:xfrm>
            <a:off x="398878" y="495760"/>
            <a:ext cx="11056606" cy="6171739"/>
          </a:xfrm>
          <a:prstGeom prst="rect">
            <a:avLst/>
          </a:prstGeom>
        </p:spPr>
      </p:pic>
      <p:sp>
        <p:nvSpPr>
          <p:cNvPr id="4" name="テキスト ボックス 3">
            <a:extLst>
              <a:ext uri="{FF2B5EF4-FFF2-40B4-BE49-F238E27FC236}">
                <a16:creationId xmlns:a16="http://schemas.microsoft.com/office/drawing/2014/main" id="{785CE733-534E-4DA7-B80C-6B71FF83A801}"/>
              </a:ext>
            </a:extLst>
          </p:cNvPr>
          <p:cNvSpPr txBox="1"/>
          <p:nvPr/>
        </p:nvSpPr>
        <p:spPr>
          <a:xfrm>
            <a:off x="398878" y="394161"/>
            <a:ext cx="4604443" cy="1200329"/>
          </a:xfrm>
          <a:prstGeom prst="rect">
            <a:avLst/>
          </a:prstGeom>
          <a:solidFill>
            <a:schemeClr val="bg1"/>
          </a:solidFill>
        </p:spPr>
        <p:txBody>
          <a:bodyPr wrap="square" rtlCol="0">
            <a:spAutoFit/>
          </a:bodyPr>
          <a:lstStyle/>
          <a:p>
            <a:r>
              <a:rPr kumimoji="1" lang="ja-JP" altLang="en-US" sz="3600" dirty="0">
                <a:latin typeface="+mj-ea"/>
                <a:ea typeface="+mj-ea"/>
              </a:rPr>
              <a:t>適切に伝え合う方法に気付かせる</a:t>
            </a:r>
          </a:p>
        </p:txBody>
      </p:sp>
      <p:sp>
        <p:nvSpPr>
          <p:cNvPr id="3" name="思考の吹き出し: 雲形 2">
            <a:extLst>
              <a:ext uri="{FF2B5EF4-FFF2-40B4-BE49-F238E27FC236}">
                <a16:creationId xmlns:a16="http://schemas.microsoft.com/office/drawing/2014/main" id="{05E26108-7589-4339-AF13-60957E035A7C}"/>
              </a:ext>
            </a:extLst>
          </p:cNvPr>
          <p:cNvSpPr/>
          <p:nvPr/>
        </p:nvSpPr>
        <p:spPr>
          <a:xfrm>
            <a:off x="4570828" y="359149"/>
            <a:ext cx="3868322" cy="2174502"/>
          </a:xfrm>
          <a:prstGeom prst="cloudCallout">
            <a:avLst>
              <a:gd name="adj1" fmla="val -56328"/>
              <a:gd name="adj2" fmla="val -400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2">
                    <a:lumMod val="60000"/>
                    <a:lumOff val="40000"/>
                  </a:schemeClr>
                </a:solidFill>
                <a:latin typeface="+mj-ea"/>
                <a:ea typeface="+mj-ea"/>
              </a:rPr>
              <a:t>どんなことに気をつけて話しているか見てみましょう。</a:t>
            </a:r>
          </a:p>
        </p:txBody>
      </p:sp>
    </p:spTree>
    <p:extLst>
      <p:ext uri="{BB962C8B-B14F-4D97-AF65-F5344CB8AC3E}">
        <p14:creationId xmlns:p14="http://schemas.microsoft.com/office/powerpoint/2010/main" val="2616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2013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2929" y="247650"/>
            <a:ext cx="11687175" cy="6057900"/>
          </a:xfrm>
          <a:prstGeom prst="rect">
            <a:avLst/>
          </a:prstGeom>
        </p:spPr>
      </p:pic>
      <p:sp>
        <p:nvSpPr>
          <p:cNvPr id="4" name="テキスト ボックス 3">
            <a:extLst>
              <a:ext uri="{FF2B5EF4-FFF2-40B4-BE49-F238E27FC236}">
                <a16:creationId xmlns:a16="http://schemas.microsoft.com/office/drawing/2014/main" id="{785CE733-534E-4DA7-B80C-6B71FF83A801}"/>
              </a:ext>
            </a:extLst>
          </p:cNvPr>
          <p:cNvSpPr txBox="1"/>
          <p:nvPr/>
        </p:nvSpPr>
        <p:spPr>
          <a:xfrm>
            <a:off x="282929" y="247650"/>
            <a:ext cx="4604443" cy="1200329"/>
          </a:xfrm>
          <a:prstGeom prst="rect">
            <a:avLst/>
          </a:prstGeom>
          <a:solidFill>
            <a:schemeClr val="bg1"/>
          </a:solidFill>
        </p:spPr>
        <p:txBody>
          <a:bodyPr wrap="square" rtlCol="0">
            <a:spAutoFit/>
          </a:bodyPr>
          <a:lstStyle/>
          <a:p>
            <a:r>
              <a:rPr kumimoji="1" lang="ja-JP" altLang="en-US" sz="3600" dirty="0">
                <a:latin typeface="+mj-ea"/>
                <a:ea typeface="+mj-ea"/>
              </a:rPr>
              <a:t>適切に伝え合う方法に気付かせる</a:t>
            </a:r>
          </a:p>
        </p:txBody>
      </p:sp>
    </p:spTree>
    <p:extLst>
      <p:ext uri="{BB962C8B-B14F-4D97-AF65-F5344CB8AC3E}">
        <p14:creationId xmlns:p14="http://schemas.microsoft.com/office/powerpoint/2010/main" val="3722607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113B3CD-8A5E-4D3B-AF06-C91ED7A87AC0}"/>
              </a:ext>
            </a:extLst>
          </p:cNvPr>
          <p:cNvSpPr/>
          <p:nvPr/>
        </p:nvSpPr>
        <p:spPr>
          <a:xfrm>
            <a:off x="2495600" y="1412777"/>
            <a:ext cx="6912768" cy="4046301"/>
          </a:xfrm>
          <a:prstGeom prst="rect">
            <a:avLst/>
          </a:prstGeom>
          <a:ln>
            <a:solidFill>
              <a:srgbClr val="00B0F0"/>
            </a:solidFill>
          </a:ln>
        </p:spPr>
        <p:txBody>
          <a:bodyPr wrap="square">
            <a:spAutoFit/>
          </a:bodyPr>
          <a:lstStyle/>
          <a:p>
            <a:r>
              <a:rPr lang="ja-JP" altLang="en-US" sz="2800" dirty="0">
                <a:solidFill>
                  <a:srgbClr val="FF0000"/>
                </a:solidFill>
                <a:latin typeface="+mn-ea"/>
              </a:rPr>
              <a:t>　</a:t>
            </a:r>
            <a:r>
              <a:rPr lang="en-US" altLang="ja-JP" sz="2800" dirty="0">
                <a:solidFill>
                  <a:srgbClr val="FF0000"/>
                </a:solidFill>
                <a:latin typeface="+mn-ea"/>
              </a:rPr>
              <a:t>《</a:t>
            </a:r>
            <a:r>
              <a:rPr lang="ja-JP" altLang="en-US" sz="2800" dirty="0">
                <a:solidFill>
                  <a:srgbClr val="FF0000"/>
                </a:solidFill>
                <a:latin typeface="+mn-ea"/>
              </a:rPr>
              <a:t>考えられる活用法</a:t>
            </a:r>
            <a:r>
              <a:rPr lang="en-US" altLang="ja-JP" sz="2800" dirty="0">
                <a:solidFill>
                  <a:srgbClr val="FF0000"/>
                </a:solidFill>
                <a:latin typeface="+mn-ea"/>
              </a:rPr>
              <a:t>》</a:t>
            </a:r>
          </a:p>
          <a:p>
            <a:pPr>
              <a:lnSpc>
                <a:spcPts val="4000"/>
              </a:lnSpc>
            </a:pPr>
            <a:r>
              <a:rPr lang="ja-JP" altLang="en-US" sz="2400" dirty="0">
                <a:latin typeface="+mn-ea"/>
              </a:rPr>
              <a:t>　○　目的や場面，状況を把握する。</a:t>
            </a:r>
            <a:endParaRPr lang="en-US" altLang="ja-JP" sz="2400" dirty="0">
              <a:latin typeface="+mn-ea"/>
            </a:endParaRPr>
          </a:p>
          <a:p>
            <a:pPr>
              <a:lnSpc>
                <a:spcPts val="4000"/>
              </a:lnSpc>
            </a:pPr>
            <a:r>
              <a:rPr lang="ja-JP" altLang="en-US" sz="2400" dirty="0">
                <a:latin typeface="+mn-ea"/>
              </a:rPr>
              <a:t>　○　活動に必要な語句や表現に触れる。</a:t>
            </a:r>
            <a:endParaRPr lang="en-US" altLang="ja-JP" sz="2400" dirty="0">
              <a:latin typeface="+mn-ea"/>
            </a:endParaRPr>
          </a:p>
          <a:p>
            <a:pPr>
              <a:lnSpc>
                <a:spcPts val="4000"/>
              </a:lnSpc>
            </a:pPr>
            <a:r>
              <a:rPr lang="ja-JP" altLang="en-US" sz="2400" dirty="0">
                <a:latin typeface="+mn-ea"/>
              </a:rPr>
              <a:t>　○　適切に伝え合う方法に気付く。</a:t>
            </a:r>
            <a:endParaRPr lang="en-US" altLang="ja-JP" sz="2400" dirty="0">
              <a:latin typeface="+mn-ea"/>
            </a:endParaRPr>
          </a:p>
          <a:p>
            <a:pPr>
              <a:lnSpc>
                <a:spcPts val="4000"/>
              </a:lnSpc>
            </a:pPr>
            <a:r>
              <a:rPr lang="ja-JP" altLang="en-US" sz="2400" dirty="0">
                <a:latin typeface="+mn-ea"/>
              </a:rPr>
              <a:t>　　（正確性ではなく，他者への配慮などの思考力，</a:t>
            </a:r>
            <a:endParaRPr lang="en-US" altLang="ja-JP" sz="2400" dirty="0">
              <a:latin typeface="+mn-ea"/>
            </a:endParaRPr>
          </a:p>
          <a:p>
            <a:pPr>
              <a:lnSpc>
                <a:spcPts val="4000"/>
              </a:lnSpc>
            </a:pPr>
            <a:r>
              <a:rPr lang="ja-JP" altLang="en-US" sz="2400" dirty="0">
                <a:latin typeface="+mn-ea"/>
              </a:rPr>
              <a:t>　　　判断力，表現力等）</a:t>
            </a:r>
            <a:endParaRPr lang="en-US" altLang="ja-JP" sz="2400" dirty="0">
              <a:latin typeface="+mn-ea"/>
            </a:endParaRPr>
          </a:p>
          <a:p>
            <a:pPr>
              <a:lnSpc>
                <a:spcPts val="4000"/>
              </a:lnSpc>
            </a:pPr>
            <a:r>
              <a:rPr lang="ja-JP" altLang="en-US" sz="2400" dirty="0">
                <a:latin typeface="+mn-ea"/>
              </a:rPr>
              <a:t>　○　話の概要を推測しながら捉える。</a:t>
            </a:r>
            <a:endParaRPr lang="en-US" altLang="ja-JP" sz="2400" dirty="0">
              <a:latin typeface="+mn-ea"/>
            </a:endParaRPr>
          </a:p>
          <a:p>
            <a:pPr>
              <a:lnSpc>
                <a:spcPts val="4000"/>
              </a:lnSpc>
            </a:pPr>
            <a:r>
              <a:rPr lang="ja-JP" altLang="en-US" sz="2400" dirty="0">
                <a:latin typeface="+mn-ea"/>
              </a:rPr>
              <a:t>　○　外国語の背景にある文化に触れる。</a:t>
            </a:r>
            <a:r>
              <a:rPr lang="ja-JP" altLang="en-US" sz="2800" dirty="0">
                <a:latin typeface="+mn-ea"/>
              </a:rPr>
              <a:t>　</a:t>
            </a:r>
            <a:endParaRPr lang="en-US" altLang="ja-JP" sz="2800" dirty="0">
              <a:latin typeface="+mn-ea"/>
            </a:endParaRPr>
          </a:p>
        </p:txBody>
      </p:sp>
      <p:sp>
        <p:nvSpPr>
          <p:cNvPr id="5" name="角丸四角形吹き出し 4"/>
          <p:cNvSpPr/>
          <p:nvPr/>
        </p:nvSpPr>
        <p:spPr>
          <a:xfrm>
            <a:off x="2434556" y="548680"/>
            <a:ext cx="6973812" cy="720080"/>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latin typeface="+mn-ea"/>
                <a:cs typeface="Times New Roman" panose="02020603050405020304" pitchFamily="18" charset="0"/>
              </a:rPr>
              <a:t>【Let’s Watch and Think】</a:t>
            </a:r>
            <a:endParaRPr lang="ja-JP" altLang="ja-JP" sz="2800" dirty="0">
              <a:solidFill>
                <a:schemeClr val="bg1"/>
              </a:solidFill>
              <a:latin typeface="+mn-ea"/>
              <a:cs typeface="Times New Roman" panose="02020603050405020304" pitchFamily="18" charset="0"/>
            </a:endParaRPr>
          </a:p>
        </p:txBody>
      </p:sp>
      <p:sp>
        <p:nvSpPr>
          <p:cNvPr id="2" name="正方形/長方形 1"/>
          <p:cNvSpPr/>
          <p:nvPr/>
        </p:nvSpPr>
        <p:spPr>
          <a:xfrm>
            <a:off x="2783632" y="5602014"/>
            <a:ext cx="7605508" cy="923330"/>
          </a:xfrm>
          <a:prstGeom prst="rect">
            <a:avLst/>
          </a:prstGeom>
        </p:spPr>
        <p:txBody>
          <a:bodyPr wrap="square">
            <a:spAutoFit/>
          </a:bodyPr>
          <a:lstStyle/>
          <a:p>
            <a:r>
              <a:rPr lang="en-US" altLang="ja-JP" dirty="0">
                <a:solidFill>
                  <a:srgbClr val="FF0000"/>
                </a:solidFill>
                <a:latin typeface="+mn-ea"/>
              </a:rPr>
              <a:t>※</a:t>
            </a:r>
            <a:r>
              <a:rPr lang="ja-JP" altLang="en-US" dirty="0">
                <a:solidFill>
                  <a:srgbClr val="FF0000"/>
                </a:solidFill>
                <a:latin typeface="+mn-ea"/>
              </a:rPr>
              <a:t>　</a:t>
            </a:r>
            <a:r>
              <a:rPr lang="en-US" altLang="ja-JP" dirty="0">
                <a:solidFill>
                  <a:srgbClr val="FF0000"/>
                </a:solidFill>
                <a:latin typeface="+mn-ea"/>
              </a:rPr>
              <a:t>Let’s  Listen  </a:t>
            </a:r>
            <a:r>
              <a:rPr lang="ja-JP" altLang="en-US" dirty="0">
                <a:solidFill>
                  <a:srgbClr val="FF0000"/>
                </a:solidFill>
                <a:latin typeface="+mn-ea"/>
              </a:rPr>
              <a:t>は，「聞くこと」の技能を重視するのに対して，　</a:t>
            </a:r>
            <a:endParaRPr lang="en-US" altLang="ja-JP" dirty="0">
              <a:solidFill>
                <a:srgbClr val="FF0000"/>
              </a:solidFill>
              <a:latin typeface="+mn-ea"/>
            </a:endParaRPr>
          </a:p>
          <a:p>
            <a:r>
              <a:rPr lang="ja-JP" altLang="en-US" dirty="0">
                <a:solidFill>
                  <a:srgbClr val="FF0000"/>
                </a:solidFill>
                <a:latin typeface="+mn-ea"/>
              </a:rPr>
              <a:t>　</a:t>
            </a:r>
            <a:r>
              <a:rPr lang="en-US" altLang="ja-JP" dirty="0">
                <a:solidFill>
                  <a:srgbClr val="FF0000"/>
                </a:solidFill>
                <a:latin typeface="+mn-ea"/>
              </a:rPr>
              <a:t>Let’s  Watch and Think </a:t>
            </a:r>
            <a:r>
              <a:rPr lang="ja-JP" altLang="en-US" dirty="0">
                <a:solidFill>
                  <a:srgbClr val="FF0000"/>
                </a:solidFill>
                <a:latin typeface="+mn-ea"/>
              </a:rPr>
              <a:t>は，思考力，判断力，表現力や外国の</a:t>
            </a:r>
            <a:endParaRPr lang="en-US" altLang="ja-JP" dirty="0">
              <a:solidFill>
                <a:srgbClr val="FF0000"/>
              </a:solidFill>
              <a:latin typeface="+mn-ea"/>
            </a:endParaRPr>
          </a:p>
          <a:p>
            <a:r>
              <a:rPr lang="ja-JP" altLang="en-US" dirty="0">
                <a:solidFill>
                  <a:srgbClr val="FF0000"/>
                </a:solidFill>
                <a:latin typeface="+mn-ea"/>
              </a:rPr>
              <a:t>　文化への気付きを重視している。</a:t>
            </a:r>
            <a:endParaRPr lang="en-US" altLang="ja-JP" sz="2800" dirty="0">
              <a:solidFill>
                <a:srgbClr val="FF0000"/>
              </a:solidFill>
              <a:latin typeface="+mn-ea"/>
            </a:endParaRPr>
          </a:p>
        </p:txBody>
      </p:sp>
    </p:spTree>
    <p:extLst>
      <p:ext uri="{BB962C8B-B14F-4D97-AF65-F5344CB8AC3E}">
        <p14:creationId xmlns:p14="http://schemas.microsoft.com/office/powerpoint/2010/main" val="2107718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9944" y="1166018"/>
            <a:ext cx="10972800" cy="5215310"/>
          </a:xfrm>
        </p:spPr>
        <p:txBody>
          <a:bodyPr>
            <a:noAutofit/>
          </a:bodyPr>
          <a:lstStyle/>
          <a:p>
            <a:pPr marL="0" indent="0">
              <a:buNone/>
            </a:pPr>
            <a:r>
              <a:rPr kumimoji="1" lang="ja-JP" altLang="en-US" sz="3600" dirty="0">
                <a:latin typeface="+mj-ea"/>
                <a:ea typeface="+mj-ea"/>
              </a:rPr>
              <a:t>指導のポイント（例）</a:t>
            </a:r>
            <a:endParaRPr kumimoji="1" lang="en-US" altLang="ja-JP" sz="3600" dirty="0">
              <a:latin typeface="+mj-ea"/>
              <a:ea typeface="+mj-ea"/>
            </a:endParaRPr>
          </a:p>
          <a:p>
            <a:pPr marL="0" indent="0">
              <a:buNone/>
            </a:pPr>
            <a:endParaRPr lang="en-US" altLang="ja-JP" sz="3600" dirty="0">
              <a:latin typeface="+mj-ea"/>
              <a:ea typeface="+mj-ea"/>
            </a:endParaRPr>
          </a:p>
          <a:p>
            <a:pPr marL="0" indent="0">
              <a:buNone/>
            </a:pPr>
            <a:r>
              <a:rPr kumimoji="1" lang="ja-JP" altLang="en-US" sz="3600" dirty="0">
                <a:latin typeface="+mj-ea"/>
                <a:ea typeface="+mj-ea"/>
              </a:rPr>
              <a:t>○　聞く視点を与え，聞く目的をもたせる。</a:t>
            </a:r>
            <a:endParaRPr kumimoji="1" lang="en-US" altLang="ja-JP" sz="3600" dirty="0">
              <a:latin typeface="+mj-ea"/>
              <a:ea typeface="+mj-ea"/>
            </a:endParaRPr>
          </a:p>
          <a:p>
            <a:pPr marL="0" indent="0">
              <a:buNone/>
            </a:pPr>
            <a:r>
              <a:rPr lang="ja-JP" altLang="en-US" sz="3600" dirty="0">
                <a:latin typeface="+mj-ea"/>
                <a:ea typeface="+mj-ea"/>
              </a:rPr>
              <a:t>○　思考（推測）させる。</a:t>
            </a:r>
            <a:endParaRPr lang="en-US" altLang="ja-JP" sz="3600" dirty="0">
              <a:latin typeface="+mj-ea"/>
              <a:ea typeface="+mj-ea"/>
            </a:endParaRPr>
          </a:p>
          <a:p>
            <a:pPr marL="0" indent="0">
              <a:buNone/>
            </a:pPr>
            <a:r>
              <a:rPr kumimoji="1" lang="ja-JP" altLang="en-US" sz="3600" dirty="0">
                <a:latin typeface="+mj-ea"/>
                <a:ea typeface="+mj-ea"/>
              </a:rPr>
              <a:t>○　「なんとなく分かる」経験をさせる。</a:t>
            </a:r>
            <a:endParaRPr kumimoji="1" lang="en-US" altLang="ja-JP" sz="3600" dirty="0">
              <a:latin typeface="+mj-ea"/>
              <a:ea typeface="+mj-ea"/>
            </a:endParaRPr>
          </a:p>
          <a:p>
            <a:pPr marL="0" indent="0">
              <a:buNone/>
            </a:pPr>
            <a:r>
              <a:rPr lang="ja-JP" altLang="en-US" sz="3600" dirty="0">
                <a:latin typeface="+mj-ea"/>
                <a:ea typeface="+mj-ea"/>
              </a:rPr>
              <a:t>○　聞き取った内容に関する質問をし，答える経験を</a:t>
            </a:r>
            <a:endParaRPr lang="en-US" altLang="ja-JP" sz="3600" dirty="0">
              <a:latin typeface="+mj-ea"/>
              <a:ea typeface="+mj-ea"/>
            </a:endParaRPr>
          </a:p>
          <a:p>
            <a:pPr marL="0" indent="0">
              <a:buNone/>
            </a:pPr>
            <a:r>
              <a:rPr lang="ja-JP" altLang="en-US" sz="3600" dirty="0">
                <a:latin typeface="+mj-ea"/>
                <a:ea typeface="+mj-ea"/>
              </a:rPr>
              <a:t>　　させる。</a:t>
            </a:r>
            <a:endParaRPr lang="en-US" altLang="ja-JP" sz="3600" dirty="0">
              <a:latin typeface="+mj-ea"/>
              <a:ea typeface="+mj-ea"/>
            </a:endParaRPr>
          </a:p>
          <a:p>
            <a:pPr marL="0" indent="0">
              <a:buNone/>
            </a:pPr>
            <a:r>
              <a:rPr kumimoji="1" lang="ja-JP" altLang="en-US" sz="3600" dirty="0">
                <a:latin typeface="+mj-ea"/>
                <a:ea typeface="+mj-ea"/>
              </a:rPr>
              <a:t>○　気付きを伝え合い，深め合う。</a:t>
            </a:r>
          </a:p>
        </p:txBody>
      </p:sp>
      <p:sp>
        <p:nvSpPr>
          <p:cNvPr id="4" name="角丸四角形吹き出し 4">
            <a:extLst>
              <a:ext uri="{FF2B5EF4-FFF2-40B4-BE49-F238E27FC236}">
                <a16:creationId xmlns:a16="http://schemas.microsoft.com/office/drawing/2014/main" id="{818AADD2-0C8F-45C5-8835-2838CC041307}"/>
              </a:ext>
            </a:extLst>
          </p:cNvPr>
          <p:cNvSpPr/>
          <p:nvPr/>
        </p:nvSpPr>
        <p:spPr>
          <a:xfrm>
            <a:off x="2609094" y="326751"/>
            <a:ext cx="6973812" cy="720080"/>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latin typeface="Times New Roman" panose="02020603050405020304" pitchFamily="18" charset="0"/>
                <a:ea typeface="HG丸ｺﾞｼｯｸM-PRO" pitchFamily="50" charset="-128"/>
                <a:cs typeface="Times New Roman" panose="02020603050405020304" pitchFamily="18" charset="0"/>
              </a:rPr>
              <a:t>【</a:t>
            </a:r>
            <a:r>
              <a:rPr lang="en-US" altLang="ja-JP" sz="3600" dirty="0">
                <a:solidFill>
                  <a:schemeClr val="bg1"/>
                </a:solidFill>
                <a:latin typeface="HandwritingWeCan Medium" panose="020F0500000000000000" pitchFamily="34" charset="0"/>
                <a:ea typeface="HG丸ｺﾞｼｯｸM-PRO" pitchFamily="50" charset="-128"/>
                <a:cs typeface="Times New Roman" panose="02020603050405020304" pitchFamily="18" charset="0"/>
              </a:rPr>
              <a:t>Let’s Watch and Think</a:t>
            </a:r>
            <a:r>
              <a:rPr lang="en-US" altLang="ja-JP" sz="3600" dirty="0">
                <a:solidFill>
                  <a:schemeClr val="bg1"/>
                </a:solidFill>
                <a:latin typeface="Times New Roman" panose="02020603050405020304" pitchFamily="18" charset="0"/>
                <a:ea typeface="HG丸ｺﾞｼｯｸM-PRO" pitchFamily="50" charset="-128"/>
                <a:cs typeface="Times New Roman" panose="02020603050405020304" pitchFamily="18" charset="0"/>
              </a:rPr>
              <a:t>】</a:t>
            </a:r>
            <a:endParaRPr lang="ja-JP" altLang="ja-JP" sz="2800" dirty="0">
              <a:solidFill>
                <a:schemeClr val="bg1"/>
              </a:solidFill>
              <a:latin typeface="Times New Roman" panose="02020603050405020304" pitchFamily="18" charset="0"/>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588445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吹き出し 4"/>
          <p:cNvSpPr/>
          <p:nvPr/>
        </p:nvSpPr>
        <p:spPr>
          <a:xfrm>
            <a:off x="3479621" y="977064"/>
            <a:ext cx="5054948" cy="1079773"/>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dirty="0">
                <a:solidFill>
                  <a:schemeClr val="bg1"/>
                </a:solidFill>
                <a:latin typeface="HandwritingWeCan Medium" panose="020F0500000000000000" pitchFamily="34" charset="0"/>
                <a:ea typeface="HG丸ｺﾞｼｯｸM-PRO" pitchFamily="50" charset="-128"/>
              </a:rPr>
              <a:t>【</a:t>
            </a:r>
            <a:r>
              <a:rPr lang="en-US" altLang="ja-JP" sz="4000" dirty="0">
                <a:solidFill>
                  <a:schemeClr val="bg1"/>
                </a:solidFill>
                <a:latin typeface="HandwritingWeCan Medium" panose="020F0500000000000000" pitchFamily="34" charset="0"/>
                <a:ea typeface="HG丸ｺﾞｼｯｸM-PRO" pitchFamily="50" charset="-128"/>
                <a:cs typeface="Times New Roman" panose="02020603050405020304" pitchFamily="18" charset="0"/>
              </a:rPr>
              <a:t>Let’s Listen</a:t>
            </a:r>
            <a:r>
              <a:rPr lang="en-US" altLang="ja-JP" sz="4000" dirty="0">
                <a:solidFill>
                  <a:schemeClr val="bg1"/>
                </a:solidFill>
                <a:latin typeface="HandwritingWeCan Medium" panose="020F0500000000000000" pitchFamily="34" charset="0"/>
                <a:ea typeface="HG丸ｺﾞｼｯｸM-PRO" pitchFamily="50" charset="-128"/>
              </a:rPr>
              <a:t>】</a:t>
            </a:r>
            <a:endParaRPr lang="ja-JP" altLang="ja-JP" sz="4000" dirty="0">
              <a:solidFill>
                <a:schemeClr val="bg1"/>
              </a:solidFill>
              <a:latin typeface="HandwritingWeCan Medium" panose="020F0500000000000000" pitchFamily="34" charset="0"/>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95B79D66-A598-43CD-AB16-77FFC41E11B3}"/>
              </a:ext>
            </a:extLst>
          </p:cNvPr>
          <p:cNvSpPr/>
          <p:nvPr/>
        </p:nvSpPr>
        <p:spPr>
          <a:xfrm>
            <a:off x="842145" y="2056837"/>
            <a:ext cx="9995188" cy="2677656"/>
          </a:xfrm>
          <a:prstGeom prst="rect">
            <a:avLst/>
          </a:prstGeom>
        </p:spPr>
        <p:txBody>
          <a:bodyPr wrap="square">
            <a:spAutoFit/>
          </a:bodyPr>
          <a:lstStyle/>
          <a:p>
            <a:endParaRPr lang="en-US" altLang="ja-JP" sz="3200" dirty="0">
              <a:latin typeface="+mn-ea"/>
            </a:endParaRPr>
          </a:p>
          <a:p>
            <a:pPr>
              <a:lnSpc>
                <a:spcPct val="150000"/>
              </a:lnSpc>
            </a:pPr>
            <a:r>
              <a:rPr lang="ja-JP" altLang="en-US" sz="3200" dirty="0">
                <a:latin typeface="+mn-ea"/>
              </a:rPr>
              <a:t>　英語の音声を聞いて，必要な情報を聞き取ったり，概要を捉えたりする。</a:t>
            </a:r>
            <a:endParaRPr lang="en-US" altLang="ja-JP" sz="3200" dirty="0">
              <a:latin typeface="+mn-ea"/>
            </a:endParaRPr>
          </a:p>
          <a:p>
            <a:r>
              <a:rPr lang="ja-JP" altLang="en-US" sz="4000" dirty="0">
                <a:latin typeface="+mn-ea"/>
              </a:rPr>
              <a:t>　</a:t>
            </a:r>
            <a:endParaRPr lang="en-US" altLang="ja-JP" sz="3600" dirty="0">
              <a:latin typeface="+mn-ea"/>
            </a:endParaRPr>
          </a:p>
        </p:txBody>
      </p:sp>
    </p:spTree>
    <p:extLst>
      <p:ext uri="{BB962C8B-B14F-4D97-AF65-F5344CB8AC3E}">
        <p14:creationId xmlns:p14="http://schemas.microsoft.com/office/powerpoint/2010/main" val="355918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038350" y="238125"/>
            <a:ext cx="7949012" cy="6619875"/>
          </a:xfrm>
          <a:prstGeom prst="rect">
            <a:avLst/>
          </a:prstGeom>
        </p:spPr>
      </p:pic>
    </p:spTree>
    <p:extLst>
      <p:ext uri="{BB962C8B-B14F-4D97-AF65-F5344CB8AC3E}">
        <p14:creationId xmlns:p14="http://schemas.microsoft.com/office/powerpoint/2010/main" val="3543198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6AA146D-A55B-46AF-8DA6-67555F5B5527}"/>
              </a:ext>
            </a:extLst>
          </p:cNvPr>
          <p:cNvSpPr txBox="1"/>
          <p:nvPr/>
        </p:nvSpPr>
        <p:spPr>
          <a:xfrm>
            <a:off x="108726" y="5642723"/>
            <a:ext cx="5063922" cy="954107"/>
          </a:xfrm>
          <a:prstGeom prst="rect">
            <a:avLst/>
          </a:prstGeom>
          <a:noFill/>
          <a:ln>
            <a:solidFill>
              <a:schemeClr val="tx1"/>
            </a:solidFill>
          </a:ln>
        </p:spPr>
        <p:txBody>
          <a:bodyPr wrap="square" rtlCol="0">
            <a:spAutoFit/>
          </a:bodyPr>
          <a:lstStyle/>
          <a:p>
            <a:r>
              <a:rPr kumimoji="1" lang="ja-JP" altLang="en-US" sz="2800" dirty="0">
                <a:latin typeface="+mj-ea"/>
                <a:ea typeface="+mj-ea"/>
              </a:rPr>
              <a:t>職業を表す言葉の確認</a:t>
            </a:r>
            <a:endParaRPr kumimoji="1" lang="en-US" altLang="ja-JP" sz="2800" dirty="0">
              <a:latin typeface="+mj-ea"/>
              <a:ea typeface="+mj-ea"/>
            </a:endParaRPr>
          </a:p>
          <a:p>
            <a:r>
              <a:rPr kumimoji="1" lang="en-US" altLang="ja-JP" sz="2800" dirty="0">
                <a:latin typeface="+mj-ea"/>
                <a:ea typeface="+mj-ea"/>
              </a:rPr>
              <a:t>I want to be </a:t>
            </a:r>
            <a:r>
              <a:rPr kumimoji="1" lang="ja-JP" altLang="en-US" sz="2800" dirty="0">
                <a:latin typeface="+mj-ea"/>
                <a:ea typeface="+mj-ea"/>
              </a:rPr>
              <a:t>～</a:t>
            </a:r>
            <a:r>
              <a:rPr kumimoji="1" lang="en-US" altLang="ja-JP" sz="2800" dirty="0">
                <a:latin typeface="+mj-ea"/>
                <a:ea typeface="+mj-ea"/>
              </a:rPr>
              <a:t>.</a:t>
            </a:r>
            <a:r>
              <a:rPr kumimoji="1" lang="ja-JP" altLang="en-US" sz="2800" dirty="0">
                <a:latin typeface="+mj-ea"/>
                <a:ea typeface="+mj-ea"/>
              </a:rPr>
              <a:t>の言い方の確認</a:t>
            </a:r>
            <a:endParaRPr kumimoji="1" lang="en-US" altLang="ja-JP" sz="2800" dirty="0">
              <a:latin typeface="+mj-ea"/>
              <a:ea typeface="+mj-ea"/>
            </a:endParaRPr>
          </a:p>
        </p:txBody>
      </p:sp>
      <p:sp>
        <p:nvSpPr>
          <p:cNvPr id="8" name="正方形/長方形 7">
            <a:extLst>
              <a:ext uri="{FF2B5EF4-FFF2-40B4-BE49-F238E27FC236}">
                <a16:creationId xmlns:a16="http://schemas.microsoft.com/office/drawing/2014/main" id="{5AAB8A9E-2B1A-4C9D-9B3B-825490F2F831}"/>
              </a:ext>
            </a:extLst>
          </p:cNvPr>
          <p:cNvSpPr/>
          <p:nvPr/>
        </p:nvSpPr>
        <p:spPr>
          <a:xfrm>
            <a:off x="511086" y="240746"/>
            <a:ext cx="4147103" cy="69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聞く時</a:t>
            </a:r>
            <a:r>
              <a:rPr lang="ja-JP" altLang="en-US" sz="2400" b="1" dirty="0"/>
              <a:t>のヒントとなる足場かけ</a:t>
            </a:r>
            <a:endParaRPr kumimoji="1" lang="ja-JP" altLang="en-US" sz="2400" b="1" dirty="0"/>
          </a:p>
        </p:txBody>
      </p:sp>
      <p:sp>
        <p:nvSpPr>
          <p:cNvPr id="13" name="正方形/長方形 12">
            <a:extLst>
              <a:ext uri="{FF2B5EF4-FFF2-40B4-BE49-F238E27FC236}">
                <a16:creationId xmlns:a16="http://schemas.microsoft.com/office/drawing/2014/main" id="{EC35B74D-2944-4368-9FF4-AC48D9BC4C5E}"/>
              </a:ext>
            </a:extLst>
          </p:cNvPr>
          <p:cNvSpPr/>
          <p:nvPr/>
        </p:nvSpPr>
        <p:spPr>
          <a:xfrm>
            <a:off x="5102230" y="248097"/>
            <a:ext cx="3509526" cy="69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主体的に聞くための工夫</a:t>
            </a:r>
          </a:p>
        </p:txBody>
      </p:sp>
      <p:sp>
        <p:nvSpPr>
          <p:cNvPr id="14" name="テキスト ボックス 13">
            <a:extLst>
              <a:ext uri="{FF2B5EF4-FFF2-40B4-BE49-F238E27FC236}">
                <a16:creationId xmlns:a16="http://schemas.microsoft.com/office/drawing/2014/main" id="{D06F4846-EA6C-4897-A1D7-0CC0934622F8}"/>
              </a:ext>
            </a:extLst>
          </p:cNvPr>
          <p:cNvSpPr txBox="1"/>
          <p:nvPr/>
        </p:nvSpPr>
        <p:spPr>
          <a:xfrm>
            <a:off x="5260200" y="5655796"/>
            <a:ext cx="3193838" cy="954107"/>
          </a:xfrm>
          <a:prstGeom prst="rect">
            <a:avLst/>
          </a:prstGeom>
          <a:noFill/>
          <a:ln>
            <a:solidFill>
              <a:schemeClr val="tx1"/>
            </a:solidFill>
          </a:ln>
        </p:spPr>
        <p:txBody>
          <a:bodyPr wrap="square" rtlCol="0">
            <a:spAutoFit/>
          </a:bodyPr>
          <a:lstStyle/>
          <a:p>
            <a:r>
              <a:rPr lang="ja-JP" altLang="en-US" sz="2800" dirty="0">
                <a:latin typeface="+mj-ea"/>
                <a:ea typeface="+mj-ea"/>
              </a:rPr>
              <a:t>思わず聞きたくなるような場面</a:t>
            </a:r>
            <a:endParaRPr kumimoji="1" lang="en-US" altLang="ja-JP" sz="2800" dirty="0">
              <a:latin typeface="+mj-ea"/>
              <a:ea typeface="+mj-ea"/>
            </a:endParaRPr>
          </a:p>
        </p:txBody>
      </p:sp>
      <p:grpSp>
        <p:nvGrpSpPr>
          <p:cNvPr id="4" name="グループ化 3">
            <a:extLst>
              <a:ext uri="{FF2B5EF4-FFF2-40B4-BE49-F238E27FC236}">
                <a16:creationId xmlns:a16="http://schemas.microsoft.com/office/drawing/2014/main" id="{8AFA0815-6D8D-4658-841B-F504C4D73873}"/>
              </a:ext>
            </a:extLst>
          </p:cNvPr>
          <p:cNvGrpSpPr/>
          <p:nvPr/>
        </p:nvGrpSpPr>
        <p:grpSpPr>
          <a:xfrm>
            <a:off x="261483" y="1046255"/>
            <a:ext cx="4435523" cy="4380931"/>
            <a:chOff x="5503738" y="841540"/>
            <a:chExt cx="4435523" cy="4380931"/>
          </a:xfrm>
        </p:grpSpPr>
        <p:pic>
          <p:nvPicPr>
            <p:cNvPr id="3" name="図 2" descr="部屋, モニター, テーブル, テレビ が含まれている画像&#10;&#10;自動的に生成された説明">
              <a:extLst>
                <a:ext uri="{FF2B5EF4-FFF2-40B4-BE49-F238E27FC236}">
                  <a16:creationId xmlns:a16="http://schemas.microsoft.com/office/drawing/2014/main" id="{C462C3D6-DC44-4DFB-9556-23FD0A13AC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50354" y="1095275"/>
              <a:ext cx="2065347" cy="1577409"/>
            </a:xfrm>
            <a:prstGeom prst="rect">
              <a:avLst/>
            </a:prstGeom>
            <a:ln>
              <a:solidFill>
                <a:schemeClr val="tx1"/>
              </a:solidFill>
            </a:ln>
          </p:spPr>
        </p:pic>
        <p:pic>
          <p:nvPicPr>
            <p:cNvPr id="5" name="図 4" descr="抽象, 挿絵 が含まれている画像&#10;&#10;自動的に生成された説明">
              <a:extLst>
                <a:ext uri="{FF2B5EF4-FFF2-40B4-BE49-F238E27FC236}">
                  <a16:creationId xmlns:a16="http://schemas.microsoft.com/office/drawing/2014/main" id="{F72AC62F-D497-415C-8EEE-A226316DDB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18309" y="3256736"/>
              <a:ext cx="1556444" cy="1687202"/>
            </a:xfrm>
            <a:prstGeom prst="rect">
              <a:avLst/>
            </a:prstGeom>
            <a:ln>
              <a:solidFill>
                <a:schemeClr val="tx1"/>
              </a:solidFill>
            </a:ln>
          </p:spPr>
        </p:pic>
        <p:pic>
          <p:nvPicPr>
            <p:cNvPr id="11" name="図 10" descr="おもちゃ, レゴ, 選手, 持つ が含まれている画像&#10;&#10;自動的に生成された説明">
              <a:extLst>
                <a:ext uri="{FF2B5EF4-FFF2-40B4-BE49-F238E27FC236}">
                  <a16:creationId xmlns:a16="http://schemas.microsoft.com/office/drawing/2014/main" id="{11942700-81CD-453B-B698-A36F8C4186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90403" y="1188372"/>
              <a:ext cx="1415960" cy="1721532"/>
            </a:xfrm>
            <a:prstGeom prst="rect">
              <a:avLst/>
            </a:prstGeom>
            <a:ln>
              <a:solidFill>
                <a:schemeClr val="tx1"/>
              </a:solidFill>
            </a:ln>
          </p:spPr>
        </p:pic>
        <p:sp>
          <p:nvSpPr>
            <p:cNvPr id="2" name="吹き出し: 角を丸めた四角形 1">
              <a:extLst>
                <a:ext uri="{FF2B5EF4-FFF2-40B4-BE49-F238E27FC236}">
                  <a16:creationId xmlns:a16="http://schemas.microsoft.com/office/drawing/2014/main" id="{08C63766-8978-48D9-A122-E0DD4109C897}"/>
                </a:ext>
              </a:extLst>
            </p:cNvPr>
            <p:cNvSpPr/>
            <p:nvPr/>
          </p:nvSpPr>
          <p:spPr>
            <a:xfrm>
              <a:off x="5503738" y="841540"/>
              <a:ext cx="4435523" cy="4380931"/>
            </a:xfrm>
            <a:prstGeom prst="wedgeRoundRectCallout">
              <a:avLst>
                <a:gd name="adj1" fmla="val -38064"/>
                <a:gd name="adj2" fmla="val 559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 name="グループ化 20"/>
          <p:cNvGrpSpPr/>
          <p:nvPr/>
        </p:nvGrpSpPr>
        <p:grpSpPr>
          <a:xfrm>
            <a:off x="5181215" y="1046255"/>
            <a:ext cx="3351556" cy="4380931"/>
            <a:chOff x="5181215" y="1046255"/>
            <a:chExt cx="3351556" cy="4380931"/>
          </a:xfrm>
        </p:grpSpPr>
        <p:sp>
          <p:nvSpPr>
            <p:cNvPr id="12" name="吹き出し: 角を丸めた四角形 11">
              <a:extLst>
                <a:ext uri="{FF2B5EF4-FFF2-40B4-BE49-F238E27FC236}">
                  <a16:creationId xmlns:a16="http://schemas.microsoft.com/office/drawing/2014/main" id="{C95C8803-D810-4E39-8981-F64653052823}"/>
                </a:ext>
              </a:extLst>
            </p:cNvPr>
            <p:cNvSpPr/>
            <p:nvPr/>
          </p:nvSpPr>
          <p:spPr>
            <a:xfrm>
              <a:off x="5181215" y="1046255"/>
              <a:ext cx="3351556" cy="4380931"/>
            </a:xfrm>
            <a:prstGeom prst="wedgeRoundRectCallout">
              <a:avLst>
                <a:gd name="adj1" fmla="val -38064"/>
                <a:gd name="adj2" fmla="val 559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図 15" descr="挿絵 が含まれている画像&#10;&#10;自動的に生成された説明">
              <a:extLst>
                <a:ext uri="{FF2B5EF4-FFF2-40B4-BE49-F238E27FC236}">
                  <a16:creationId xmlns:a16="http://schemas.microsoft.com/office/drawing/2014/main" id="{F248F1AC-A204-4A48-B339-F3B187202A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5334" y="3690061"/>
              <a:ext cx="1194668" cy="1539024"/>
            </a:xfrm>
            <a:prstGeom prst="rect">
              <a:avLst/>
            </a:prstGeom>
          </p:spPr>
        </p:pic>
        <p:pic>
          <p:nvPicPr>
            <p:cNvPr id="20" name="図 19"/>
            <p:cNvPicPr>
              <a:picLocks noChangeAspect="1"/>
            </p:cNvPicPr>
            <p:nvPr/>
          </p:nvPicPr>
          <p:blipFill>
            <a:blip r:embed="rId7"/>
            <a:stretch>
              <a:fillRect/>
            </a:stretch>
          </p:blipFill>
          <p:spPr>
            <a:xfrm>
              <a:off x="5715334" y="1389492"/>
              <a:ext cx="1980866" cy="2028029"/>
            </a:xfrm>
            <a:prstGeom prst="rect">
              <a:avLst/>
            </a:prstGeom>
          </p:spPr>
        </p:pic>
      </p:grpSp>
      <p:pic>
        <p:nvPicPr>
          <p:cNvPr id="22" name="図 21">
            <a:extLst>
              <a:ext uri="{FF2B5EF4-FFF2-40B4-BE49-F238E27FC236}">
                <a16:creationId xmlns:a16="http://schemas.microsoft.com/office/drawing/2014/main" id="{785D3E19-1712-4ADE-8D03-AED1F7AF7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17" y="3050815"/>
            <a:ext cx="1398515" cy="2155245"/>
          </a:xfrm>
          <a:prstGeom prst="rect">
            <a:avLst/>
          </a:prstGeom>
          <a:ln>
            <a:solidFill>
              <a:schemeClr val="tx1"/>
            </a:solidFill>
          </a:ln>
        </p:spPr>
      </p:pic>
    </p:spTree>
    <p:extLst>
      <p:ext uri="{BB962C8B-B14F-4D97-AF65-F5344CB8AC3E}">
        <p14:creationId xmlns:p14="http://schemas.microsoft.com/office/powerpoint/2010/main" val="2759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5"/>
          <a:stretch>
            <a:fillRect/>
          </a:stretch>
        </p:blipFill>
        <p:spPr>
          <a:xfrm>
            <a:off x="2038350" y="238125"/>
            <a:ext cx="7524750" cy="6266553"/>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8400" y="5276850"/>
            <a:ext cx="609600" cy="609600"/>
          </a:xfrm>
          <a:prstGeom prst="rect">
            <a:avLst/>
          </a:prstGeom>
        </p:spPr>
      </p:pic>
    </p:spTree>
    <p:extLst>
      <p:ext uri="{BB962C8B-B14F-4D97-AF65-F5344CB8AC3E}">
        <p14:creationId xmlns:p14="http://schemas.microsoft.com/office/powerpoint/2010/main" val="1937317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6AA146D-A55B-46AF-8DA6-67555F5B5527}"/>
              </a:ext>
            </a:extLst>
          </p:cNvPr>
          <p:cNvSpPr txBox="1"/>
          <p:nvPr/>
        </p:nvSpPr>
        <p:spPr>
          <a:xfrm>
            <a:off x="89273" y="5652451"/>
            <a:ext cx="4984937" cy="954107"/>
          </a:xfrm>
          <a:prstGeom prst="rect">
            <a:avLst/>
          </a:prstGeom>
          <a:noFill/>
          <a:ln>
            <a:solidFill>
              <a:schemeClr val="tx1"/>
            </a:solidFill>
          </a:ln>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職業を表す言葉の確認</a:t>
            </a:r>
            <a:endParaRPr kumimoji="1" lang="en-US" altLang="ja-JP" sz="2800" dirty="0">
              <a:latin typeface="ＭＳ Ｐゴシック" panose="020B0600070205080204" pitchFamily="50" charset="-128"/>
              <a:ea typeface="ＭＳ Ｐゴシック" panose="020B0600070205080204" pitchFamily="50" charset="-128"/>
            </a:endParaRPr>
          </a:p>
          <a:p>
            <a:r>
              <a:rPr kumimoji="1" lang="en-US" altLang="ja-JP" sz="2800" dirty="0">
                <a:latin typeface="ＭＳ Ｐゴシック" panose="020B0600070205080204" pitchFamily="50" charset="-128"/>
                <a:ea typeface="ＭＳ Ｐゴシック" panose="020B0600070205080204" pitchFamily="50" charset="-128"/>
              </a:rPr>
              <a:t>I want to be </a:t>
            </a:r>
            <a:r>
              <a:rPr kumimoji="1" lang="ja-JP" altLang="en-US" sz="2800" dirty="0">
                <a:latin typeface="ＭＳ Ｐゴシック" panose="020B0600070205080204" pitchFamily="50" charset="-128"/>
                <a:ea typeface="ＭＳ Ｐゴシック" panose="020B0600070205080204" pitchFamily="50" charset="-128"/>
              </a:rPr>
              <a:t>～</a:t>
            </a: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sz="2800" dirty="0">
                <a:latin typeface="ＭＳ Ｐゴシック" panose="020B0600070205080204" pitchFamily="50" charset="-128"/>
                <a:ea typeface="ＭＳ Ｐゴシック" panose="020B0600070205080204" pitchFamily="50" charset="-128"/>
              </a:rPr>
              <a:t>の言い方の確認</a:t>
            </a:r>
            <a:endParaRPr kumimoji="1" lang="en-US" altLang="ja-JP" sz="2800" dirty="0">
              <a:latin typeface="ＭＳ Ｐゴシック" panose="020B0600070205080204" pitchFamily="50" charset="-128"/>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5AAB8A9E-2B1A-4C9D-9B3B-825490F2F831}"/>
              </a:ext>
            </a:extLst>
          </p:cNvPr>
          <p:cNvSpPr/>
          <p:nvPr/>
        </p:nvSpPr>
        <p:spPr>
          <a:xfrm>
            <a:off x="520817" y="240746"/>
            <a:ext cx="4147103" cy="69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聞く時</a:t>
            </a:r>
            <a:r>
              <a:rPr lang="ja-JP" altLang="en-US" sz="2400" b="1" dirty="0"/>
              <a:t>のヒントとなる足場かけ</a:t>
            </a:r>
            <a:endParaRPr kumimoji="1" lang="ja-JP" altLang="en-US" sz="2400" b="1" dirty="0"/>
          </a:p>
        </p:txBody>
      </p:sp>
      <p:sp>
        <p:nvSpPr>
          <p:cNvPr id="13" name="正方形/長方形 12">
            <a:extLst>
              <a:ext uri="{FF2B5EF4-FFF2-40B4-BE49-F238E27FC236}">
                <a16:creationId xmlns:a16="http://schemas.microsoft.com/office/drawing/2014/main" id="{EC35B74D-2944-4368-9FF4-AC48D9BC4C5E}"/>
              </a:ext>
            </a:extLst>
          </p:cNvPr>
          <p:cNvSpPr/>
          <p:nvPr/>
        </p:nvSpPr>
        <p:spPr>
          <a:xfrm>
            <a:off x="5111961" y="248097"/>
            <a:ext cx="3509526" cy="69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主体的に聞くための工夫</a:t>
            </a:r>
          </a:p>
        </p:txBody>
      </p:sp>
      <p:sp>
        <p:nvSpPr>
          <p:cNvPr id="14" name="テキスト ボックス 13">
            <a:extLst>
              <a:ext uri="{FF2B5EF4-FFF2-40B4-BE49-F238E27FC236}">
                <a16:creationId xmlns:a16="http://schemas.microsoft.com/office/drawing/2014/main" id="{D06F4846-EA6C-4897-A1D7-0CC0934622F8}"/>
              </a:ext>
            </a:extLst>
          </p:cNvPr>
          <p:cNvSpPr txBox="1"/>
          <p:nvPr/>
        </p:nvSpPr>
        <p:spPr>
          <a:xfrm>
            <a:off x="5269931" y="5655796"/>
            <a:ext cx="3154222" cy="954107"/>
          </a:xfrm>
          <a:prstGeom prst="rect">
            <a:avLst/>
          </a:prstGeom>
          <a:noFill/>
          <a:ln>
            <a:solidFill>
              <a:schemeClr val="tx1"/>
            </a:solidFill>
          </a:ln>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思わず聞きたくなるような場面</a:t>
            </a:r>
            <a:endParaRPr kumimoji="1" lang="en-US" altLang="ja-JP" sz="2800" dirty="0">
              <a:latin typeface="ＭＳ Ｐゴシック" panose="020B0600070205080204" pitchFamily="50" charset="-128"/>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F879BEAD-BEAF-4A6D-BCBC-21990ABFCD8A}"/>
              </a:ext>
            </a:extLst>
          </p:cNvPr>
          <p:cNvSpPr/>
          <p:nvPr/>
        </p:nvSpPr>
        <p:spPr>
          <a:xfrm>
            <a:off x="8868004" y="256029"/>
            <a:ext cx="2988709" cy="69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教師の指導改善</a:t>
            </a:r>
            <a:endParaRPr kumimoji="1" lang="ja-JP" altLang="en-US" sz="2400" b="1" dirty="0"/>
          </a:p>
        </p:txBody>
      </p:sp>
      <p:grpSp>
        <p:nvGrpSpPr>
          <p:cNvPr id="10" name="グループ化 9">
            <a:extLst>
              <a:ext uri="{FF2B5EF4-FFF2-40B4-BE49-F238E27FC236}">
                <a16:creationId xmlns:a16="http://schemas.microsoft.com/office/drawing/2014/main" id="{DE1DFA86-48FC-4363-968B-C9050C822EB5}"/>
              </a:ext>
            </a:extLst>
          </p:cNvPr>
          <p:cNvGrpSpPr/>
          <p:nvPr/>
        </p:nvGrpSpPr>
        <p:grpSpPr>
          <a:xfrm>
            <a:off x="9053215" y="1396626"/>
            <a:ext cx="2329737" cy="4005413"/>
            <a:chOff x="9053215" y="1396626"/>
            <a:chExt cx="2329737" cy="4005413"/>
          </a:xfrm>
        </p:grpSpPr>
        <p:pic>
          <p:nvPicPr>
            <p:cNvPr id="19" name="図 18" descr="挿絵 が含まれている画像&#10;&#10;自動的に生成された説明">
              <a:extLst>
                <a:ext uri="{FF2B5EF4-FFF2-40B4-BE49-F238E27FC236}">
                  <a16:creationId xmlns:a16="http://schemas.microsoft.com/office/drawing/2014/main" id="{4A96C265-768A-4F0B-AB4D-06A1DB6F64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36687" y="3361454"/>
              <a:ext cx="1446265" cy="2040585"/>
            </a:xfrm>
            <a:prstGeom prst="rect">
              <a:avLst/>
            </a:prstGeom>
          </p:spPr>
        </p:pic>
        <p:grpSp>
          <p:nvGrpSpPr>
            <p:cNvPr id="23" name="グループ化 22">
              <a:extLst>
                <a:ext uri="{FF2B5EF4-FFF2-40B4-BE49-F238E27FC236}">
                  <a16:creationId xmlns:a16="http://schemas.microsoft.com/office/drawing/2014/main" id="{75304B49-4807-4A61-80DE-F57D45F91D80}"/>
                </a:ext>
              </a:extLst>
            </p:cNvPr>
            <p:cNvGrpSpPr/>
            <p:nvPr/>
          </p:nvGrpSpPr>
          <p:grpSpPr>
            <a:xfrm>
              <a:off x="9053215" y="1396626"/>
              <a:ext cx="1985526" cy="1717993"/>
              <a:chOff x="9053215" y="1396626"/>
              <a:chExt cx="1985526" cy="1717993"/>
            </a:xfrm>
          </p:grpSpPr>
          <p:pic>
            <p:nvPicPr>
              <p:cNvPr id="21" name="図 20" descr="食品 が含まれている画像&#10;&#10;自動的に生成された説明">
                <a:extLst>
                  <a:ext uri="{FF2B5EF4-FFF2-40B4-BE49-F238E27FC236}">
                    <a16:creationId xmlns:a16="http://schemas.microsoft.com/office/drawing/2014/main" id="{EF535BBA-FBC1-42D8-89F1-72D3829A2B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34121" y="1455961"/>
                <a:ext cx="1619409" cy="1619409"/>
              </a:xfrm>
              <a:prstGeom prst="rect">
                <a:avLst/>
              </a:prstGeom>
            </p:spPr>
          </p:pic>
          <p:sp>
            <p:nvSpPr>
              <p:cNvPr id="22" name="吹き出し: 角を丸めた四角形 21">
                <a:extLst>
                  <a:ext uri="{FF2B5EF4-FFF2-40B4-BE49-F238E27FC236}">
                    <a16:creationId xmlns:a16="http://schemas.microsoft.com/office/drawing/2014/main" id="{7756DFF6-C9BE-4144-B7BB-5C78F31C8E05}"/>
                  </a:ext>
                </a:extLst>
              </p:cNvPr>
              <p:cNvSpPr/>
              <p:nvPr/>
            </p:nvSpPr>
            <p:spPr>
              <a:xfrm>
                <a:off x="9053215" y="1396626"/>
                <a:ext cx="1985526" cy="1717993"/>
              </a:xfrm>
              <a:prstGeom prst="wedgeRoundRectCallout">
                <a:avLst>
                  <a:gd name="adj1" fmla="val -687"/>
                  <a:gd name="adj2" fmla="val 659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4" name="テキスト ボックス 23">
            <a:extLst>
              <a:ext uri="{FF2B5EF4-FFF2-40B4-BE49-F238E27FC236}">
                <a16:creationId xmlns:a16="http://schemas.microsoft.com/office/drawing/2014/main" id="{2B06ABAA-2FD2-41A4-A73E-3088E4385A0A}"/>
              </a:ext>
            </a:extLst>
          </p:cNvPr>
          <p:cNvSpPr txBox="1"/>
          <p:nvPr/>
        </p:nvSpPr>
        <p:spPr>
          <a:xfrm>
            <a:off x="8662875" y="5655796"/>
            <a:ext cx="2988709" cy="954107"/>
          </a:xfrm>
          <a:prstGeom prst="rect">
            <a:avLst/>
          </a:prstGeom>
          <a:noFill/>
          <a:ln>
            <a:solidFill>
              <a:schemeClr val="tx1"/>
            </a:solidFill>
          </a:ln>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児童</a:t>
            </a:r>
            <a:r>
              <a:rPr lang="ja-JP" altLang="en-US" sz="2800" dirty="0">
                <a:latin typeface="ＭＳ Ｐゴシック" panose="020B0600070205080204" pitchFamily="50" charset="-128"/>
                <a:ea typeface="ＭＳ Ｐゴシック" panose="020B0600070205080204" pitchFamily="50" charset="-128"/>
              </a:rPr>
              <a:t>は何につまずいていたか</a:t>
            </a:r>
            <a:endParaRPr kumimoji="1" lang="en-US" altLang="ja-JP" sz="2800" dirty="0">
              <a:latin typeface="ＭＳ Ｐゴシック" panose="020B0600070205080204" pitchFamily="50" charset="-128"/>
              <a:ea typeface="ＭＳ Ｐゴシック" panose="020B0600070205080204" pitchFamily="50" charset="-128"/>
            </a:endParaRPr>
          </a:p>
        </p:txBody>
      </p:sp>
      <p:grpSp>
        <p:nvGrpSpPr>
          <p:cNvPr id="36" name="グループ化 35"/>
          <p:cNvGrpSpPr/>
          <p:nvPr/>
        </p:nvGrpSpPr>
        <p:grpSpPr>
          <a:xfrm>
            <a:off x="5181215" y="1046255"/>
            <a:ext cx="3351556" cy="4380931"/>
            <a:chOff x="5181215" y="1046255"/>
            <a:chExt cx="3351556" cy="4380931"/>
          </a:xfrm>
        </p:grpSpPr>
        <p:sp>
          <p:nvSpPr>
            <p:cNvPr id="37" name="吹き出し: 角を丸めた四角形 11">
              <a:extLst>
                <a:ext uri="{FF2B5EF4-FFF2-40B4-BE49-F238E27FC236}">
                  <a16:creationId xmlns:a16="http://schemas.microsoft.com/office/drawing/2014/main" id="{C95C8803-D810-4E39-8981-F64653052823}"/>
                </a:ext>
              </a:extLst>
            </p:cNvPr>
            <p:cNvSpPr/>
            <p:nvPr/>
          </p:nvSpPr>
          <p:spPr>
            <a:xfrm>
              <a:off x="5181215" y="1046255"/>
              <a:ext cx="3351556" cy="4380931"/>
            </a:xfrm>
            <a:prstGeom prst="wedgeRoundRectCallout">
              <a:avLst>
                <a:gd name="adj1" fmla="val -38064"/>
                <a:gd name="adj2" fmla="val 559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8" name="図 37" descr="挿絵 が含まれている画像&#10;&#10;自動的に生成された説明">
              <a:extLst>
                <a:ext uri="{FF2B5EF4-FFF2-40B4-BE49-F238E27FC236}">
                  <a16:creationId xmlns:a16="http://schemas.microsoft.com/office/drawing/2014/main" id="{F248F1AC-A204-4A48-B339-F3B187202A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15334" y="3690061"/>
              <a:ext cx="1194668" cy="1539024"/>
            </a:xfrm>
            <a:prstGeom prst="rect">
              <a:avLst/>
            </a:prstGeom>
          </p:spPr>
        </p:pic>
        <p:pic>
          <p:nvPicPr>
            <p:cNvPr id="39" name="図 38"/>
            <p:cNvPicPr>
              <a:picLocks noChangeAspect="1"/>
            </p:cNvPicPr>
            <p:nvPr/>
          </p:nvPicPr>
          <p:blipFill>
            <a:blip r:embed="rId6"/>
            <a:stretch>
              <a:fillRect/>
            </a:stretch>
          </p:blipFill>
          <p:spPr>
            <a:xfrm>
              <a:off x="5715334" y="1389492"/>
              <a:ext cx="1980866" cy="2028029"/>
            </a:xfrm>
            <a:prstGeom prst="rect">
              <a:avLst/>
            </a:prstGeom>
          </p:spPr>
        </p:pic>
      </p:grpSp>
      <p:grpSp>
        <p:nvGrpSpPr>
          <p:cNvPr id="40" name="グループ化 39">
            <a:extLst>
              <a:ext uri="{FF2B5EF4-FFF2-40B4-BE49-F238E27FC236}">
                <a16:creationId xmlns:a16="http://schemas.microsoft.com/office/drawing/2014/main" id="{8AFA0815-6D8D-4658-841B-F504C4D73873}"/>
              </a:ext>
            </a:extLst>
          </p:cNvPr>
          <p:cNvGrpSpPr/>
          <p:nvPr/>
        </p:nvGrpSpPr>
        <p:grpSpPr>
          <a:xfrm>
            <a:off x="261483" y="1046255"/>
            <a:ext cx="4435523" cy="4380931"/>
            <a:chOff x="5503738" y="841540"/>
            <a:chExt cx="4435523" cy="4380931"/>
          </a:xfrm>
        </p:grpSpPr>
        <p:pic>
          <p:nvPicPr>
            <p:cNvPr id="41" name="図 40" descr="部屋, モニター, テーブル, テレビ が含まれている画像&#10;&#10;自動的に生成された説明">
              <a:extLst>
                <a:ext uri="{FF2B5EF4-FFF2-40B4-BE49-F238E27FC236}">
                  <a16:creationId xmlns:a16="http://schemas.microsoft.com/office/drawing/2014/main" id="{C462C3D6-DC44-4DFB-9556-23FD0A13AC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50354" y="1095275"/>
              <a:ext cx="2065347" cy="1577409"/>
            </a:xfrm>
            <a:prstGeom prst="rect">
              <a:avLst/>
            </a:prstGeom>
            <a:ln>
              <a:solidFill>
                <a:schemeClr val="tx1"/>
              </a:solidFill>
            </a:ln>
          </p:spPr>
        </p:pic>
        <p:pic>
          <p:nvPicPr>
            <p:cNvPr id="42" name="図 41" descr="抽象, 挿絵 が含まれている画像&#10;&#10;自動的に生成された説明">
              <a:extLst>
                <a:ext uri="{FF2B5EF4-FFF2-40B4-BE49-F238E27FC236}">
                  <a16:creationId xmlns:a16="http://schemas.microsoft.com/office/drawing/2014/main" id="{F72AC62F-D497-415C-8EEE-A226316DDB1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18309" y="3256736"/>
              <a:ext cx="1556444" cy="1687202"/>
            </a:xfrm>
            <a:prstGeom prst="rect">
              <a:avLst/>
            </a:prstGeom>
            <a:ln>
              <a:solidFill>
                <a:schemeClr val="tx1"/>
              </a:solidFill>
            </a:ln>
          </p:spPr>
        </p:pic>
        <p:pic>
          <p:nvPicPr>
            <p:cNvPr id="43" name="図 42" descr="おもちゃ, レゴ, 選手, 持つ が含まれている画像&#10;&#10;自動的に生成された説明">
              <a:extLst>
                <a:ext uri="{FF2B5EF4-FFF2-40B4-BE49-F238E27FC236}">
                  <a16:creationId xmlns:a16="http://schemas.microsoft.com/office/drawing/2014/main" id="{11942700-81CD-453B-B698-A36F8C41861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190403" y="1188372"/>
              <a:ext cx="1415960" cy="1721532"/>
            </a:xfrm>
            <a:prstGeom prst="rect">
              <a:avLst/>
            </a:prstGeom>
            <a:ln>
              <a:solidFill>
                <a:schemeClr val="tx1"/>
              </a:solidFill>
            </a:ln>
          </p:spPr>
        </p:pic>
        <p:sp>
          <p:nvSpPr>
            <p:cNvPr id="44" name="吹き出し: 角を丸めた四角形 1">
              <a:extLst>
                <a:ext uri="{FF2B5EF4-FFF2-40B4-BE49-F238E27FC236}">
                  <a16:creationId xmlns:a16="http://schemas.microsoft.com/office/drawing/2014/main" id="{08C63766-8978-48D9-A122-E0DD4109C897}"/>
                </a:ext>
              </a:extLst>
            </p:cNvPr>
            <p:cNvSpPr/>
            <p:nvPr/>
          </p:nvSpPr>
          <p:spPr>
            <a:xfrm>
              <a:off x="5503738" y="841540"/>
              <a:ext cx="4435523" cy="4380931"/>
            </a:xfrm>
            <a:prstGeom prst="wedgeRoundRectCallout">
              <a:avLst>
                <a:gd name="adj1" fmla="val -38064"/>
                <a:gd name="adj2" fmla="val 559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5" name="図 44">
            <a:extLst>
              <a:ext uri="{FF2B5EF4-FFF2-40B4-BE49-F238E27FC236}">
                <a16:creationId xmlns:a16="http://schemas.microsoft.com/office/drawing/2014/main" id="{785D3E19-1712-4ADE-8D03-AED1F7AF7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17" y="3050815"/>
            <a:ext cx="1398515" cy="2155245"/>
          </a:xfrm>
          <a:prstGeom prst="rect">
            <a:avLst/>
          </a:prstGeom>
          <a:ln>
            <a:solidFill>
              <a:schemeClr val="tx1"/>
            </a:solidFill>
          </a:ln>
        </p:spPr>
      </p:pic>
    </p:spTree>
    <p:extLst>
      <p:ext uri="{BB962C8B-B14F-4D97-AF65-F5344CB8AC3E}">
        <p14:creationId xmlns:p14="http://schemas.microsoft.com/office/powerpoint/2010/main" val="29775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吹き出し 4"/>
          <p:cNvSpPr/>
          <p:nvPr/>
        </p:nvSpPr>
        <p:spPr>
          <a:xfrm>
            <a:off x="2506564" y="393126"/>
            <a:ext cx="6037708" cy="720080"/>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latin typeface="Times New Roman" panose="02020603050405020304" pitchFamily="18" charset="0"/>
                <a:ea typeface="HG丸ｺﾞｼｯｸM-PRO" pitchFamily="50" charset="-128"/>
                <a:cs typeface="Times New Roman" panose="02020603050405020304" pitchFamily="18" charset="0"/>
              </a:rPr>
              <a:t>【</a:t>
            </a:r>
            <a:r>
              <a:rPr lang="en-US" altLang="ja-JP" sz="3600" dirty="0">
                <a:solidFill>
                  <a:schemeClr val="bg1"/>
                </a:solidFill>
                <a:latin typeface="HandwritingWeCan Medium" panose="020F0500000000000000" pitchFamily="34" charset="0"/>
                <a:ea typeface="HG丸ｺﾞｼｯｸM-PRO" pitchFamily="50" charset="-128"/>
                <a:cs typeface="Times New Roman" panose="02020603050405020304" pitchFamily="18" charset="0"/>
              </a:rPr>
              <a:t>Let’s Listen</a:t>
            </a:r>
            <a:r>
              <a:rPr lang="en-US" altLang="ja-JP" sz="3600" dirty="0">
                <a:solidFill>
                  <a:schemeClr val="bg1"/>
                </a:solidFill>
                <a:latin typeface="Times New Roman" panose="02020603050405020304" pitchFamily="18" charset="0"/>
                <a:ea typeface="HG丸ｺﾞｼｯｸM-PRO" pitchFamily="50" charset="-128"/>
                <a:cs typeface="Times New Roman" panose="02020603050405020304" pitchFamily="18" charset="0"/>
              </a:rPr>
              <a:t>】</a:t>
            </a:r>
            <a:r>
              <a:rPr lang="ja-JP" altLang="en-US" sz="3200" dirty="0">
                <a:solidFill>
                  <a:schemeClr val="bg1"/>
                </a:solidFill>
                <a:latin typeface="HG丸ｺﾞｼｯｸM-PRO" pitchFamily="50" charset="-128"/>
                <a:ea typeface="HG丸ｺﾞｼｯｸM-PRO" pitchFamily="50" charset="-128"/>
              </a:rPr>
              <a:t>の手順</a:t>
            </a:r>
            <a:endParaRPr lang="ja-JP" altLang="ja-JP" sz="2400" dirty="0">
              <a:solidFill>
                <a:schemeClr val="bg1"/>
              </a:solidFill>
              <a:latin typeface="HG丸ｺﾞｼｯｸM-PRO" panose="020F0600000000000000" pitchFamily="50" charset="-128"/>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2FCAA3F9-877F-437D-A85C-3CAA9AD6F47D}"/>
              </a:ext>
            </a:extLst>
          </p:cNvPr>
          <p:cNvSpPr/>
          <p:nvPr/>
        </p:nvSpPr>
        <p:spPr>
          <a:xfrm>
            <a:off x="2329692" y="1412777"/>
            <a:ext cx="7582732" cy="4542910"/>
          </a:xfrm>
          <a:prstGeom prst="rect">
            <a:avLst/>
          </a:prstGeom>
        </p:spPr>
        <p:txBody>
          <a:bodyPr wrap="square">
            <a:spAutoFit/>
          </a:bodyPr>
          <a:lstStyle/>
          <a:p>
            <a:r>
              <a:rPr lang="ja-JP" altLang="en-US" sz="2800" dirty="0">
                <a:latin typeface="+mj-ea"/>
                <a:ea typeface="+mj-ea"/>
              </a:rPr>
              <a:t>①　人物，場面などを確認して，予想を立て　</a:t>
            </a:r>
            <a:endParaRPr lang="en-US" altLang="ja-JP" sz="2800" dirty="0">
              <a:latin typeface="+mj-ea"/>
              <a:ea typeface="+mj-ea"/>
            </a:endParaRPr>
          </a:p>
          <a:p>
            <a:r>
              <a:rPr lang="ja-JP" altLang="en-US" sz="2800" dirty="0">
                <a:latin typeface="+mj-ea"/>
                <a:ea typeface="+mj-ea"/>
              </a:rPr>
              <a:t>　させる。</a:t>
            </a:r>
            <a:endParaRPr lang="en-US" altLang="ja-JP" sz="2800" dirty="0">
              <a:latin typeface="+mj-ea"/>
              <a:ea typeface="+mj-ea"/>
            </a:endParaRPr>
          </a:p>
          <a:p>
            <a:pPr>
              <a:lnSpc>
                <a:spcPts val="4700"/>
              </a:lnSpc>
            </a:pPr>
            <a:r>
              <a:rPr lang="ja-JP" altLang="en-US" sz="2800" dirty="0">
                <a:latin typeface="+mj-ea"/>
                <a:ea typeface="+mj-ea"/>
              </a:rPr>
              <a:t>②　通しで聞かせる。　</a:t>
            </a:r>
            <a:endParaRPr lang="en-US" altLang="ja-JP" sz="2800" dirty="0">
              <a:latin typeface="+mj-ea"/>
              <a:ea typeface="+mj-ea"/>
            </a:endParaRPr>
          </a:p>
          <a:p>
            <a:pPr>
              <a:lnSpc>
                <a:spcPts val="4700"/>
              </a:lnSpc>
            </a:pPr>
            <a:r>
              <a:rPr lang="ja-JP" altLang="en-US" sz="2800" dirty="0">
                <a:latin typeface="+mj-ea"/>
                <a:ea typeface="+mj-ea"/>
              </a:rPr>
              <a:t>③　途中で止めたり，ジェスチャーで推測さ</a:t>
            </a:r>
            <a:endParaRPr lang="en-US" altLang="ja-JP" sz="2800" dirty="0">
              <a:latin typeface="+mj-ea"/>
              <a:ea typeface="+mj-ea"/>
            </a:endParaRPr>
          </a:p>
          <a:p>
            <a:pPr>
              <a:lnSpc>
                <a:spcPts val="4700"/>
              </a:lnSpc>
            </a:pPr>
            <a:r>
              <a:rPr lang="ja-JP" altLang="en-US" sz="2800" dirty="0">
                <a:latin typeface="+mj-ea"/>
                <a:ea typeface="+mj-ea"/>
              </a:rPr>
              <a:t>　せたりして，繰り返し聞かせる。</a:t>
            </a:r>
            <a:endParaRPr lang="en-US" altLang="ja-JP" sz="2800" dirty="0">
              <a:latin typeface="+mj-ea"/>
              <a:ea typeface="+mj-ea"/>
            </a:endParaRPr>
          </a:p>
          <a:p>
            <a:pPr>
              <a:lnSpc>
                <a:spcPts val="4700"/>
              </a:lnSpc>
            </a:pPr>
            <a:r>
              <a:rPr lang="ja-JP" altLang="en-US" sz="2800" dirty="0">
                <a:latin typeface="+mj-ea"/>
                <a:ea typeface="+mj-ea"/>
              </a:rPr>
              <a:t>④　内容について確かめる。予想が当たって</a:t>
            </a:r>
            <a:endParaRPr lang="en-US" altLang="ja-JP" sz="2800" dirty="0">
              <a:latin typeface="+mj-ea"/>
              <a:ea typeface="+mj-ea"/>
            </a:endParaRPr>
          </a:p>
          <a:p>
            <a:pPr>
              <a:lnSpc>
                <a:spcPts val="4700"/>
              </a:lnSpc>
            </a:pPr>
            <a:r>
              <a:rPr lang="ja-JP" altLang="en-US" sz="2800" dirty="0">
                <a:latin typeface="+mj-ea"/>
                <a:ea typeface="+mj-ea"/>
              </a:rPr>
              <a:t>　いたか聞く。</a:t>
            </a:r>
            <a:endParaRPr lang="en-US" altLang="ja-JP" sz="3200" dirty="0">
              <a:latin typeface="+mj-ea"/>
              <a:ea typeface="+mj-ea"/>
            </a:endParaRPr>
          </a:p>
          <a:p>
            <a:pPr>
              <a:lnSpc>
                <a:spcPts val="4700"/>
              </a:lnSpc>
            </a:pPr>
            <a:r>
              <a:rPr lang="ja-JP" altLang="en-US" sz="3200" dirty="0">
                <a:latin typeface="+mj-ea"/>
                <a:ea typeface="+mj-ea"/>
              </a:rPr>
              <a:t>　</a:t>
            </a:r>
            <a:r>
              <a:rPr lang="en-US" altLang="ja-JP" sz="3200" dirty="0">
                <a:latin typeface="+mj-ea"/>
                <a:ea typeface="+mj-ea"/>
                <a:cs typeface="Times New Roman" pitchFamily="18" charset="0"/>
              </a:rPr>
              <a:t>I want to be a </a:t>
            </a:r>
            <a:r>
              <a:rPr lang="ja-JP" altLang="en-US" sz="3200" dirty="0">
                <a:latin typeface="+mj-ea"/>
                <a:ea typeface="+mj-ea"/>
                <a:cs typeface="Times New Roman" pitchFamily="18" charset="0"/>
              </a:rPr>
              <a:t>？  </a:t>
            </a:r>
            <a:r>
              <a:rPr lang="en-US" altLang="ja-JP" sz="3200" dirty="0">
                <a:latin typeface="+mj-ea"/>
                <a:ea typeface="+mj-ea"/>
                <a:cs typeface="Times New Roman" pitchFamily="18" charset="0"/>
              </a:rPr>
              <a:t>I want to  </a:t>
            </a:r>
            <a:r>
              <a:rPr lang="ja-JP" altLang="en-US" sz="3200" dirty="0">
                <a:latin typeface="+mj-ea"/>
                <a:ea typeface="+mj-ea"/>
                <a:cs typeface="Times New Roman" pitchFamily="18" charset="0"/>
              </a:rPr>
              <a:t>？</a:t>
            </a:r>
            <a:r>
              <a:rPr lang="ja-JP" altLang="en-US" dirty="0">
                <a:latin typeface="+mj-ea"/>
                <a:ea typeface="+mj-ea"/>
                <a:cs typeface="Times New Roman" pitchFamily="18" charset="0"/>
              </a:rPr>
              <a:t>　</a:t>
            </a:r>
            <a:r>
              <a:rPr lang="ja-JP" altLang="en-US" sz="2000" dirty="0">
                <a:latin typeface="+mj-ea"/>
                <a:ea typeface="+mj-ea"/>
              </a:rPr>
              <a:t>　</a:t>
            </a:r>
            <a:endParaRPr lang="ja-JP" altLang="en-US" dirty="0">
              <a:latin typeface="+mj-ea"/>
              <a:ea typeface="+mj-ea"/>
            </a:endParaRPr>
          </a:p>
        </p:txBody>
      </p:sp>
      <p:sp>
        <p:nvSpPr>
          <p:cNvPr id="2" name="円形吹き出し 1"/>
          <p:cNvSpPr/>
          <p:nvPr/>
        </p:nvSpPr>
        <p:spPr>
          <a:xfrm>
            <a:off x="6384032" y="1916832"/>
            <a:ext cx="3240360" cy="1080120"/>
          </a:xfrm>
          <a:prstGeom prst="wedgeEllipseCallout">
            <a:avLst>
              <a:gd name="adj1" fmla="val 14082"/>
              <a:gd name="adj2" fmla="val -53978"/>
            </a:avLst>
          </a:prstGeom>
          <a:solidFill>
            <a:srgbClr val="FFF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j-ea"/>
                <a:ea typeface="+mj-ea"/>
              </a:rPr>
              <a:t>当たっているかな。</a:t>
            </a:r>
            <a:endParaRPr lang="en-US" altLang="ja-JP" dirty="0">
              <a:solidFill>
                <a:schemeClr val="tx1"/>
              </a:solidFill>
              <a:latin typeface="+mj-ea"/>
              <a:ea typeface="+mj-ea"/>
            </a:endParaRPr>
          </a:p>
          <a:p>
            <a:pPr algn="ctr"/>
            <a:r>
              <a:rPr lang="ja-JP" altLang="en-US" dirty="0">
                <a:solidFill>
                  <a:schemeClr val="tx1"/>
                </a:solidFill>
                <a:latin typeface="+mj-ea"/>
                <a:ea typeface="+mj-ea"/>
              </a:rPr>
              <a:t>聞いてみよう。</a:t>
            </a:r>
          </a:p>
        </p:txBody>
      </p:sp>
      <p:sp>
        <p:nvSpPr>
          <p:cNvPr id="6" name="正方形/長方形 5">
            <a:extLst>
              <a:ext uri="{FF2B5EF4-FFF2-40B4-BE49-F238E27FC236}">
                <a16:creationId xmlns:a16="http://schemas.microsoft.com/office/drawing/2014/main" id="{9F28656D-5E32-43DD-9F7E-109F2DCA7180}"/>
              </a:ext>
            </a:extLst>
          </p:cNvPr>
          <p:cNvSpPr/>
          <p:nvPr/>
        </p:nvSpPr>
        <p:spPr>
          <a:xfrm>
            <a:off x="5144250" y="5272142"/>
            <a:ext cx="480646" cy="6096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mj-ea"/>
              <a:ea typeface="+mj-ea"/>
            </a:endParaRPr>
          </a:p>
        </p:txBody>
      </p:sp>
      <p:sp>
        <p:nvSpPr>
          <p:cNvPr id="9" name="正方形/長方形 8">
            <a:extLst>
              <a:ext uri="{FF2B5EF4-FFF2-40B4-BE49-F238E27FC236}">
                <a16:creationId xmlns:a16="http://schemas.microsoft.com/office/drawing/2014/main" id="{45DEEA76-6F96-4680-B257-70EA30A5D7A6}"/>
              </a:ext>
            </a:extLst>
          </p:cNvPr>
          <p:cNvSpPr/>
          <p:nvPr/>
        </p:nvSpPr>
        <p:spPr>
          <a:xfrm>
            <a:off x="7525054" y="5272142"/>
            <a:ext cx="480646" cy="6096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mj-ea"/>
              <a:ea typeface="+mj-ea"/>
            </a:endParaRPr>
          </a:p>
        </p:txBody>
      </p:sp>
    </p:spTree>
    <p:extLst>
      <p:ext uri="{BB962C8B-B14F-4D97-AF65-F5344CB8AC3E}">
        <p14:creationId xmlns:p14="http://schemas.microsoft.com/office/powerpoint/2010/main" val="342963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2872" y="2567251"/>
            <a:ext cx="1668175" cy="2926801"/>
          </a:xfrm>
          <a:prstGeom prst="rect">
            <a:avLst/>
          </a:prstGeom>
        </p:spPr>
      </p:pic>
      <p:grpSp>
        <p:nvGrpSpPr>
          <p:cNvPr id="4" name="グループ化 3">
            <a:extLst>
              <a:ext uri="{FF2B5EF4-FFF2-40B4-BE49-F238E27FC236}">
                <a16:creationId xmlns:a16="http://schemas.microsoft.com/office/drawing/2014/main" id="{3EA0F087-75AD-4E47-B0E5-8C24D430BD67}"/>
              </a:ext>
            </a:extLst>
          </p:cNvPr>
          <p:cNvGrpSpPr/>
          <p:nvPr/>
        </p:nvGrpSpPr>
        <p:grpSpPr>
          <a:xfrm>
            <a:off x="2259451" y="1016365"/>
            <a:ext cx="6884613" cy="1532106"/>
            <a:chOff x="3089049" y="1613576"/>
            <a:chExt cx="6388546" cy="1717759"/>
          </a:xfrm>
        </p:grpSpPr>
        <p:sp>
          <p:nvSpPr>
            <p:cNvPr id="2" name="テキスト ボックス 1"/>
            <p:cNvSpPr txBox="1"/>
            <p:nvPr/>
          </p:nvSpPr>
          <p:spPr>
            <a:xfrm>
              <a:off x="3660769" y="2041375"/>
              <a:ext cx="5816826" cy="866992"/>
            </a:xfrm>
            <a:prstGeom prst="rect">
              <a:avLst/>
            </a:prstGeom>
            <a:noFill/>
          </p:spPr>
          <p:txBody>
            <a:bodyPr wrap="square" rtlCol="0">
              <a:spAutoFit/>
            </a:bodyPr>
            <a:lstStyle/>
            <a:p>
              <a:pPr>
                <a:lnSpc>
                  <a:spcPts val="6000"/>
                </a:lnSpc>
              </a:pPr>
              <a:r>
                <a:rPr lang="ja-JP" altLang="en-US" sz="4800" dirty="0">
                  <a:latin typeface="ＭＳ Ｐゴシック" panose="020B0600070205080204" pitchFamily="50" charset="-128"/>
                  <a:ea typeface="ＭＳ Ｐゴシック" panose="020B0600070205080204" pitchFamily="50" charset="-128"/>
                  <a:cs typeface="メイリオ" panose="020B0604030504040204" pitchFamily="50" charset="-128"/>
                </a:rPr>
                <a:t>「聞くこと」のポイント</a:t>
              </a:r>
              <a:endParaRPr lang="en-US" altLang="ja-JP" sz="48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 name="四角形吹き出し 2"/>
            <p:cNvSpPr/>
            <p:nvPr/>
          </p:nvSpPr>
          <p:spPr>
            <a:xfrm>
              <a:off x="3089049" y="1613576"/>
              <a:ext cx="6048672" cy="1717759"/>
            </a:xfrm>
            <a:prstGeom prst="wedgeRectCallout">
              <a:avLst>
                <a:gd name="adj1" fmla="val 49045"/>
                <a:gd name="adj2" fmla="val 965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973434275"/>
      </p:ext>
    </p:extLst>
  </p:cSld>
  <p:clrMapOvr>
    <a:masterClrMapping/>
  </p:clrMapOvr>
  <mc:AlternateContent xmlns:mc="http://schemas.openxmlformats.org/markup-compatibility/2006" xmlns:p14="http://schemas.microsoft.com/office/powerpoint/2010/main">
    <mc:Choice Requires="p14">
      <p:transition spd="slow" p14:dur="2000" advTm="47336"/>
    </mc:Choice>
    <mc:Fallback xmlns="">
      <p:transition spd="slow" advTm="473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CB40E3C9-8DE2-4204-B692-34E8E07611CE}"/>
              </a:ext>
            </a:extLst>
          </p:cNvPr>
          <p:cNvGraphicFramePr>
            <a:graphicFrameLocks noGrp="1"/>
          </p:cNvGraphicFramePr>
          <p:nvPr>
            <p:extLst>
              <p:ext uri="{D42A27DB-BD31-4B8C-83A1-F6EECF244321}">
                <p14:modId xmlns:p14="http://schemas.microsoft.com/office/powerpoint/2010/main" val="864462565"/>
              </p:ext>
            </p:extLst>
          </p:nvPr>
        </p:nvGraphicFramePr>
        <p:xfrm>
          <a:off x="200167" y="2206616"/>
          <a:ext cx="11791665" cy="2926080"/>
        </p:xfrm>
        <a:graphic>
          <a:graphicData uri="http://schemas.openxmlformats.org/drawingml/2006/table">
            <a:tbl>
              <a:tblPr firstRow="1" bandRow="1">
                <a:tableStyleId>{5C22544A-7EE6-4342-B048-85BDC9FD1C3A}</a:tableStyleId>
              </a:tblPr>
              <a:tblGrid>
                <a:gridCol w="1214651">
                  <a:extLst>
                    <a:ext uri="{9D8B030D-6E8A-4147-A177-3AD203B41FA5}">
                      <a16:colId xmlns:a16="http://schemas.microsoft.com/office/drawing/2014/main" val="1894847947"/>
                    </a:ext>
                  </a:extLst>
                </a:gridCol>
                <a:gridCol w="1801504">
                  <a:extLst>
                    <a:ext uri="{9D8B030D-6E8A-4147-A177-3AD203B41FA5}">
                      <a16:colId xmlns:a16="http://schemas.microsoft.com/office/drawing/2014/main" val="350424405"/>
                    </a:ext>
                  </a:extLst>
                </a:gridCol>
                <a:gridCol w="2747750">
                  <a:extLst>
                    <a:ext uri="{9D8B030D-6E8A-4147-A177-3AD203B41FA5}">
                      <a16:colId xmlns:a16="http://schemas.microsoft.com/office/drawing/2014/main" val="2341565897"/>
                    </a:ext>
                  </a:extLst>
                </a:gridCol>
                <a:gridCol w="3384644">
                  <a:extLst>
                    <a:ext uri="{9D8B030D-6E8A-4147-A177-3AD203B41FA5}">
                      <a16:colId xmlns:a16="http://schemas.microsoft.com/office/drawing/2014/main" val="3014319668"/>
                    </a:ext>
                  </a:extLst>
                </a:gridCol>
                <a:gridCol w="2643116">
                  <a:extLst>
                    <a:ext uri="{9D8B030D-6E8A-4147-A177-3AD203B41FA5}">
                      <a16:colId xmlns:a16="http://schemas.microsoft.com/office/drawing/2014/main" val="2775925631"/>
                    </a:ext>
                  </a:extLst>
                </a:gridCol>
              </a:tblGrid>
              <a:tr h="370840">
                <a:tc>
                  <a:txBody>
                    <a:bodyPr/>
                    <a:lstStyle/>
                    <a:p>
                      <a:endParaRPr kumimoji="1" lang="ja-JP" altLang="en-US" dirty="0"/>
                    </a:p>
                  </a:txBody>
                  <a:tcPr/>
                </a:tc>
                <a:tc>
                  <a:txBody>
                    <a:bodyPr/>
                    <a:lstStyle/>
                    <a:p>
                      <a:r>
                        <a:rPr kumimoji="1" lang="ja-JP" altLang="en-US" sz="2800" dirty="0"/>
                        <a:t>知識・技能</a:t>
                      </a:r>
                    </a:p>
                  </a:txBody>
                  <a:tcPr anchor="ctr" anchorCtr="1"/>
                </a:tc>
                <a:tc>
                  <a:txBody>
                    <a:bodyPr/>
                    <a:lstStyle/>
                    <a:p>
                      <a:r>
                        <a:rPr kumimoji="1" lang="ja-JP" altLang="en-US" sz="2800" dirty="0"/>
                        <a:t>思考・判断・表現</a:t>
                      </a:r>
                    </a:p>
                  </a:txBody>
                  <a:tcPr anchor="ctr" anchorCtr="1"/>
                </a:tc>
                <a:tc>
                  <a:txBody>
                    <a:bodyPr/>
                    <a:lstStyle/>
                    <a:p>
                      <a:pPr algn="ctr"/>
                      <a:r>
                        <a:rPr kumimoji="1" lang="ja-JP" altLang="en-US" sz="2800" dirty="0"/>
                        <a:t>主体的に</a:t>
                      </a:r>
                      <a:endParaRPr kumimoji="1" lang="en-US" altLang="ja-JP" sz="2800" dirty="0"/>
                    </a:p>
                    <a:p>
                      <a:r>
                        <a:rPr kumimoji="1" lang="ja-JP" altLang="en-US" sz="2800" dirty="0"/>
                        <a:t>学習に取り組む態度</a:t>
                      </a:r>
                    </a:p>
                  </a:txBody>
                  <a:tcPr anchor="ctr" anchorCtr="1"/>
                </a:tc>
                <a:tc>
                  <a:txBody>
                    <a:bodyPr/>
                    <a:lstStyle/>
                    <a:p>
                      <a:r>
                        <a:rPr kumimoji="1" lang="ja-JP" altLang="en-US" sz="3200" dirty="0"/>
                        <a:t>記録</a:t>
                      </a:r>
                    </a:p>
                  </a:txBody>
                  <a:tcPr anchor="ctr" anchorCtr="1"/>
                </a:tc>
                <a:extLst>
                  <a:ext uri="{0D108BD9-81ED-4DB2-BD59-A6C34878D82A}">
                    <a16:rowId xmlns:a16="http://schemas.microsoft.com/office/drawing/2014/main" val="1438633851"/>
                  </a:ext>
                </a:extLst>
              </a:tr>
              <a:tr h="370840">
                <a:tc>
                  <a:txBody>
                    <a:bodyPr/>
                    <a:lstStyle/>
                    <a:p>
                      <a:r>
                        <a:rPr kumimoji="1" lang="ja-JP" altLang="en-US" sz="2800" dirty="0"/>
                        <a:t>児童</a:t>
                      </a:r>
                      <a:r>
                        <a:rPr kumimoji="1" lang="en-US" altLang="ja-JP" sz="2800" dirty="0"/>
                        <a:t>A</a:t>
                      </a:r>
                      <a:endParaRPr kumimoji="1" lang="ja-JP" altLang="en-US" sz="2800" dirty="0"/>
                    </a:p>
                  </a:txBody>
                  <a:tcPr/>
                </a:tc>
                <a:tc>
                  <a:txBody>
                    <a:bodyPr/>
                    <a:lstStyle/>
                    <a:p>
                      <a:r>
                        <a:rPr kumimoji="1" lang="ja-JP" altLang="en-US" sz="2800" dirty="0"/>
                        <a:t>✔</a:t>
                      </a:r>
                    </a:p>
                  </a:txBody>
                  <a:tcPr anchor="ctr" anchorCtr="1"/>
                </a:tc>
                <a:tc>
                  <a:txBody>
                    <a:bodyPr/>
                    <a:lstStyle/>
                    <a:p>
                      <a:endParaRPr kumimoji="1" lang="ja-JP" altLang="en-US" dirty="0"/>
                    </a:p>
                  </a:txBody>
                  <a:tcPr/>
                </a:tc>
                <a:tc>
                  <a:txBody>
                    <a:bodyPr/>
                    <a:lstStyle/>
                    <a:p>
                      <a:endParaRPr kumimoji="1" lang="ja-JP" altLang="en-US"/>
                    </a:p>
                  </a:txBody>
                  <a:tcPr/>
                </a:tc>
                <a:tc>
                  <a:txBody>
                    <a:bodyPr/>
                    <a:lstStyle/>
                    <a:p>
                      <a:r>
                        <a:rPr kumimoji="1" lang="ja-JP" altLang="en-US" sz="2800" dirty="0"/>
                        <a:t>自分と比べながら聞く（発言）</a:t>
                      </a:r>
                    </a:p>
                  </a:txBody>
                  <a:tcPr/>
                </a:tc>
                <a:extLst>
                  <a:ext uri="{0D108BD9-81ED-4DB2-BD59-A6C34878D82A}">
                    <a16:rowId xmlns:a16="http://schemas.microsoft.com/office/drawing/2014/main" val="754583033"/>
                  </a:ext>
                </a:extLst>
              </a:tr>
              <a:tr h="370840">
                <a:tc>
                  <a:txBody>
                    <a:bodyPr/>
                    <a:lstStyle/>
                    <a:p>
                      <a:r>
                        <a:rPr kumimoji="1" lang="ja-JP" altLang="en-US" sz="2800" dirty="0"/>
                        <a:t>児童</a:t>
                      </a:r>
                      <a:r>
                        <a:rPr kumimoji="1" lang="en-US" altLang="ja-JP" sz="2800" dirty="0"/>
                        <a:t>B</a:t>
                      </a:r>
                      <a:endParaRPr kumimoji="1" lang="ja-JP" altLang="en-US" sz="2800"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495792001"/>
                  </a:ext>
                </a:extLst>
              </a:tr>
              <a:tr h="370840">
                <a:tc>
                  <a:txBody>
                    <a:bodyPr/>
                    <a:lstStyle/>
                    <a:p>
                      <a:r>
                        <a:rPr kumimoji="1" lang="ja-JP" altLang="en-US" sz="2800" dirty="0"/>
                        <a:t>児童</a:t>
                      </a:r>
                      <a:r>
                        <a:rPr kumimoji="1" lang="en-US" altLang="ja-JP" sz="2800" dirty="0"/>
                        <a:t>C</a:t>
                      </a:r>
                      <a:endParaRPr kumimoji="1" lang="ja-JP" altLang="en-US" sz="2800"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4075166537"/>
                  </a:ext>
                </a:extLst>
              </a:tr>
            </a:tbl>
          </a:graphicData>
        </a:graphic>
      </p:graphicFrame>
      <p:sp>
        <p:nvSpPr>
          <p:cNvPr id="4" name="四角形: 角を丸くする 3">
            <a:extLst>
              <a:ext uri="{FF2B5EF4-FFF2-40B4-BE49-F238E27FC236}">
                <a16:creationId xmlns:a16="http://schemas.microsoft.com/office/drawing/2014/main" id="{F8CD1247-61CA-4D96-9BD2-5A622FC4078B}"/>
              </a:ext>
            </a:extLst>
          </p:cNvPr>
          <p:cNvSpPr/>
          <p:nvPr/>
        </p:nvSpPr>
        <p:spPr>
          <a:xfrm>
            <a:off x="2729553" y="596552"/>
            <a:ext cx="6361832" cy="745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j-ea"/>
                <a:ea typeface="+mj-ea"/>
              </a:rPr>
              <a:t>「</a:t>
            </a:r>
            <a:r>
              <a:rPr lang="ja-JP" altLang="en-US" sz="3200" dirty="0">
                <a:latin typeface="+mj-ea"/>
                <a:ea typeface="+mj-ea"/>
              </a:rPr>
              <a:t>聞く</a:t>
            </a:r>
            <a:r>
              <a:rPr kumimoji="1" lang="ja-JP" altLang="en-US" sz="3200" dirty="0">
                <a:latin typeface="+mj-ea"/>
                <a:ea typeface="+mj-ea"/>
              </a:rPr>
              <a:t>こと」の評価（外国語活動）</a:t>
            </a:r>
          </a:p>
        </p:txBody>
      </p:sp>
    </p:spTree>
    <p:extLst>
      <p:ext uri="{BB962C8B-B14F-4D97-AF65-F5344CB8AC3E}">
        <p14:creationId xmlns:p14="http://schemas.microsoft.com/office/powerpoint/2010/main" val="22630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BEA1E36-AA7A-4D39-9BA0-4837EAD14A7A}"/>
              </a:ext>
            </a:extLst>
          </p:cNvPr>
          <p:cNvSpPr/>
          <p:nvPr/>
        </p:nvSpPr>
        <p:spPr>
          <a:xfrm>
            <a:off x="2915084" y="282653"/>
            <a:ext cx="6361832" cy="745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j-ea"/>
                <a:ea typeface="+mj-ea"/>
              </a:rPr>
              <a:t>「</a:t>
            </a:r>
            <a:r>
              <a:rPr lang="ja-JP" altLang="en-US" sz="3200" b="1" dirty="0">
                <a:latin typeface="+mj-ea"/>
                <a:ea typeface="+mj-ea"/>
              </a:rPr>
              <a:t>聞く</a:t>
            </a:r>
            <a:r>
              <a:rPr kumimoji="1" lang="ja-JP" altLang="en-US" sz="3200" b="1" dirty="0">
                <a:latin typeface="+mj-ea"/>
                <a:ea typeface="+mj-ea"/>
              </a:rPr>
              <a:t>こと」の評価（外国語科）</a:t>
            </a:r>
          </a:p>
        </p:txBody>
      </p:sp>
      <p:sp>
        <p:nvSpPr>
          <p:cNvPr id="3" name="正方形/長方形 2">
            <a:extLst>
              <a:ext uri="{FF2B5EF4-FFF2-40B4-BE49-F238E27FC236}">
                <a16:creationId xmlns:a16="http://schemas.microsoft.com/office/drawing/2014/main" id="{16C391B0-0B70-4BD4-B10B-DE003E5CBC80}"/>
              </a:ext>
            </a:extLst>
          </p:cNvPr>
          <p:cNvSpPr/>
          <p:nvPr/>
        </p:nvSpPr>
        <p:spPr>
          <a:xfrm>
            <a:off x="622407" y="3427110"/>
            <a:ext cx="1506641" cy="7459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技能</a:t>
            </a:r>
          </a:p>
        </p:txBody>
      </p:sp>
      <p:sp>
        <p:nvSpPr>
          <p:cNvPr id="4" name="テキスト ボックス 3">
            <a:extLst>
              <a:ext uri="{FF2B5EF4-FFF2-40B4-BE49-F238E27FC236}">
                <a16:creationId xmlns:a16="http://schemas.microsoft.com/office/drawing/2014/main" id="{EF9E1D5B-AD19-4ED5-9E69-8AA878EC8EE2}"/>
              </a:ext>
            </a:extLst>
          </p:cNvPr>
          <p:cNvSpPr txBox="1"/>
          <p:nvPr/>
        </p:nvSpPr>
        <p:spPr>
          <a:xfrm>
            <a:off x="1375730" y="4231250"/>
            <a:ext cx="9921919" cy="2554545"/>
          </a:xfrm>
          <a:prstGeom prst="rect">
            <a:avLst/>
          </a:prstGeom>
          <a:noFill/>
          <a:ln>
            <a:solidFill>
              <a:schemeClr val="tx1"/>
            </a:solidFill>
          </a:ln>
        </p:spPr>
        <p:txBody>
          <a:bodyPr wrap="square" rtlCol="0">
            <a:spAutoFit/>
          </a:bodyPr>
          <a:lstStyle/>
          <a:p>
            <a:r>
              <a:rPr kumimoji="1" lang="ja-JP" altLang="en-US" sz="2800" dirty="0">
                <a:latin typeface="+mj-ea"/>
                <a:ea typeface="+mj-ea"/>
              </a:rPr>
              <a:t>　 実際のコミュニケーションにおいて，自分のことや身近で簡単な事柄についての簡単な語句や基本的な表現，日常生活に関する身近で簡単な事柄についての</a:t>
            </a:r>
            <a:r>
              <a:rPr lang="ja-JP" altLang="en-US" sz="2800" dirty="0">
                <a:latin typeface="+mj-ea"/>
                <a:ea typeface="+mj-ea"/>
              </a:rPr>
              <a:t>具体的な情報を聞き取ったり，日常生活に関する身近で簡単な事柄についての短い話の概要を捉えたりする技能を身に付けている状況を評価する。</a:t>
            </a:r>
            <a:endParaRPr lang="en-US" altLang="ja-JP" sz="2800" dirty="0">
              <a:latin typeface="+mj-ea"/>
              <a:ea typeface="+mj-ea"/>
            </a:endParaRPr>
          </a:p>
          <a:p>
            <a:pPr algn="r"/>
            <a:r>
              <a:rPr lang="ja-JP" altLang="en-US" sz="2000" b="1" dirty="0">
                <a:latin typeface="+mj-ea"/>
                <a:ea typeface="+mj-ea"/>
              </a:rPr>
              <a:t>（「指導と評価の一体化」のための学習評価に関する参考資料　</a:t>
            </a:r>
            <a:r>
              <a:rPr lang="en-US" altLang="ja-JP" sz="2000" b="1" dirty="0">
                <a:latin typeface="+mj-ea"/>
                <a:ea typeface="+mj-ea"/>
              </a:rPr>
              <a:t>p.30</a:t>
            </a:r>
            <a:r>
              <a:rPr lang="ja-JP" altLang="en-US" sz="2000" b="1" dirty="0">
                <a:latin typeface="+mj-ea"/>
                <a:ea typeface="+mj-ea"/>
              </a:rPr>
              <a:t>）</a:t>
            </a:r>
            <a:endParaRPr kumimoji="1" lang="ja-JP" altLang="en-US" sz="2000" b="1" dirty="0">
              <a:latin typeface="+mj-ea"/>
              <a:ea typeface="+mj-ea"/>
            </a:endParaRPr>
          </a:p>
        </p:txBody>
      </p:sp>
      <p:sp>
        <p:nvSpPr>
          <p:cNvPr id="5" name="正方形/長方形 4">
            <a:extLst>
              <a:ext uri="{FF2B5EF4-FFF2-40B4-BE49-F238E27FC236}">
                <a16:creationId xmlns:a16="http://schemas.microsoft.com/office/drawing/2014/main" id="{DB8645E8-B58C-4B95-B0BB-2BEE63D5FB8C}"/>
              </a:ext>
            </a:extLst>
          </p:cNvPr>
          <p:cNvSpPr/>
          <p:nvPr/>
        </p:nvSpPr>
        <p:spPr>
          <a:xfrm>
            <a:off x="622407" y="1061276"/>
            <a:ext cx="1506641" cy="7459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j-ea"/>
                <a:ea typeface="+mj-ea"/>
              </a:rPr>
              <a:t>知識</a:t>
            </a:r>
            <a:endParaRPr kumimoji="1" lang="ja-JP" altLang="en-US" sz="2800" dirty="0">
              <a:solidFill>
                <a:schemeClr val="tx1"/>
              </a:solidFill>
              <a:latin typeface="+mj-ea"/>
              <a:ea typeface="+mj-ea"/>
            </a:endParaRPr>
          </a:p>
        </p:txBody>
      </p:sp>
      <p:sp>
        <p:nvSpPr>
          <p:cNvPr id="6" name="テキスト ボックス 5">
            <a:extLst>
              <a:ext uri="{FF2B5EF4-FFF2-40B4-BE49-F238E27FC236}">
                <a16:creationId xmlns:a16="http://schemas.microsoft.com/office/drawing/2014/main" id="{5B6F97AC-2F92-4132-BDCA-4238CE81590D}"/>
              </a:ext>
            </a:extLst>
          </p:cNvPr>
          <p:cNvSpPr txBox="1"/>
          <p:nvPr/>
        </p:nvSpPr>
        <p:spPr>
          <a:xfrm>
            <a:off x="1375727" y="1873588"/>
            <a:ext cx="9921922" cy="1384995"/>
          </a:xfrm>
          <a:prstGeom prst="rect">
            <a:avLst/>
          </a:prstGeom>
          <a:noFill/>
          <a:ln>
            <a:solidFill>
              <a:schemeClr val="tx1"/>
            </a:solidFill>
          </a:ln>
        </p:spPr>
        <p:txBody>
          <a:bodyPr wrap="square" rtlCol="0">
            <a:spAutoFit/>
          </a:bodyPr>
          <a:lstStyle/>
          <a:p>
            <a:r>
              <a:rPr kumimoji="1" lang="ja-JP" altLang="en-US" sz="2800" dirty="0">
                <a:latin typeface="+mj-ea"/>
                <a:ea typeface="+mj-ea"/>
              </a:rPr>
              <a:t>　</a:t>
            </a:r>
            <a:r>
              <a:rPr lang="ja-JP" altLang="en-US" sz="2800" dirty="0">
                <a:latin typeface="+mj-ea"/>
                <a:ea typeface="+mj-ea"/>
              </a:rPr>
              <a:t>小学校学習指導要領「２内容</a:t>
            </a:r>
            <a:r>
              <a:rPr lang="en-US" altLang="ja-JP" sz="2800" dirty="0">
                <a:latin typeface="+mj-ea"/>
                <a:ea typeface="+mj-ea"/>
              </a:rPr>
              <a:t>〔</a:t>
            </a:r>
            <a:r>
              <a:rPr lang="ja-JP" altLang="en-US" sz="2800" dirty="0">
                <a:latin typeface="+mj-ea"/>
                <a:ea typeface="+mj-ea"/>
              </a:rPr>
              <a:t>第５学年及び第６学年</a:t>
            </a:r>
            <a:r>
              <a:rPr lang="en-US" altLang="ja-JP" sz="2800" dirty="0">
                <a:latin typeface="+mj-ea"/>
                <a:ea typeface="+mj-ea"/>
              </a:rPr>
              <a:t>〕</a:t>
            </a:r>
            <a:r>
              <a:rPr lang="ja-JP" altLang="en-US" sz="2800" dirty="0">
                <a:latin typeface="+mj-ea"/>
                <a:ea typeface="+mj-ea"/>
              </a:rPr>
              <a:t>の</a:t>
            </a:r>
            <a:r>
              <a:rPr lang="en-US" altLang="ja-JP" sz="2800" dirty="0">
                <a:latin typeface="+mj-ea"/>
                <a:ea typeface="+mj-ea"/>
              </a:rPr>
              <a:t>〔</a:t>
            </a:r>
            <a:r>
              <a:rPr lang="ja-JP" altLang="en-US" sz="2800" dirty="0">
                <a:latin typeface="+mj-ea"/>
                <a:ea typeface="+mj-ea"/>
              </a:rPr>
              <a:t>知識及び技能</a:t>
            </a:r>
            <a:r>
              <a:rPr lang="en-US" altLang="ja-JP" sz="2800" dirty="0">
                <a:latin typeface="+mj-ea"/>
                <a:ea typeface="+mj-ea"/>
              </a:rPr>
              <a:t>〕</a:t>
            </a:r>
            <a:r>
              <a:rPr lang="ja-JP" altLang="en-US" sz="2800" dirty="0">
                <a:latin typeface="+mj-ea"/>
                <a:ea typeface="+mj-ea"/>
              </a:rPr>
              <a:t>における</a:t>
            </a:r>
            <a:r>
              <a:rPr kumimoji="1" lang="ja-JP" altLang="en-US" sz="2800" dirty="0">
                <a:latin typeface="+mj-ea"/>
                <a:ea typeface="+mj-ea"/>
              </a:rPr>
              <a:t>「（１）英語の特徴やきまりに関する事項」に記されている事項を理解している状況を評価する。</a:t>
            </a:r>
            <a:endParaRPr kumimoji="1" lang="ja-JP" altLang="en-US" sz="2000" b="1" dirty="0">
              <a:latin typeface="+mj-ea"/>
              <a:ea typeface="+mj-ea"/>
            </a:endParaRPr>
          </a:p>
        </p:txBody>
      </p:sp>
    </p:spTree>
    <p:extLst>
      <p:ext uri="{BB962C8B-B14F-4D97-AF65-F5344CB8AC3E}">
        <p14:creationId xmlns:p14="http://schemas.microsoft.com/office/powerpoint/2010/main" val="1015180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BEA1E36-AA7A-4D39-9BA0-4837EAD14A7A}"/>
              </a:ext>
            </a:extLst>
          </p:cNvPr>
          <p:cNvSpPr/>
          <p:nvPr/>
        </p:nvSpPr>
        <p:spPr>
          <a:xfrm>
            <a:off x="2729553" y="596552"/>
            <a:ext cx="6361832" cy="745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j-ea"/>
                <a:ea typeface="+mj-ea"/>
              </a:rPr>
              <a:t>「</a:t>
            </a:r>
            <a:r>
              <a:rPr lang="ja-JP" altLang="en-US" sz="3200" b="1" dirty="0">
                <a:latin typeface="+mj-ea"/>
                <a:ea typeface="+mj-ea"/>
              </a:rPr>
              <a:t>聞く</a:t>
            </a:r>
            <a:r>
              <a:rPr kumimoji="1" lang="ja-JP" altLang="en-US" sz="3200" b="1" dirty="0">
                <a:latin typeface="+mj-ea"/>
                <a:ea typeface="+mj-ea"/>
              </a:rPr>
              <a:t>こと」の評価（外国語科）</a:t>
            </a:r>
          </a:p>
        </p:txBody>
      </p:sp>
      <p:sp>
        <p:nvSpPr>
          <p:cNvPr id="3" name="正方形/長方形 2">
            <a:extLst>
              <a:ext uri="{FF2B5EF4-FFF2-40B4-BE49-F238E27FC236}">
                <a16:creationId xmlns:a16="http://schemas.microsoft.com/office/drawing/2014/main" id="{16C391B0-0B70-4BD4-B10B-DE003E5CBC80}"/>
              </a:ext>
            </a:extLst>
          </p:cNvPr>
          <p:cNvSpPr/>
          <p:nvPr/>
        </p:nvSpPr>
        <p:spPr>
          <a:xfrm>
            <a:off x="622409" y="1719299"/>
            <a:ext cx="2762235" cy="7459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j-ea"/>
                <a:ea typeface="+mj-ea"/>
              </a:rPr>
              <a:t>思考・判断・表現</a:t>
            </a:r>
            <a:endParaRPr kumimoji="1" lang="ja-JP" altLang="en-US" sz="2800" dirty="0">
              <a:solidFill>
                <a:schemeClr val="tx1"/>
              </a:solidFill>
              <a:latin typeface="+mj-ea"/>
              <a:ea typeface="+mj-ea"/>
            </a:endParaRPr>
          </a:p>
        </p:txBody>
      </p:sp>
      <p:sp>
        <p:nvSpPr>
          <p:cNvPr id="4" name="テキスト ボックス 3">
            <a:extLst>
              <a:ext uri="{FF2B5EF4-FFF2-40B4-BE49-F238E27FC236}">
                <a16:creationId xmlns:a16="http://schemas.microsoft.com/office/drawing/2014/main" id="{EF9E1D5B-AD19-4ED5-9E69-8AA878EC8EE2}"/>
              </a:ext>
            </a:extLst>
          </p:cNvPr>
          <p:cNvSpPr txBox="1"/>
          <p:nvPr/>
        </p:nvSpPr>
        <p:spPr>
          <a:xfrm>
            <a:off x="1378424" y="2588045"/>
            <a:ext cx="9921922" cy="2985433"/>
          </a:xfrm>
          <a:prstGeom prst="rect">
            <a:avLst/>
          </a:prstGeom>
          <a:noFill/>
          <a:ln>
            <a:solidFill>
              <a:schemeClr val="tx1"/>
            </a:solidFill>
          </a:ln>
        </p:spPr>
        <p:txBody>
          <a:bodyPr wrap="square" rtlCol="0">
            <a:spAutoFit/>
          </a:bodyPr>
          <a:lstStyle/>
          <a:p>
            <a:r>
              <a:rPr kumimoji="1" lang="ja-JP" altLang="en-US" sz="2800" dirty="0"/>
              <a:t>　コミュニケーションを行う目的や場面，状況などに応じて，自分のことや身近で簡単な事柄についての簡単な語句や基本的な表現，日常生活に関する身近で簡単な事柄についての具体的な情報を聞き取ったり，日常生活に関する身近で簡単な事柄についての短い話の概要を捉えたりしている状況を評価する。</a:t>
            </a:r>
            <a:endParaRPr lang="en-US" altLang="ja-JP" sz="2800" dirty="0"/>
          </a:p>
          <a:p>
            <a:endParaRPr lang="en-US" altLang="ja-JP" sz="2800" b="1" dirty="0"/>
          </a:p>
          <a:p>
            <a:r>
              <a:rPr lang="ja-JP" altLang="en-US" sz="2000" b="1" dirty="0"/>
              <a:t>　　　　　　　　　　　　　（「指導と評価の一体化」のための学習評価に関する参考資料　</a:t>
            </a:r>
            <a:r>
              <a:rPr lang="en-US" altLang="ja-JP" sz="2000" b="1" dirty="0"/>
              <a:t>p.30</a:t>
            </a:r>
            <a:r>
              <a:rPr lang="ja-JP" altLang="en-US" sz="2000" b="1" dirty="0"/>
              <a:t>）</a:t>
            </a:r>
            <a:endParaRPr kumimoji="1" lang="ja-JP" altLang="en-US" sz="2000" b="1" dirty="0"/>
          </a:p>
        </p:txBody>
      </p:sp>
    </p:spTree>
    <p:extLst>
      <p:ext uri="{BB962C8B-B14F-4D97-AF65-F5344CB8AC3E}">
        <p14:creationId xmlns:p14="http://schemas.microsoft.com/office/powerpoint/2010/main" val="2936042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BEA1E36-AA7A-4D39-9BA0-4837EAD14A7A}"/>
              </a:ext>
            </a:extLst>
          </p:cNvPr>
          <p:cNvSpPr/>
          <p:nvPr/>
        </p:nvSpPr>
        <p:spPr>
          <a:xfrm>
            <a:off x="2729553" y="596552"/>
            <a:ext cx="6361832" cy="745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j-ea"/>
                <a:ea typeface="+mj-ea"/>
              </a:rPr>
              <a:t>「</a:t>
            </a:r>
            <a:r>
              <a:rPr lang="ja-JP" altLang="en-US" sz="3200" b="1" dirty="0">
                <a:latin typeface="+mj-ea"/>
                <a:ea typeface="+mj-ea"/>
              </a:rPr>
              <a:t>聞く</a:t>
            </a:r>
            <a:r>
              <a:rPr kumimoji="1" lang="ja-JP" altLang="en-US" sz="3200" b="1" dirty="0">
                <a:latin typeface="+mj-ea"/>
                <a:ea typeface="+mj-ea"/>
              </a:rPr>
              <a:t>こと」の評価（外国語科）</a:t>
            </a:r>
          </a:p>
        </p:txBody>
      </p:sp>
      <p:sp>
        <p:nvSpPr>
          <p:cNvPr id="3" name="正方形/長方形 2">
            <a:extLst>
              <a:ext uri="{FF2B5EF4-FFF2-40B4-BE49-F238E27FC236}">
                <a16:creationId xmlns:a16="http://schemas.microsoft.com/office/drawing/2014/main" id="{16C391B0-0B70-4BD4-B10B-DE003E5CBC80}"/>
              </a:ext>
            </a:extLst>
          </p:cNvPr>
          <p:cNvSpPr/>
          <p:nvPr/>
        </p:nvSpPr>
        <p:spPr>
          <a:xfrm>
            <a:off x="622409" y="1592299"/>
            <a:ext cx="5368958" cy="7459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主体的に学習に取り組む態度</a:t>
            </a:r>
          </a:p>
        </p:txBody>
      </p:sp>
      <p:sp>
        <p:nvSpPr>
          <p:cNvPr id="4" name="テキスト ボックス 3">
            <a:extLst>
              <a:ext uri="{FF2B5EF4-FFF2-40B4-BE49-F238E27FC236}">
                <a16:creationId xmlns:a16="http://schemas.microsoft.com/office/drawing/2014/main" id="{EF9E1D5B-AD19-4ED5-9E69-8AA878EC8EE2}"/>
              </a:ext>
            </a:extLst>
          </p:cNvPr>
          <p:cNvSpPr txBox="1"/>
          <p:nvPr/>
        </p:nvSpPr>
        <p:spPr>
          <a:xfrm>
            <a:off x="1378424" y="2588045"/>
            <a:ext cx="9921922" cy="2985433"/>
          </a:xfrm>
          <a:prstGeom prst="rect">
            <a:avLst/>
          </a:prstGeom>
          <a:noFill/>
          <a:ln>
            <a:solidFill>
              <a:schemeClr val="tx1"/>
            </a:solidFill>
          </a:ln>
        </p:spPr>
        <p:txBody>
          <a:bodyPr wrap="square" rtlCol="0">
            <a:spAutoFit/>
          </a:bodyPr>
          <a:lstStyle/>
          <a:p>
            <a:r>
              <a:rPr kumimoji="1" lang="ja-JP" altLang="en-US" sz="2800" dirty="0"/>
              <a:t>　コミュニケーションを行う目的や場面，状況などに応じて，自分のことや身近で簡単な事柄についての簡単な語句や基本的な表現，日常生活に関する身近で簡単な事柄についての具体的な情報を聞き取ったり，日常生活に関する身近で簡単な事柄についての短い話の概要を捉えたりしようとしている状況を評価する。</a:t>
            </a:r>
            <a:endParaRPr kumimoji="1" lang="en-US" altLang="ja-JP" sz="2800" dirty="0"/>
          </a:p>
          <a:p>
            <a:endParaRPr kumimoji="1" lang="en-US" altLang="ja-JP" sz="2800" dirty="0"/>
          </a:p>
          <a:p>
            <a:pPr algn="r"/>
            <a:r>
              <a:rPr lang="ja-JP" altLang="en-US" sz="2000" b="1" dirty="0"/>
              <a:t>（「指導と評価の一体化」のための学習評価に関する参考資料　</a:t>
            </a:r>
            <a:r>
              <a:rPr lang="en-US" altLang="ja-JP" sz="2000" b="1" dirty="0"/>
              <a:t>p.31</a:t>
            </a:r>
            <a:r>
              <a:rPr lang="ja-JP" altLang="en-US" sz="2000" b="1" dirty="0"/>
              <a:t>）</a:t>
            </a:r>
            <a:endParaRPr kumimoji="1" lang="ja-JP" altLang="en-US" sz="2000" b="1" dirty="0"/>
          </a:p>
        </p:txBody>
      </p:sp>
    </p:spTree>
    <p:extLst>
      <p:ext uri="{BB962C8B-B14F-4D97-AF65-F5344CB8AC3E}">
        <p14:creationId xmlns:p14="http://schemas.microsoft.com/office/powerpoint/2010/main" val="3119795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AA6AFC69-1DEC-4684-B845-9060018B661F}"/>
              </a:ext>
            </a:extLst>
          </p:cNvPr>
          <p:cNvGraphicFramePr>
            <a:graphicFrameLocks noGrp="1"/>
          </p:cNvGraphicFramePr>
          <p:nvPr>
            <p:extLst>
              <p:ext uri="{D42A27DB-BD31-4B8C-83A1-F6EECF244321}">
                <p14:modId xmlns:p14="http://schemas.microsoft.com/office/powerpoint/2010/main" val="3526864483"/>
              </p:ext>
            </p:extLst>
          </p:nvPr>
        </p:nvGraphicFramePr>
        <p:xfrm>
          <a:off x="446566" y="1495844"/>
          <a:ext cx="11132290" cy="4394200"/>
        </p:xfrm>
        <a:graphic>
          <a:graphicData uri="http://schemas.openxmlformats.org/drawingml/2006/table">
            <a:tbl>
              <a:tblPr firstRow="1" bandRow="1">
                <a:tableStyleId>{5C22544A-7EE6-4342-B048-85BDC9FD1C3A}</a:tableStyleId>
              </a:tblPr>
              <a:tblGrid>
                <a:gridCol w="604522">
                  <a:extLst>
                    <a:ext uri="{9D8B030D-6E8A-4147-A177-3AD203B41FA5}">
                      <a16:colId xmlns:a16="http://schemas.microsoft.com/office/drawing/2014/main" val="2807932376"/>
                    </a:ext>
                  </a:extLst>
                </a:gridCol>
                <a:gridCol w="3307749">
                  <a:extLst>
                    <a:ext uri="{9D8B030D-6E8A-4147-A177-3AD203B41FA5}">
                      <a16:colId xmlns:a16="http://schemas.microsoft.com/office/drawing/2014/main" val="1930876453"/>
                    </a:ext>
                  </a:extLst>
                </a:gridCol>
                <a:gridCol w="3668745">
                  <a:extLst>
                    <a:ext uri="{9D8B030D-6E8A-4147-A177-3AD203B41FA5}">
                      <a16:colId xmlns:a16="http://schemas.microsoft.com/office/drawing/2014/main" val="2314791794"/>
                    </a:ext>
                  </a:extLst>
                </a:gridCol>
                <a:gridCol w="3551274">
                  <a:extLst>
                    <a:ext uri="{9D8B030D-6E8A-4147-A177-3AD203B41FA5}">
                      <a16:colId xmlns:a16="http://schemas.microsoft.com/office/drawing/2014/main" val="3846506091"/>
                    </a:ext>
                  </a:extLst>
                </a:gridCol>
              </a:tblGrid>
              <a:tr h="370840">
                <a:tc>
                  <a:txBody>
                    <a:bodyPr/>
                    <a:lstStyle/>
                    <a:p>
                      <a:endParaRPr kumimoji="1" lang="ja-JP" altLang="en-US"/>
                    </a:p>
                  </a:txBody>
                  <a:tcPr/>
                </a:tc>
                <a:tc>
                  <a:txBody>
                    <a:bodyPr/>
                    <a:lstStyle/>
                    <a:p>
                      <a:pPr algn="ctr"/>
                      <a:r>
                        <a:rPr kumimoji="1" lang="ja-JP" altLang="en-US" dirty="0"/>
                        <a:t>知識・理解</a:t>
                      </a:r>
                    </a:p>
                  </a:txBody>
                  <a:tcPr/>
                </a:tc>
                <a:tc>
                  <a:txBody>
                    <a:bodyPr/>
                    <a:lstStyle/>
                    <a:p>
                      <a:pPr algn="ctr"/>
                      <a:r>
                        <a:rPr kumimoji="1" lang="ja-JP" altLang="en-US" dirty="0"/>
                        <a:t>思考・判断・表現</a:t>
                      </a:r>
                    </a:p>
                  </a:txBody>
                  <a:tcPr/>
                </a:tc>
                <a:tc>
                  <a:txBody>
                    <a:bodyPr/>
                    <a:lstStyle/>
                    <a:p>
                      <a:pPr algn="ctr"/>
                      <a:r>
                        <a:rPr kumimoji="1" lang="ja-JP" altLang="en-US" dirty="0"/>
                        <a:t>主体的に学習に取り組む態度</a:t>
                      </a:r>
                    </a:p>
                  </a:txBody>
                  <a:tcPr/>
                </a:tc>
                <a:extLst>
                  <a:ext uri="{0D108BD9-81ED-4DB2-BD59-A6C34878D82A}">
                    <a16:rowId xmlns:a16="http://schemas.microsoft.com/office/drawing/2014/main" val="2351095290"/>
                  </a:ext>
                </a:extLst>
              </a:tr>
              <a:tr h="370840">
                <a:tc>
                  <a:txBody>
                    <a:bodyPr/>
                    <a:lstStyle/>
                    <a:p>
                      <a:r>
                        <a:rPr kumimoji="1" lang="ja-JP" altLang="en-US" sz="2800" dirty="0"/>
                        <a:t>聞くこと</a:t>
                      </a:r>
                    </a:p>
                  </a:txBody>
                  <a:tcPr vert="eaVert" anchor="ctr" anchorCtr="1"/>
                </a:tc>
                <a:tc>
                  <a:txBody>
                    <a:bodyPr/>
                    <a:lstStyle/>
                    <a:p>
                      <a:r>
                        <a:rPr lang="ja-JP" altLang="en-US" sz="2400" dirty="0"/>
                        <a:t>（知識）</a:t>
                      </a:r>
                      <a:endParaRPr lang="en-US" altLang="ja-JP" sz="2400" dirty="0"/>
                    </a:p>
                    <a:p>
                      <a:r>
                        <a:rPr lang="ja-JP" altLang="en-US" sz="2400" dirty="0"/>
                        <a:t>職業の言い方や</a:t>
                      </a:r>
                      <a:r>
                        <a:rPr lang="en-US" altLang="ja-JP" sz="2400" dirty="0"/>
                        <a:t>I want to be </a:t>
                      </a:r>
                      <a:r>
                        <a:rPr lang="ja-JP" altLang="en-US" sz="2400" dirty="0"/>
                        <a:t>～</a:t>
                      </a:r>
                      <a:r>
                        <a:rPr lang="en-US" altLang="ja-JP" sz="2400" dirty="0"/>
                        <a:t>.</a:t>
                      </a:r>
                      <a:r>
                        <a:rPr lang="ja-JP" altLang="en-US" sz="2400" dirty="0"/>
                        <a:t>の言い方について理解している。</a:t>
                      </a:r>
                      <a:endParaRPr lang="en-US" altLang="ja-JP" sz="2400" dirty="0"/>
                    </a:p>
                    <a:p>
                      <a:endParaRPr lang="en-US" altLang="ja-JP" sz="2400" dirty="0"/>
                    </a:p>
                    <a:p>
                      <a:r>
                        <a:rPr lang="ja-JP" altLang="en-US" sz="2400" dirty="0"/>
                        <a:t>（技能）</a:t>
                      </a:r>
                      <a:endParaRPr lang="en-US" altLang="ja-JP" sz="2400" dirty="0"/>
                    </a:p>
                    <a:p>
                      <a:r>
                        <a:rPr kumimoji="1" lang="ja-JP" altLang="en-US" sz="2400" dirty="0"/>
                        <a:t>将来なりたいものなど，具体的な情報を聞き取る技能を身に付けている。</a:t>
                      </a:r>
                      <a:endParaRPr kumimoji="1" lang="en-US" altLang="ja-JP" sz="2400" dirty="0"/>
                    </a:p>
                    <a:p>
                      <a:endParaRPr kumimoji="1" lang="ja-JP" altLang="en-US" dirty="0"/>
                    </a:p>
                  </a:txBody>
                  <a:tcPr/>
                </a:tc>
                <a:tc>
                  <a:txBody>
                    <a:bodyPr/>
                    <a:lstStyle/>
                    <a:p>
                      <a:r>
                        <a:rPr lang="ja-JP" altLang="en-US" sz="1800" dirty="0"/>
                        <a:t>　</a:t>
                      </a:r>
                      <a:r>
                        <a:rPr lang="ja-JP" altLang="en-US" sz="2400" dirty="0"/>
                        <a:t>将来の夢をたずねたり答えたりする</a:t>
                      </a:r>
                      <a:r>
                        <a:rPr kumimoji="1" lang="ja-JP" altLang="en-US" sz="2400" dirty="0"/>
                        <a:t>ために，外国の小学生の将来の夢を紹介する話を聞いて，具体的な情報を聞き取っている。</a:t>
                      </a:r>
                      <a:endParaRPr kumimoji="1" lang="en-US" altLang="ja-JP" sz="2400" dirty="0"/>
                    </a:p>
                    <a:p>
                      <a:endParaRPr lang="en-US" altLang="ja-JP" sz="1800" dirty="0"/>
                    </a:p>
                    <a:p>
                      <a:endParaRPr kumimoji="1" lang="ja-JP" altLang="en-US" dirty="0"/>
                    </a:p>
                  </a:txBody>
                  <a:tcPr/>
                </a:tc>
                <a:tc>
                  <a:txBody>
                    <a:bodyPr/>
                    <a:lstStyle/>
                    <a:p>
                      <a:r>
                        <a:rPr lang="ja-JP" altLang="en-US" sz="2400" dirty="0"/>
                        <a:t>　将来の夢をたずねたり答えたりする</a:t>
                      </a:r>
                      <a:r>
                        <a:rPr kumimoji="1" lang="ja-JP" altLang="en-US" sz="2400" dirty="0"/>
                        <a:t>ために，外国の小学生の将来の夢を紹介する話を聞いて，具体的な情報を聞き取ろうとしている。</a:t>
                      </a:r>
                    </a:p>
                  </a:txBody>
                  <a:tcPr/>
                </a:tc>
                <a:extLst>
                  <a:ext uri="{0D108BD9-81ED-4DB2-BD59-A6C34878D82A}">
                    <a16:rowId xmlns:a16="http://schemas.microsoft.com/office/drawing/2014/main" val="4091384219"/>
                  </a:ext>
                </a:extLst>
              </a:tr>
            </a:tbl>
          </a:graphicData>
        </a:graphic>
      </p:graphicFrame>
      <p:sp>
        <p:nvSpPr>
          <p:cNvPr id="6" name="テキスト ボックス 5">
            <a:extLst>
              <a:ext uri="{FF2B5EF4-FFF2-40B4-BE49-F238E27FC236}">
                <a16:creationId xmlns:a16="http://schemas.microsoft.com/office/drawing/2014/main" id="{84F83F30-9601-46A1-95C6-B2E6F4363217}"/>
              </a:ext>
            </a:extLst>
          </p:cNvPr>
          <p:cNvSpPr txBox="1"/>
          <p:nvPr/>
        </p:nvSpPr>
        <p:spPr>
          <a:xfrm>
            <a:off x="738004" y="429347"/>
            <a:ext cx="10114875" cy="1077218"/>
          </a:xfrm>
          <a:prstGeom prst="rect">
            <a:avLst/>
          </a:prstGeom>
          <a:noFill/>
        </p:spPr>
        <p:txBody>
          <a:bodyPr wrap="square" rtlCol="0">
            <a:spAutoFit/>
          </a:bodyPr>
          <a:lstStyle/>
          <a:p>
            <a:r>
              <a:rPr lang="en-US" altLang="ja-JP" sz="3200" dirty="0">
                <a:latin typeface="+mj-ea"/>
                <a:ea typeface="+mj-ea"/>
              </a:rPr>
              <a:t>Lesson10: I have a dream.(</a:t>
            </a:r>
            <a:r>
              <a:rPr lang="ja-JP" altLang="en-US" sz="3200" dirty="0">
                <a:latin typeface="+mj-ea"/>
                <a:ea typeface="+mj-ea"/>
              </a:rPr>
              <a:t>開隆堂出版</a:t>
            </a:r>
            <a:r>
              <a:rPr lang="en-US" altLang="ja-JP" sz="3200" dirty="0">
                <a:latin typeface="+mj-ea"/>
                <a:ea typeface="+mj-ea"/>
              </a:rPr>
              <a:t>Junior Sunshine</a:t>
            </a:r>
            <a:r>
              <a:rPr lang="ja-JP" altLang="en-US" sz="3200" dirty="0">
                <a:latin typeface="+mj-ea"/>
                <a:ea typeface="+mj-ea"/>
              </a:rPr>
              <a:t>６</a:t>
            </a:r>
            <a:r>
              <a:rPr lang="en-US" altLang="ja-JP" sz="3200" dirty="0">
                <a:latin typeface="+mj-ea"/>
                <a:ea typeface="+mj-ea"/>
              </a:rPr>
              <a:t>)</a:t>
            </a:r>
            <a:r>
              <a:rPr kumimoji="1" lang="ja-JP" altLang="en-US" sz="3200" dirty="0">
                <a:latin typeface="+mj-ea"/>
                <a:ea typeface="+mj-ea"/>
              </a:rPr>
              <a:t>の評価規準　（例）</a:t>
            </a:r>
          </a:p>
        </p:txBody>
      </p:sp>
    </p:spTree>
    <p:extLst>
      <p:ext uri="{BB962C8B-B14F-4D97-AF65-F5344CB8AC3E}">
        <p14:creationId xmlns:p14="http://schemas.microsoft.com/office/powerpoint/2010/main" val="1595063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78682F1B-0047-48F1-AF40-A1C820193014}"/>
              </a:ext>
            </a:extLst>
          </p:cNvPr>
          <p:cNvGraphicFramePr>
            <a:graphicFrameLocks noGrp="1"/>
          </p:cNvGraphicFramePr>
          <p:nvPr>
            <p:extLst>
              <p:ext uri="{D42A27DB-BD31-4B8C-83A1-F6EECF244321}">
                <p14:modId xmlns:p14="http://schemas.microsoft.com/office/powerpoint/2010/main" val="1998443384"/>
              </p:ext>
            </p:extLst>
          </p:nvPr>
        </p:nvGraphicFramePr>
        <p:xfrm>
          <a:off x="636103" y="719665"/>
          <a:ext cx="10986054" cy="2790447"/>
        </p:xfrm>
        <a:graphic>
          <a:graphicData uri="http://schemas.openxmlformats.org/drawingml/2006/table">
            <a:tbl>
              <a:tblPr firstRow="1" bandRow="1">
                <a:tableStyleId>{5C22544A-7EE6-4342-B048-85BDC9FD1C3A}</a:tableStyleId>
              </a:tblPr>
              <a:tblGrid>
                <a:gridCol w="1831009">
                  <a:extLst>
                    <a:ext uri="{9D8B030D-6E8A-4147-A177-3AD203B41FA5}">
                      <a16:colId xmlns:a16="http://schemas.microsoft.com/office/drawing/2014/main" val="3057241786"/>
                    </a:ext>
                  </a:extLst>
                </a:gridCol>
                <a:gridCol w="1831009">
                  <a:extLst>
                    <a:ext uri="{9D8B030D-6E8A-4147-A177-3AD203B41FA5}">
                      <a16:colId xmlns:a16="http://schemas.microsoft.com/office/drawing/2014/main" val="616347921"/>
                    </a:ext>
                  </a:extLst>
                </a:gridCol>
                <a:gridCol w="1645479">
                  <a:extLst>
                    <a:ext uri="{9D8B030D-6E8A-4147-A177-3AD203B41FA5}">
                      <a16:colId xmlns:a16="http://schemas.microsoft.com/office/drawing/2014/main" val="766294093"/>
                    </a:ext>
                  </a:extLst>
                </a:gridCol>
                <a:gridCol w="2441643">
                  <a:extLst>
                    <a:ext uri="{9D8B030D-6E8A-4147-A177-3AD203B41FA5}">
                      <a16:colId xmlns:a16="http://schemas.microsoft.com/office/drawing/2014/main" val="3491784947"/>
                    </a:ext>
                  </a:extLst>
                </a:gridCol>
                <a:gridCol w="1546157">
                  <a:extLst>
                    <a:ext uri="{9D8B030D-6E8A-4147-A177-3AD203B41FA5}">
                      <a16:colId xmlns:a16="http://schemas.microsoft.com/office/drawing/2014/main" val="2738351351"/>
                    </a:ext>
                  </a:extLst>
                </a:gridCol>
                <a:gridCol w="1690757">
                  <a:extLst>
                    <a:ext uri="{9D8B030D-6E8A-4147-A177-3AD203B41FA5}">
                      <a16:colId xmlns:a16="http://schemas.microsoft.com/office/drawing/2014/main" val="1328515832"/>
                    </a:ext>
                  </a:extLst>
                </a:gridCol>
              </a:tblGrid>
              <a:tr h="748287">
                <a:tc>
                  <a:txBody>
                    <a:bodyPr/>
                    <a:lstStyle/>
                    <a:p>
                      <a:pPr algn="ctr"/>
                      <a:r>
                        <a:rPr kumimoji="1" lang="ja-JP" altLang="en-US" sz="2400" dirty="0"/>
                        <a:t>第１時</a:t>
                      </a:r>
                    </a:p>
                  </a:txBody>
                  <a:tcPr anchor="ctr" anchorCtr="1"/>
                </a:tc>
                <a:tc>
                  <a:txBody>
                    <a:bodyPr/>
                    <a:lstStyle/>
                    <a:p>
                      <a:pPr algn="ctr"/>
                      <a:r>
                        <a:rPr kumimoji="1" lang="ja-JP" altLang="en-US" sz="2400" dirty="0"/>
                        <a:t>第２時</a:t>
                      </a:r>
                    </a:p>
                  </a:txBody>
                  <a:tcPr anchor="ctr" anchorCtr="1"/>
                </a:tc>
                <a:tc>
                  <a:txBody>
                    <a:bodyPr/>
                    <a:lstStyle/>
                    <a:p>
                      <a:pPr algn="ctr"/>
                      <a:r>
                        <a:rPr kumimoji="1" lang="ja-JP" altLang="en-US" sz="2400" dirty="0"/>
                        <a:t>第３時</a:t>
                      </a:r>
                    </a:p>
                  </a:txBody>
                  <a:tcPr anchor="ctr" anchorCtr="1"/>
                </a:tc>
                <a:tc>
                  <a:txBody>
                    <a:bodyPr/>
                    <a:lstStyle/>
                    <a:p>
                      <a:pPr algn="ctr"/>
                      <a:r>
                        <a:rPr kumimoji="1" lang="ja-JP" altLang="en-US" sz="2400" dirty="0"/>
                        <a:t>第４時</a:t>
                      </a:r>
                    </a:p>
                  </a:txBody>
                  <a:tcPr anchor="ctr" anchorCtr="1"/>
                </a:tc>
                <a:tc>
                  <a:txBody>
                    <a:bodyPr/>
                    <a:lstStyle/>
                    <a:p>
                      <a:pPr algn="ctr"/>
                      <a:r>
                        <a:rPr kumimoji="1" lang="ja-JP" altLang="en-US" sz="2400" dirty="0"/>
                        <a:t>第５時</a:t>
                      </a:r>
                    </a:p>
                  </a:txBody>
                  <a:tcPr anchor="ctr" anchorCtr="1"/>
                </a:tc>
                <a:tc>
                  <a:txBody>
                    <a:bodyPr/>
                    <a:lstStyle/>
                    <a:p>
                      <a:pPr algn="ctr"/>
                      <a:r>
                        <a:rPr kumimoji="1" lang="ja-JP" altLang="en-US" sz="2400" dirty="0"/>
                        <a:t>第６時</a:t>
                      </a:r>
                    </a:p>
                  </a:txBody>
                  <a:tcPr anchor="ctr" anchorCtr="1"/>
                </a:tc>
                <a:extLst>
                  <a:ext uri="{0D108BD9-81ED-4DB2-BD59-A6C34878D82A}">
                    <a16:rowId xmlns:a16="http://schemas.microsoft.com/office/drawing/2014/main" val="2449441236"/>
                  </a:ext>
                </a:extLst>
              </a:tr>
              <a:tr h="1845091">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r>
                        <a:rPr kumimoji="1" lang="en-US" altLang="ja-JP" sz="3200" b="1" dirty="0"/>
                        <a:t>Let’s Listen</a:t>
                      </a:r>
                      <a:r>
                        <a:rPr kumimoji="1" lang="ja-JP" altLang="en-US" sz="3200" b="1" dirty="0"/>
                        <a:t>３で「聞くこと」の</a:t>
                      </a:r>
                      <a:r>
                        <a:rPr kumimoji="1" lang="ja-JP" altLang="en-US" sz="3200" b="1" u="sng" dirty="0">
                          <a:solidFill>
                            <a:srgbClr val="FF0000"/>
                          </a:solidFill>
                        </a:rPr>
                        <a:t>記録に残す評価</a:t>
                      </a:r>
                      <a:r>
                        <a:rPr kumimoji="1" lang="ja-JP" altLang="en-US" sz="3200" b="1" dirty="0"/>
                        <a:t>を行う</a:t>
                      </a:r>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260651038"/>
                  </a:ext>
                </a:extLst>
              </a:tr>
            </a:tbl>
          </a:graphicData>
        </a:graphic>
      </p:graphicFrame>
      <p:grpSp>
        <p:nvGrpSpPr>
          <p:cNvPr id="5" name="グループ化 4">
            <a:extLst>
              <a:ext uri="{FF2B5EF4-FFF2-40B4-BE49-F238E27FC236}">
                <a16:creationId xmlns:a16="http://schemas.microsoft.com/office/drawing/2014/main" id="{D9E08C23-D39E-4AAF-A721-BEAA612C4A78}"/>
              </a:ext>
            </a:extLst>
          </p:cNvPr>
          <p:cNvGrpSpPr/>
          <p:nvPr/>
        </p:nvGrpSpPr>
        <p:grpSpPr>
          <a:xfrm>
            <a:off x="636104" y="3790121"/>
            <a:ext cx="5346408" cy="2491409"/>
            <a:chOff x="636103" y="3790121"/>
            <a:chExt cx="5459897" cy="2491409"/>
          </a:xfrm>
        </p:grpSpPr>
        <p:sp>
          <p:nvSpPr>
            <p:cNvPr id="4" name="矢印: 右 3">
              <a:extLst>
                <a:ext uri="{FF2B5EF4-FFF2-40B4-BE49-F238E27FC236}">
                  <a16:creationId xmlns:a16="http://schemas.microsoft.com/office/drawing/2014/main" id="{8998EE14-103F-48CD-93C1-CE29FE508CB9}"/>
                </a:ext>
              </a:extLst>
            </p:cNvPr>
            <p:cNvSpPr/>
            <p:nvPr/>
          </p:nvSpPr>
          <p:spPr>
            <a:xfrm>
              <a:off x="636104" y="3790121"/>
              <a:ext cx="5336680" cy="450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吹き出し: 角を丸めた四角形 5">
              <a:extLst>
                <a:ext uri="{FF2B5EF4-FFF2-40B4-BE49-F238E27FC236}">
                  <a16:creationId xmlns:a16="http://schemas.microsoft.com/office/drawing/2014/main" id="{01416609-6366-4B52-96D5-A7E545FC2950}"/>
                </a:ext>
              </a:extLst>
            </p:cNvPr>
            <p:cNvSpPr/>
            <p:nvPr/>
          </p:nvSpPr>
          <p:spPr>
            <a:xfrm>
              <a:off x="636103" y="4479235"/>
              <a:ext cx="5459897" cy="1802295"/>
            </a:xfrm>
            <a:prstGeom prst="wedgeRoundRectCallout">
              <a:avLst>
                <a:gd name="adj1" fmla="val -4814"/>
                <a:gd name="adj2" fmla="val -6102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mn-ea"/>
                </a:rPr>
                <a:t>中学年のような手立てを十分にとって，評価する時間までには聞き取れるような指導を行う。</a:t>
              </a:r>
              <a:endParaRPr kumimoji="1" lang="ja-JP" altLang="en-US" sz="2800" dirty="0">
                <a:solidFill>
                  <a:schemeClr val="tx1"/>
                </a:solidFill>
                <a:latin typeface="+mn-ea"/>
              </a:endParaRPr>
            </a:p>
          </p:txBody>
        </p:sp>
      </p:grpSp>
    </p:spTree>
    <p:extLst>
      <p:ext uri="{BB962C8B-B14F-4D97-AF65-F5344CB8AC3E}">
        <p14:creationId xmlns:p14="http://schemas.microsoft.com/office/powerpoint/2010/main" val="259454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C644DC47-3F72-40BE-A4DB-C6FA9369EAA7}"/>
              </a:ext>
            </a:extLst>
          </p:cNvPr>
          <p:cNvGrpSpPr/>
          <p:nvPr/>
        </p:nvGrpSpPr>
        <p:grpSpPr>
          <a:xfrm>
            <a:off x="3516086" y="1508022"/>
            <a:ext cx="7454899" cy="5176326"/>
            <a:chOff x="3516086" y="1508022"/>
            <a:chExt cx="7454899" cy="5176326"/>
          </a:xfrm>
        </p:grpSpPr>
        <p:sp>
          <p:nvSpPr>
            <p:cNvPr id="6" name="矢印: 下カーブ 5">
              <a:extLst>
                <a:ext uri="{FF2B5EF4-FFF2-40B4-BE49-F238E27FC236}">
                  <a16:creationId xmlns:a16="http://schemas.microsoft.com/office/drawing/2014/main" id="{19931B12-D11A-4714-BB7C-5A3A88000E6F}"/>
                </a:ext>
              </a:extLst>
            </p:cNvPr>
            <p:cNvSpPr/>
            <p:nvPr/>
          </p:nvSpPr>
          <p:spPr>
            <a:xfrm rot="2076533">
              <a:off x="5410411" y="1508022"/>
              <a:ext cx="2230078" cy="1412653"/>
            </a:xfrm>
            <a:prstGeom prst="curvedDownArrow">
              <a:avLst>
                <a:gd name="adj1" fmla="val 25000"/>
                <a:gd name="adj2" fmla="val 507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 name="グループ化 2">
              <a:extLst>
                <a:ext uri="{FF2B5EF4-FFF2-40B4-BE49-F238E27FC236}">
                  <a16:creationId xmlns:a16="http://schemas.microsoft.com/office/drawing/2014/main" id="{65714FFC-FD2D-4FE1-B4AA-AB7CE78B3C9D}"/>
                </a:ext>
              </a:extLst>
            </p:cNvPr>
            <p:cNvGrpSpPr/>
            <p:nvPr/>
          </p:nvGrpSpPr>
          <p:grpSpPr>
            <a:xfrm>
              <a:off x="3516086" y="3699678"/>
              <a:ext cx="7454899" cy="2984670"/>
              <a:chOff x="3516086" y="3699678"/>
              <a:chExt cx="7454899" cy="2984670"/>
            </a:xfrm>
          </p:grpSpPr>
          <p:sp>
            <p:nvSpPr>
              <p:cNvPr id="2" name="テキスト ボックス 1">
                <a:extLst>
                  <a:ext uri="{FF2B5EF4-FFF2-40B4-BE49-F238E27FC236}">
                    <a16:creationId xmlns:a16="http://schemas.microsoft.com/office/drawing/2014/main" id="{C416C2F1-D06D-4E11-AC33-C924D22C9049}"/>
                  </a:ext>
                </a:extLst>
              </p:cNvPr>
              <p:cNvSpPr txBox="1"/>
              <p:nvPr/>
            </p:nvSpPr>
            <p:spPr>
              <a:xfrm>
                <a:off x="3516086" y="4191358"/>
                <a:ext cx="7454899" cy="2492990"/>
              </a:xfrm>
              <a:prstGeom prst="rect">
                <a:avLst/>
              </a:prstGeom>
              <a:noFill/>
              <a:ln>
                <a:solidFill>
                  <a:schemeClr val="tx1"/>
                </a:solidFill>
              </a:ln>
            </p:spPr>
            <p:txBody>
              <a:bodyPr wrap="square" rtlCol="0">
                <a:spAutoFit/>
              </a:bodyPr>
              <a:lstStyle/>
              <a:p>
                <a:r>
                  <a:rPr lang="ja-JP" altLang="en-US" sz="2400" dirty="0">
                    <a:latin typeface="+mn-ea"/>
                  </a:rPr>
                  <a:t>　</a:t>
                </a:r>
                <a:r>
                  <a:rPr lang="en-US" altLang="ja-JP" sz="2400" dirty="0">
                    <a:latin typeface="+mn-ea"/>
                  </a:rPr>
                  <a:t>Rin</a:t>
                </a:r>
                <a:r>
                  <a:rPr kumimoji="1" lang="ja-JP" altLang="en-US" sz="2400" dirty="0" err="1">
                    <a:latin typeface="+mn-ea"/>
                  </a:rPr>
                  <a:t>さんの</a:t>
                </a:r>
                <a:r>
                  <a:rPr lang="ja-JP" altLang="en-US" sz="2400" dirty="0">
                    <a:latin typeface="+mn-ea"/>
                  </a:rPr>
                  <a:t>話</a:t>
                </a:r>
                <a:r>
                  <a:rPr kumimoji="1" lang="ja-JP" altLang="en-US" sz="2400" dirty="0">
                    <a:latin typeface="+mn-ea"/>
                  </a:rPr>
                  <a:t>を聞いて，次のことに答えましょう。</a:t>
                </a:r>
                <a:endParaRPr kumimoji="1" lang="en-US" altLang="ja-JP" sz="2400" dirty="0">
                  <a:latin typeface="+mn-ea"/>
                </a:endParaRPr>
              </a:p>
              <a:p>
                <a:endParaRPr lang="en-US" altLang="ja-JP" sz="2400" dirty="0">
                  <a:latin typeface="+mn-ea"/>
                </a:endParaRPr>
              </a:p>
              <a:p>
                <a:r>
                  <a:rPr lang="ja-JP" altLang="en-US" sz="2400" dirty="0">
                    <a:latin typeface="+mn-ea"/>
                  </a:rPr>
                  <a:t>　　・　</a:t>
                </a:r>
                <a:r>
                  <a:rPr kumimoji="1" lang="ja-JP" altLang="en-US" sz="2400" dirty="0">
                    <a:latin typeface="+mn-ea"/>
                  </a:rPr>
                  <a:t>将来の夢を書きましょう。</a:t>
                </a:r>
                <a:endParaRPr kumimoji="1" lang="en-US" altLang="ja-JP" sz="2400" dirty="0">
                  <a:latin typeface="+mn-ea"/>
                </a:endParaRPr>
              </a:p>
              <a:p>
                <a:endParaRPr lang="en-US" altLang="ja-JP" sz="2400" dirty="0">
                  <a:latin typeface="+mn-ea"/>
                </a:endParaRPr>
              </a:p>
              <a:p>
                <a:r>
                  <a:rPr kumimoji="1" lang="ja-JP" altLang="en-US" sz="2400" dirty="0">
                    <a:latin typeface="+mn-ea"/>
                  </a:rPr>
                  <a:t>　　・　その理由を書きましょう。</a:t>
                </a:r>
                <a:endParaRPr kumimoji="1" lang="en-US" altLang="ja-JP" sz="2400" dirty="0">
                  <a:latin typeface="+mn-ea"/>
                </a:endParaRPr>
              </a:p>
              <a:p>
                <a:endParaRPr kumimoji="1" lang="en-US" altLang="ja-JP" dirty="0"/>
              </a:p>
              <a:p>
                <a:endParaRPr lang="en-US" altLang="ja-JP" dirty="0"/>
              </a:p>
            </p:txBody>
          </p:sp>
          <p:sp>
            <p:nvSpPr>
              <p:cNvPr id="8" name="テキスト ボックス 7">
                <a:extLst>
                  <a:ext uri="{FF2B5EF4-FFF2-40B4-BE49-F238E27FC236}">
                    <a16:creationId xmlns:a16="http://schemas.microsoft.com/office/drawing/2014/main" id="{9848C844-4560-4804-B01A-DD36EA41D31C}"/>
                  </a:ext>
                </a:extLst>
              </p:cNvPr>
              <p:cNvSpPr txBox="1"/>
              <p:nvPr/>
            </p:nvSpPr>
            <p:spPr>
              <a:xfrm>
                <a:off x="4354285" y="3699678"/>
                <a:ext cx="5681537" cy="461665"/>
              </a:xfrm>
              <a:prstGeom prst="rect">
                <a:avLst/>
              </a:prstGeom>
              <a:noFill/>
            </p:spPr>
            <p:txBody>
              <a:bodyPr wrap="square" rtlCol="0">
                <a:spAutoFit/>
              </a:bodyPr>
              <a:lstStyle/>
              <a:p>
                <a:r>
                  <a:rPr lang="ja-JP" altLang="en-US" sz="2400" dirty="0"/>
                  <a:t>「知識・技能」を評価するワークシートの例</a:t>
                </a:r>
                <a:endParaRPr lang="en-US" altLang="ja-JP" sz="2400" dirty="0"/>
              </a:p>
            </p:txBody>
          </p:sp>
        </p:grpSp>
      </p:grpSp>
      <p:pic>
        <p:nvPicPr>
          <p:cNvPr id="9" name="図 8">
            <a:extLst>
              <a:ext uri="{FF2B5EF4-FFF2-40B4-BE49-F238E27FC236}">
                <a16:creationId xmlns:a16="http://schemas.microsoft.com/office/drawing/2014/main" id="{FE44336F-E27A-4D8E-9F01-457E7AF0190E}"/>
              </a:ext>
            </a:extLst>
          </p:cNvPr>
          <p:cNvPicPr>
            <a:picLocks noChangeAspect="1"/>
          </p:cNvPicPr>
          <p:nvPr/>
        </p:nvPicPr>
        <p:blipFill>
          <a:blip r:embed="rId3"/>
          <a:stretch>
            <a:fillRect/>
          </a:stretch>
        </p:blipFill>
        <p:spPr>
          <a:xfrm>
            <a:off x="7844355" y="258549"/>
            <a:ext cx="2637810" cy="3218381"/>
          </a:xfrm>
          <a:prstGeom prst="rect">
            <a:avLst/>
          </a:prstGeom>
        </p:spPr>
      </p:pic>
      <p:pic>
        <p:nvPicPr>
          <p:cNvPr id="11" name="図 10"/>
          <p:cNvPicPr>
            <a:picLocks noChangeAspect="1"/>
          </p:cNvPicPr>
          <p:nvPr/>
        </p:nvPicPr>
        <p:blipFill>
          <a:blip r:embed="rId4"/>
          <a:stretch>
            <a:fillRect/>
          </a:stretch>
        </p:blipFill>
        <p:spPr>
          <a:xfrm>
            <a:off x="339456" y="238124"/>
            <a:ext cx="4156565" cy="3461554"/>
          </a:xfrm>
          <a:prstGeom prst="rect">
            <a:avLst/>
          </a:prstGeom>
        </p:spPr>
      </p:pic>
    </p:spTree>
    <p:extLst>
      <p:ext uri="{BB962C8B-B14F-4D97-AF65-F5344CB8AC3E}">
        <p14:creationId xmlns:p14="http://schemas.microsoft.com/office/powerpoint/2010/main" val="24358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78682F1B-0047-48F1-AF40-A1C820193014}"/>
              </a:ext>
            </a:extLst>
          </p:cNvPr>
          <p:cNvGraphicFramePr>
            <a:graphicFrameLocks noGrp="1"/>
          </p:cNvGraphicFramePr>
          <p:nvPr>
            <p:extLst>
              <p:ext uri="{D42A27DB-BD31-4B8C-83A1-F6EECF244321}">
                <p14:modId xmlns:p14="http://schemas.microsoft.com/office/powerpoint/2010/main" val="1471539764"/>
              </p:ext>
            </p:extLst>
          </p:nvPr>
        </p:nvGraphicFramePr>
        <p:xfrm>
          <a:off x="636103" y="719665"/>
          <a:ext cx="10986054" cy="2593378"/>
        </p:xfrm>
        <a:graphic>
          <a:graphicData uri="http://schemas.openxmlformats.org/drawingml/2006/table">
            <a:tbl>
              <a:tblPr firstRow="1" bandRow="1">
                <a:tableStyleId>{5C22544A-7EE6-4342-B048-85BDC9FD1C3A}</a:tableStyleId>
              </a:tblPr>
              <a:tblGrid>
                <a:gridCol w="1831009">
                  <a:extLst>
                    <a:ext uri="{9D8B030D-6E8A-4147-A177-3AD203B41FA5}">
                      <a16:colId xmlns:a16="http://schemas.microsoft.com/office/drawing/2014/main" val="3057241786"/>
                    </a:ext>
                  </a:extLst>
                </a:gridCol>
                <a:gridCol w="1831009">
                  <a:extLst>
                    <a:ext uri="{9D8B030D-6E8A-4147-A177-3AD203B41FA5}">
                      <a16:colId xmlns:a16="http://schemas.microsoft.com/office/drawing/2014/main" val="616347921"/>
                    </a:ext>
                  </a:extLst>
                </a:gridCol>
                <a:gridCol w="1569279">
                  <a:extLst>
                    <a:ext uri="{9D8B030D-6E8A-4147-A177-3AD203B41FA5}">
                      <a16:colId xmlns:a16="http://schemas.microsoft.com/office/drawing/2014/main" val="766294093"/>
                    </a:ext>
                  </a:extLst>
                </a:gridCol>
                <a:gridCol w="2654300">
                  <a:extLst>
                    <a:ext uri="{9D8B030D-6E8A-4147-A177-3AD203B41FA5}">
                      <a16:colId xmlns:a16="http://schemas.microsoft.com/office/drawing/2014/main" val="3491784947"/>
                    </a:ext>
                  </a:extLst>
                </a:gridCol>
                <a:gridCol w="1409700">
                  <a:extLst>
                    <a:ext uri="{9D8B030D-6E8A-4147-A177-3AD203B41FA5}">
                      <a16:colId xmlns:a16="http://schemas.microsoft.com/office/drawing/2014/main" val="2738351351"/>
                    </a:ext>
                  </a:extLst>
                </a:gridCol>
                <a:gridCol w="1690757">
                  <a:extLst>
                    <a:ext uri="{9D8B030D-6E8A-4147-A177-3AD203B41FA5}">
                      <a16:colId xmlns:a16="http://schemas.microsoft.com/office/drawing/2014/main" val="1328515832"/>
                    </a:ext>
                  </a:extLst>
                </a:gridCol>
              </a:tblGrid>
              <a:tr h="748287">
                <a:tc>
                  <a:txBody>
                    <a:bodyPr/>
                    <a:lstStyle/>
                    <a:p>
                      <a:pPr algn="ctr"/>
                      <a:r>
                        <a:rPr kumimoji="1" lang="ja-JP" altLang="en-US" sz="2400" dirty="0"/>
                        <a:t>第１時</a:t>
                      </a:r>
                    </a:p>
                  </a:txBody>
                  <a:tcPr anchor="ctr" anchorCtr="1"/>
                </a:tc>
                <a:tc>
                  <a:txBody>
                    <a:bodyPr/>
                    <a:lstStyle/>
                    <a:p>
                      <a:pPr algn="ctr"/>
                      <a:r>
                        <a:rPr kumimoji="1" lang="ja-JP" altLang="en-US" sz="2400" dirty="0"/>
                        <a:t>第２時</a:t>
                      </a:r>
                    </a:p>
                  </a:txBody>
                  <a:tcPr anchor="ctr" anchorCtr="1"/>
                </a:tc>
                <a:tc>
                  <a:txBody>
                    <a:bodyPr/>
                    <a:lstStyle/>
                    <a:p>
                      <a:pPr algn="ctr"/>
                      <a:r>
                        <a:rPr kumimoji="1" lang="ja-JP" altLang="en-US" sz="2400" dirty="0"/>
                        <a:t>第３時</a:t>
                      </a:r>
                    </a:p>
                  </a:txBody>
                  <a:tcPr anchor="ctr" anchorCtr="1"/>
                </a:tc>
                <a:tc>
                  <a:txBody>
                    <a:bodyPr/>
                    <a:lstStyle/>
                    <a:p>
                      <a:pPr algn="ctr"/>
                      <a:r>
                        <a:rPr kumimoji="1" lang="ja-JP" altLang="en-US" sz="2400" dirty="0"/>
                        <a:t>第４時</a:t>
                      </a:r>
                    </a:p>
                  </a:txBody>
                  <a:tcPr anchor="ctr" anchorCtr="1"/>
                </a:tc>
                <a:tc>
                  <a:txBody>
                    <a:bodyPr/>
                    <a:lstStyle/>
                    <a:p>
                      <a:pPr algn="ctr"/>
                      <a:r>
                        <a:rPr kumimoji="1" lang="ja-JP" altLang="en-US" sz="2400" dirty="0"/>
                        <a:t>第５時</a:t>
                      </a:r>
                    </a:p>
                  </a:txBody>
                  <a:tcPr anchor="ctr" anchorCtr="1"/>
                </a:tc>
                <a:tc>
                  <a:txBody>
                    <a:bodyPr/>
                    <a:lstStyle/>
                    <a:p>
                      <a:pPr algn="ctr"/>
                      <a:r>
                        <a:rPr kumimoji="1" lang="ja-JP" altLang="en-US" sz="2400" dirty="0"/>
                        <a:t>第６時</a:t>
                      </a:r>
                    </a:p>
                  </a:txBody>
                  <a:tcPr anchor="ctr" anchorCtr="1"/>
                </a:tc>
                <a:extLst>
                  <a:ext uri="{0D108BD9-81ED-4DB2-BD59-A6C34878D82A}">
                    <a16:rowId xmlns:a16="http://schemas.microsoft.com/office/drawing/2014/main" val="2449441236"/>
                  </a:ext>
                </a:extLst>
              </a:tr>
              <a:tr h="1845091">
                <a:tc>
                  <a:txBody>
                    <a:bodyPr/>
                    <a:lstStyle/>
                    <a:p>
                      <a:endParaRPr kumimoji="1" lang="ja-JP" altLang="en-US"/>
                    </a:p>
                  </a:txBody>
                  <a:tcPr/>
                </a:tc>
                <a:tc>
                  <a:txBody>
                    <a:bodyPr/>
                    <a:lstStyle/>
                    <a:p>
                      <a:endParaRPr kumimoji="1" lang="ja-JP" altLang="en-US" dirty="0"/>
                    </a:p>
                  </a:txBody>
                  <a:tcPr/>
                </a:tc>
                <a:tc>
                  <a:txBody>
                    <a:bodyPr/>
                    <a:lstStyle/>
                    <a:p>
                      <a:endParaRPr kumimoji="1" lang="ja-JP" altLang="en-US">
                        <a:latin typeface="+mj-ea"/>
                        <a:ea typeface="+mj-ea"/>
                      </a:endParaRPr>
                    </a:p>
                  </a:txBody>
                  <a:tcPr/>
                </a:tc>
                <a:tc>
                  <a:txBody>
                    <a:bodyPr/>
                    <a:lstStyle/>
                    <a:p>
                      <a:r>
                        <a:rPr kumimoji="1" lang="en-US" altLang="ja-JP" sz="3200" b="1" dirty="0">
                          <a:latin typeface="+mj-ea"/>
                          <a:ea typeface="+mj-ea"/>
                        </a:rPr>
                        <a:t>Let’s Listen</a:t>
                      </a:r>
                      <a:r>
                        <a:rPr kumimoji="1" lang="ja-JP" altLang="en-US" sz="3200" b="1" dirty="0">
                          <a:latin typeface="+mj-ea"/>
                          <a:ea typeface="+mj-ea"/>
                        </a:rPr>
                        <a:t>３で「聞くこと」の評価を行う</a:t>
                      </a:r>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260651038"/>
                  </a:ext>
                </a:extLst>
              </a:tr>
            </a:tbl>
          </a:graphicData>
        </a:graphic>
      </p:graphicFrame>
      <p:grpSp>
        <p:nvGrpSpPr>
          <p:cNvPr id="5" name="グループ化 4">
            <a:extLst>
              <a:ext uri="{FF2B5EF4-FFF2-40B4-BE49-F238E27FC236}">
                <a16:creationId xmlns:a16="http://schemas.microsoft.com/office/drawing/2014/main" id="{D9E08C23-D39E-4AAF-A721-BEAA612C4A78}"/>
              </a:ext>
            </a:extLst>
          </p:cNvPr>
          <p:cNvGrpSpPr/>
          <p:nvPr/>
        </p:nvGrpSpPr>
        <p:grpSpPr>
          <a:xfrm>
            <a:off x="636103" y="3790121"/>
            <a:ext cx="5459897" cy="2491409"/>
            <a:chOff x="636103" y="3790121"/>
            <a:chExt cx="5459897" cy="2491409"/>
          </a:xfrm>
        </p:grpSpPr>
        <p:sp>
          <p:nvSpPr>
            <p:cNvPr id="4" name="矢印: 右 3">
              <a:extLst>
                <a:ext uri="{FF2B5EF4-FFF2-40B4-BE49-F238E27FC236}">
                  <a16:creationId xmlns:a16="http://schemas.microsoft.com/office/drawing/2014/main" id="{8998EE14-103F-48CD-93C1-CE29FE508CB9}"/>
                </a:ext>
              </a:extLst>
            </p:cNvPr>
            <p:cNvSpPr/>
            <p:nvPr/>
          </p:nvSpPr>
          <p:spPr>
            <a:xfrm>
              <a:off x="636103" y="3790121"/>
              <a:ext cx="5459897" cy="450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 name="吹き出し: 角を丸めた四角形 5">
              <a:extLst>
                <a:ext uri="{FF2B5EF4-FFF2-40B4-BE49-F238E27FC236}">
                  <a16:creationId xmlns:a16="http://schemas.microsoft.com/office/drawing/2014/main" id="{01416609-6366-4B52-96D5-A7E545FC2950}"/>
                </a:ext>
              </a:extLst>
            </p:cNvPr>
            <p:cNvSpPr/>
            <p:nvPr/>
          </p:nvSpPr>
          <p:spPr>
            <a:xfrm>
              <a:off x="636103" y="4479235"/>
              <a:ext cx="5459897" cy="1802295"/>
            </a:xfrm>
            <a:prstGeom prst="wedgeRoundRectCallout">
              <a:avLst>
                <a:gd name="adj1" fmla="val -4814"/>
                <a:gd name="adj2" fmla="val -6102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mj-ea"/>
                  <a:ea typeface="+mj-ea"/>
                </a:rPr>
                <a:t>　中学年のような手立てを十分に　</a:t>
              </a:r>
              <a:endParaRPr lang="en-US" altLang="ja-JP" sz="2800" dirty="0">
                <a:solidFill>
                  <a:schemeClr val="tx1"/>
                </a:solidFill>
                <a:latin typeface="+mj-ea"/>
                <a:ea typeface="+mj-ea"/>
              </a:endParaRPr>
            </a:p>
            <a:p>
              <a:r>
                <a:rPr lang="ja-JP" altLang="en-US" sz="2800" dirty="0">
                  <a:solidFill>
                    <a:schemeClr val="tx1"/>
                  </a:solidFill>
                  <a:latin typeface="+mj-ea"/>
                  <a:ea typeface="+mj-ea"/>
                </a:rPr>
                <a:t>　とって，評価する時間までには</a:t>
              </a:r>
              <a:endParaRPr lang="en-US" altLang="ja-JP" sz="2800" dirty="0">
                <a:solidFill>
                  <a:schemeClr val="tx1"/>
                </a:solidFill>
                <a:latin typeface="+mj-ea"/>
                <a:ea typeface="+mj-ea"/>
              </a:endParaRPr>
            </a:p>
            <a:p>
              <a:r>
                <a:rPr lang="ja-JP" altLang="en-US" sz="2800" dirty="0">
                  <a:solidFill>
                    <a:schemeClr val="tx1"/>
                  </a:solidFill>
                  <a:latin typeface="+mj-ea"/>
                  <a:ea typeface="+mj-ea"/>
                </a:rPr>
                <a:t>　聞き取れるような指導を行う。</a:t>
              </a:r>
              <a:endParaRPr kumimoji="1" lang="ja-JP" altLang="en-US" sz="2800" dirty="0">
                <a:solidFill>
                  <a:schemeClr val="tx1"/>
                </a:solidFill>
                <a:latin typeface="+mj-ea"/>
                <a:ea typeface="+mj-ea"/>
              </a:endParaRPr>
            </a:p>
          </p:txBody>
        </p:sp>
      </p:grpSp>
      <p:sp>
        <p:nvSpPr>
          <p:cNvPr id="3" name="思考の吹き出し: 雲形 2">
            <a:extLst>
              <a:ext uri="{FF2B5EF4-FFF2-40B4-BE49-F238E27FC236}">
                <a16:creationId xmlns:a16="http://schemas.microsoft.com/office/drawing/2014/main" id="{D4ED36F9-71B9-48C9-A764-14CBC3C5CFD7}"/>
              </a:ext>
            </a:extLst>
          </p:cNvPr>
          <p:cNvSpPr/>
          <p:nvPr/>
        </p:nvSpPr>
        <p:spPr>
          <a:xfrm>
            <a:off x="6622644" y="4015408"/>
            <a:ext cx="5292435" cy="2570018"/>
          </a:xfrm>
          <a:prstGeom prst="cloudCallout">
            <a:avLst>
              <a:gd name="adj1" fmla="val 17439"/>
              <a:gd name="adj2" fmla="val -63317"/>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mj-ea"/>
                <a:ea typeface="+mj-ea"/>
              </a:rPr>
              <a:t>　指導改善や学習改　</a:t>
            </a:r>
            <a:endParaRPr kumimoji="1" lang="en-US" altLang="ja-JP" sz="2800" dirty="0">
              <a:solidFill>
                <a:schemeClr val="tx1"/>
              </a:solidFill>
              <a:latin typeface="+mj-ea"/>
              <a:ea typeface="+mj-ea"/>
            </a:endParaRPr>
          </a:p>
          <a:p>
            <a:r>
              <a:rPr kumimoji="1" lang="ja-JP" altLang="en-US" sz="2800" dirty="0">
                <a:solidFill>
                  <a:schemeClr val="tx1"/>
                </a:solidFill>
                <a:latin typeface="+mj-ea"/>
                <a:ea typeface="+mj-ea"/>
              </a:rPr>
              <a:t>　善につながる手立</a:t>
            </a:r>
            <a:endParaRPr kumimoji="1" lang="en-US" altLang="ja-JP" sz="2800" dirty="0">
              <a:solidFill>
                <a:schemeClr val="tx1"/>
              </a:solidFill>
              <a:latin typeface="+mj-ea"/>
              <a:ea typeface="+mj-ea"/>
            </a:endParaRPr>
          </a:p>
          <a:p>
            <a:r>
              <a:rPr kumimoji="1" lang="ja-JP" altLang="en-US" sz="2800" dirty="0">
                <a:solidFill>
                  <a:schemeClr val="tx1"/>
                </a:solidFill>
                <a:latin typeface="+mj-ea"/>
                <a:ea typeface="+mj-ea"/>
              </a:rPr>
              <a:t>　てを継続して行う。</a:t>
            </a:r>
            <a:endParaRPr kumimoji="1" lang="en-US" altLang="ja-JP" sz="2800" dirty="0">
              <a:solidFill>
                <a:schemeClr val="tx1"/>
              </a:solidFill>
              <a:latin typeface="+mj-ea"/>
              <a:ea typeface="+mj-ea"/>
            </a:endParaRPr>
          </a:p>
        </p:txBody>
      </p:sp>
    </p:spTree>
    <p:extLst>
      <p:ext uri="{BB962C8B-B14F-4D97-AF65-F5344CB8AC3E}">
        <p14:creationId xmlns:p14="http://schemas.microsoft.com/office/powerpoint/2010/main" val="91027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113B3CD-8A5E-4D3B-AF06-C91ED7A87AC0}"/>
              </a:ext>
            </a:extLst>
          </p:cNvPr>
          <p:cNvSpPr/>
          <p:nvPr/>
        </p:nvSpPr>
        <p:spPr>
          <a:xfrm>
            <a:off x="2351584" y="2276872"/>
            <a:ext cx="7416824" cy="1077218"/>
          </a:xfrm>
          <a:prstGeom prst="rect">
            <a:avLst/>
          </a:prstGeom>
        </p:spPr>
        <p:txBody>
          <a:bodyPr wrap="square">
            <a:spAutoFit/>
          </a:bodyPr>
          <a:lstStyle/>
          <a:p>
            <a:endParaRPr lang="en-US" altLang="ja-JP" sz="3200" dirty="0">
              <a:latin typeface="ＭＳ Ｐゴシック" panose="020B0600070205080204" pitchFamily="50" charset="-128"/>
              <a:ea typeface="ＭＳ Ｐゴシック" panose="020B0600070205080204" pitchFamily="50" charset="-128"/>
            </a:endParaRPr>
          </a:p>
          <a:p>
            <a:r>
              <a:rPr lang="ja-JP" altLang="en-US" sz="3200" dirty="0">
                <a:latin typeface="ＭＳ Ｐゴシック" panose="020B0600070205080204" pitchFamily="50" charset="-128"/>
                <a:ea typeface="ＭＳ Ｐゴシック" panose="020B0600070205080204" pitchFamily="50" charset="-128"/>
              </a:rPr>
              <a:t>　</a:t>
            </a:r>
            <a:endParaRPr lang="en-US" altLang="ja-JP" sz="3600" dirty="0">
              <a:latin typeface="ＭＳ Ｐゴシック" panose="020B0600070205080204" pitchFamily="50" charset="-128"/>
              <a:ea typeface="ＭＳ Ｐゴシック" panose="020B0600070205080204" pitchFamily="50" charset="-128"/>
            </a:endParaRPr>
          </a:p>
        </p:txBody>
      </p:sp>
      <p:sp>
        <p:nvSpPr>
          <p:cNvPr id="5" name="角丸四角形吹き出し 4"/>
          <p:cNvSpPr/>
          <p:nvPr/>
        </p:nvSpPr>
        <p:spPr>
          <a:xfrm>
            <a:off x="2506564" y="764704"/>
            <a:ext cx="5965700" cy="720080"/>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ＭＳ Ｐゴシック" panose="020B0600070205080204" pitchFamily="50" charset="-128"/>
                <a:ea typeface="ＭＳ Ｐゴシック" panose="020B0600070205080204" pitchFamily="50" charset="-128"/>
              </a:rPr>
              <a:t>「聞くこと」の指導のポイント</a:t>
            </a:r>
            <a:endParaRPr lang="ja-JP" altLang="ja-JP"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113B3CD-8A5E-4D3B-AF06-C91ED7A87AC0}"/>
              </a:ext>
            </a:extLst>
          </p:cNvPr>
          <p:cNvSpPr/>
          <p:nvPr/>
        </p:nvSpPr>
        <p:spPr>
          <a:xfrm>
            <a:off x="2423592" y="1925926"/>
            <a:ext cx="7200800" cy="3375283"/>
          </a:xfrm>
          <a:prstGeom prst="rect">
            <a:avLst/>
          </a:prstGeom>
          <a:ln w="19050">
            <a:solidFill>
              <a:srgbClr val="FF0000"/>
            </a:solidFill>
          </a:ln>
        </p:spPr>
        <p:txBody>
          <a:bodyPr wrap="square">
            <a:spAutoFit/>
          </a:bodyPr>
          <a:lstStyle/>
          <a:p>
            <a:pPr>
              <a:lnSpc>
                <a:spcPts val="3200"/>
              </a:lnSpc>
            </a:pPr>
            <a:r>
              <a:rPr lang="ja-JP" altLang="en-US" sz="2800" dirty="0">
                <a:latin typeface="ＭＳ Ｐゴシック" panose="020B0600070205080204" pitchFamily="50" charset="-128"/>
                <a:ea typeface="ＭＳ Ｐゴシック" panose="020B0600070205080204" pitchFamily="50" charset="-128"/>
              </a:rPr>
              <a:t>①　目的をもって聞く場面を設定する。</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ja-JP" altLang="en-US" sz="2800" dirty="0">
                <a:latin typeface="ＭＳ Ｐゴシック" panose="020B0600070205080204" pitchFamily="50" charset="-128"/>
                <a:ea typeface="ＭＳ Ｐゴシック" panose="020B0600070205080204" pitchFamily="50" charset="-128"/>
              </a:rPr>
              <a:t>②　繰り返し聞かせ，内容を推測させる。</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ja-JP" altLang="en-US" sz="2800" dirty="0">
                <a:latin typeface="ＭＳ Ｐゴシック" panose="020B0600070205080204" pitchFamily="50" charset="-128"/>
                <a:ea typeface="ＭＳ Ｐゴシック" panose="020B0600070205080204" pitchFamily="50" charset="-128"/>
              </a:rPr>
              <a:t>③　少しでも聞き取れたことを評価する。</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ja-JP" altLang="en-US" sz="2800" dirty="0">
                <a:latin typeface="ＭＳ Ｐゴシック" panose="020B0600070205080204" pitchFamily="50" charset="-128"/>
                <a:ea typeface="ＭＳ Ｐゴシック" panose="020B0600070205080204" pitchFamily="50" charset="-128"/>
              </a:rPr>
              <a:t>④　聞くものに対する準備や，聞いたもの　</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ja-JP" altLang="en-US" sz="2800" dirty="0">
                <a:latin typeface="ＭＳ Ｐゴシック" panose="020B0600070205080204" pitchFamily="50" charset="-128"/>
                <a:ea typeface="ＭＳ Ｐゴシック" panose="020B0600070205080204" pitchFamily="50" charset="-128"/>
              </a:rPr>
              <a:t>　へのフォローアップをする。</a:t>
            </a:r>
            <a:r>
              <a:rPr lang="ja-JP" altLang="en-US" sz="3200" dirty="0">
                <a:latin typeface="ＭＳ Ｐゴシック" panose="020B0600070205080204" pitchFamily="50" charset="-128"/>
                <a:ea typeface="ＭＳ Ｐゴシック" panose="020B0600070205080204" pitchFamily="50" charset="-128"/>
              </a:rPr>
              <a:t>　</a:t>
            </a:r>
            <a:endParaRPr lang="en-US" altLang="ja-JP" sz="40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D3B3F29A-E41E-415E-8E12-2E44E4E6EFF3}"/>
              </a:ext>
            </a:extLst>
          </p:cNvPr>
          <p:cNvSpPr txBox="1"/>
          <p:nvPr/>
        </p:nvSpPr>
        <p:spPr>
          <a:xfrm>
            <a:off x="5338771" y="5652155"/>
            <a:ext cx="6266986" cy="369332"/>
          </a:xfrm>
          <a:prstGeom prst="rect">
            <a:avLst/>
          </a:prstGeom>
          <a:noFill/>
        </p:spPr>
        <p:txBody>
          <a:bodyPr wrap="square" rtlCol="0">
            <a:spAutoFit/>
          </a:bodyPr>
          <a:lstStyle/>
          <a:p>
            <a:r>
              <a:rPr lang="ja-JP" altLang="en-US" b="1" dirty="0">
                <a:latin typeface="ＭＳ Ｐゴシック" panose="020B0600070205080204" pitchFamily="50" charset="-128"/>
                <a:ea typeface="ＭＳ Ｐゴシック" panose="020B0600070205080204" pitchFamily="50" charset="-128"/>
              </a:rPr>
              <a:t>小学校外国語活動・外国語　研修ガイドブック</a:t>
            </a:r>
            <a:r>
              <a:rPr lang="en-US" altLang="ja-JP" b="1" dirty="0">
                <a:latin typeface="ＭＳ Ｐゴシック" panose="020B0600070205080204" pitchFamily="50" charset="-128"/>
                <a:ea typeface="ＭＳ Ｐゴシック" panose="020B0600070205080204" pitchFamily="50" charset="-128"/>
              </a:rPr>
              <a:t>p98</a:t>
            </a:r>
            <a:r>
              <a:rPr lang="ja-JP" altLang="en-US" b="1" dirty="0">
                <a:latin typeface="ＭＳ Ｐゴシック" panose="020B0600070205080204" pitchFamily="50" charset="-128"/>
                <a:ea typeface="ＭＳ Ｐゴシック" panose="020B0600070205080204" pitchFamily="50" charset="-128"/>
              </a:rPr>
              <a:t>より</a:t>
            </a:r>
            <a:endParaRPr kumimoji="1" lang="ja-JP" altLang="en-US"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9909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113B3CD-8A5E-4D3B-AF06-C91ED7A87AC0}"/>
              </a:ext>
            </a:extLst>
          </p:cNvPr>
          <p:cNvSpPr/>
          <p:nvPr/>
        </p:nvSpPr>
        <p:spPr>
          <a:xfrm>
            <a:off x="2351584" y="2276872"/>
            <a:ext cx="7416824" cy="1077218"/>
          </a:xfrm>
          <a:prstGeom prst="rect">
            <a:avLst/>
          </a:prstGeom>
        </p:spPr>
        <p:txBody>
          <a:bodyPr wrap="square">
            <a:spAutoFit/>
          </a:bodyPr>
          <a:lstStyle/>
          <a:p>
            <a:endParaRPr lang="en-US" altLang="ja-JP" sz="3200" dirty="0">
              <a:latin typeface="ＭＳ Ｐゴシック" panose="020B0600070205080204" pitchFamily="50" charset="-128"/>
              <a:ea typeface="ＭＳ Ｐゴシック" panose="020B0600070205080204" pitchFamily="50" charset="-128"/>
            </a:endParaRPr>
          </a:p>
          <a:p>
            <a:r>
              <a:rPr lang="ja-JP" altLang="en-US" sz="3200" dirty="0">
                <a:latin typeface="ＭＳ Ｐゴシック" panose="020B0600070205080204" pitchFamily="50" charset="-128"/>
                <a:ea typeface="ＭＳ Ｐゴシック" panose="020B0600070205080204" pitchFamily="50" charset="-128"/>
              </a:rPr>
              <a:t>　</a:t>
            </a:r>
            <a:endParaRPr lang="en-US" altLang="ja-JP" sz="3600" dirty="0">
              <a:latin typeface="ＭＳ Ｐゴシック" panose="020B0600070205080204" pitchFamily="50" charset="-128"/>
              <a:ea typeface="ＭＳ Ｐゴシック" panose="020B0600070205080204" pitchFamily="50" charset="-128"/>
            </a:endParaRPr>
          </a:p>
        </p:txBody>
      </p:sp>
      <p:sp>
        <p:nvSpPr>
          <p:cNvPr id="5" name="角丸四角形吹き出し 4"/>
          <p:cNvSpPr/>
          <p:nvPr/>
        </p:nvSpPr>
        <p:spPr>
          <a:xfrm>
            <a:off x="2506564" y="476672"/>
            <a:ext cx="5965700" cy="720080"/>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ＭＳ Ｐゴシック" panose="020B0600070205080204" pitchFamily="50" charset="-128"/>
                <a:ea typeface="ＭＳ Ｐゴシック" panose="020B0600070205080204" pitchFamily="50" charset="-128"/>
              </a:rPr>
              <a:t>「聞くこと」の指導の留意点</a:t>
            </a:r>
            <a:endParaRPr lang="ja-JP" altLang="ja-JP"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113B3CD-8A5E-4D3B-AF06-C91ED7A87AC0}"/>
              </a:ext>
            </a:extLst>
          </p:cNvPr>
          <p:cNvSpPr/>
          <p:nvPr/>
        </p:nvSpPr>
        <p:spPr>
          <a:xfrm>
            <a:off x="768482" y="1997895"/>
            <a:ext cx="10593421" cy="2144177"/>
          </a:xfrm>
          <a:prstGeom prst="rect">
            <a:avLst/>
          </a:prstGeom>
          <a:ln w="19050">
            <a:noFill/>
          </a:ln>
        </p:spPr>
        <p:txBody>
          <a:bodyPr wrap="square">
            <a:spAutoFit/>
          </a:bodyPr>
          <a:lstStyle/>
          <a:p>
            <a:pPr>
              <a:lnSpc>
                <a:spcPts val="3200"/>
              </a:lnSpc>
            </a:pP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聞いて答え合わせをするだけの活動にならないようにする。</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ja-JP" altLang="en-US" sz="2800" dirty="0">
                <a:latin typeface="ＭＳ Ｐゴシック" panose="020B0600070205080204" pitchFamily="50" charset="-128"/>
                <a:ea typeface="ＭＳ Ｐゴシック" panose="020B0600070205080204" pitchFamily="50" charset="-128"/>
              </a:rPr>
              <a:t>　　</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一つ一つの語句を日本語に訳さない。</a:t>
            </a: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endParaRPr lang="en-US" altLang="ja-JP" sz="2800" dirty="0">
              <a:latin typeface="ＭＳ Ｐゴシック" panose="020B0600070205080204" pitchFamily="50" charset="-128"/>
              <a:ea typeface="ＭＳ Ｐゴシック" panose="020B0600070205080204" pitchFamily="50" charset="-128"/>
            </a:endParaRPr>
          </a:p>
          <a:p>
            <a:pPr>
              <a:lnSpc>
                <a:spcPts val="3200"/>
              </a:lnSpc>
            </a:pP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内容が難しいときには，ペアでシェアリングするのもよい。　</a:t>
            </a:r>
            <a:endParaRPr lang="en-US" altLang="ja-JP" sz="4800" dirty="0">
              <a:latin typeface="ＭＳ Ｐゴシック" panose="020B0600070205080204" pitchFamily="50" charset="-128"/>
              <a:ea typeface="ＭＳ Ｐゴシック" panose="020B0600070205080204" pitchFamily="50" charset="-128"/>
            </a:endParaRPr>
          </a:p>
        </p:txBody>
      </p:sp>
      <p:sp>
        <p:nvSpPr>
          <p:cNvPr id="9" name="円形吹き出し 8"/>
          <p:cNvSpPr/>
          <p:nvPr/>
        </p:nvSpPr>
        <p:spPr>
          <a:xfrm>
            <a:off x="2170300" y="4573399"/>
            <a:ext cx="8004831" cy="1807929"/>
          </a:xfrm>
          <a:prstGeom prst="wedgeEllipseCallout">
            <a:avLst>
              <a:gd name="adj1" fmla="val -21060"/>
              <a:gd name="adj2" fmla="val 42002"/>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latin typeface="ＭＳ Ｐゴシック" panose="020B0600070205080204" pitchFamily="50" charset="-128"/>
                <a:ea typeface="ＭＳ Ｐゴシック" panose="020B0600070205080204" pitchFamily="50" charset="-128"/>
              </a:rPr>
              <a:t>少しでも聞き取れたら，</a:t>
            </a:r>
            <a:endParaRPr lang="en-US" altLang="ja-JP" sz="36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3600" dirty="0">
                <a:solidFill>
                  <a:schemeClr val="tx1"/>
                </a:solidFill>
                <a:latin typeface="ＭＳ Ｐゴシック" panose="020B0600070205080204" pitchFamily="50" charset="-128"/>
                <a:ea typeface="ＭＳ Ｐゴシック" panose="020B0600070205080204" pitchFamily="50" charset="-128"/>
              </a:rPr>
              <a:t>大いにほめましょう。</a:t>
            </a:r>
          </a:p>
        </p:txBody>
      </p:sp>
    </p:spTree>
    <p:extLst>
      <p:ext uri="{BB962C8B-B14F-4D97-AF65-F5344CB8AC3E}">
        <p14:creationId xmlns:p14="http://schemas.microsoft.com/office/powerpoint/2010/main" val="265835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ABADD3-D697-4615-9E97-4E652A6A0123}"/>
              </a:ext>
            </a:extLst>
          </p:cNvPr>
          <p:cNvSpPr>
            <a:spLocks noGrp="1"/>
          </p:cNvSpPr>
          <p:nvPr>
            <p:ph type="title"/>
          </p:nvPr>
        </p:nvSpPr>
        <p:spPr/>
        <p:txBody>
          <a:bodyPr/>
          <a:lstStyle/>
          <a:p>
            <a:r>
              <a:rPr lang="ja-JP" altLang="en-US" dirty="0"/>
              <a:t>「聞くこと」の目標</a:t>
            </a:r>
            <a:endParaRPr kumimoji="1" lang="ja-JP" altLang="en-US" dirty="0"/>
          </a:p>
        </p:txBody>
      </p:sp>
      <p:sp>
        <p:nvSpPr>
          <p:cNvPr id="3" name="コンテンツ プレースホルダー 2">
            <a:extLst>
              <a:ext uri="{FF2B5EF4-FFF2-40B4-BE49-F238E27FC236}">
                <a16:creationId xmlns:a16="http://schemas.microsoft.com/office/drawing/2014/main" id="{0E88E815-9C6C-4E7F-BEBB-637C9FD6263B}"/>
              </a:ext>
            </a:extLst>
          </p:cNvPr>
          <p:cNvSpPr>
            <a:spLocks noGrp="1"/>
          </p:cNvSpPr>
          <p:nvPr>
            <p:ph idx="1"/>
          </p:nvPr>
        </p:nvSpPr>
        <p:spPr>
          <a:xfrm>
            <a:off x="1087347" y="1715537"/>
            <a:ext cx="10515600" cy="1475441"/>
          </a:xfrm>
        </p:spPr>
        <p:txBody>
          <a:bodyPr>
            <a:normAutofit lnSpcReduction="10000"/>
          </a:bodyPr>
          <a:lstStyle/>
          <a:p>
            <a:pPr marL="0" indent="0">
              <a:buNone/>
            </a:pPr>
            <a:r>
              <a:rPr kumimoji="1" lang="ja-JP" altLang="en-US" dirty="0">
                <a:latin typeface="ＭＳ Ｐゴシック" panose="020B0600070205080204" pitchFamily="50" charset="-128"/>
                <a:ea typeface="ＭＳ Ｐゴシック" panose="020B0600070205080204" pitchFamily="50" charset="-128"/>
              </a:rPr>
              <a:t>ア　ゆっくりはっきりと話されれば，自分のことや身近で簡単な事柄に</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ついて，簡単な語句や基本的な表現を聞き取ることができるように</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する。</a:t>
            </a:r>
            <a:endParaRPr lang="en-US" altLang="ja-JP" dirty="0">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D615E48-AECF-4BBC-804A-0261A22AB945}"/>
              </a:ext>
            </a:extLst>
          </p:cNvPr>
          <p:cNvSpPr/>
          <p:nvPr/>
        </p:nvSpPr>
        <p:spPr>
          <a:xfrm>
            <a:off x="833064" y="1535010"/>
            <a:ext cx="10769883" cy="16577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FC8356AE-F2C4-4C93-AC3B-6D38E4F8C3FD}"/>
              </a:ext>
            </a:extLst>
          </p:cNvPr>
          <p:cNvSpPr/>
          <p:nvPr/>
        </p:nvSpPr>
        <p:spPr>
          <a:xfrm>
            <a:off x="815229" y="3413131"/>
            <a:ext cx="10769883" cy="11679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1A8E84E8-50ED-44DD-809F-1049ADD7DA27}"/>
              </a:ext>
            </a:extLst>
          </p:cNvPr>
          <p:cNvSpPr txBox="1"/>
          <p:nvPr/>
        </p:nvSpPr>
        <p:spPr>
          <a:xfrm>
            <a:off x="6246564" y="6279615"/>
            <a:ext cx="5475384"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小学校学習指導要領解説「外国語活動・外国語編」</a:t>
            </a:r>
          </a:p>
        </p:txBody>
      </p:sp>
      <p:cxnSp>
        <p:nvCxnSpPr>
          <p:cNvPr id="16" name="直線コネクタ 15">
            <a:extLst>
              <a:ext uri="{FF2B5EF4-FFF2-40B4-BE49-F238E27FC236}">
                <a16:creationId xmlns:a16="http://schemas.microsoft.com/office/drawing/2014/main" id="{4769F553-9171-4160-A915-47455EEFF47C}"/>
              </a:ext>
            </a:extLst>
          </p:cNvPr>
          <p:cNvCxnSpPr>
            <a:cxnSpLocks/>
          </p:cNvCxnSpPr>
          <p:nvPr/>
        </p:nvCxnSpPr>
        <p:spPr>
          <a:xfrm>
            <a:off x="1752600" y="2116442"/>
            <a:ext cx="42170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id="{A258D1EF-D8D3-4CA6-968A-8B819BD19207}"/>
              </a:ext>
            </a:extLst>
          </p:cNvPr>
          <p:cNvCxnSpPr>
            <a:cxnSpLocks/>
          </p:cNvCxnSpPr>
          <p:nvPr/>
        </p:nvCxnSpPr>
        <p:spPr>
          <a:xfrm>
            <a:off x="2667000" y="2590800"/>
            <a:ext cx="4061346" cy="119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コンテンツ プレースホルダー 2">
            <a:extLst>
              <a:ext uri="{FF2B5EF4-FFF2-40B4-BE49-F238E27FC236}">
                <a16:creationId xmlns:a16="http://schemas.microsoft.com/office/drawing/2014/main" id="{8D08AB53-4A52-4D85-9AD9-55A3ACB57AAF}"/>
              </a:ext>
            </a:extLst>
          </p:cNvPr>
          <p:cNvSpPr txBox="1">
            <a:spLocks/>
          </p:cNvSpPr>
          <p:nvPr/>
        </p:nvSpPr>
        <p:spPr>
          <a:xfrm>
            <a:off x="1069512" y="3549538"/>
            <a:ext cx="10515600" cy="9332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ＭＳ Ｐゴシック" panose="020B0600070205080204" pitchFamily="50" charset="-128"/>
                <a:ea typeface="ＭＳ Ｐゴシック" panose="020B0600070205080204" pitchFamily="50" charset="-128"/>
              </a:rPr>
              <a:t>イ　ゆっくりはっきりと話されれば，日常生活に関する身近で簡単な事</a:t>
            </a:r>
            <a:endParaRPr lang="en-US" altLang="ja-JP"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ja-JP" altLang="en-US" dirty="0">
                <a:latin typeface="ＭＳ Ｐゴシック" panose="020B0600070205080204" pitchFamily="50" charset="-128"/>
                <a:ea typeface="ＭＳ Ｐゴシック" panose="020B0600070205080204" pitchFamily="50" charset="-128"/>
              </a:rPr>
              <a:t>　柄について，具体的な情報を聞き取ることができるようにする。</a:t>
            </a:r>
            <a:endParaRPr lang="en-US" altLang="ja-JP" dirty="0">
              <a:latin typeface="ＭＳ Ｐゴシック" panose="020B0600070205080204" pitchFamily="50" charset="-128"/>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4233DCA3-67D9-4093-87EC-F6D04467BD88}"/>
              </a:ext>
            </a:extLst>
          </p:cNvPr>
          <p:cNvSpPr/>
          <p:nvPr/>
        </p:nvSpPr>
        <p:spPr>
          <a:xfrm>
            <a:off x="815228" y="4830368"/>
            <a:ext cx="10769883" cy="11679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4" name="コンテンツ プレースホルダー 2">
            <a:extLst>
              <a:ext uri="{FF2B5EF4-FFF2-40B4-BE49-F238E27FC236}">
                <a16:creationId xmlns:a16="http://schemas.microsoft.com/office/drawing/2014/main" id="{D6E5F180-38DD-45E9-A718-9D645F073E47}"/>
              </a:ext>
            </a:extLst>
          </p:cNvPr>
          <p:cNvSpPr txBox="1">
            <a:spLocks/>
          </p:cNvSpPr>
          <p:nvPr/>
        </p:nvSpPr>
        <p:spPr>
          <a:xfrm>
            <a:off x="1087347" y="4987806"/>
            <a:ext cx="10515600" cy="9332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ＭＳ Ｐゴシック" panose="020B0600070205080204" pitchFamily="50" charset="-128"/>
                <a:ea typeface="ＭＳ Ｐゴシック" panose="020B0600070205080204" pitchFamily="50" charset="-128"/>
              </a:rPr>
              <a:t>ウ　ゆっくりはっきりと話されれば，日常生活に関する身近で簡単な事</a:t>
            </a:r>
            <a:endParaRPr lang="en-US" altLang="ja-JP"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ja-JP" altLang="en-US" dirty="0">
                <a:latin typeface="ＭＳ Ｐゴシック" panose="020B0600070205080204" pitchFamily="50" charset="-128"/>
                <a:ea typeface="ＭＳ Ｐゴシック" panose="020B0600070205080204" pitchFamily="50" charset="-128"/>
              </a:rPr>
              <a:t>　柄について，短い話の概要を捉えることができるようにする。</a:t>
            </a:r>
            <a:endParaRPr lang="en-US" altLang="ja-JP" dirty="0">
              <a:latin typeface="ＭＳ Ｐゴシック" panose="020B0600070205080204" pitchFamily="50" charset="-128"/>
              <a:ea typeface="ＭＳ Ｐゴシック" panose="020B0600070205080204" pitchFamily="50" charset="-128"/>
            </a:endParaRPr>
          </a:p>
        </p:txBody>
      </p:sp>
      <p:cxnSp>
        <p:nvCxnSpPr>
          <p:cNvPr id="17" name="直線コネクタ 16">
            <a:extLst>
              <a:ext uri="{FF2B5EF4-FFF2-40B4-BE49-F238E27FC236}">
                <a16:creationId xmlns:a16="http://schemas.microsoft.com/office/drawing/2014/main" id="{4117D3D2-EBC8-4B52-94FF-DD947C2FDDC8}"/>
              </a:ext>
            </a:extLst>
          </p:cNvPr>
          <p:cNvCxnSpPr>
            <a:cxnSpLocks/>
          </p:cNvCxnSpPr>
          <p:nvPr/>
        </p:nvCxnSpPr>
        <p:spPr>
          <a:xfrm>
            <a:off x="1714500" y="3932542"/>
            <a:ext cx="42170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直線コネクタ 17">
            <a:extLst>
              <a:ext uri="{FF2B5EF4-FFF2-40B4-BE49-F238E27FC236}">
                <a16:creationId xmlns:a16="http://schemas.microsoft.com/office/drawing/2014/main" id="{19A038AC-9571-494C-8E27-F8F2A7172B53}"/>
              </a:ext>
            </a:extLst>
          </p:cNvPr>
          <p:cNvCxnSpPr>
            <a:cxnSpLocks/>
          </p:cNvCxnSpPr>
          <p:nvPr/>
        </p:nvCxnSpPr>
        <p:spPr>
          <a:xfrm>
            <a:off x="1778000" y="5393042"/>
            <a:ext cx="421704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直線コネクタ 21">
            <a:extLst>
              <a:ext uri="{FF2B5EF4-FFF2-40B4-BE49-F238E27FC236}">
                <a16:creationId xmlns:a16="http://schemas.microsoft.com/office/drawing/2014/main" id="{9058DAF4-14D5-43CF-A0C7-63E5C3A14032}"/>
              </a:ext>
            </a:extLst>
          </p:cNvPr>
          <p:cNvCxnSpPr>
            <a:cxnSpLocks/>
          </p:cNvCxnSpPr>
          <p:nvPr/>
        </p:nvCxnSpPr>
        <p:spPr>
          <a:xfrm>
            <a:off x="3302000" y="4431472"/>
            <a:ext cx="2095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直線コネクタ 23">
            <a:extLst>
              <a:ext uri="{FF2B5EF4-FFF2-40B4-BE49-F238E27FC236}">
                <a16:creationId xmlns:a16="http://schemas.microsoft.com/office/drawing/2014/main" id="{1C2A4BC6-13D8-4593-957E-E80BF2EFBB45}"/>
              </a:ext>
            </a:extLst>
          </p:cNvPr>
          <p:cNvCxnSpPr>
            <a:cxnSpLocks/>
          </p:cNvCxnSpPr>
          <p:nvPr/>
        </p:nvCxnSpPr>
        <p:spPr>
          <a:xfrm>
            <a:off x="3359364" y="5868599"/>
            <a:ext cx="2050836" cy="165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292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2013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04" y="323850"/>
            <a:ext cx="11687175" cy="6057900"/>
          </a:xfrm>
          <a:prstGeom prst="rect">
            <a:avLst/>
          </a:prstGeom>
        </p:spPr>
      </p:pic>
    </p:spTree>
    <p:extLst>
      <p:ext uri="{BB962C8B-B14F-4D97-AF65-F5344CB8AC3E}">
        <p14:creationId xmlns:p14="http://schemas.microsoft.com/office/powerpoint/2010/main" val="859578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吹き出し 4"/>
          <p:cNvSpPr/>
          <p:nvPr/>
        </p:nvSpPr>
        <p:spPr>
          <a:xfrm>
            <a:off x="2258591" y="662946"/>
            <a:ext cx="7674818" cy="1079773"/>
          </a:xfrm>
          <a:prstGeom prst="wedgeRoundRectCallout">
            <a:avLst>
              <a:gd name="adj1" fmla="val -21870"/>
              <a:gd name="adj2" fmla="val 30753"/>
              <a:gd name="adj3" fmla="val 1666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dirty="0">
                <a:solidFill>
                  <a:schemeClr val="bg1"/>
                </a:solidFill>
                <a:latin typeface="HandwritingWeCan Medium" panose="020F0500000000000000" pitchFamily="34" charset="0"/>
                <a:ea typeface="HG丸ｺﾞｼｯｸM-PRO" pitchFamily="50" charset="-128"/>
              </a:rPr>
              <a:t>【</a:t>
            </a:r>
            <a:r>
              <a:rPr lang="en-US" altLang="ja-JP" sz="4000" dirty="0">
                <a:solidFill>
                  <a:schemeClr val="bg1"/>
                </a:solidFill>
                <a:latin typeface="HandwritingWeCan Medium" panose="020F0500000000000000" pitchFamily="34" charset="0"/>
                <a:ea typeface="HG丸ｺﾞｼｯｸM-PRO" pitchFamily="50" charset="-128"/>
                <a:cs typeface="Times New Roman" panose="02020603050405020304" pitchFamily="18" charset="0"/>
              </a:rPr>
              <a:t>Let’s Watch and Think</a:t>
            </a:r>
            <a:r>
              <a:rPr lang="en-US" altLang="ja-JP" sz="4000" dirty="0">
                <a:solidFill>
                  <a:schemeClr val="bg1"/>
                </a:solidFill>
                <a:latin typeface="HandwritingWeCan Medium" panose="020F0500000000000000" pitchFamily="34" charset="0"/>
                <a:ea typeface="HG丸ｺﾞｼｯｸM-PRO" pitchFamily="50" charset="-128"/>
              </a:rPr>
              <a:t>】</a:t>
            </a:r>
            <a:endParaRPr lang="ja-JP" altLang="ja-JP" sz="4000" dirty="0">
              <a:solidFill>
                <a:schemeClr val="bg1"/>
              </a:solidFill>
              <a:latin typeface="HandwritingWeCan Medium" panose="020F0500000000000000" pitchFamily="34" charset="0"/>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4FF5F021-5079-406D-B4FC-9D8EFABB5C13}"/>
              </a:ext>
            </a:extLst>
          </p:cNvPr>
          <p:cNvSpPr/>
          <p:nvPr/>
        </p:nvSpPr>
        <p:spPr>
          <a:xfrm>
            <a:off x="2258591" y="1742719"/>
            <a:ext cx="7848550" cy="3831498"/>
          </a:xfrm>
          <a:prstGeom prst="rect">
            <a:avLst/>
          </a:prstGeom>
        </p:spPr>
        <p:txBody>
          <a:bodyPr wrap="square">
            <a:spAutoFit/>
          </a:bodyPr>
          <a:lstStyle/>
          <a:p>
            <a:endParaRPr lang="en-US" altLang="ja-JP" sz="4000" dirty="0">
              <a:solidFill>
                <a:srgbClr val="FF0000"/>
              </a:solidFill>
              <a:latin typeface="+mj-ea"/>
              <a:ea typeface="+mj-ea"/>
            </a:endParaRPr>
          </a:p>
          <a:p>
            <a:pPr>
              <a:lnSpc>
                <a:spcPts val="5000"/>
              </a:lnSpc>
            </a:pPr>
            <a:r>
              <a:rPr lang="ja-JP" altLang="en-US" sz="3200" dirty="0">
                <a:latin typeface="+mj-ea"/>
                <a:ea typeface="+mj-ea"/>
              </a:rPr>
              <a:t>　</a:t>
            </a:r>
            <a:r>
              <a:rPr lang="ja-JP" altLang="en-US" sz="3600" dirty="0">
                <a:latin typeface="+mj-ea"/>
                <a:ea typeface="+mj-ea"/>
              </a:rPr>
              <a:t>映像資料を見ながら，英語でまとまりのある話を聞き，語句や表現の意味を推測したり，話の概要を捉えたりする。</a:t>
            </a:r>
            <a:endParaRPr lang="en-US" altLang="ja-JP" sz="3600" dirty="0">
              <a:latin typeface="+mj-ea"/>
              <a:ea typeface="+mj-ea"/>
            </a:endParaRPr>
          </a:p>
          <a:p>
            <a:pPr>
              <a:lnSpc>
                <a:spcPts val="5000"/>
              </a:lnSpc>
            </a:pPr>
            <a:r>
              <a:rPr lang="ja-JP" altLang="en-US" sz="3600" dirty="0">
                <a:latin typeface="+mj-ea"/>
                <a:ea typeface="+mj-ea"/>
              </a:rPr>
              <a:t>　また，聞き取った内容に関する質問に答える。</a:t>
            </a:r>
            <a:endParaRPr lang="en-US" altLang="ja-JP" sz="3600" dirty="0">
              <a:latin typeface="+mj-ea"/>
              <a:ea typeface="+mj-ea"/>
            </a:endParaRPr>
          </a:p>
        </p:txBody>
      </p:sp>
    </p:spTree>
    <p:extLst>
      <p:ext uri="{BB962C8B-B14F-4D97-AF65-F5344CB8AC3E}">
        <p14:creationId xmlns:p14="http://schemas.microsoft.com/office/powerpoint/2010/main" val="189064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l="18814" t="11197" r="19546" b="27605"/>
          <a:stretch/>
        </p:blipFill>
        <p:spPr>
          <a:xfrm>
            <a:off x="398878" y="495760"/>
            <a:ext cx="11056606" cy="6171739"/>
          </a:xfrm>
          <a:prstGeom prst="rect">
            <a:avLst/>
          </a:prstGeom>
        </p:spPr>
      </p:pic>
      <p:sp>
        <p:nvSpPr>
          <p:cNvPr id="4" name="テキスト ボックス 3">
            <a:extLst>
              <a:ext uri="{FF2B5EF4-FFF2-40B4-BE49-F238E27FC236}">
                <a16:creationId xmlns:a16="http://schemas.microsoft.com/office/drawing/2014/main" id="{785CE733-534E-4DA7-B80C-6B71FF83A801}"/>
              </a:ext>
            </a:extLst>
          </p:cNvPr>
          <p:cNvSpPr txBox="1"/>
          <p:nvPr/>
        </p:nvSpPr>
        <p:spPr>
          <a:xfrm>
            <a:off x="398878" y="495761"/>
            <a:ext cx="4190055" cy="646331"/>
          </a:xfrm>
          <a:prstGeom prst="rect">
            <a:avLst/>
          </a:prstGeom>
          <a:solidFill>
            <a:schemeClr val="bg1"/>
          </a:solidFill>
        </p:spPr>
        <p:txBody>
          <a:bodyPr wrap="square" rtlCol="0">
            <a:spAutoFit/>
          </a:bodyPr>
          <a:lstStyle/>
          <a:p>
            <a:r>
              <a:rPr kumimoji="1" lang="ja-JP" altLang="en-US" sz="3600" dirty="0">
                <a:latin typeface="+mn-ea"/>
              </a:rPr>
              <a:t>単元のゴールを示す</a:t>
            </a:r>
          </a:p>
        </p:txBody>
      </p:sp>
      <p:sp>
        <p:nvSpPr>
          <p:cNvPr id="3" name="思考の吹き出し: 雲形 2">
            <a:extLst>
              <a:ext uri="{FF2B5EF4-FFF2-40B4-BE49-F238E27FC236}">
                <a16:creationId xmlns:a16="http://schemas.microsoft.com/office/drawing/2014/main" id="{05E26108-7589-4339-AF13-60957E035A7C}"/>
              </a:ext>
            </a:extLst>
          </p:cNvPr>
          <p:cNvSpPr/>
          <p:nvPr/>
        </p:nvSpPr>
        <p:spPr>
          <a:xfrm>
            <a:off x="4588933" y="221834"/>
            <a:ext cx="3971396" cy="2728209"/>
          </a:xfrm>
          <a:prstGeom prst="cloudCallout">
            <a:avLst>
              <a:gd name="adj1" fmla="val -55376"/>
              <a:gd name="adj2" fmla="val -165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2">
                    <a:lumMod val="60000"/>
                    <a:lumOff val="40000"/>
                  </a:schemeClr>
                </a:solidFill>
                <a:latin typeface="+mn-ea"/>
              </a:rPr>
              <a:t>何について話しているか，気をつけて見てみましょう。</a:t>
            </a:r>
          </a:p>
        </p:txBody>
      </p:sp>
    </p:spTree>
    <p:extLst>
      <p:ext uri="{BB962C8B-B14F-4D97-AF65-F5344CB8AC3E}">
        <p14:creationId xmlns:p14="http://schemas.microsoft.com/office/powerpoint/2010/main" val="1775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2013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2929" y="247650"/>
            <a:ext cx="11687175" cy="6057900"/>
          </a:xfrm>
          <a:prstGeom prst="rect">
            <a:avLst/>
          </a:prstGeom>
        </p:spPr>
      </p:pic>
      <p:sp>
        <p:nvSpPr>
          <p:cNvPr id="3" name="テキスト ボックス 2">
            <a:extLst>
              <a:ext uri="{FF2B5EF4-FFF2-40B4-BE49-F238E27FC236}">
                <a16:creationId xmlns:a16="http://schemas.microsoft.com/office/drawing/2014/main" id="{ED1A6DE1-35C4-46C4-B130-7C3CFE6DF4E1}"/>
              </a:ext>
            </a:extLst>
          </p:cNvPr>
          <p:cNvSpPr txBox="1"/>
          <p:nvPr/>
        </p:nvSpPr>
        <p:spPr>
          <a:xfrm>
            <a:off x="282929" y="247650"/>
            <a:ext cx="4190055" cy="646331"/>
          </a:xfrm>
          <a:prstGeom prst="rect">
            <a:avLst/>
          </a:prstGeom>
          <a:solidFill>
            <a:schemeClr val="bg1"/>
          </a:solidFill>
        </p:spPr>
        <p:txBody>
          <a:bodyPr wrap="square" rtlCol="0">
            <a:spAutoFit/>
          </a:bodyPr>
          <a:lstStyle/>
          <a:p>
            <a:r>
              <a:rPr kumimoji="1" lang="ja-JP" altLang="en-US" sz="3600" dirty="0">
                <a:latin typeface="+mj-ea"/>
                <a:ea typeface="+mj-ea"/>
              </a:rPr>
              <a:t>単元のゴールを示す</a:t>
            </a:r>
          </a:p>
        </p:txBody>
      </p:sp>
    </p:spTree>
    <p:extLst>
      <p:ext uri="{BB962C8B-B14F-4D97-AF65-F5344CB8AC3E}">
        <p14:creationId xmlns:p14="http://schemas.microsoft.com/office/powerpoint/2010/main" val="849222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18814" t="11197" r="19546" b="27605"/>
          <a:stretch/>
        </p:blipFill>
        <p:spPr>
          <a:xfrm>
            <a:off x="398878" y="495760"/>
            <a:ext cx="11056606" cy="6171739"/>
          </a:xfrm>
          <a:prstGeom prst="rect">
            <a:avLst/>
          </a:prstGeom>
        </p:spPr>
      </p:pic>
      <p:sp>
        <p:nvSpPr>
          <p:cNvPr id="4" name="テキスト ボックス 3">
            <a:extLst>
              <a:ext uri="{FF2B5EF4-FFF2-40B4-BE49-F238E27FC236}">
                <a16:creationId xmlns:a16="http://schemas.microsoft.com/office/drawing/2014/main" id="{785CE733-534E-4DA7-B80C-6B71FF83A801}"/>
              </a:ext>
            </a:extLst>
          </p:cNvPr>
          <p:cNvSpPr txBox="1"/>
          <p:nvPr/>
        </p:nvSpPr>
        <p:spPr>
          <a:xfrm>
            <a:off x="398878" y="495761"/>
            <a:ext cx="4604443" cy="1200329"/>
          </a:xfrm>
          <a:prstGeom prst="rect">
            <a:avLst/>
          </a:prstGeom>
          <a:solidFill>
            <a:schemeClr val="bg1"/>
          </a:solidFill>
        </p:spPr>
        <p:txBody>
          <a:bodyPr wrap="square" rtlCol="0">
            <a:spAutoFit/>
          </a:bodyPr>
          <a:lstStyle/>
          <a:p>
            <a:r>
              <a:rPr kumimoji="1" lang="ja-JP" altLang="en-US" sz="3600" dirty="0"/>
              <a:t>活動に必要な語句や表現に触れる</a:t>
            </a:r>
          </a:p>
        </p:txBody>
      </p:sp>
      <p:sp>
        <p:nvSpPr>
          <p:cNvPr id="3" name="思考の吹き出し: 雲形 2">
            <a:extLst>
              <a:ext uri="{FF2B5EF4-FFF2-40B4-BE49-F238E27FC236}">
                <a16:creationId xmlns:a16="http://schemas.microsoft.com/office/drawing/2014/main" id="{05E26108-7589-4339-AF13-60957E035A7C}"/>
              </a:ext>
            </a:extLst>
          </p:cNvPr>
          <p:cNvSpPr/>
          <p:nvPr/>
        </p:nvSpPr>
        <p:spPr>
          <a:xfrm>
            <a:off x="4090786" y="460748"/>
            <a:ext cx="4138616" cy="2470683"/>
          </a:xfrm>
          <a:prstGeom prst="cloudCallout">
            <a:avLst>
              <a:gd name="adj1" fmla="val -55138"/>
              <a:gd name="adj2" fmla="val -104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2">
                    <a:lumMod val="60000"/>
                    <a:lumOff val="40000"/>
                  </a:schemeClr>
                </a:solidFill>
                <a:latin typeface="+mj-ea"/>
                <a:ea typeface="+mj-ea"/>
              </a:rPr>
              <a:t>聞こえてくる言葉に気をつけて聞いてみましょう。</a:t>
            </a:r>
          </a:p>
        </p:txBody>
      </p:sp>
    </p:spTree>
    <p:extLst>
      <p:ext uri="{BB962C8B-B14F-4D97-AF65-F5344CB8AC3E}">
        <p14:creationId xmlns:p14="http://schemas.microsoft.com/office/powerpoint/2010/main" val="11082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20139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2929" y="247650"/>
            <a:ext cx="11687175" cy="6057900"/>
          </a:xfrm>
          <a:prstGeom prst="rect">
            <a:avLst/>
          </a:prstGeom>
        </p:spPr>
      </p:pic>
      <p:sp>
        <p:nvSpPr>
          <p:cNvPr id="5" name="テキスト ボックス 4">
            <a:extLst>
              <a:ext uri="{FF2B5EF4-FFF2-40B4-BE49-F238E27FC236}">
                <a16:creationId xmlns:a16="http://schemas.microsoft.com/office/drawing/2014/main" id="{6FECF96C-8B86-415E-A219-0187B2CA8CF9}"/>
              </a:ext>
            </a:extLst>
          </p:cNvPr>
          <p:cNvSpPr txBox="1"/>
          <p:nvPr/>
        </p:nvSpPr>
        <p:spPr>
          <a:xfrm>
            <a:off x="206729" y="211360"/>
            <a:ext cx="4604443" cy="1200329"/>
          </a:xfrm>
          <a:prstGeom prst="rect">
            <a:avLst/>
          </a:prstGeom>
          <a:solidFill>
            <a:schemeClr val="bg1"/>
          </a:solidFill>
        </p:spPr>
        <p:txBody>
          <a:bodyPr wrap="square" rtlCol="0">
            <a:spAutoFit/>
          </a:bodyPr>
          <a:lstStyle/>
          <a:p>
            <a:r>
              <a:rPr kumimoji="1" lang="ja-JP" altLang="en-US" sz="3600" dirty="0">
                <a:latin typeface="+mn-ea"/>
              </a:rPr>
              <a:t>活動に必要な語句や表現に触れる</a:t>
            </a:r>
          </a:p>
        </p:txBody>
      </p:sp>
    </p:spTree>
    <p:extLst>
      <p:ext uri="{BB962C8B-B14F-4D97-AF65-F5344CB8AC3E}">
        <p14:creationId xmlns:p14="http://schemas.microsoft.com/office/powerpoint/2010/main" val="593194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3205</TotalTime>
  <Words>3908</Words>
  <Application>Microsoft Office PowerPoint</Application>
  <PresentationFormat>ワイド画面</PresentationFormat>
  <Paragraphs>299</Paragraphs>
  <Slides>29</Slides>
  <Notes>29</Notes>
  <HiddenSlides>0</HiddenSlides>
  <MMClips>5</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29</vt:i4>
      </vt:variant>
    </vt:vector>
  </HeadingPairs>
  <TitlesOfParts>
    <vt:vector size="41" baseType="lpstr">
      <vt:lpstr>HandwritingWeCan Medium</vt:lpstr>
      <vt:lpstr>HG丸ｺﾞｼｯｸM-PRO</vt:lpstr>
      <vt:lpstr>ＭＳ Ｐゴシック</vt:lpstr>
      <vt:lpstr>ＭＳ 明朝</vt:lpstr>
      <vt:lpstr>メイリオ</vt:lpstr>
      <vt:lpstr>游ゴシック</vt:lpstr>
      <vt:lpstr>游ゴシック Light</vt:lpstr>
      <vt:lpstr>Arial</vt:lpstr>
      <vt:lpstr>Calibri</vt:lpstr>
      <vt:lpstr>Times New Roman</vt:lpstr>
      <vt:lpstr>Office テーマ</vt:lpstr>
      <vt:lpstr>Office ​​テーマ</vt:lpstr>
      <vt:lpstr>講義２「領域別のポイント」</vt:lpstr>
      <vt:lpstr>PowerPoint プレゼンテーション</vt:lpstr>
      <vt:lpstr>「聞くこと」の目標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宮崎県教育研修センター</dc:creator>
  <cp:lastModifiedBy>宮崎県教育研修センター</cp:lastModifiedBy>
  <cp:revision>275</cp:revision>
  <cp:lastPrinted>2020-07-30T03:37:48Z</cp:lastPrinted>
  <dcterms:created xsi:type="dcterms:W3CDTF">2020-04-27T06:53:03Z</dcterms:created>
  <dcterms:modified xsi:type="dcterms:W3CDTF">2020-07-31T05:29:59Z</dcterms:modified>
</cp:coreProperties>
</file>