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543" r:id="rId3"/>
    <p:sldId id="544" r:id="rId4"/>
    <p:sldId id="281" r:id="rId5"/>
    <p:sldId id="291" r:id="rId6"/>
    <p:sldId id="576" r:id="rId7"/>
    <p:sldId id="540" r:id="rId8"/>
    <p:sldId id="541" r:id="rId9"/>
    <p:sldId id="542" r:id="rId10"/>
    <p:sldId id="304" r:id="rId11"/>
    <p:sldId id="296" r:id="rId12"/>
    <p:sldId id="264" r:id="rId13"/>
    <p:sldId id="267" r:id="rId14"/>
    <p:sldId id="265" r:id="rId15"/>
    <p:sldId id="268" r:id="rId16"/>
  </p:sldIdLst>
  <p:sldSz cx="12192000" cy="6858000"/>
  <p:notesSz cx="68072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56423" autoAdjust="0"/>
  </p:normalViewPr>
  <p:slideViewPr>
    <p:cSldViewPr snapToGrid="0">
      <p:cViewPr varScale="1">
        <p:scale>
          <a:sx n="35" d="100"/>
          <a:sy n="35" d="100"/>
        </p:scale>
        <p:origin x="1640" y="4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9012"/>
          </a:xfrm>
          <a:prstGeom prst="rect">
            <a:avLst/>
          </a:prstGeom>
        </p:spPr>
        <p:txBody>
          <a:bodyPr vert="horz" lIns="91430" tIns="45716" rIns="91430"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9012"/>
          </a:xfrm>
          <a:prstGeom prst="rect">
            <a:avLst/>
          </a:prstGeom>
        </p:spPr>
        <p:txBody>
          <a:bodyPr vert="horz" lIns="91430" tIns="45716" rIns="91430" bIns="45716" rtlCol="0"/>
          <a:lstStyle>
            <a:lvl1pPr algn="r">
              <a:defRPr sz="1200"/>
            </a:lvl1pPr>
          </a:lstStyle>
          <a:p>
            <a:fld id="{8600B822-4570-469D-B6F8-351A42334CF9}" type="datetimeFigureOut">
              <a:rPr kumimoji="1" lang="ja-JP" altLang="en-US" smtClean="0"/>
              <a:t>2020/7/31</a:t>
            </a:fld>
            <a:endParaRPr kumimoji="1" lang="ja-JP" altLang="en-US"/>
          </a:p>
        </p:txBody>
      </p:sp>
      <p:sp>
        <p:nvSpPr>
          <p:cNvPr id="4" name="スライド イメージ プレースホルダー 3"/>
          <p:cNvSpPr>
            <a:spLocks noGrp="1" noRot="1" noChangeAspect="1"/>
          </p:cNvSpPr>
          <p:nvPr>
            <p:ph type="sldImg" idx="2"/>
          </p:nvPr>
        </p:nvSpPr>
        <p:spPr>
          <a:xfrm>
            <a:off x="420688" y="1244600"/>
            <a:ext cx="5965825" cy="3355975"/>
          </a:xfrm>
          <a:prstGeom prst="rect">
            <a:avLst/>
          </a:prstGeom>
          <a:noFill/>
          <a:ln w="12700">
            <a:solidFill>
              <a:prstClr val="black"/>
            </a:solidFill>
          </a:ln>
        </p:spPr>
        <p:txBody>
          <a:bodyPr vert="horz" lIns="91430" tIns="45716" rIns="91430" bIns="45716" rtlCol="0" anchor="ctr"/>
          <a:lstStyle/>
          <a:p>
            <a:endParaRPr lang="ja-JP" altLang="en-US"/>
          </a:p>
        </p:txBody>
      </p:sp>
      <p:sp>
        <p:nvSpPr>
          <p:cNvPr id="5" name="ノート プレースホルダー 4"/>
          <p:cNvSpPr>
            <a:spLocks noGrp="1"/>
          </p:cNvSpPr>
          <p:nvPr>
            <p:ph type="body" sz="quarter" idx="3"/>
          </p:nvPr>
        </p:nvSpPr>
        <p:spPr>
          <a:xfrm>
            <a:off x="680721" y="4786363"/>
            <a:ext cx="5445760" cy="3916115"/>
          </a:xfrm>
          <a:prstGeom prst="rect">
            <a:avLst/>
          </a:prstGeom>
        </p:spPr>
        <p:txBody>
          <a:bodyPr vert="horz" lIns="91430" tIns="45716" rIns="91430"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6679"/>
            <a:ext cx="2949786" cy="499011"/>
          </a:xfrm>
          <a:prstGeom prst="rect">
            <a:avLst/>
          </a:prstGeom>
        </p:spPr>
        <p:txBody>
          <a:bodyPr vert="horz" lIns="91430" tIns="45716" rIns="91430"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6679"/>
            <a:ext cx="2949786" cy="499011"/>
          </a:xfrm>
          <a:prstGeom prst="rect">
            <a:avLst/>
          </a:prstGeom>
        </p:spPr>
        <p:txBody>
          <a:bodyPr vert="horz" lIns="91430" tIns="45716" rIns="91430" bIns="45716" rtlCol="0" anchor="b"/>
          <a:lstStyle>
            <a:lvl1pPr algn="r">
              <a:defRPr sz="1200"/>
            </a:lvl1pPr>
          </a:lstStyle>
          <a:p>
            <a:fld id="{108EA334-E0A8-44B7-93E0-5BB6EF1E15B8}" type="slidenum">
              <a:rPr kumimoji="1" lang="ja-JP" altLang="en-US" smtClean="0"/>
              <a:t>‹#›</a:t>
            </a:fld>
            <a:endParaRPr kumimoji="1" lang="ja-JP" altLang="en-US"/>
          </a:p>
        </p:txBody>
      </p:sp>
    </p:spTree>
    <p:extLst>
      <p:ext uri="{BB962C8B-B14F-4D97-AF65-F5344CB8AC3E}">
        <p14:creationId xmlns:p14="http://schemas.microsoft.com/office/powerpoint/2010/main" val="4526987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6">
              <a:defRPr/>
            </a:pPr>
            <a:r>
              <a:rPr lang="ja-JP" altLang="en-US" sz="1000" dirty="0">
                <a:latin typeface="ＭＳ Ｐゴシック" panose="020B0600070205080204" pitchFamily="50" charset="-128"/>
                <a:ea typeface="ＭＳ Ｐゴシック" panose="020B0600070205080204" pitchFamily="50" charset="-128"/>
              </a:rPr>
              <a:t>　ここからは、実際の教材を使って、「領域別のポイント」について説明します。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3545A557-A510-4C55-97C5-49422BAEA99F}" type="slidenum">
              <a:rPr kumimoji="1" lang="ja-JP" altLang="en-US" smtClean="0"/>
              <a:pPr/>
              <a:t>1</a:t>
            </a:fld>
            <a:endParaRPr kumimoji="1" lang="ja-JP" altLang="en-US" dirty="0"/>
          </a:p>
        </p:txBody>
      </p:sp>
    </p:spTree>
    <p:extLst>
      <p:ext uri="{BB962C8B-B14F-4D97-AF65-F5344CB8AC3E}">
        <p14:creationId xmlns:p14="http://schemas.microsoft.com/office/powerpoint/2010/main" val="3747407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30770" y="5238639"/>
            <a:ext cx="5348694" cy="4226821"/>
          </a:xfrm>
        </p:spPr>
        <p:txBody>
          <a:bodyPr/>
          <a:lstStyle/>
          <a:p>
            <a:r>
              <a:rPr lang="ja-JP" altLang="en-US" sz="1000" dirty="0">
                <a:latin typeface="ＭＳ Ｐゴシック" panose="020B0600070205080204" pitchFamily="50" charset="-128"/>
                <a:ea typeface="ＭＳ Ｐゴシック" panose="020B0600070205080204" pitchFamily="50" charset="-128"/>
              </a:rPr>
              <a:t>　これは、先ほどの「</a:t>
            </a:r>
            <a:r>
              <a:rPr lang="en-US" altLang="ja-JP" sz="1000" dirty="0">
                <a:latin typeface="ＭＳ Ｐゴシック" panose="020B0600070205080204" pitchFamily="50" charset="-128"/>
                <a:ea typeface="ＭＳ Ｐゴシック" panose="020B0600070205080204" pitchFamily="50" charset="-128"/>
              </a:rPr>
              <a:t>Lesson6 My Summer Vacation</a:t>
            </a:r>
            <a:r>
              <a:rPr lang="ja-JP" altLang="en-US" sz="1000" dirty="0">
                <a:latin typeface="ＭＳ Ｐゴシック" panose="020B0600070205080204" pitchFamily="50" charset="-128"/>
                <a:ea typeface="ＭＳ Ｐゴシック" panose="020B0600070205080204" pitchFamily="50" charset="-128"/>
              </a:rPr>
              <a:t>」における「話すこと［やり取り］」の評価規準例です。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これを基に、具体的に評価について説明します。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C86DDA4-A3C6-4FD3-B08B-559898077B80}" type="slidenum">
              <a:rPr kumimoji="1" lang="ja-JP" altLang="en-US" smtClean="0"/>
              <a:t>10</a:t>
            </a:fld>
            <a:endParaRPr kumimoji="1" lang="ja-JP" altLang="en-US"/>
          </a:p>
        </p:txBody>
      </p:sp>
    </p:spTree>
    <p:extLst>
      <p:ext uri="{BB962C8B-B14F-4D97-AF65-F5344CB8AC3E}">
        <p14:creationId xmlns:p14="http://schemas.microsoft.com/office/powerpoint/2010/main" val="2891911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8588" y="5166119"/>
            <a:ext cx="5348694" cy="5030065"/>
          </a:xfrm>
        </p:spPr>
        <p:txBody>
          <a:bodyPr/>
          <a:lstStyle/>
          <a:p>
            <a:r>
              <a:rPr lang="ja-JP" altLang="en-US" sz="1000" dirty="0">
                <a:latin typeface="ＭＳ Ｐゴシック" panose="020B0600070205080204" pitchFamily="50" charset="-128"/>
                <a:ea typeface="ＭＳ Ｐゴシック" panose="020B0600070205080204" pitchFamily="50" charset="-128"/>
              </a:rPr>
              <a:t>　この児童３人のやり取りを例に具体的に見ていきましょう。</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児童①をどのように評価しますか。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少し時間を取りますので、「知識・技能」「思考・判断・表現」「主体的に取り組む態度」の３観点について考えてみてください。</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（時間を取る）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それでは、児童①について見てみましょう。</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児童①は、行った場所、食べた物、見た物等を表す表現「</a:t>
            </a:r>
            <a:r>
              <a:rPr lang="en-US" altLang="ja-JP" sz="1000" dirty="0">
                <a:latin typeface="ＭＳ Ｐゴシック" panose="020B0600070205080204" pitchFamily="50" charset="-128"/>
                <a:ea typeface="ＭＳ Ｐゴシック" panose="020B0600070205080204" pitchFamily="50" charset="-128"/>
              </a:rPr>
              <a:t>I went to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 saw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 enjoyed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等を理解し、それらを使って自分と友達の思い出を伝え合っているので、「知識・技能」において★「おおむね満足できる」状況（</a:t>
            </a:r>
            <a:r>
              <a:rPr lang="en-US" altLang="ja-JP" sz="1000" dirty="0">
                <a:latin typeface="ＭＳ Ｐゴシック" panose="020B0600070205080204" pitchFamily="50" charset="-128"/>
                <a:ea typeface="ＭＳ Ｐゴシック" panose="020B0600070205080204" pitchFamily="50" charset="-128"/>
              </a:rPr>
              <a:t>b</a:t>
            </a:r>
            <a:r>
              <a:rPr lang="ja-JP" altLang="en-US" sz="1000" dirty="0">
                <a:latin typeface="ＭＳ Ｐゴシック" panose="020B0600070205080204" pitchFamily="50" charset="-128"/>
                <a:ea typeface="ＭＳ Ｐゴシック" panose="020B0600070205080204" pitchFamily="50" charset="-128"/>
              </a:rPr>
              <a:t>）と判断しました。</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その単元で扱う基本的な語句や表現が使えていれば（</a:t>
            </a:r>
            <a:r>
              <a:rPr lang="en-US" altLang="ja-JP" sz="1000" dirty="0">
                <a:latin typeface="ＭＳ Ｐゴシック" panose="020B0600070205080204" pitchFamily="50" charset="-128"/>
                <a:ea typeface="ＭＳ Ｐゴシック" panose="020B0600070205080204" pitchFamily="50" charset="-128"/>
              </a:rPr>
              <a:t>b</a:t>
            </a:r>
            <a:r>
              <a:rPr lang="ja-JP" altLang="en-US" sz="1000" dirty="0">
                <a:latin typeface="ＭＳ Ｐゴシック" panose="020B0600070205080204" pitchFamily="50" charset="-128"/>
                <a:ea typeface="ＭＳ Ｐゴシック" panose="020B0600070205080204" pitchFamily="50" charset="-128"/>
              </a:rPr>
              <a:t>）と評価します。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また、既習の表現★「</a:t>
            </a:r>
            <a:r>
              <a:rPr lang="en-US" altLang="ja-JP" sz="1000" dirty="0">
                <a:latin typeface="ＭＳ Ｐゴシック" panose="020B0600070205080204" pitchFamily="50" charset="-128"/>
                <a:ea typeface="ＭＳ Ｐゴシック" panose="020B0600070205080204" pitchFamily="50" charset="-128"/>
              </a:rPr>
              <a:t>I like shaved ice.</a:t>
            </a:r>
            <a:r>
              <a:rPr lang="ja-JP" altLang="en-US" sz="1000" dirty="0">
                <a:latin typeface="ＭＳ Ｐゴシック" panose="020B0600070205080204" pitchFamily="50" charset="-128"/>
                <a:ea typeface="ＭＳ Ｐゴシック" panose="020B0600070205080204" pitchFamily="50" charset="-128"/>
              </a:rPr>
              <a:t>」や★「</a:t>
            </a:r>
            <a:r>
              <a:rPr lang="en-US" altLang="ja-JP" sz="1000" dirty="0">
                <a:latin typeface="ＭＳ Ｐゴシック" panose="020B0600070205080204" pitchFamily="50" charset="-128"/>
                <a:ea typeface="ＭＳ Ｐゴシック" panose="020B0600070205080204" pitchFamily="50" charset="-128"/>
              </a:rPr>
              <a:t>I ate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等を使って、自分のことを知ってもらったり、相手のことをよく知ったりするために、さらに詳しく話したり尋ねたりしようとしていることから、★「思考・判断・表現」及び「主体的に学習に取り組む態度」において「おおむね満足できる」状況（ｂ）と判断しました。</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中学年は「聞くこと」と同じように、１年間を通して、各観点・各領域でバランスよく記録に残しておくことが大切です。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5"/>
          </p:nvPr>
        </p:nvSpPr>
        <p:spPr/>
        <p:txBody>
          <a:bodyPr/>
          <a:lstStyle/>
          <a:p>
            <a:fld id="{9C86DDA4-A3C6-4FD3-B08B-559898077B80}" type="slidenum">
              <a:rPr kumimoji="1" lang="ja-JP" altLang="en-US" smtClean="0"/>
              <a:t>11</a:t>
            </a:fld>
            <a:endParaRPr kumimoji="1" lang="ja-JP" altLang="en-US"/>
          </a:p>
        </p:txBody>
      </p:sp>
    </p:spTree>
    <p:extLst>
      <p:ext uri="{BB962C8B-B14F-4D97-AF65-F5344CB8AC3E}">
        <p14:creationId xmlns:p14="http://schemas.microsoft.com/office/powerpoint/2010/main" val="179777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00" dirty="0">
                <a:latin typeface="ＭＳ Ｐゴシック" panose="020B0600070205080204" pitchFamily="50" charset="-128"/>
                <a:ea typeface="ＭＳ Ｐゴシック" panose="020B0600070205080204" pitchFamily="50" charset="-128"/>
              </a:rPr>
              <a:t>　最後に、スモールトークについて説明します。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スモールトークは、★高学年の活動です。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★２単位時間で、１回程度行います。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「帯活動」として、授業のはじめに行うことが多いと思いますが、ウォーミングアップではなく、★即興で「話すこと［やり取り］」の力を育成することを目的とした言語活動です。</a:t>
            </a:r>
          </a:p>
        </p:txBody>
      </p:sp>
      <p:sp>
        <p:nvSpPr>
          <p:cNvPr id="4" name="スライド番号プレースホルダー 3"/>
          <p:cNvSpPr>
            <a:spLocks noGrp="1"/>
          </p:cNvSpPr>
          <p:nvPr>
            <p:ph type="sldNum" sz="quarter" idx="10"/>
          </p:nvPr>
        </p:nvSpPr>
        <p:spPr/>
        <p:txBody>
          <a:bodyPr/>
          <a:lstStyle/>
          <a:p>
            <a:fld id="{026F75A8-E3DB-4551-B687-0A0B8E17D8EB}" type="slidenum">
              <a:rPr kumimoji="1" lang="ja-JP" altLang="en-US" smtClean="0"/>
              <a:t>12</a:t>
            </a:fld>
            <a:endParaRPr kumimoji="1" lang="ja-JP" altLang="en-US"/>
          </a:p>
        </p:txBody>
      </p:sp>
    </p:spTree>
    <p:extLst>
      <p:ext uri="{BB962C8B-B14F-4D97-AF65-F5344CB8AC3E}">
        <p14:creationId xmlns:p14="http://schemas.microsoft.com/office/powerpoint/2010/main" val="241701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69863" y="1004888"/>
            <a:ext cx="6886576" cy="3875087"/>
          </a:xfrm>
        </p:spPr>
      </p:sp>
      <p:sp>
        <p:nvSpPr>
          <p:cNvPr id="3" name="ノート プレースホルダー 2"/>
          <p:cNvSpPr>
            <a:spLocks noGrp="1"/>
          </p:cNvSpPr>
          <p:nvPr>
            <p:ph type="body" idx="1"/>
          </p:nvPr>
        </p:nvSpPr>
        <p:spPr/>
        <p:txBody>
          <a:bodyPr/>
          <a:lstStyle/>
          <a:p>
            <a:r>
              <a:rPr kumimoji="1" lang="ja-JP" altLang="en-US" sz="1000" dirty="0">
                <a:latin typeface="ＭＳ 明朝" panose="02020609040205080304" pitchFamily="17" charset="-128"/>
                <a:ea typeface="ＭＳ 明朝" panose="02020609040205080304" pitchFamily="17" charset="-128"/>
              </a:rPr>
              <a:t>　このスモールトークの意図は、</a:t>
            </a:r>
            <a:endParaRPr kumimoji="1" lang="en-US" altLang="ja-JP" sz="1000" dirty="0">
              <a:latin typeface="ＭＳ 明朝" panose="02020609040205080304" pitchFamily="17" charset="-128"/>
              <a:ea typeface="ＭＳ 明朝" panose="02020609040205080304" pitchFamily="17" charset="-128"/>
            </a:endParaRPr>
          </a:p>
          <a:p>
            <a:r>
              <a:rPr kumimoji="1" lang="ja-JP" altLang="en-US" sz="1000" dirty="0">
                <a:latin typeface="ＭＳ 明朝" panose="02020609040205080304" pitchFamily="17" charset="-128"/>
                <a:ea typeface="ＭＳ 明朝" panose="02020609040205080304" pitchFamily="17" charset="-128"/>
              </a:rPr>
              <a:t>　１つは★対話の続け方を指導すること。</a:t>
            </a:r>
            <a:endParaRPr kumimoji="1" lang="en-US" altLang="ja-JP" sz="1000" dirty="0">
              <a:latin typeface="ＭＳ 明朝" panose="02020609040205080304" pitchFamily="17" charset="-128"/>
              <a:ea typeface="ＭＳ 明朝" panose="02020609040205080304" pitchFamily="17" charset="-128"/>
            </a:endParaRPr>
          </a:p>
          <a:p>
            <a:r>
              <a:rPr kumimoji="1" lang="ja-JP" altLang="en-US" sz="1000" dirty="0">
                <a:latin typeface="ＭＳ 明朝" panose="02020609040205080304" pitchFamily="17" charset="-128"/>
                <a:ea typeface="ＭＳ 明朝" panose="02020609040205080304" pitchFamily="17" charset="-128"/>
              </a:rPr>
              <a:t>　もう１つは、既習表現を繰り返し使用できるようにして、その★定着を図ることです。</a:t>
            </a:r>
          </a:p>
        </p:txBody>
      </p:sp>
      <p:sp>
        <p:nvSpPr>
          <p:cNvPr id="4" name="スライド番号プレースホルダー 3"/>
          <p:cNvSpPr>
            <a:spLocks noGrp="1"/>
          </p:cNvSpPr>
          <p:nvPr>
            <p:ph type="sldNum" sz="quarter" idx="10"/>
          </p:nvPr>
        </p:nvSpPr>
        <p:spPr/>
        <p:txBody>
          <a:bodyPr/>
          <a:lstStyle/>
          <a:p>
            <a:pPr>
              <a:defRPr/>
            </a:pPr>
            <a:fld id="{79321458-AE80-42EB-9321-7660BF008A3F}" type="slidenum">
              <a:rPr lang="en-US" altLang="ja-JP" smtClean="0"/>
              <a:pPr>
                <a:defRPr/>
              </a:pPr>
              <a:t>13</a:t>
            </a:fld>
            <a:endParaRPr lang="en-US" altLang="ja-JP"/>
          </a:p>
        </p:txBody>
      </p:sp>
    </p:spTree>
    <p:extLst>
      <p:ext uri="{BB962C8B-B14F-4D97-AF65-F5344CB8AC3E}">
        <p14:creationId xmlns:p14="http://schemas.microsoft.com/office/powerpoint/2010/main" val="1594194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85738" y="1439863"/>
            <a:ext cx="6208712" cy="3492500"/>
          </a:xfrm>
        </p:spPr>
      </p:sp>
      <p:sp>
        <p:nvSpPr>
          <p:cNvPr id="3" name="ノート プレースホルダー 2"/>
          <p:cNvSpPr>
            <a:spLocks noGrp="1"/>
          </p:cNvSpPr>
          <p:nvPr>
            <p:ph type="body" idx="1"/>
          </p:nvPr>
        </p:nvSpPr>
        <p:spPr/>
        <p:txBody>
          <a:bodyPr/>
          <a:lstStyle/>
          <a:p>
            <a:r>
              <a:rPr kumimoji="1" lang="ja-JP" altLang="en-US" sz="1050" dirty="0">
                <a:latin typeface="ＭＳ Ｐゴシック" panose="020B0600070205080204" pitchFamily="50" charset="-128"/>
                <a:ea typeface="ＭＳ Ｐゴシック" panose="020B0600070205080204" pitchFamily="50" charset="-128"/>
              </a:rPr>
              <a:t>　文部科学省の研修ガイドブックには、「対話を続けるための基本表現例」がまとめられています。</a:t>
            </a:r>
          </a:p>
        </p:txBody>
      </p:sp>
      <p:sp>
        <p:nvSpPr>
          <p:cNvPr id="4" name="スライド番号プレースホルダー 3"/>
          <p:cNvSpPr>
            <a:spLocks noGrp="1"/>
          </p:cNvSpPr>
          <p:nvPr>
            <p:ph type="sldNum" sz="quarter" idx="10"/>
          </p:nvPr>
        </p:nvSpPr>
        <p:spPr/>
        <p:txBody>
          <a:bodyPr/>
          <a:lstStyle/>
          <a:p>
            <a:pPr>
              <a:defRPr/>
            </a:pPr>
            <a:fld id="{79321458-AE80-42EB-9321-7660BF008A3F}" type="slidenum">
              <a:rPr lang="en-US" altLang="ja-JP" smtClean="0"/>
              <a:pPr>
                <a:defRPr/>
              </a:pPr>
              <a:t>14</a:t>
            </a:fld>
            <a:endParaRPr lang="en-US" altLang="ja-JP"/>
          </a:p>
        </p:txBody>
      </p:sp>
    </p:spTree>
    <p:extLst>
      <p:ext uri="{BB962C8B-B14F-4D97-AF65-F5344CB8AC3E}">
        <p14:creationId xmlns:p14="http://schemas.microsoft.com/office/powerpoint/2010/main" val="2034773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763" y="1081088"/>
            <a:ext cx="6702425" cy="3770312"/>
          </a:xfrm>
        </p:spPr>
      </p:sp>
      <p:sp>
        <p:nvSpPr>
          <p:cNvPr id="3" name="ノート プレースホルダ 2"/>
          <p:cNvSpPr>
            <a:spLocks noGrp="1"/>
          </p:cNvSpPr>
          <p:nvPr>
            <p:ph type="body" idx="1"/>
          </p:nvPr>
        </p:nvSpPr>
        <p:spPr>
          <a:xfrm>
            <a:off x="640843" y="5324160"/>
            <a:ext cx="5254289" cy="4621528"/>
          </a:xfrm>
        </p:spPr>
        <p:txBody>
          <a:bodyPr>
            <a:normAutofit/>
          </a:bodyPr>
          <a:lstStyle/>
          <a:p>
            <a:r>
              <a:rPr lang="ja-JP" altLang="en-US" sz="1000" dirty="0">
                <a:latin typeface="ＭＳ Ｐゴシック" panose="020B0600070205080204" pitchFamily="50" charset="-128"/>
                <a:ea typeface="ＭＳ Ｐゴシック" panose="020B0600070205080204" pitchFamily="50" charset="-128"/>
              </a:rPr>
              <a:t>　スモールトークは、第５学年と第６学年で進め方に違いがあります。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第５学年はインプット中心で、「指導者と児童」とのやり取りです。指導者が身近な話題について話をした後に、数名の児童または学級全体でやり取りを進めていきます。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（スモールトーク　第５学年の例）→　実際にやってみてください。</a:t>
            </a:r>
            <a:endParaRPr lang="en-US" altLang="ja-JP" sz="1000" dirty="0">
              <a:latin typeface="ＭＳ Ｐゴシック" panose="020B0600070205080204" pitchFamily="50" charset="-128"/>
              <a:ea typeface="ＭＳ Ｐゴシック" panose="020B0600070205080204" pitchFamily="50" charset="-128"/>
            </a:endParaRPr>
          </a:p>
          <a:p>
            <a:r>
              <a:rPr lang="en-US" altLang="ja-JP" sz="1000" dirty="0">
                <a:latin typeface="ＭＳ Ｐゴシック" panose="020B0600070205080204" pitchFamily="50" charset="-128"/>
                <a:ea typeface="ＭＳ Ｐゴシック" panose="020B0600070205080204" pitchFamily="50" charset="-128"/>
              </a:rPr>
              <a:t>   My</a:t>
            </a:r>
            <a:r>
              <a:rPr lang="ja-JP" altLang="en-US" sz="1000" dirty="0">
                <a:latin typeface="ＭＳ Ｐゴシック" panose="020B0600070205080204" pitchFamily="50" charset="-128"/>
                <a:ea typeface="ＭＳ Ｐゴシック" panose="020B0600070205080204" pitchFamily="50" charset="-128"/>
              </a:rPr>
              <a:t> </a:t>
            </a:r>
            <a:r>
              <a:rPr lang="en-US" altLang="ja-JP" sz="1000" dirty="0">
                <a:latin typeface="ＭＳ Ｐゴシック" panose="020B0600070205080204" pitchFamily="50" charset="-128"/>
                <a:ea typeface="ＭＳ Ｐゴシック" panose="020B0600070205080204" pitchFamily="50" charset="-128"/>
              </a:rPr>
              <a:t>birthday</a:t>
            </a:r>
            <a:r>
              <a:rPr lang="ja-JP" altLang="en-US" sz="1000" dirty="0">
                <a:latin typeface="ＭＳ Ｐゴシック" panose="020B0600070205080204" pitchFamily="50" charset="-128"/>
                <a:ea typeface="ＭＳ Ｐゴシック" panose="020B0600070205080204" pitchFamily="50" charset="-128"/>
              </a:rPr>
              <a:t> </a:t>
            </a:r>
            <a:r>
              <a:rPr lang="en-US" altLang="ja-JP" sz="1000" dirty="0">
                <a:latin typeface="ＭＳ Ｐゴシック" panose="020B0600070205080204" pitchFamily="50" charset="-128"/>
                <a:ea typeface="ＭＳ Ｐゴシック" panose="020B0600070205080204" pitchFamily="50" charset="-128"/>
              </a:rPr>
              <a:t>is August 21st.</a:t>
            </a:r>
          </a:p>
          <a:p>
            <a:r>
              <a:rPr lang="en-US" altLang="ja-JP" sz="1000" dirty="0">
                <a:latin typeface="ＭＳ Ｐゴシック" panose="020B0600070205080204" pitchFamily="50" charset="-128"/>
                <a:ea typeface="ＭＳ Ｐゴシック" panose="020B0600070205080204" pitchFamily="50" charset="-128"/>
              </a:rPr>
              <a:t>   My birthday is in summer.</a:t>
            </a:r>
          </a:p>
          <a:p>
            <a:r>
              <a:rPr lang="en-US" altLang="ja-JP" sz="1000" dirty="0">
                <a:latin typeface="ＭＳ Ｐゴシック" panose="020B0600070205080204" pitchFamily="50" charset="-128"/>
                <a:ea typeface="ＭＳ Ｐゴシック" panose="020B0600070205080204" pitchFamily="50" charset="-128"/>
              </a:rPr>
              <a:t>   When is your birthday?</a:t>
            </a:r>
            <a:r>
              <a:rPr lang="ja-JP" altLang="en-US" sz="1000" dirty="0">
                <a:latin typeface="ＭＳ Ｐゴシック" panose="020B0600070205080204" pitchFamily="50" charset="-128"/>
                <a:ea typeface="ＭＳ Ｐゴシック" panose="020B0600070205080204" pitchFamily="50" charset="-128"/>
              </a:rPr>
              <a:t>　（数名の児童にたずねる）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第６学年は「児童同士」のやり取りが中心になります。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進め方は、★「やり取り１」　→　「シェアリングタイム」　→　「やり取り２」となります。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 3"/>
          <p:cNvSpPr>
            <a:spLocks noGrp="1"/>
          </p:cNvSpPr>
          <p:nvPr>
            <p:ph type="sldNum" sz="quarter" idx="10"/>
          </p:nvPr>
        </p:nvSpPr>
        <p:spPr/>
        <p:txBody>
          <a:bodyPr/>
          <a:lstStyle/>
          <a:p>
            <a:pPr>
              <a:defRPr/>
            </a:pPr>
            <a:fld id="{79321458-AE80-42EB-9321-7660BF008A3F}" type="slidenum">
              <a:rPr lang="en-US" altLang="ja-JP" smtClean="0"/>
              <a:pPr>
                <a:defRPr/>
              </a:pPr>
              <a:t>15</a:t>
            </a:fld>
            <a:endParaRPr lang="en-US" altLang="ja-JP"/>
          </a:p>
        </p:txBody>
      </p:sp>
    </p:spTree>
    <p:extLst>
      <p:ext uri="{BB962C8B-B14F-4D97-AF65-F5344CB8AC3E}">
        <p14:creationId xmlns:p14="http://schemas.microsoft.com/office/powerpoint/2010/main" val="225445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00" dirty="0">
                <a:latin typeface="ＭＳ Ｐゴシック" panose="020B0600070205080204" pitchFamily="50" charset="-128"/>
                <a:ea typeface="ＭＳ Ｐゴシック" panose="020B0600070205080204" pitchFamily="50" charset="-128"/>
              </a:rPr>
              <a:t>　次に、「話すこと」のポイントについてです。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「話すこと」は、新学習指導要領において★［やり取り］と★［発表］に分けられています。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今回は、★［やり取り］に焦点を当てて説明します。</a:t>
            </a:r>
          </a:p>
        </p:txBody>
      </p:sp>
      <p:sp>
        <p:nvSpPr>
          <p:cNvPr id="4" name="スライド番号プレースホルダー 3"/>
          <p:cNvSpPr>
            <a:spLocks noGrp="1"/>
          </p:cNvSpPr>
          <p:nvPr>
            <p:ph type="sldNum" sz="quarter" idx="10"/>
          </p:nvPr>
        </p:nvSpPr>
        <p:spPr/>
        <p:txBody>
          <a:bodyPr/>
          <a:lstStyle/>
          <a:p>
            <a:fld id="{48DBEF0F-A24E-4440-A48A-DB51A15F45C6}" type="slidenum">
              <a:rPr kumimoji="1" lang="ja-JP" altLang="en-US" smtClean="0"/>
              <a:t>2</a:t>
            </a:fld>
            <a:endParaRPr kumimoji="1" lang="ja-JP" altLang="en-US"/>
          </a:p>
        </p:txBody>
      </p:sp>
    </p:spTree>
    <p:extLst>
      <p:ext uri="{BB962C8B-B14F-4D97-AF65-F5344CB8AC3E}">
        <p14:creationId xmlns:p14="http://schemas.microsoft.com/office/powerpoint/2010/main" val="142951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00" dirty="0">
                <a:latin typeface="ＭＳ Ｐゴシック" panose="020B0600070205080204" pitchFamily="50" charset="-128"/>
                <a:ea typeface="ＭＳ Ｐゴシック" panose="020B0600070205080204" pitchFamily="50" charset="-128"/>
              </a:rPr>
              <a:t>　「話すこと［やり取り］」の目標は、このようになっています。「即興で」やり取りできる力を育成することが重要なポイントとなります。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048A7697-5E3F-4AFE-AA80-D3F9FC78EDEB}" type="slidenum">
              <a:rPr kumimoji="1" lang="ja-JP" altLang="en-US" smtClean="0"/>
              <a:t>3</a:t>
            </a:fld>
            <a:endParaRPr kumimoji="1" lang="ja-JP" altLang="en-US" dirty="0"/>
          </a:p>
        </p:txBody>
      </p:sp>
    </p:spTree>
    <p:extLst>
      <p:ext uri="{BB962C8B-B14F-4D97-AF65-F5344CB8AC3E}">
        <p14:creationId xmlns:p14="http://schemas.microsoft.com/office/powerpoint/2010/main" val="176317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306">
              <a:defRPr/>
            </a:pPr>
            <a:r>
              <a:rPr lang="ja-JP" altLang="en-US" sz="1000" dirty="0">
                <a:latin typeface="ＭＳ Ｐゴシック" panose="020B0600070205080204" pitchFamily="50" charset="-128"/>
                <a:ea typeface="ＭＳ Ｐゴシック" panose="020B0600070205080204" pitchFamily="50" charset="-128"/>
              </a:rPr>
              <a:t>　次に、　「話すこと［やり取り］」の指導の進め方の一例です。</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まず、★指導者（指導者とＡＬＴ）のデモンストレーションを聞かせます。</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そして、★</a:t>
            </a:r>
            <a:r>
              <a:rPr lang="en-US" altLang="ja-JP" sz="1000" dirty="0">
                <a:latin typeface="ＭＳ Ｐゴシック" panose="020B0600070205080204" pitchFamily="50" charset="-128"/>
                <a:ea typeface="ＭＳ Ｐゴシック" panose="020B0600070205080204" pitchFamily="50" charset="-128"/>
              </a:rPr>
              <a:t>How about you?  Let’s talk in pairs.</a:t>
            </a:r>
            <a:r>
              <a:rPr lang="ja-JP" altLang="en-US" sz="1000" dirty="0">
                <a:latin typeface="ＭＳ Ｐゴシック" panose="020B0600070205080204" pitchFamily="50" charset="-128"/>
                <a:ea typeface="ＭＳ Ｐゴシック" panose="020B0600070205080204" pitchFamily="50" charset="-128"/>
              </a:rPr>
              <a:t>とすぐに児童にやり取りをさせます。「えっ、いきなりやらせるの？」と思われる先生もいらっしゃるかもしれませんが、まずやらせてみないと児童は、友達に自分の考えや気持ちを伝えるために、「自分は何が言えないのか」「何が分からないのか」ということが分かりません。それに気付かせるために、あえて少ない情報でやらせてみます。もちろん、児童は、ここで初めて言語材料を使うのではなく、ここに至るまでに、チャンツなどの様々な活動を通して語句や表現に音声で慣れ親しんでいます。その上での「まずやらせてみる」です。</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そして、活動を一度止めて、★シェアリングタイムを設けます。このシェアリングタイムでは、やり取り１の中で児童が感じた困り感を全体で解決したり、よかった点を全体で共有したりする時間となります。この時間を充実させることで、この後のやり取り２における児童の発言がより改善されたものになるはずです。</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このシェアリングタイムをもつことで、児童は「見方・考え方を働かせ」、自分の考えや気持ちを伝え合うことが出来ます。</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そして、★やり取り２をペアを変えて行います。同じ相手とやり取りをしても、一度聞いた内容ですので話し手も聞き手もおもしろくありません。</a:t>
            </a:r>
            <a:endParaRPr lang="en-US" altLang="ja-JP" sz="1000" dirty="0">
              <a:latin typeface="ＭＳ Ｐゴシック" panose="020B0600070205080204" pitchFamily="50" charset="-128"/>
              <a:ea typeface="ＭＳ Ｐゴシック" panose="020B0600070205080204" pitchFamily="50" charset="-128"/>
            </a:endParaRPr>
          </a:p>
          <a:p>
            <a:pPr defTabSz="914306">
              <a:defRPr/>
            </a:pPr>
            <a:r>
              <a:rPr lang="ja-JP" altLang="en-US" sz="1000" dirty="0">
                <a:latin typeface="ＭＳ Ｐゴシック" panose="020B0600070205080204" pitchFamily="50" charset="-128"/>
                <a:ea typeface="ＭＳ Ｐゴシック" panose="020B0600070205080204" pitchFamily="50" charset="-128"/>
              </a:rPr>
              <a:t>　では、実際にやってみたいと思います。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 3"/>
          <p:cNvSpPr>
            <a:spLocks noGrp="1"/>
          </p:cNvSpPr>
          <p:nvPr>
            <p:ph type="sldNum" sz="quarter" idx="10"/>
          </p:nvPr>
        </p:nvSpPr>
        <p:spPr/>
        <p:txBody>
          <a:bodyPr/>
          <a:lstStyle/>
          <a:p>
            <a:fld id="{E5CCA3CF-7905-49D9-9425-2A79709AEB01}" type="slidenum">
              <a:rPr kumimoji="1" lang="ja-JP" altLang="en-US" smtClean="0"/>
              <a:pPr/>
              <a:t>4</a:t>
            </a:fld>
            <a:endParaRPr kumimoji="1" lang="ja-JP" altLang="en-US" dirty="0"/>
          </a:p>
        </p:txBody>
      </p:sp>
    </p:spTree>
    <p:extLst>
      <p:ext uri="{BB962C8B-B14F-4D97-AF65-F5344CB8AC3E}">
        <p14:creationId xmlns:p14="http://schemas.microsoft.com/office/powerpoint/2010/main" val="347739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8588" y="5166115"/>
            <a:ext cx="5348694" cy="4758854"/>
          </a:xfrm>
        </p:spPr>
        <p:txBody>
          <a:bodyPr/>
          <a:lstStyle/>
          <a:p>
            <a:r>
              <a:rPr lang="ja-JP" altLang="en-US" sz="1000" dirty="0">
                <a:latin typeface="ＭＳ Ｐゴシック" panose="020B0600070205080204" pitchFamily="50" charset="-128"/>
                <a:ea typeface="ＭＳ Ｐゴシック" panose="020B0600070205080204" pitchFamily="50" charset="-128"/>
              </a:rPr>
              <a:t>　「話すこと［やり取り］」の指導の実際です。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単元は、第６学年　「</a:t>
            </a:r>
            <a:r>
              <a:rPr lang="en-US" altLang="ja-JP" sz="1000" dirty="0">
                <a:latin typeface="ＭＳ Ｐゴシック" panose="020B0600070205080204" pitchFamily="50" charset="-128"/>
                <a:ea typeface="ＭＳ Ｐゴシック" panose="020B0600070205080204" pitchFamily="50" charset="-128"/>
              </a:rPr>
              <a:t>Lesson6 My Summer Vacation</a:t>
            </a:r>
            <a:r>
              <a:rPr lang="ja-JP" altLang="en-US" sz="1000" dirty="0">
                <a:latin typeface="ＭＳ Ｐゴシック" panose="020B0600070205080204" pitchFamily="50" charset="-128"/>
                <a:ea typeface="ＭＳ Ｐゴシック" panose="020B0600070205080204" pitchFamily="50" charset="-128"/>
              </a:rPr>
              <a:t>」です。夏休みの思い出を発表する単元です。</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言語材料としては、「</a:t>
            </a:r>
            <a:r>
              <a:rPr lang="en-US" altLang="ja-JP" sz="1000" dirty="0">
                <a:latin typeface="ＭＳ Ｐゴシック" panose="020B0600070205080204" pitchFamily="50" charset="-128"/>
                <a:ea typeface="ＭＳ Ｐゴシック" panose="020B0600070205080204" pitchFamily="50" charset="-128"/>
              </a:rPr>
              <a:t>I went to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 saw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 ate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 enjoyed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It was </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等です。</a:t>
            </a:r>
            <a:endParaRPr lang="en-US" altLang="ja-JP" sz="1000" dirty="0">
              <a:latin typeface="ＭＳ Ｐゴシック" panose="020B0600070205080204" pitchFamily="50" charset="-128"/>
              <a:ea typeface="ＭＳ Ｐゴシック" panose="020B0600070205080204" pitchFamily="50" charset="-128"/>
            </a:endParaRPr>
          </a:p>
          <a:p>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児童になったつもりで、参加してください。★</a:t>
            </a:r>
            <a:endParaRPr lang="en-US" altLang="ja-JP" sz="1000" dirty="0">
              <a:latin typeface="ＭＳ Ｐゴシック" panose="020B0600070205080204" pitchFamily="50" charset="-128"/>
              <a:ea typeface="ＭＳ Ｐゴシック" panose="020B0600070205080204" pitchFamily="50" charset="-128"/>
            </a:endParaRPr>
          </a:p>
          <a:p>
            <a:endParaRPr lang="en-US" altLang="ja-JP" sz="1000" dirty="0">
              <a:latin typeface="ＭＳ ゴシック" panose="020B0609070205080204" pitchFamily="49" charset="-128"/>
              <a:ea typeface="ＭＳ ゴシック" panose="020B0609070205080204" pitchFamily="49" charset="-128"/>
            </a:endParaRPr>
          </a:p>
          <a:p>
            <a:endParaRPr lang="en-US" altLang="ja-JP" sz="1000" dirty="0">
              <a:latin typeface="Comic Sans MS" panose="030F0702030302020204" pitchFamily="66" charset="0"/>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9C86DDA4-A3C6-4FD3-B08B-559898077B80}" type="slidenum">
              <a:rPr kumimoji="1" lang="ja-JP" altLang="en-US" smtClean="0"/>
              <a:t>5</a:t>
            </a:fld>
            <a:endParaRPr kumimoji="1" lang="ja-JP" altLang="en-US"/>
          </a:p>
        </p:txBody>
      </p:sp>
    </p:spTree>
    <p:extLst>
      <p:ext uri="{BB962C8B-B14F-4D97-AF65-F5344CB8AC3E}">
        <p14:creationId xmlns:p14="http://schemas.microsoft.com/office/powerpoint/2010/main" val="382334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lang="ja-JP" altLang="en-US" dirty="0">
                <a:latin typeface="ＭＳ Ｐゴシック" panose="020B0600070205080204" pitchFamily="50" charset="-128"/>
                <a:ea typeface="ＭＳ Ｐゴシック" panose="020B0600070205080204" pitchFamily="50" charset="-128"/>
              </a:rPr>
              <a:t>①（教師のデモンストレーション）</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I went to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with my friends. I saw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I ate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a:t>
            </a:r>
          </a:p>
          <a:p>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I enjoyed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It was very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and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a:t>
            </a: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：（同様に話す）</a:t>
            </a:r>
            <a:endParaRPr lang="en-US" altLang="ja-JP" dirty="0">
              <a:latin typeface="ＭＳ Ｐゴシック" panose="020B0600070205080204" pitchFamily="50" charset="-128"/>
              <a:ea typeface="ＭＳ Ｐゴシック" panose="020B0600070205080204" pitchFamily="50" charset="-128"/>
            </a:endParaRPr>
          </a:p>
          <a:p>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How about you?   Let’s talk in pairs.</a:t>
            </a:r>
          </a:p>
          <a:p>
            <a:r>
              <a:rPr lang="ja-JP" altLang="en-US" dirty="0">
                <a:latin typeface="ＭＳ Ｐゴシック" panose="020B0600070205080204" pitchFamily="50" charset="-128"/>
                <a:ea typeface="ＭＳ Ｐゴシック" panose="020B0600070205080204" pitchFamily="50" charset="-128"/>
              </a:rPr>
              <a:t>　②（やり取り１）</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③（シェアリングタイム）</a:t>
            </a:r>
            <a:endParaRPr lang="en-US" altLang="ja-JP" dirty="0">
              <a:solidFill>
                <a:srgbClr val="FF0000"/>
              </a:solidFill>
              <a:highlight>
                <a:srgbClr val="FF0000"/>
              </a:highlight>
              <a:latin typeface="ＭＳ Ｐゴシック" panose="020B0600070205080204" pitchFamily="50" charset="-128"/>
              <a:ea typeface="ＭＳ Ｐゴシック" panose="020B0600070205080204" pitchFamily="50" charset="-128"/>
            </a:endParaRPr>
          </a:p>
          <a:p>
            <a:r>
              <a:rPr lang="ja-JP" altLang="en-US" dirty="0">
                <a:solidFill>
                  <a:srgbClr val="FF0000"/>
                </a:solidFill>
                <a:latin typeface="ＭＳ Ｐゴシック" panose="020B0600070205080204" pitchFamily="50" charset="-128"/>
                <a:ea typeface="ＭＳ Ｐゴシック" panose="020B0600070205080204" pitchFamily="50" charset="-128"/>
              </a:rPr>
              <a:t>　　～困り感の解消～</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S</a:t>
            </a:r>
            <a:r>
              <a:rPr lang="ja-JP" altLang="en-US" dirty="0">
                <a:latin typeface="ＭＳ Ｐゴシック" panose="020B0600070205080204" pitchFamily="50" charset="-128"/>
                <a:ea typeface="ＭＳ Ｐゴシック" panose="020B0600070205080204" pitchFamily="50" charset="-128"/>
              </a:rPr>
              <a:t>１：「見た」という言い方を忘れました。</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S</a:t>
            </a:r>
            <a:r>
              <a:rPr lang="ja-JP" altLang="en-US" dirty="0">
                <a:latin typeface="ＭＳ Ｐゴシック" panose="020B0600070205080204" pitchFamily="50" charset="-128"/>
                <a:ea typeface="ＭＳ Ｐゴシック" panose="020B0600070205080204" pitchFamily="50" charset="-128"/>
              </a:rPr>
              <a:t>２：○○を英語でどう言えばよいか分かりませんでした。</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～工夫の共有～</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Ｔ：</a:t>
            </a:r>
            <a:r>
              <a:rPr lang="en-US" altLang="ja-JP" dirty="0">
                <a:latin typeface="ＭＳ Ｐゴシック" panose="020B0600070205080204" pitchFamily="50" charset="-128"/>
                <a:ea typeface="ＭＳ Ｐゴシック" panose="020B0600070205080204" pitchFamily="50" charset="-128"/>
              </a:rPr>
              <a:t> I went to</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 I saw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I ate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I enjoyed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It was </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以外に何か使った語句や表現はありますか。</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S</a:t>
            </a:r>
            <a:r>
              <a:rPr lang="ja-JP" altLang="en-US" dirty="0">
                <a:latin typeface="ＭＳ Ｐゴシック" panose="020B0600070205080204" pitchFamily="50" charset="-128"/>
                <a:ea typeface="ＭＳ Ｐゴシック" panose="020B0600070205080204" pitchFamily="50" charset="-128"/>
              </a:rPr>
              <a:t>３：</a:t>
            </a:r>
            <a:r>
              <a:rPr lang="en-US" altLang="ja-JP" dirty="0">
                <a:latin typeface="ＭＳ Ｐゴシック" panose="020B0600070205080204" pitchFamily="50" charset="-128"/>
                <a:ea typeface="ＭＳ Ｐゴシック" panose="020B0600070205080204" pitchFamily="50" charset="-128"/>
              </a:rPr>
              <a:t>very</a:t>
            </a:r>
            <a:r>
              <a:rPr lang="ja-JP" altLang="en-US" dirty="0">
                <a:latin typeface="ＭＳ Ｐゴシック" panose="020B0600070205080204" pitchFamily="50" charset="-128"/>
                <a:ea typeface="ＭＳ Ｐゴシック" panose="020B0600070205080204" pitchFamily="50" charset="-128"/>
              </a:rPr>
              <a:t>を使いました。</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S</a:t>
            </a:r>
            <a:r>
              <a:rPr lang="ja-JP" altLang="en-US" dirty="0">
                <a:latin typeface="ＭＳ Ｐゴシック" panose="020B0600070205080204" pitchFamily="50" charset="-128"/>
                <a:ea typeface="ＭＳ Ｐゴシック" panose="020B0600070205080204" pitchFamily="50" charset="-128"/>
              </a:rPr>
              <a:t>４：</a:t>
            </a:r>
            <a:r>
              <a:rPr lang="en-US" altLang="ja-JP" dirty="0">
                <a:latin typeface="ＭＳ Ｐゴシック" panose="020B0600070205080204" pitchFamily="50" charset="-128"/>
                <a:ea typeface="ＭＳ Ｐゴシック" panose="020B0600070205080204" pitchFamily="50" charset="-128"/>
              </a:rPr>
              <a:t>That’s nice!</a:t>
            </a:r>
            <a:r>
              <a:rPr lang="ja-JP" altLang="en-US" dirty="0">
                <a:latin typeface="ＭＳ Ｐゴシック" panose="020B0600070205080204" pitchFamily="50" charset="-128"/>
                <a:ea typeface="ＭＳ Ｐゴシック" panose="020B0600070205080204" pitchFamily="50" charset="-128"/>
              </a:rPr>
              <a:t>　　等</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④（ペアを変えて、）</a:t>
            </a:r>
            <a:r>
              <a:rPr lang="en-US" altLang="ja-JP" dirty="0">
                <a:latin typeface="ＭＳ Ｐゴシック" panose="020B0600070205080204" pitchFamily="50" charset="-128"/>
                <a:ea typeface="ＭＳ Ｐゴシック" panose="020B0600070205080204" pitchFamily="50" charset="-128"/>
              </a:rPr>
              <a:t>Let’s talk!</a:t>
            </a:r>
          </a:p>
          <a:p>
            <a:r>
              <a:rPr lang="ja-JP" altLang="en-US" dirty="0">
                <a:latin typeface="ＭＳ Ｐゴシック" panose="020B0600070205080204" pitchFamily="50" charset="-128"/>
                <a:ea typeface="ＭＳ Ｐゴシック" panose="020B0600070205080204" pitchFamily="50" charset="-128"/>
              </a:rPr>
              <a:t>　これが「話すこと［やり取り］」の進め方の一例です。</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それでは、この活動をどう評価していくのか★具体的に見ていきましょう。</a:t>
            </a:r>
            <a:endParaRPr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5"/>
          </p:nvPr>
        </p:nvSpPr>
        <p:spPr/>
        <p:txBody>
          <a:bodyPr/>
          <a:lstStyle/>
          <a:p>
            <a:fld id="{108EA334-E0A8-44B7-93E0-5BB6EF1E15B8}" type="slidenum">
              <a:rPr kumimoji="1" lang="ja-JP" altLang="en-US" smtClean="0"/>
              <a:t>6</a:t>
            </a:fld>
            <a:endParaRPr kumimoji="1" lang="ja-JP" altLang="en-US"/>
          </a:p>
        </p:txBody>
      </p:sp>
    </p:spTree>
    <p:extLst>
      <p:ext uri="{BB962C8B-B14F-4D97-AF65-F5344CB8AC3E}">
        <p14:creationId xmlns:p14="http://schemas.microsoft.com/office/powerpoint/2010/main" val="226699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6">
              <a:defRPr/>
            </a:pPr>
            <a:r>
              <a:rPr lang="ja-JP" altLang="en-US" sz="1050" dirty="0">
                <a:latin typeface="ＭＳ Ｐゴシック" panose="020B0600070205080204" pitchFamily="50" charset="-128"/>
                <a:ea typeface="ＭＳ Ｐゴシック" panose="020B0600070205080204" pitchFamily="50" charset="-128"/>
              </a:rPr>
              <a:t>　「指導と評価の一体化」のための学習評価に関する参考資料には、「内容のまとまりごとの評価規準」を作成する際の観点ごとのポイントが示されています。</a:t>
            </a:r>
            <a:endParaRPr lang="en-US" altLang="ja-JP" sz="1050" dirty="0">
              <a:latin typeface="ＭＳ Ｐゴシック" panose="020B0600070205080204" pitchFamily="50" charset="-128"/>
              <a:ea typeface="ＭＳ Ｐゴシック" panose="020B0600070205080204" pitchFamily="50" charset="-128"/>
            </a:endParaRPr>
          </a:p>
          <a:p>
            <a:pPr defTabSz="914306">
              <a:defRPr/>
            </a:pPr>
            <a:r>
              <a:rPr lang="ja-JP" altLang="en-US" sz="1050" dirty="0">
                <a:latin typeface="ＭＳ Ｐゴシック" panose="020B0600070205080204" pitchFamily="50" charset="-128"/>
                <a:ea typeface="ＭＳ Ｐゴシック" panose="020B0600070205080204" pitchFamily="50" charset="-128"/>
              </a:rPr>
              <a:t>　「話すこと［やり取り］」における「知識・技能」のポイントについては、このように示されています。</a:t>
            </a:r>
            <a:endParaRPr lang="en-US" altLang="ja-JP" sz="105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C86DDA4-A3C6-4FD3-B08B-559898077B80}" type="slidenum">
              <a:rPr kumimoji="1" lang="ja-JP" altLang="en-US" smtClean="0"/>
              <a:t>7</a:t>
            </a:fld>
            <a:endParaRPr kumimoji="1" lang="ja-JP" altLang="en-US"/>
          </a:p>
        </p:txBody>
      </p:sp>
    </p:spTree>
    <p:extLst>
      <p:ext uri="{BB962C8B-B14F-4D97-AF65-F5344CB8AC3E}">
        <p14:creationId xmlns:p14="http://schemas.microsoft.com/office/powerpoint/2010/main" val="236061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6">
              <a:defRPr/>
            </a:pPr>
            <a:r>
              <a:rPr lang="ja-JP" altLang="en-US" sz="1000" dirty="0">
                <a:latin typeface="ＭＳ Ｐゴシック" panose="020B0600070205080204" pitchFamily="50" charset="-128"/>
                <a:ea typeface="ＭＳ Ｐゴシック" panose="020B0600070205080204" pitchFamily="50" charset="-128"/>
              </a:rPr>
              <a:t>　「思考・判断・表現」のポイントについては、このように示されています。</a:t>
            </a:r>
            <a:endParaRPr lang="en-US" altLang="ja-JP" sz="1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C86DDA4-A3C6-4FD3-B08B-559898077B80}" type="slidenum">
              <a:rPr kumimoji="1" lang="ja-JP" altLang="en-US" smtClean="0"/>
              <a:t>8</a:t>
            </a:fld>
            <a:endParaRPr kumimoji="1" lang="ja-JP" altLang="en-US"/>
          </a:p>
        </p:txBody>
      </p:sp>
    </p:spTree>
    <p:extLst>
      <p:ext uri="{BB962C8B-B14F-4D97-AF65-F5344CB8AC3E}">
        <p14:creationId xmlns:p14="http://schemas.microsoft.com/office/powerpoint/2010/main" val="41821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00" dirty="0">
                <a:latin typeface="ＭＳ Ｐゴシック" panose="020B0600070205080204" pitchFamily="50" charset="-128"/>
                <a:ea typeface="ＭＳ Ｐゴシック" panose="020B0600070205080204" pitchFamily="50" charset="-128"/>
              </a:rPr>
              <a:t>　「主体的に学習に取り組む態度」のポイントについては、このように示されています。</a:t>
            </a:r>
            <a:endParaRPr lang="en-US" altLang="ja-JP" sz="1000" dirty="0">
              <a:latin typeface="ＭＳ Ｐゴシック" panose="020B0600070205080204" pitchFamily="50" charset="-128"/>
              <a:ea typeface="ＭＳ Ｐゴシック" panose="020B0600070205080204" pitchFamily="50" charset="-128"/>
            </a:endParaRPr>
          </a:p>
          <a:p>
            <a:endParaRPr lang="en-US" altLang="ja-JP" sz="110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9C86DDA4-A3C6-4FD3-B08B-559898077B80}" type="slidenum">
              <a:rPr kumimoji="1" lang="ja-JP" altLang="en-US" smtClean="0"/>
              <a:t>9</a:t>
            </a:fld>
            <a:endParaRPr kumimoji="1" lang="ja-JP" altLang="en-US"/>
          </a:p>
        </p:txBody>
      </p:sp>
    </p:spTree>
    <p:extLst>
      <p:ext uri="{BB962C8B-B14F-4D97-AF65-F5344CB8AC3E}">
        <p14:creationId xmlns:p14="http://schemas.microsoft.com/office/powerpoint/2010/main" val="327126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FD69D7-F647-4094-BADE-49AD29272F9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CC2A2A9-9D0C-41EA-9E3C-8AEDAD4C76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3516A3A-D75A-4E8C-914F-8F858D65626A}"/>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C0938A2E-98DE-4BEB-9DA8-5DD3ED9F52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F32C46-26E6-439C-B09D-324B7A3A1AFB}"/>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177456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54FADA-DC8D-4A7B-947B-845EF514378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EF5569-3D53-401D-AC25-D6260670825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28DAFA9-7C8B-4126-9729-25CF79DF3456}"/>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D6ED77C8-A5D1-45B9-91CD-961BD47CD1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D1C2D7-B6A6-45FC-AD20-6A6A0FB9A3B0}"/>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3320490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5E3ADAB-542F-4EDA-B906-EB58F4B7068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9844107-7B35-470D-9623-EFDE5541E83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33920F-64D2-4DC7-B87E-529186BE6CC9}"/>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01EFDCB6-9E9C-4B85-9AC1-3DEAFD02AD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C60EB2-3530-4B1A-B376-86F7478AD406}"/>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23601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AAAA1-7020-46C1-8445-422EDF16A5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459B14E-BFAC-4F10-8393-3B7170E0DAB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E2CE92-4DDF-4869-9A2F-AB482AD07639}"/>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F2792EEF-25D8-45DD-98D6-CCACF38A61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EB4269-E5E5-4ABF-B2AA-2B2BB632FADC}"/>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77471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51C5E0-ECA5-4CCE-8FCD-4FE3C8A179D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E1546D-852E-44DD-8767-EF7B3AD5E4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BDE7C80-F3E8-4365-B8CB-CE74EF15C913}"/>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00C445FB-5A94-4AEF-BD7E-82F10959E2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59FE73-F450-4AC7-9F84-DCA3DF82991C}"/>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31103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7CEA49-4D29-4297-8809-8D581BA6B8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79DBCB-2480-4798-BB4D-258DEE16F73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F7D1B01-F217-45A8-83DD-2A891BE001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EE3164-5973-48E5-9F76-8115804A3ADC}"/>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6" name="フッター プレースホルダー 5">
            <a:extLst>
              <a:ext uri="{FF2B5EF4-FFF2-40B4-BE49-F238E27FC236}">
                <a16:creationId xmlns:a16="http://schemas.microsoft.com/office/drawing/2014/main" id="{A2BAF682-87EB-4631-9979-B0A3184F2D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787A0D-D787-4FEB-863F-A237A0A8CFE3}"/>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381544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8186F3-5CEA-4B52-8D3B-B9EB8F318C3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1E845CC-38DC-4609-A09B-9B3EA7C17C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1D5FA60-0136-4F6C-AE85-B74F14D4E53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97EA6B2-BEAF-41F4-A1CA-C596777FC8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9481E32-CA18-46A8-8AE9-38FA31CE24A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F59DB45-E6BD-4CDB-B6CE-429EC3079C41}"/>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8" name="フッター プレースホルダー 7">
            <a:extLst>
              <a:ext uri="{FF2B5EF4-FFF2-40B4-BE49-F238E27FC236}">
                <a16:creationId xmlns:a16="http://schemas.microsoft.com/office/drawing/2014/main" id="{3A6E785D-75FC-4984-8A26-4E63A87B7BD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6625A5D-EDE5-417D-8BC8-92AAE7A35563}"/>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263319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4751A2-0F83-45B4-961D-AAD3006256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D926EE8-28EF-4E47-BDB6-1B102B290F67}"/>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4" name="フッター プレースホルダー 3">
            <a:extLst>
              <a:ext uri="{FF2B5EF4-FFF2-40B4-BE49-F238E27FC236}">
                <a16:creationId xmlns:a16="http://schemas.microsoft.com/office/drawing/2014/main" id="{EBB429C5-F027-4074-9416-A976ED813D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A75F462-92C3-44FD-897B-C55F326F5A05}"/>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108853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04B9825-5932-45A0-B2CF-F98D3B74F0DE}"/>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3" name="フッター プレースホルダー 2">
            <a:extLst>
              <a:ext uri="{FF2B5EF4-FFF2-40B4-BE49-F238E27FC236}">
                <a16:creationId xmlns:a16="http://schemas.microsoft.com/office/drawing/2014/main" id="{FC3F0280-1CF5-4024-A4D4-637A26FEF15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3B478D-E6F5-4DAC-A727-3643EC9813A9}"/>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155349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F85F67-48C8-47E8-8BFD-361C664E6EF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7B6BE9B-0A3B-4E6F-BCF1-E8565729ED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C435030-D6B9-46BB-9B04-2C178CB01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2578BAA-6BB9-4648-80D9-59E0E263022D}"/>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6" name="フッター プレースホルダー 5">
            <a:extLst>
              <a:ext uri="{FF2B5EF4-FFF2-40B4-BE49-F238E27FC236}">
                <a16:creationId xmlns:a16="http://schemas.microsoft.com/office/drawing/2014/main" id="{FB03002D-DF0B-4674-AF67-866A87E31B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2ADFDB-B19E-4CE0-B1BE-F33C5DBA7486}"/>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242427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28AECA-0ECE-431C-9CBB-899EBAC2879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6F24E75-74DE-4225-A156-C6589B8B37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17D4938-2945-4820-AC1D-734E7A6EA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C31AC5-0603-4688-AE5C-CB589EEFF1A5}"/>
              </a:ext>
            </a:extLst>
          </p:cNvPr>
          <p:cNvSpPr>
            <a:spLocks noGrp="1"/>
          </p:cNvSpPr>
          <p:nvPr>
            <p:ph type="dt" sz="half" idx="10"/>
          </p:nvPr>
        </p:nvSpPr>
        <p:spPr/>
        <p:txBody>
          <a:bodyPr/>
          <a:lstStyle/>
          <a:p>
            <a:fld id="{2D251390-974D-40F4-BC63-4652552F211F}" type="datetimeFigureOut">
              <a:rPr kumimoji="1" lang="ja-JP" altLang="en-US" smtClean="0"/>
              <a:t>2020/7/31</a:t>
            </a:fld>
            <a:endParaRPr kumimoji="1" lang="ja-JP" altLang="en-US"/>
          </a:p>
        </p:txBody>
      </p:sp>
      <p:sp>
        <p:nvSpPr>
          <p:cNvPr id="6" name="フッター プレースホルダー 5">
            <a:extLst>
              <a:ext uri="{FF2B5EF4-FFF2-40B4-BE49-F238E27FC236}">
                <a16:creationId xmlns:a16="http://schemas.microsoft.com/office/drawing/2014/main" id="{754A0966-B0C3-4A4C-A2D2-DF4A7A9AA2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38A590-AAC0-4984-819B-62DE49E0CD1D}"/>
              </a:ext>
            </a:extLst>
          </p:cNvPr>
          <p:cNvSpPr>
            <a:spLocks noGrp="1"/>
          </p:cNvSpPr>
          <p:nvPr>
            <p:ph type="sldNum" sz="quarter" idx="12"/>
          </p:nvPr>
        </p:nvSpPr>
        <p:spPr/>
        <p:txBody>
          <a:body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168052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4C75380-36B9-4D28-88AB-B8430BA1CE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2D7BCC-6D59-4079-A8C0-9FD1B7180C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0A86E5-4B73-49BD-98E5-D97AB1DEE2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51390-974D-40F4-BC63-4652552F211F}" type="datetimeFigureOut">
              <a:rPr kumimoji="1" lang="ja-JP" altLang="en-US" smtClean="0"/>
              <a:t>2020/7/31</a:t>
            </a:fld>
            <a:endParaRPr kumimoji="1" lang="ja-JP" altLang="en-US"/>
          </a:p>
        </p:txBody>
      </p:sp>
      <p:sp>
        <p:nvSpPr>
          <p:cNvPr id="5" name="フッター プレースホルダー 4">
            <a:extLst>
              <a:ext uri="{FF2B5EF4-FFF2-40B4-BE49-F238E27FC236}">
                <a16:creationId xmlns:a16="http://schemas.microsoft.com/office/drawing/2014/main" id="{CD00D560-2F40-41E1-95F1-43031C5EC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974D9FA-BB67-4638-B866-448629021E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1700F-6689-4A67-8D37-C37FA929859B}" type="slidenum">
              <a:rPr kumimoji="1" lang="ja-JP" altLang="en-US" smtClean="0"/>
              <a:t>‹#›</a:t>
            </a:fld>
            <a:endParaRPr kumimoji="1" lang="ja-JP" altLang="en-US"/>
          </a:p>
        </p:txBody>
      </p:sp>
    </p:spTree>
    <p:extLst>
      <p:ext uri="{BB962C8B-B14F-4D97-AF65-F5344CB8AC3E}">
        <p14:creationId xmlns:p14="http://schemas.microsoft.com/office/powerpoint/2010/main" val="152681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64226" y="1099947"/>
            <a:ext cx="9463545" cy="872211"/>
          </a:xfrm>
        </p:spPr>
        <p:txBody>
          <a:bodyPr>
            <a:normAutofit/>
          </a:bodyPr>
          <a:lstStyle/>
          <a:p>
            <a:r>
              <a:rPr lang="ja-JP" altLang="en-US" sz="4800" b="1" dirty="0">
                <a:latin typeface="ＭＳ Ｐゴシック" panose="020B0600070205080204" pitchFamily="50" charset="-128"/>
                <a:ea typeface="ＭＳ Ｐゴシック" panose="020B0600070205080204" pitchFamily="50" charset="-128"/>
              </a:rPr>
              <a:t>講義２「領域別のポイント」</a:t>
            </a:r>
            <a:endParaRPr kumimoji="1" lang="ja-JP" altLang="en-US" sz="4800" b="1" dirty="0">
              <a:latin typeface="ＭＳ Ｐゴシック" panose="020B0600070205080204" pitchFamily="50" charset="-128"/>
              <a:ea typeface="ＭＳ Ｐゴシック" panose="020B0600070205080204" pitchFamily="50" charset="-128"/>
            </a:endParaRPr>
          </a:p>
        </p:txBody>
      </p:sp>
      <p:pic>
        <p:nvPicPr>
          <p:cNvPr id="6" name="図 5">
            <a:extLst>
              <a:ext uri="{FF2B5EF4-FFF2-40B4-BE49-F238E27FC236}">
                <a16:creationId xmlns:a16="http://schemas.microsoft.com/office/drawing/2014/main" id="{B4C8198A-41EC-4E29-8EDE-DE5F2ADFAB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3605" y="2840000"/>
            <a:ext cx="4544789" cy="3149584"/>
          </a:xfrm>
          <a:prstGeom prst="rect">
            <a:avLst/>
          </a:prstGeom>
        </p:spPr>
      </p:pic>
    </p:spTree>
    <p:extLst>
      <p:ext uri="{BB962C8B-B14F-4D97-AF65-F5344CB8AC3E}">
        <p14:creationId xmlns:p14="http://schemas.microsoft.com/office/powerpoint/2010/main" val="330025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2893" y="-162742"/>
            <a:ext cx="10515600" cy="1325563"/>
          </a:xfrm>
        </p:spPr>
        <p:txBody>
          <a:bodyPr>
            <a:normAutofit/>
          </a:bodyPr>
          <a:lstStyle/>
          <a:p>
            <a:r>
              <a:rPr kumimoji="1" lang="ja-JP" altLang="en-US" sz="3200" dirty="0">
                <a:latin typeface="ＭＳ Ｐゴシック" panose="020B0600070205080204" pitchFamily="50" charset="-128"/>
                <a:ea typeface="ＭＳ Ｐゴシック" panose="020B0600070205080204" pitchFamily="50" charset="-128"/>
              </a:rPr>
              <a:t>単元の評価規準（例）</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913332496"/>
              </p:ext>
            </p:extLst>
          </p:nvPr>
        </p:nvGraphicFramePr>
        <p:xfrm>
          <a:off x="232893" y="861905"/>
          <a:ext cx="11655379" cy="4937760"/>
        </p:xfrm>
        <a:graphic>
          <a:graphicData uri="http://schemas.openxmlformats.org/drawingml/2006/table">
            <a:tbl>
              <a:tblPr firstRow="1" bandRow="1">
                <a:tableStyleId>{5C22544A-7EE6-4342-B048-85BDC9FD1C3A}</a:tableStyleId>
              </a:tblPr>
              <a:tblGrid>
                <a:gridCol w="482887">
                  <a:extLst>
                    <a:ext uri="{9D8B030D-6E8A-4147-A177-3AD203B41FA5}">
                      <a16:colId xmlns:a16="http://schemas.microsoft.com/office/drawing/2014/main" val="3653255335"/>
                    </a:ext>
                  </a:extLst>
                </a:gridCol>
                <a:gridCol w="3724164">
                  <a:extLst>
                    <a:ext uri="{9D8B030D-6E8A-4147-A177-3AD203B41FA5}">
                      <a16:colId xmlns:a16="http://schemas.microsoft.com/office/drawing/2014/main" val="2680527825"/>
                    </a:ext>
                  </a:extLst>
                </a:gridCol>
                <a:gridCol w="3724164">
                  <a:extLst>
                    <a:ext uri="{9D8B030D-6E8A-4147-A177-3AD203B41FA5}">
                      <a16:colId xmlns:a16="http://schemas.microsoft.com/office/drawing/2014/main" val="394903632"/>
                    </a:ext>
                  </a:extLst>
                </a:gridCol>
                <a:gridCol w="3724164">
                  <a:extLst>
                    <a:ext uri="{9D8B030D-6E8A-4147-A177-3AD203B41FA5}">
                      <a16:colId xmlns:a16="http://schemas.microsoft.com/office/drawing/2014/main" val="696325703"/>
                    </a:ext>
                  </a:extLst>
                </a:gridCol>
              </a:tblGrid>
              <a:tr h="337312">
                <a:tc>
                  <a:txBody>
                    <a:bodyPr/>
                    <a:lstStyle/>
                    <a:p>
                      <a:endParaRPr kumimoji="1" lang="ja-JP" altLang="en-US" b="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2400" b="0" dirty="0">
                          <a:solidFill>
                            <a:schemeClr val="tx1"/>
                          </a:solidFill>
                          <a:latin typeface="ＭＳ Ｐゴシック" panose="020B0600070205080204" pitchFamily="50" charset="-128"/>
                          <a:ea typeface="ＭＳ Ｐゴシック" panose="020B0600070205080204" pitchFamily="50" charset="-128"/>
                        </a:rPr>
                        <a:t>知識・技能</a:t>
                      </a:r>
                    </a:p>
                  </a:txBody>
                  <a:tcPr/>
                </a:tc>
                <a:tc>
                  <a:txBody>
                    <a:bodyPr/>
                    <a:lstStyle/>
                    <a:p>
                      <a:pPr algn="ctr"/>
                      <a:r>
                        <a:rPr kumimoji="1" lang="ja-JP" altLang="en-US" sz="2400" b="0" dirty="0">
                          <a:solidFill>
                            <a:schemeClr val="tx1"/>
                          </a:solidFill>
                          <a:latin typeface="ＭＳ Ｐゴシック" panose="020B0600070205080204" pitchFamily="50" charset="-128"/>
                          <a:ea typeface="ＭＳ Ｐゴシック" panose="020B0600070205080204" pitchFamily="50" charset="-128"/>
                        </a:rPr>
                        <a:t>思考・判断・表現</a:t>
                      </a:r>
                    </a:p>
                  </a:txBody>
                  <a:tcPr/>
                </a:tc>
                <a:tc>
                  <a:txBody>
                    <a:bodyPr/>
                    <a:lstStyle/>
                    <a:p>
                      <a:pPr algn="ct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主体的に学習に取り組む態度</a:t>
                      </a:r>
                    </a:p>
                  </a:txBody>
                  <a:tcPr/>
                </a:tc>
                <a:extLst>
                  <a:ext uri="{0D108BD9-81ED-4DB2-BD59-A6C34878D82A}">
                    <a16:rowId xmlns:a16="http://schemas.microsoft.com/office/drawing/2014/main" val="1654021283"/>
                  </a:ext>
                </a:extLst>
              </a:tr>
              <a:tr h="3710432">
                <a:tc>
                  <a:txBody>
                    <a:bodyPr/>
                    <a:lstStyle/>
                    <a:p>
                      <a:endParaRPr kumimoji="1" lang="en-US" altLang="ja-JP" dirty="0">
                        <a:latin typeface="HGPｺﾞｼｯｸE" panose="020B0900000000000000" pitchFamily="50" charset="-128"/>
                        <a:ea typeface="HGPｺﾞｼｯｸE" panose="020B0900000000000000" pitchFamily="50" charset="-128"/>
                      </a:endParaRPr>
                    </a:p>
                    <a:p>
                      <a:pPr algn="ctr"/>
                      <a:endParaRPr kumimoji="1" lang="en-US" altLang="ja-JP" dirty="0">
                        <a:latin typeface="HGPｺﾞｼｯｸE" panose="020B0900000000000000" pitchFamily="50" charset="-128"/>
                        <a:ea typeface="HGPｺﾞｼｯｸE" panose="020B0900000000000000" pitchFamily="50" charset="-128"/>
                      </a:endParaRPr>
                    </a:p>
                  </a:txBody>
                  <a:tcPr/>
                </a:tc>
                <a:tc>
                  <a:txBody>
                    <a:bodyPr/>
                    <a:lstStyle/>
                    <a:p>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知識</a:t>
                      </a:r>
                      <a:r>
                        <a:rPr kumimoji="1" lang="en-US" altLang="ja-JP" sz="2400" dirty="0">
                          <a:latin typeface="ＭＳ Ｐゴシック" panose="020B0600070205080204" pitchFamily="50" charset="-128"/>
                          <a:ea typeface="ＭＳ Ｐゴシック" panose="020B0600070205080204" pitchFamily="50" charset="-128"/>
                        </a:rPr>
                        <a:t>〉</a:t>
                      </a:r>
                    </a:p>
                    <a:p>
                      <a:r>
                        <a:rPr kumimoji="1" lang="ja-JP" altLang="en-US" sz="2400" dirty="0">
                          <a:latin typeface="ＭＳ Ｐゴシック" panose="020B0600070205080204" pitchFamily="50" charset="-128"/>
                          <a:ea typeface="ＭＳ Ｐゴシック" panose="020B0600070205080204" pitchFamily="50" charset="-128"/>
                        </a:rPr>
                        <a:t>夏休みの思い出を紹介する言い方を理解している。</a:t>
                      </a:r>
                      <a:endParaRPr kumimoji="1"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技能</a:t>
                      </a:r>
                      <a:r>
                        <a:rPr kumimoji="1" lang="en-US" altLang="ja-JP" sz="2400" dirty="0">
                          <a:latin typeface="ＭＳ Ｐゴシック" panose="020B0600070205080204" pitchFamily="50" charset="-128"/>
                          <a:ea typeface="ＭＳ Ｐゴシック" panose="020B0600070205080204" pitchFamily="50" charset="-128"/>
                        </a:rPr>
                        <a:t>〉</a:t>
                      </a:r>
                    </a:p>
                    <a:p>
                      <a:r>
                        <a:rPr kumimoji="1" lang="ja-JP" altLang="en-US" sz="2400" dirty="0">
                          <a:latin typeface="ＭＳ Ｐゴシック" panose="020B0600070205080204" pitchFamily="50" charset="-128"/>
                          <a:ea typeface="ＭＳ Ｐゴシック" panose="020B0600070205080204" pitchFamily="50" charset="-128"/>
                        </a:rPr>
                        <a:t>夏休みの思い出について，</a:t>
                      </a:r>
                      <a:r>
                        <a:rPr kumimoji="1" lang="en-US" altLang="ja-JP" sz="2400" dirty="0">
                          <a:latin typeface="ＭＳ Ｐゴシック" panose="020B0600070205080204" pitchFamily="50" charset="-128"/>
                          <a:ea typeface="ＭＳ Ｐゴシック" panose="020B0600070205080204" pitchFamily="50" charset="-128"/>
                        </a:rPr>
                        <a:t>I went to </a:t>
                      </a:r>
                      <a:r>
                        <a:rPr kumimoji="1" lang="ja-JP" altLang="en-US" sz="2400" dirty="0">
                          <a:latin typeface="ＭＳ Ｐゴシック" panose="020B0600070205080204" pitchFamily="50" charset="-128"/>
                          <a:ea typeface="ＭＳ Ｐゴシック" panose="020B0600070205080204" pitchFamily="50" charset="-128"/>
                        </a:rPr>
                        <a:t>～</a:t>
                      </a:r>
                      <a:r>
                        <a:rPr kumimoji="1" lang="en-US" altLang="ja-JP" sz="2400" dirty="0">
                          <a:latin typeface="ＭＳ Ｐゴシック" panose="020B0600070205080204" pitchFamily="50" charset="-128"/>
                          <a:ea typeface="ＭＳ Ｐゴシック" panose="020B0600070205080204" pitchFamily="50" charset="-128"/>
                        </a:rPr>
                        <a:t>. </a:t>
                      </a:r>
                    </a:p>
                    <a:p>
                      <a:r>
                        <a:rPr kumimoji="1" lang="en-US" altLang="ja-JP" sz="2400" dirty="0">
                          <a:latin typeface="ＭＳ Ｐゴシック" panose="020B0600070205080204" pitchFamily="50" charset="-128"/>
                          <a:ea typeface="ＭＳ Ｐゴシック" panose="020B0600070205080204" pitchFamily="50" charset="-128"/>
                        </a:rPr>
                        <a:t>I ate/saw</a:t>
                      </a:r>
                      <a:r>
                        <a:rPr kumimoji="1" lang="en-US" altLang="ja-JP" sz="2400" baseline="0" dirty="0">
                          <a:latin typeface="ＭＳ Ｐゴシック" panose="020B0600070205080204" pitchFamily="50" charset="-128"/>
                          <a:ea typeface="ＭＳ Ｐゴシック" panose="020B0600070205080204" pitchFamily="50" charset="-128"/>
                        </a:rPr>
                        <a:t>/enjoyed</a:t>
                      </a:r>
                      <a:r>
                        <a:rPr kumimoji="1" lang="ja-JP" altLang="en-US" sz="2400" baseline="0" dirty="0">
                          <a:latin typeface="ＭＳ Ｐゴシック" panose="020B0600070205080204" pitchFamily="50" charset="-128"/>
                          <a:ea typeface="ＭＳ Ｐゴシック" panose="020B0600070205080204" pitchFamily="50" charset="-128"/>
                        </a:rPr>
                        <a:t>～</a:t>
                      </a:r>
                      <a:r>
                        <a:rPr kumimoji="1" lang="en-US" altLang="ja-JP" sz="2400" baseline="0" dirty="0">
                          <a:latin typeface="ＭＳ Ｐゴシック" panose="020B0600070205080204" pitchFamily="50" charset="-128"/>
                          <a:ea typeface="ＭＳ Ｐゴシック" panose="020B0600070205080204" pitchFamily="50" charset="-128"/>
                        </a:rPr>
                        <a:t>.</a:t>
                      </a:r>
                    </a:p>
                    <a:p>
                      <a:r>
                        <a:rPr kumimoji="1" lang="en-US" altLang="ja-JP" sz="2400" baseline="0" dirty="0">
                          <a:latin typeface="ＭＳ Ｐゴシック" panose="020B0600070205080204" pitchFamily="50" charset="-128"/>
                          <a:ea typeface="ＭＳ Ｐゴシック" panose="020B0600070205080204" pitchFamily="50" charset="-128"/>
                        </a:rPr>
                        <a:t>It was </a:t>
                      </a:r>
                      <a:r>
                        <a:rPr kumimoji="1" lang="ja-JP" altLang="en-US" sz="2400" baseline="0" dirty="0">
                          <a:latin typeface="ＭＳ Ｐゴシック" panose="020B0600070205080204" pitchFamily="50" charset="-128"/>
                          <a:ea typeface="ＭＳ Ｐゴシック" panose="020B0600070205080204" pitchFamily="50" charset="-128"/>
                        </a:rPr>
                        <a:t>～</a:t>
                      </a:r>
                      <a:r>
                        <a:rPr kumimoji="1" lang="en-US" altLang="ja-JP" sz="2400" baseline="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等を用いて，考えや気持ちなどを伝え合う技能を身に付けている。</a:t>
                      </a:r>
                    </a:p>
                  </a:txBody>
                  <a:tcPr/>
                </a:tc>
                <a:tc>
                  <a:txBody>
                    <a:bodyPr/>
                    <a:lstStyle/>
                    <a:p>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自分の思い出をよく知ってもらったり相手の思い出をよく知ったりするために，自分や相手の行った場所，食べた物、見た物などについてお互いの考えや気持ちなどを伝え合っている。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ＭＳ Ｐゴシック" panose="020B0600070205080204" pitchFamily="50" charset="-128"/>
                          <a:ea typeface="ＭＳ Ｐゴシック" panose="020B0600070205080204" pitchFamily="50" charset="-128"/>
                        </a:rPr>
                        <a:t>自分の思い出をよく知ってもらったり相手の思い出をよく知ったりするために，自分や相手の行った場所，食べた物，見た物などについてお互いの考えや気持ちなどを伝え合おうとしている。</a:t>
                      </a:r>
                    </a:p>
                    <a:p>
                      <a:endParaRPr kumimoji="1" lang="ja-JP" altLang="en-US" sz="24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14319466"/>
                  </a:ext>
                </a:extLst>
              </a:tr>
            </a:tbl>
          </a:graphicData>
        </a:graphic>
      </p:graphicFrame>
      <p:sp>
        <p:nvSpPr>
          <p:cNvPr id="6" name="テキスト ボックス 5"/>
          <p:cNvSpPr txBox="1"/>
          <p:nvPr/>
        </p:nvSpPr>
        <p:spPr>
          <a:xfrm>
            <a:off x="232894" y="2218265"/>
            <a:ext cx="492443" cy="3581400"/>
          </a:xfrm>
          <a:prstGeom prst="rect">
            <a:avLst/>
          </a:prstGeom>
          <a:noFill/>
        </p:spPr>
        <p:txBody>
          <a:bodyPr vert="eaVert" wrap="square" rtlCol="0">
            <a:spAutoFit/>
          </a:bodyPr>
          <a:lstStyle/>
          <a:p>
            <a:r>
              <a:rPr kumimoji="1" lang="ja-JP" altLang="en-US" sz="2000" dirty="0">
                <a:latin typeface="ＭＳ Ｐゴシック" panose="020B0600070205080204" pitchFamily="50" charset="-128"/>
                <a:ea typeface="ＭＳ Ｐゴシック" panose="020B0600070205080204" pitchFamily="50" charset="-128"/>
              </a:rPr>
              <a:t>話すこと［やり取り］</a:t>
            </a:r>
          </a:p>
        </p:txBody>
      </p:sp>
    </p:spTree>
    <p:extLst>
      <p:ext uri="{BB962C8B-B14F-4D97-AF65-F5344CB8AC3E}">
        <p14:creationId xmlns:p14="http://schemas.microsoft.com/office/powerpoint/2010/main" val="82501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F6582D-40D1-48BF-8B15-9A6CA5252146}"/>
              </a:ext>
            </a:extLst>
          </p:cNvPr>
          <p:cNvSpPr>
            <a:spLocks noGrp="1"/>
          </p:cNvSpPr>
          <p:nvPr>
            <p:ph idx="1"/>
          </p:nvPr>
        </p:nvSpPr>
        <p:spPr>
          <a:xfrm>
            <a:off x="527481" y="1134307"/>
            <a:ext cx="11279819" cy="5404605"/>
          </a:xfrm>
        </p:spPr>
        <p:txBody>
          <a:bodyPr>
            <a:normAutofit/>
          </a:bodyPr>
          <a:lstStyle/>
          <a:p>
            <a:pPr marL="0" indent="0">
              <a:buNone/>
            </a:pPr>
            <a:r>
              <a:rPr lang="ja-JP" altLang="en-US" sz="2400" dirty="0">
                <a:latin typeface="Comic Sans MS" panose="030F0702030302020204" pitchFamily="66" charset="0"/>
                <a:ea typeface="ＭＳ 明朝" panose="02020609040205080304" pitchFamily="17" charset="-128"/>
              </a:rPr>
              <a:t>　</a:t>
            </a:r>
            <a:endParaRPr kumimoji="1" lang="ja-JP" altLang="en-US" sz="2400" dirty="0">
              <a:latin typeface="Comic Sans MS" panose="030F0702030302020204" pitchFamily="66" charset="0"/>
              <a:ea typeface="ＭＳ 明朝" panose="02020609040205080304" pitchFamily="17" charset="-128"/>
            </a:endParaRPr>
          </a:p>
        </p:txBody>
      </p:sp>
      <p:sp>
        <p:nvSpPr>
          <p:cNvPr id="5" name="角丸四角形吹き出し 4">
            <a:extLst>
              <a:ext uri="{FF2B5EF4-FFF2-40B4-BE49-F238E27FC236}">
                <a16:creationId xmlns:a16="http://schemas.microsoft.com/office/drawing/2014/main" id="{216550AD-F294-4F6E-B329-E969016443F8}"/>
              </a:ext>
            </a:extLst>
          </p:cNvPr>
          <p:cNvSpPr/>
          <p:nvPr/>
        </p:nvSpPr>
        <p:spPr>
          <a:xfrm>
            <a:off x="461943" y="406753"/>
            <a:ext cx="3154944" cy="541322"/>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やり取りの例</a:t>
            </a:r>
            <a:endParaRPr lang="ja-JP" altLang="ja-JP"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0D9865AA-E9EC-495E-88A7-5229AC7094A2}"/>
              </a:ext>
            </a:extLst>
          </p:cNvPr>
          <p:cNvSpPr/>
          <p:nvPr/>
        </p:nvSpPr>
        <p:spPr>
          <a:xfrm>
            <a:off x="461943" y="1811407"/>
            <a:ext cx="5459767" cy="47150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dirty="0">
                <a:latin typeface="ＭＳ 明朝" panose="02020609040205080304" pitchFamily="17" charset="-128"/>
                <a:ea typeface="ＭＳ 明朝" panose="02020609040205080304" pitchFamily="17" charset="-128"/>
              </a:rPr>
              <a:t> 　　　</a:t>
            </a:r>
            <a:r>
              <a:rPr lang="ja-JP" altLang="en-US" sz="2000" u="sng" dirty="0">
                <a:latin typeface="ＭＳ Ｐゴシック" panose="020B0600070205080204" pitchFamily="50" charset="-128"/>
                <a:ea typeface="ＭＳ Ｐゴシック" panose="020B0600070205080204" pitchFamily="50" charset="-128"/>
              </a:rPr>
              <a:t>児童①と児童②のやり取り </a:t>
            </a:r>
            <a:r>
              <a:rPr lang="ja-JP" altLang="en-US" sz="2000" u="sng" dirty="0">
                <a:latin typeface="ＭＳ 明朝" panose="02020609040205080304" pitchFamily="17" charset="-128"/>
                <a:ea typeface="ＭＳ 明朝" panose="02020609040205080304" pitchFamily="17" charset="-128"/>
              </a:rPr>
              <a:t>                                                                              </a:t>
            </a:r>
            <a:endParaRPr lang="en-US" altLang="ja-JP" sz="2000" u="sng" dirty="0">
              <a:latin typeface="ＭＳ 明朝" panose="02020609040205080304" pitchFamily="17" charset="-128"/>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Hello.</a:t>
            </a:r>
          </a:p>
          <a:p>
            <a:r>
              <a:rPr lang="ja-JP" altLang="en-US" sz="2000" dirty="0">
                <a:latin typeface="Comic Sans MS" panose="030F0702030302020204" pitchFamily="66" charset="0"/>
                <a:ea typeface="ＭＳ 明朝" panose="02020609040205080304" pitchFamily="17" charset="-128"/>
              </a:rPr>
              <a:t>②</a:t>
            </a:r>
            <a:r>
              <a:rPr lang="en-US" altLang="ja-JP" sz="2000" dirty="0">
                <a:latin typeface="Comic Sans MS" panose="030F0702030302020204" pitchFamily="66" charset="0"/>
                <a:ea typeface="ＭＳ 明朝" panose="02020609040205080304" pitchFamily="17" charset="-128"/>
              </a:rPr>
              <a:t>Hello.</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I went to the zoo.</a:t>
            </a:r>
          </a:p>
          <a:p>
            <a:r>
              <a:rPr lang="ja-JP" altLang="en-US" sz="2000" dirty="0">
                <a:latin typeface="Comic Sans MS" panose="030F0702030302020204" pitchFamily="66" charset="0"/>
                <a:ea typeface="ＭＳ 明朝" panose="02020609040205080304" pitchFamily="17" charset="-128"/>
              </a:rPr>
              <a:t>　</a:t>
            </a:r>
            <a:r>
              <a:rPr lang="en-US" altLang="ja-JP" sz="2000" dirty="0">
                <a:latin typeface="Comic Sans MS" panose="030F0702030302020204" pitchFamily="66" charset="0"/>
                <a:ea typeface="ＭＳ 明朝" panose="02020609040205080304" pitchFamily="17" charset="-128"/>
              </a:rPr>
              <a:t>It was fun.</a:t>
            </a:r>
          </a:p>
          <a:p>
            <a:r>
              <a:rPr lang="ja-JP" altLang="en-US" sz="2000" dirty="0">
                <a:latin typeface="Comic Sans MS" panose="030F0702030302020204" pitchFamily="66" charset="0"/>
                <a:ea typeface="ＭＳ 明朝" panose="02020609040205080304" pitchFamily="17" charset="-128"/>
              </a:rPr>
              <a:t>②</a:t>
            </a:r>
            <a:r>
              <a:rPr lang="en-US" altLang="ja-JP" sz="2000" dirty="0">
                <a:latin typeface="Comic Sans MS" panose="030F0702030302020204" pitchFamily="66" charset="0"/>
                <a:ea typeface="ＭＳ 明朝" panose="02020609040205080304" pitchFamily="17" charset="-128"/>
              </a:rPr>
              <a:t>Zoo! </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I saw pandas.</a:t>
            </a:r>
          </a:p>
          <a:p>
            <a:r>
              <a:rPr lang="ja-JP" altLang="en-US" sz="2000" dirty="0">
                <a:latin typeface="Comic Sans MS" panose="030F0702030302020204" pitchFamily="66" charset="0"/>
                <a:ea typeface="ＭＳ 明朝" panose="02020609040205080304" pitchFamily="17" charset="-128"/>
              </a:rPr>
              <a:t>   </a:t>
            </a:r>
            <a:r>
              <a:rPr lang="en-US" altLang="ja-JP" sz="2000" dirty="0">
                <a:latin typeface="Comic Sans MS" panose="030F0702030302020204" pitchFamily="66" charset="0"/>
                <a:ea typeface="ＭＳ 明朝" panose="02020609040205080304" pitchFamily="17" charset="-128"/>
              </a:rPr>
              <a:t>I ate shaved ice. I like shaved ice.</a:t>
            </a:r>
          </a:p>
          <a:p>
            <a:r>
              <a:rPr lang="ja-JP" altLang="en-US" sz="2000" dirty="0">
                <a:latin typeface="Comic Sans MS" panose="030F0702030302020204" pitchFamily="66" charset="0"/>
                <a:ea typeface="ＭＳ 明朝" panose="02020609040205080304" pitchFamily="17" charset="-128"/>
              </a:rPr>
              <a:t>　</a:t>
            </a:r>
            <a:r>
              <a:rPr lang="en-US" altLang="ja-JP" sz="2000" dirty="0">
                <a:latin typeface="Comic Sans MS" panose="030F0702030302020204" pitchFamily="66" charset="0"/>
                <a:ea typeface="ＭＳ 明朝" panose="02020609040205080304" pitchFamily="17" charset="-128"/>
              </a:rPr>
              <a:t>It was delicious.</a:t>
            </a:r>
          </a:p>
          <a:p>
            <a:r>
              <a:rPr lang="ja-JP" altLang="en-US" sz="2000" dirty="0">
                <a:latin typeface="Comic Sans MS" panose="030F0702030302020204" pitchFamily="66" charset="0"/>
                <a:ea typeface="ＭＳ 明朝" panose="02020609040205080304" pitchFamily="17" charset="-128"/>
              </a:rPr>
              <a:t>②</a:t>
            </a:r>
            <a:r>
              <a:rPr lang="en-US" altLang="ja-JP" sz="2000" dirty="0">
                <a:latin typeface="Comic Sans MS" panose="030F0702030302020204" pitchFamily="66" charset="0"/>
                <a:ea typeface="ＭＳ 明朝" panose="02020609040205080304" pitchFamily="17" charset="-128"/>
              </a:rPr>
              <a:t>That’s nice!</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I enjoyed shopping.</a:t>
            </a: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endParaRPr lang="en-US" altLang="ja-JP" sz="2000" dirty="0">
              <a:latin typeface="Comic Sans MS" panose="030F0702030302020204" pitchFamily="66" charset="0"/>
              <a:ea typeface="ＭＳ 明朝" panose="02020609040205080304" pitchFamily="17" charset="-128"/>
            </a:endParaRPr>
          </a:p>
        </p:txBody>
      </p:sp>
      <p:sp>
        <p:nvSpPr>
          <p:cNvPr id="12" name="正方形/長方形 11">
            <a:extLst>
              <a:ext uri="{FF2B5EF4-FFF2-40B4-BE49-F238E27FC236}">
                <a16:creationId xmlns:a16="http://schemas.microsoft.com/office/drawing/2014/main" id="{0E72B9E9-42BC-43FD-ABB0-5122ECA93205}"/>
              </a:ext>
            </a:extLst>
          </p:cNvPr>
          <p:cNvSpPr/>
          <p:nvPr/>
        </p:nvSpPr>
        <p:spPr>
          <a:xfrm>
            <a:off x="6134621" y="1824972"/>
            <a:ext cx="5459767" cy="47150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dirty="0">
                <a:latin typeface="ＭＳ 明朝" panose="02020609040205080304" pitchFamily="17" charset="-128"/>
                <a:ea typeface="ＭＳ 明朝" panose="02020609040205080304" pitchFamily="17" charset="-128"/>
              </a:rPr>
              <a:t> 　　　　　</a:t>
            </a:r>
            <a:r>
              <a:rPr lang="ja-JP" altLang="en-US" sz="2000" u="sng" dirty="0">
                <a:latin typeface="ＭＳ Ｐゴシック" panose="020B0600070205080204" pitchFamily="50" charset="-128"/>
                <a:ea typeface="ＭＳ Ｐゴシック" panose="020B0600070205080204" pitchFamily="50" charset="-128"/>
              </a:rPr>
              <a:t>児童①と児童③のやり取り</a:t>
            </a:r>
            <a:r>
              <a:rPr lang="ja-JP" altLang="en-US" sz="2000" u="sng" dirty="0">
                <a:latin typeface="ＭＳ 明朝" panose="02020609040205080304" pitchFamily="17" charset="-128"/>
                <a:ea typeface="ＭＳ 明朝" panose="02020609040205080304" pitchFamily="17" charset="-128"/>
              </a:rPr>
              <a:t>                                                                               </a:t>
            </a:r>
            <a:endParaRPr lang="en-US" altLang="ja-JP" sz="2000" u="sng" dirty="0">
              <a:latin typeface="ＭＳ 明朝" panose="02020609040205080304" pitchFamily="17" charset="-128"/>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③</a:t>
            </a:r>
            <a:r>
              <a:rPr lang="en-US" altLang="ja-JP" sz="2000" dirty="0">
                <a:latin typeface="Comic Sans MS" panose="030F0702030302020204" pitchFamily="66" charset="0"/>
                <a:ea typeface="ＭＳ 明朝" panose="02020609040205080304" pitchFamily="17" charset="-128"/>
              </a:rPr>
              <a:t>Hello.</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Hello.</a:t>
            </a:r>
          </a:p>
          <a:p>
            <a:r>
              <a:rPr lang="ja-JP" altLang="en-US" sz="2000" dirty="0">
                <a:latin typeface="Comic Sans MS" panose="030F0702030302020204" pitchFamily="66" charset="0"/>
                <a:ea typeface="ＭＳ 明朝" panose="02020609040205080304" pitchFamily="17" charset="-128"/>
              </a:rPr>
              <a:t>③</a:t>
            </a:r>
            <a:r>
              <a:rPr lang="en-US" altLang="ja-JP" sz="2000" dirty="0">
                <a:latin typeface="Comic Sans MS" panose="030F0702030302020204" pitchFamily="66" charset="0"/>
                <a:ea typeface="ＭＳ 明朝" panose="02020609040205080304" pitchFamily="17" charset="-128"/>
              </a:rPr>
              <a:t>I… I…</a:t>
            </a:r>
            <a:r>
              <a:rPr lang="ja-JP" altLang="en-US" sz="2000" dirty="0">
                <a:latin typeface="Comic Sans MS" panose="030F0702030302020204" pitchFamily="66" charset="0"/>
                <a:ea typeface="ＭＳ 明朝" panose="02020609040205080304" pitchFamily="17" charset="-128"/>
              </a:rPr>
              <a:t>何て言うんだっけ？</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（指導者に教えてもらって）</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③</a:t>
            </a:r>
            <a:r>
              <a:rPr lang="en-US" altLang="ja-JP" sz="2000" dirty="0">
                <a:latin typeface="Comic Sans MS" panose="030F0702030302020204" pitchFamily="66" charset="0"/>
                <a:ea typeface="ＭＳ 明朝" panose="02020609040205080304" pitchFamily="17" charset="-128"/>
              </a:rPr>
              <a:t> I went to Fukuoka. OK?</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Fukuoka! Nice!</a:t>
            </a:r>
          </a:p>
          <a:p>
            <a:r>
              <a:rPr lang="ja-JP" altLang="en-US" sz="2000" dirty="0">
                <a:latin typeface="Comic Sans MS" panose="030F0702030302020204" pitchFamily="66" charset="0"/>
                <a:ea typeface="ＭＳ 明朝" panose="02020609040205080304" pitchFamily="17" charset="-128"/>
              </a:rPr>
              <a:t>③</a:t>
            </a:r>
            <a:r>
              <a:rPr lang="en-US" altLang="ja-JP" sz="2000" dirty="0">
                <a:latin typeface="Comic Sans MS" panose="030F0702030302020204" pitchFamily="66" charset="0"/>
                <a:ea typeface="ＭＳ 明朝" panose="02020609040205080304" pitchFamily="17" charset="-128"/>
              </a:rPr>
              <a:t>I … Ramen.</a:t>
            </a:r>
            <a:r>
              <a:rPr lang="ja-JP" altLang="en-US" sz="2000" dirty="0">
                <a:latin typeface="Comic Sans MS" panose="030F0702030302020204" pitchFamily="66" charset="0"/>
                <a:ea typeface="ＭＳ 明朝" panose="02020609040205080304" pitchFamily="17" charset="-128"/>
              </a:rPr>
              <a:t>（ジェスチャーをしながら）</a:t>
            </a:r>
            <a:endParaRPr lang="en-US" altLang="ja-JP" sz="2000" dirty="0">
              <a:latin typeface="Comic Sans MS" panose="030F0702030302020204" pitchFamily="66" charset="0"/>
              <a:ea typeface="ＭＳ 明朝" panose="02020609040205080304" pitchFamily="17" charset="-128"/>
            </a:endParaRPr>
          </a:p>
          <a:p>
            <a:r>
              <a:rPr lang="en-US" altLang="ja-JP" sz="2000" dirty="0">
                <a:latin typeface="Comic Sans MS" panose="030F0702030302020204" pitchFamily="66" charset="0"/>
                <a:ea typeface="ＭＳ 明朝" panose="02020609040205080304" pitchFamily="17" charset="-128"/>
              </a:rPr>
              <a:t>   It was delicious. </a:t>
            </a:r>
          </a:p>
          <a:p>
            <a:r>
              <a:rPr lang="ja-JP" altLang="en-US" sz="2000" dirty="0">
                <a:latin typeface="Comic Sans MS" panose="030F0702030302020204" pitchFamily="66" charset="0"/>
                <a:ea typeface="ＭＳ 明朝" panose="02020609040205080304" pitchFamily="17" charset="-128"/>
              </a:rPr>
              <a:t>①</a:t>
            </a:r>
            <a:r>
              <a:rPr lang="en-US" altLang="ja-JP" sz="2000" dirty="0">
                <a:latin typeface="Comic Sans MS" panose="030F0702030302020204" pitchFamily="66" charset="0"/>
                <a:ea typeface="ＭＳ 明朝" panose="02020609040205080304" pitchFamily="17" charset="-128"/>
              </a:rPr>
              <a:t>Wow. Ramen!</a:t>
            </a:r>
          </a:p>
          <a:p>
            <a:r>
              <a:rPr lang="en-US" altLang="ja-JP" sz="2000" dirty="0">
                <a:latin typeface="Comic Sans MS" panose="030F0702030302020204" pitchFamily="66" charset="0"/>
                <a:ea typeface="ＭＳ 明朝" panose="02020609040205080304" pitchFamily="17" charset="-128"/>
              </a:rPr>
              <a:t>    You ate Tonkotsu? Miso?</a:t>
            </a:r>
          </a:p>
          <a:p>
            <a:r>
              <a:rPr lang="ja-JP" altLang="en-US" sz="2000" dirty="0"/>
              <a:t>③え～っと</a:t>
            </a:r>
            <a:r>
              <a:rPr lang="en-US" altLang="ja-JP" sz="2000" dirty="0"/>
              <a:t>…</a:t>
            </a:r>
            <a:r>
              <a:rPr lang="en-US" altLang="ja-JP" sz="2000" dirty="0">
                <a:latin typeface="Comic Sans MS" panose="030F0702030302020204" pitchFamily="66" charset="0"/>
              </a:rPr>
              <a:t>Tonkotsu.</a:t>
            </a:r>
          </a:p>
          <a:p>
            <a:r>
              <a:rPr kumimoji="1" lang="ja-JP" altLang="en-US" sz="2000" dirty="0">
                <a:latin typeface="Comic Sans MS" panose="030F0702030302020204" pitchFamily="66" charset="0"/>
              </a:rPr>
              <a:t>　       </a:t>
            </a:r>
            <a:r>
              <a:rPr lang="ja-JP" altLang="en-US" sz="2000" dirty="0">
                <a:latin typeface="Comic Sans MS" panose="030F0702030302020204" pitchFamily="66" charset="0"/>
                <a:ea typeface="ＭＳ 明朝" panose="02020609040205080304" pitchFamily="17" charset="-128"/>
              </a:rPr>
              <a:t>・</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r>
              <a:rPr lang="ja-JP" altLang="en-US" sz="2000" dirty="0">
                <a:latin typeface="Comic Sans MS" panose="030F0702030302020204" pitchFamily="66" charset="0"/>
                <a:ea typeface="ＭＳ 明朝" panose="02020609040205080304" pitchFamily="17" charset="-128"/>
              </a:rPr>
              <a:t>　　　・</a:t>
            </a:r>
            <a:endParaRPr lang="en-US" altLang="ja-JP" sz="2000" dirty="0">
              <a:latin typeface="Comic Sans MS" panose="030F0702030302020204" pitchFamily="66" charset="0"/>
              <a:ea typeface="ＭＳ 明朝" panose="02020609040205080304" pitchFamily="17" charset="-128"/>
            </a:endParaRPr>
          </a:p>
          <a:p>
            <a:endParaRPr kumimoji="1" lang="ja-JP" altLang="en-US" sz="2000" dirty="0">
              <a:latin typeface="Comic Sans MS" panose="030F0702030302020204" pitchFamily="66" charset="0"/>
            </a:endParaRPr>
          </a:p>
        </p:txBody>
      </p:sp>
      <p:sp>
        <p:nvSpPr>
          <p:cNvPr id="15" name="四角形: 角を丸くする 14">
            <a:extLst>
              <a:ext uri="{FF2B5EF4-FFF2-40B4-BE49-F238E27FC236}">
                <a16:creationId xmlns:a16="http://schemas.microsoft.com/office/drawing/2014/main" id="{8A2087BE-2EB5-442C-A4F5-44FB28E325CC}"/>
              </a:ext>
            </a:extLst>
          </p:cNvPr>
          <p:cNvSpPr/>
          <p:nvPr/>
        </p:nvSpPr>
        <p:spPr>
          <a:xfrm>
            <a:off x="6182810" y="312843"/>
            <a:ext cx="5459767" cy="55659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dirty="0">
                <a:solidFill>
                  <a:schemeClr val="tx1"/>
                </a:solidFill>
                <a:latin typeface="ＭＳ Ｐゴシック" panose="020B0600070205080204" pitchFamily="50" charset="-128"/>
                <a:ea typeface="ＭＳ Ｐゴシック" panose="020B0600070205080204" pitchFamily="50" charset="-128"/>
              </a:rPr>
              <a:t>「知識・技能」　　　　　　　　　　　　 ・・・</a:t>
            </a:r>
            <a:r>
              <a:rPr lang="ja-JP" altLang="en-US" sz="2400" dirty="0" err="1">
                <a:solidFill>
                  <a:schemeClr val="tx1"/>
                </a:solidFill>
                <a:latin typeface="ＭＳ Ｐゴシック" panose="020B0600070205080204" pitchFamily="50" charset="-128"/>
                <a:ea typeface="ＭＳ Ｐゴシック" panose="020B0600070205080204" pitchFamily="50" charset="-128"/>
              </a:rPr>
              <a:t>ｂ</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四角形: 角を丸くする 14">
            <a:extLst>
              <a:ext uri="{FF2B5EF4-FFF2-40B4-BE49-F238E27FC236}">
                <a16:creationId xmlns:a16="http://schemas.microsoft.com/office/drawing/2014/main" id="{8A2087BE-2EB5-442C-A4F5-44FB28E325CC}"/>
              </a:ext>
            </a:extLst>
          </p:cNvPr>
          <p:cNvSpPr/>
          <p:nvPr/>
        </p:nvSpPr>
        <p:spPr>
          <a:xfrm>
            <a:off x="6167390" y="870586"/>
            <a:ext cx="5475187" cy="90149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dirty="0">
                <a:solidFill>
                  <a:schemeClr val="tx1"/>
                </a:solidFill>
                <a:latin typeface="ＭＳ Ｐゴシック" panose="020B0600070205080204" pitchFamily="50" charset="-128"/>
                <a:ea typeface="ＭＳ Ｐゴシック" panose="020B0600070205080204" pitchFamily="50" charset="-128"/>
              </a:rPr>
              <a:t>「思考・判断・表現」　　　　　   　   ・・・</a:t>
            </a:r>
            <a:r>
              <a:rPr lang="ja-JP" altLang="en-US" sz="2400" dirty="0" err="1">
                <a:solidFill>
                  <a:schemeClr val="tx1"/>
                </a:solidFill>
                <a:latin typeface="ＭＳ Ｐゴシック" panose="020B0600070205080204" pitchFamily="50" charset="-128"/>
                <a:ea typeface="ＭＳ Ｐゴシック" panose="020B0600070205080204" pitchFamily="50" charset="-128"/>
              </a:rPr>
              <a:t>ｂ</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「主体的に学習に取り組む態度」 ・・・</a:t>
            </a:r>
            <a:r>
              <a:rPr lang="ja-JP" altLang="en-US" sz="2400" dirty="0" err="1">
                <a:solidFill>
                  <a:schemeClr val="tx1"/>
                </a:solidFill>
                <a:latin typeface="ＭＳ Ｐゴシック" panose="020B0600070205080204" pitchFamily="50" charset="-128"/>
                <a:ea typeface="ＭＳ Ｐゴシック" panose="020B0600070205080204" pitchFamily="50" charset="-128"/>
              </a:rPr>
              <a:t>ｂ</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角丸四角形 21">
            <a:extLst>
              <a:ext uri="{FF2B5EF4-FFF2-40B4-BE49-F238E27FC236}">
                <a16:creationId xmlns:a16="http://schemas.microsoft.com/office/drawing/2014/main" id="{CE9B39CD-311C-4DFB-B727-E5A82E260253}"/>
              </a:ext>
            </a:extLst>
          </p:cNvPr>
          <p:cNvSpPr/>
          <p:nvPr/>
        </p:nvSpPr>
        <p:spPr>
          <a:xfrm>
            <a:off x="6485996" y="4915606"/>
            <a:ext cx="3152783" cy="310388"/>
          </a:xfrm>
          <a:prstGeom prst="round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21">
            <a:extLst>
              <a:ext uri="{FF2B5EF4-FFF2-40B4-BE49-F238E27FC236}">
                <a16:creationId xmlns:a16="http://schemas.microsoft.com/office/drawing/2014/main" id="{C7748AB4-C153-40D5-99FE-B8A8261C4CAB}"/>
              </a:ext>
            </a:extLst>
          </p:cNvPr>
          <p:cNvSpPr/>
          <p:nvPr/>
        </p:nvSpPr>
        <p:spPr>
          <a:xfrm>
            <a:off x="2744007" y="4013755"/>
            <a:ext cx="2189439" cy="310388"/>
          </a:xfrm>
          <a:prstGeom prst="round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3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吹き出し 3"/>
          <p:cNvSpPr/>
          <p:nvPr/>
        </p:nvSpPr>
        <p:spPr>
          <a:xfrm>
            <a:off x="3619827" y="995643"/>
            <a:ext cx="4502171" cy="1188719"/>
          </a:xfrm>
          <a:prstGeom prst="wedgeRectCallout">
            <a:avLst>
              <a:gd name="adj1" fmla="val 52942"/>
              <a:gd name="adj2" fmla="val 1289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5400" dirty="0">
                <a:solidFill>
                  <a:schemeClr val="tx1"/>
                </a:solidFill>
                <a:latin typeface="Comic Sans MS" panose="030F0702030302020204" pitchFamily="66" charset="0"/>
              </a:rPr>
              <a:t>Small Talk</a:t>
            </a:r>
            <a:endParaRPr lang="ja-JP" altLang="en-US" sz="5400" dirty="0">
              <a:solidFill>
                <a:schemeClr val="tx1"/>
              </a:solidFill>
              <a:latin typeface="Comic Sans MS" panose="030F0702030302020204" pitchFamily="66" charset="0"/>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6492" y="3991429"/>
            <a:ext cx="2490783" cy="1865683"/>
          </a:xfrm>
          <a:prstGeom prst="rect">
            <a:avLst/>
          </a:prstGeom>
        </p:spPr>
      </p:pic>
      <p:sp>
        <p:nvSpPr>
          <p:cNvPr id="5" name="雲 4"/>
          <p:cNvSpPr/>
          <p:nvPr/>
        </p:nvSpPr>
        <p:spPr>
          <a:xfrm>
            <a:off x="1030606" y="2434852"/>
            <a:ext cx="2438400" cy="1611560"/>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高学年の活動</a:t>
            </a:r>
            <a:endParaRPr kumimoji="1" lang="ja-JP" altLang="en-US"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雲 5"/>
          <p:cNvSpPr/>
          <p:nvPr/>
        </p:nvSpPr>
        <p:spPr>
          <a:xfrm>
            <a:off x="2005725" y="4422147"/>
            <a:ext cx="4423634" cy="2027698"/>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即興で「話すこと</a:t>
            </a:r>
            <a:r>
              <a:rPr lang="en-US" altLang="ja-JP" sz="2800" dirty="0">
                <a:solidFill>
                  <a:schemeClr val="tx1"/>
                </a:solidFill>
                <a:latin typeface="ＭＳ Ｐゴシック" panose="020B0600070205080204" pitchFamily="50" charset="-128"/>
                <a:ea typeface="ＭＳ Ｐゴシック" panose="020B0600070205080204" pitchFamily="50"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rPr>
              <a:t>やり取り</a:t>
            </a:r>
            <a:r>
              <a:rPr lang="en-US" altLang="ja-JP" sz="2800" dirty="0">
                <a:solidFill>
                  <a:schemeClr val="tx1"/>
                </a:solidFill>
                <a:latin typeface="ＭＳ Ｐゴシック" panose="020B0600070205080204" pitchFamily="50" charset="-128"/>
                <a:ea typeface="ＭＳ Ｐゴシック" panose="020B0600070205080204" pitchFamily="50"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rPr>
              <a:t>」の</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言語活動</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雲 6"/>
          <p:cNvSpPr/>
          <p:nvPr/>
        </p:nvSpPr>
        <p:spPr>
          <a:xfrm>
            <a:off x="4882843" y="2560097"/>
            <a:ext cx="2331031" cy="1611560"/>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２時間に</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１回程度</a:t>
            </a:r>
            <a:endParaRPr kumimoji="1" lang="ja-JP" altLang="en-US" sz="28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9962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761" y="404666"/>
            <a:ext cx="11305810" cy="5792933"/>
          </a:xfrm>
        </p:spPr>
        <p:txBody>
          <a:bodyPr>
            <a:noAutofit/>
          </a:bodyPr>
          <a:lstStyle/>
          <a:p>
            <a:pPr algn="l"/>
            <a:r>
              <a:rPr lang="en-US" altLang="ja-JP" sz="3600" b="1" dirty="0">
                <a:solidFill>
                  <a:srgbClr val="FF0000"/>
                </a:solidFill>
                <a:latin typeface="ＭＳ Ｐゴシック" panose="020B0600070205080204" pitchFamily="50" charset="-128"/>
                <a:ea typeface="ＭＳ Ｐゴシック" panose="020B0600070205080204" pitchFamily="50" charset="-128"/>
              </a:rPr>
              <a:t>Small Talk</a:t>
            </a:r>
            <a:r>
              <a:rPr lang="ja-JP" altLang="en-US" sz="3600" dirty="0">
                <a:latin typeface="ＭＳ Ｐゴシック" panose="020B0600070205080204" pitchFamily="50" charset="-128"/>
                <a:ea typeface="ＭＳ Ｐゴシック" panose="020B0600070205080204" pitchFamily="50" charset="-128"/>
              </a:rPr>
              <a:t>の目的</a:t>
            </a:r>
            <a:r>
              <a:rPr lang="en-US" altLang="ja-JP" sz="3600" dirty="0">
                <a:latin typeface="ＭＳ Ｐゴシック" panose="020B0600070205080204" pitchFamily="50" charset="-128"/>
                <a:ea typeface="ＭＳ Ｐゴシック" panose="020B0600070205080204" pitchFamily="50" charset="-128"/>
              </a:rPr>
              <a:t/>
            </a:r>
            <a:br>
              <a:rPr lang="en-US" altLang="ja-JP" sz="3600" dirty="0">
                <a:latin typeface="ＭＳ Ｐゴシック" panose="020B0600070205080204" pitchFamily="50" charset="-128"/>
                <a:ea typeface="ＭＳ Ｐゴシック" panose="020B0600070205080204" pitchFamily="50" charset="-128"/>
              </a:rPr>
            </a:br>
            <a:r>
              <a:rPr lang="en-US" altLang="ja-JP" sz="3600" dirty="0">
                <a:latin typeface="ＭＳ Ｐゴシック" panose="020B0600070205080204" pitchFamily="50" charset="-128"/>
                <a:ea typeface="ＭＳ Ｐゴシック" panose="020B0600070205080204" pitchFamily="50" charset="-128"/>
              </a:rPr>
              <a:t/>
            </a:r>
            <a:br>
              <a:rPr lang="en-US" altLang="ja-JP" sz="3600" dirty="0">
                <a:latin typeface="ＭＳ Ｐゴシック" panose="020B0600070205080204" pitchFamily="50" charset="-128"/>
                <a:ea typeface="ＭＳ Ｐゴシック" panose="020B0600070205080204" pitchFamily="50" charset="-128"/>
              </a:rPr>
            </a:br>
            <a:r>
              <a:rPr lang="en-US" altLang="ja-JP" sz="3600" dirty="0">
                <a:latin typeface="ＭＳ Ｐゴシック" panose="020B0600070205080204" pitchFamily="50" charset="-128"/>
                <a:ea typeface="ＭＳ Ｐゴシック" panose="020B0600070205080204" pitchFamily="50" charset="-128"/>
              </a:rPr>
              <a:t/>
            </a:r>
            <a:br>
              <a:rPr lang="en-US" altLang="ja-JP" sz="3600" dirty="0">
                <a:latin typeface="ＭＳ Ｐゴシック" panose="020B0600070205080204" pitchFamily="50" charset="-128"/>
                <a:ea typeface="ＭＳ Ｐゴシック" panose="020B0600070205080204" pitchFamily="50" charset="-128"/>
              </a:rPr>
            </a:br>
            <a:r>
              <a:rPr lang="ja-JP" altLang="en-US" sz="3600" dirty="0">
                <a:latin typeface="ＭＳ Ｐゴシック" panose="020B0600070205080204" pitchFamily="50" charset="-128"/>
                <a:ea typeface="ＭＳ Ｐゴシック" panose="020B0600070205080204" pitchFamily="50" charset="-128"/>
              </a:rPr>
              <a:t>　　　　</a:t>
            </a:r>
            <a:r>
              <a:rPr lang="ja-JP" altLang="en-US" sz="4000" dirty="0">
                <a:latin typeface="ＭＳ Ｐゴシック" panose="020B0600070205080204" pitchFamily="50" charset="-128"/>
                <a:ea typeface="ＭＳ Ｐゴシック" panose="020B0600070205080204" pitchFamily="50" charset="-128"/>
              </a:rPr>
              <a:t>の続け方を指導すること。</a:t>
            </a: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ja-JP" altLang="en-US" sz="4000" dirty="0">
                <a:latin typeface="ＭＳ Ｐゴシック" panose="020B0600070205080204" pitchFamily="50" charset="-128"/>
                <a:ea typeface="ＭＳ Ｐゴシック" panose="020B0600070205080204" pitchFamily="50" charset="-128"/>
              </a:rPr>
              <a:t>　　既習表現を繰り返し使用できるようにして，その</a:t>
            </a: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ja-JP" altLang="en-US" sz="4000" dirty="0">
                <a:latin typeface="ＭＳ Ｐゴシック" panose="020B0600070205080204" pitchFamily="50" charset="-128"/>
                <a:ea typeface="ＭＳ Ｐゴシック" panose="020B0600070205080204" pitchFamily="50" charset="-128"/>
              </a:rPr>
              <a:t>　　　　を図ること。</a:t>
            </a:r>
            <a:r>
              <a:rPr lang="en-US" altLang="ja-JP" sz="4000" b="1" dirty="0">
                <a:latin typeface="ＭＳ Ｐゴシック" panose="020B0600070205080204" pitchFamily="50" charset="-128"/>
                <a:ea typeface="ＭＳ Ｐゴシック" panose="020B0600070205080204" pitchFamily="50" charset="-128"/>
              </a:rPr>
              <a:t/>
            </a:r>
            <a:br>
              <a:rPr lang="en-US" altLang="ja-JP" sz="4000" b="1" dirty="0">
                <a:latin typeface="ＭＳ Ｐゴシック" panose="020B0600070205080204" pitchFamily="50" charset="-128"/>
                <a:ea typeface="ＭＳ Ｐゴシック" panose="020B0600070205080204" pitchFamily="50" charset="-128"/>
              </a:rPr>
            </a:br>
            <a:r>
              <a:rPr lang="ja-JP" altLang="en-US" sz="7200" b="1" dirty="0">
                <a:latin typeface="ＭＳ Ｐゴシック" panose="020B0600070205080204" pitchFamily="50" charset="-128"/>
                <a:ea typeface="ＭＳ Ｐゴシック" panose="020B0600070205080204" pitchFamily="50" charset="-128"/>
              </a:rPr>
              <a:t>　　　　　　　</a:t>
            </a:r>
            <a:endParaRPr lang="ja-JP" altLang="en-US" sz="8000"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595086" y="1848015"/>
            <a:ext cx="1132114" cy="638629"/>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595086" y="4554109"/>
            <a:ext cx="1132114" cy="638629"/>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595086" y="1848015"/>
            <a:ext cx="1132114" cy="63862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対話</a:t>
            </a:r>
          </a:p>
        </p:txBody>
      </p:sp>
      <p:sp>
        <p:nvSpPr>
          <p:cNvPr id="10" name="正方形/長方形 9"/>
          <p:cNvSpPr/>
          <p:nvPr/>
        </p:nvSpPr>
        <p:spPr>
          <a:xfrm>
            <a:off x="595086" y="4554109"/>
            <a:ext cx="1132114" cy="6531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rgbClr val="FF0000"/>
                </a:solidFill>
                <a:latin typeface="ＭＳ Ｐゴシック" panose="020B0600070205080204" pitchFamily="50" charset="-128"/>
                <a:ea typeface="ＭＳ Ｐゴシック" panose="020B0600070205080204" pitchFamily="50" charset="-128"/>
              </a:rPr>
              <a:t>定着</a:t>
            </a:r>
          </a:p>
        </p:txBody>
      </p:sp>
    </p:spTree>
    <p:extLst>
      <p:ext uri="{BB962C8B-B14F-4D97-AF65-F5344CB8AC3E}">
        <p14:creationId xmlns:p14="http://schemas.microsoft.com/office/powerpoint/2010/main" val="220266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1442" y="147489"/>
            <a:ext cx="6899587" cy="638122"/>
          </a:xfrm>
        </p:spPr>
        <p:txBody>
          <a:bodyPr>
            <a:normAutofit/>
          </a:bodyPr>
          <a:lstStyle/>
          <a:p>
            <a:r>
              <a:rPr kumimoji="1" lang="ja-JP" altLang="en-US" sz="3200" u="sng" dirty="0">
                <a:solidFill>
                  <a:srgbClr val="FF0000"/>
                </a:solidFill>
                <a:latin typeface="ＭＳ Ｐゴシック" panose="020B0600070205080204" pitchFamily="50" charset="-128"/>
                <a:ea typeface="ＭＳ Ｐゴシック" panose="020B0600070205080204" pitchFamily="50" charset="-128"/>
              </a:rPr>
              <a:t>対話</a:t>
            </a:r>
            <a:r>
              <a:rPr kumimoji="1" lang="ja-JP" altLang="en-US" sz="3200" dirty="0">
                <a:latin typeface="ＭＳ Ｐゴシック" panose="020B0600070205080204" pitchFamily="50" charset="-128"/>
                <a:ea typeface="ＭＳ Ｐゴシック" panose="020B0600070205080204" pitchFamily="50" charset="-128"/>
              </a:rPr>
              <a:t>を続けるための基本的な表現例</a:t>
            </a:r>
          </a:p>
        </p:txBody>
      </p:sp>
      <p:graphicFrame>
        <p:nvGraphicFramePr>
          <p:cNvPr id="4" name="コンテンツ プレースホルダ 4"/>
          <p:cNvGraphicFramePr>
            <a:graphicFrameLocks/>
          </p:cNvGraphicFramePr>
          <p:nvPr>
            <p:extLst>
              <p:ext uri="{D42A27DB-BD31-4B8C-83A1-F6EECF244321}">
                <p14:modId xmlns:p14="http://schemas.microsoft.com/office/powerpoint/2010/main" val="588767413"/>
              </p:ext>
            </p:extLst>
          </p:nvPr>
        </p:nvGraphicFramePr>
        <p:xfrm>
          <a:off x="1159099" y="785611"/>
          <a:ext cx="9223884" cy="5895321"/>
        </p:xfrm>
        <a:graphic>
          <a:graphicData uri="http://schemas.openxmlformats.org/drawingml/2006/table">
            <a:tbl>
              <a:tblPr firstRow="1" bandRow="1">
                <a:tableStyleId>{5C22544A-7EE6-4342-B048-85BDC9FD1C3A}</a:tableStyleId>
              </a:tblPr>
              <a:tblGrid>
                <a:gridCol w="1634737">
                  <a:extLst>
                    <a:ext uri="{9D8B030D-6E8A-4147-A177-3AD203B41FA5}">
                      <a16:colId xmlns:a16="http://schemas.microsoft.com/office/drawing/2014/main" val="20000"/>
                    </a:ext>
                  </a:extLst>
                </a:gridCol>
                <a:gridCol w="7589147">
                  <a:extLst>
                    <a:ext uri="{9D8B030D-6E8A-4147-A177-3AD203B41FA5}">
                      <a16:colId xmlns:a16="http://schemas.microsoft.com/office/drawing/2014/main" val="20001"/>
                    </a:ext>
                  </a:extLst>
                </a:gridCol>
              </a:tblGrid>
              <a:tr h="436023">
                <a:tc>
                  <a:txBody>
                    <a:bodyPr/>
                    <a:lstStyle/>
                    <a:p>
                      <a:endParaRPr kumimoji="1" lang="ja-JP" altLang="en-US" sz="1800" dirty="0"/>
                    </a:p>
                  </a:txBody>
                  <a:tcPr marL="84420" marR="84420">
                    <a:solidFill>
                      <a:srgbClr val="00B0F0"/>
                    </a:solidFill>
                  </a:tcPr>
                </a:tc>
                <a:tc>
                  <a:txBody>
                    <a:bodyPr/>
                    <a:lstStyle/>
                    <a:p>
                      <a:endParaRPr kumimoji="1" lang="ja-JP" altLang="en-US" sz="1800" dirty="0"/>
                    </a:p>
                  </a:txBody>
                  <a:tcPr marL="84420" marR="84420">
                    <a:solidFill>
                      <a:srgbClr val="00B0F0"/>
                    </a:solidFill>
                  </a:tcPr>
                </a:tc>
                <a:extLst>
                  <a:ext uri="{0D108BD9-81ED-4DB2-BD59-A6C34878D82A}">
                    <a16:rowId xmlns:a16="http://schemas.microsoft.com/office/drawing/2014/main" val="10000"/>
                  </a:ext>
                </a:extLst>
              </a:tr>
              <a:tr h="763040">
                <a:tc>
                  <a:txBody>
                    <a:bodyPr/>
                    <a:lstStyle/>
                    <a:p>
                      <a:r>
                        <a:rPr kumimoji="1" lang="ja-JP" altLang="en-US" sz="1800" dirty="0"/>
                        <a:t>対話の開始</a:t>
                      </a:r>
                    </a:p>
                  </a:txBody>
                  <a:tcPr marL="84420" marR="84420"/>
                </a:tc>
                <a:tc>
                  <a:txBody>
                    <a:bodyPr/>
                    <a:lstStyle/>
                    <a:p>
                      <a:r>
                        <a:rPr kumimoji="1" lang="ja-JP" altLang="en-US" sz="1800" dirty="0"/>
                        <a:t>対話の始めの挨拶</a:t>
                      </a:r>
                      <a:endParaRPr kumimoji="1" lang="en-US" altLang="ja-JP" sz="1800" dirty="0"/>
                    </a:p>
                    <a:p>
                      <a:r>
                        <a:rPr kumimoji="1" lang="en-US" altLang="ja-JP" sz="1800" dirty="0"/>
                        <a:t>Hello. / How  are  you?</a:t>
                      </a:r>
                      <a:r>
                        <a:rPr kumimoji="1" lang="en-US" altLang="ja-JP" sz="1800" baseline="0" dirty="0"/>
                        <a:t> / I’m  good.  How  are  you?</a:t>
                      </a:r>
                      <a:r>
                        <a:rPr kumimoji="1" lang="ja-JP" altLang="en-US" sz="1800" baseline="0" dirty="0"/>
                        <a:t>など</a:t>
                      </a:r>
                      <a:endParaRPr kumimoji="1" lang="ja-JP" altLang="en-US" sz="1800" dirty="0"/>
                    </a:p>
                  </a:txBody>
                  <a:tcPr marL="84420" marR="84420"/>
                </a:tc>
                <a:extLst>
                  <a:ext uri="{0D108BD9-81ED-4DB2-BD59-A6C34878D82A}">
                    <a16:rowId xmlns:a16="http://schemas.microsoft.com/office/drawing/2014/main" val="10001"/>
                  </a:ext>
                </a:extLst>
              </a:tr>
              <a:tr h="787263">
                <a:tc>
                  <a:txBody>
                    <a:bodyPr/>
                    <a:lstStyle/>
                    <a:p>
                      <a:r>
                        <a:rPr kumimoji="1" lang="ja-JP" altLang="en-US" sz="1800" dirty="0"/>
                        <a:t>繰り返し</a:t>
                      </a:r>
                    </a:p>
                  </a:txBody>
                  <a:tcPr marL="84420" marR="84420"/>
                </a:tc>
                <a:tc>
                  <a:txBody>
                    <a:bodyPr/>
                    <a:lstStyle/>
                    <a:p>
                      <a:r>
                        <a:rPr kumimoji="1" lang="ja-JP" altLang="en-US" sz="1800" dirty="0"/>
                        <a:t>相手の話した内容の中心となる語や文を繰り返して確かめること</a:t>
                      </a:r>
                      <a:endParaRPr kumimoji="1" lang="en-US" altLang="ja-JP" sz="1800" dirty="0"/>
                    </a:p>
                    <a:p>
                      <a:r>
                        <a:rPr kumimoji="1" lang="ja-JP" altLang="en-US" sz="1800" dirty="0"/>
                        <a:t>相手：</a:t>
                      </a:r>
                      <a:r>
                        <a:rPr kumimoji="1" lang="en-US" altLang="ja-JP" sz="1800" dirty="0"/>
                        <a:t>I  went  to  Tokyo. </a:t>
                      </a:r>
                      <a:r>
                        <a:rPr kumimoji="1" lang="ja-JP" altLang="en-US" sz="1800" dirty="0"/>
                        <a:t>自分：</a:t>
                      </a:r>
                      <a:r>
                        <a:rPr kumimoji="1" lang="en-US" altLang="ja-JP" sz="1800" dirty="0"/>
                        <a:t>(You  went)  to Tokyo.</a:t>
                      </a:r>
                      <a:r>
                        <a:rPr kumimoji="1" lang="ja-JP" altLang="en-US" sz="1800" dirty="0"/>
                        <a:t>など</a:t>
                      </a:r>
                    </a:p>
                  </a:txBody>
                  <a:tcPr marL="84420" marR="84420"/>
                </a:tc>
                <a:extLst>
                  <a:ext uri="{0D108BD9-81ED-4DB2-BD59-A6C34878D82A}">
                    <a16:rowId xmlns:a16="http://schemas.microsoft.com/office/drawing/2014/main" val="10002"/>
                  </a:ext>
                </a:extLst>
              </a:tr>
              <a:tr h="1090058">
                <a:tc>
                  <a:txBody>
                    <a:bodyPr/>
                    <a:lstStyle/>
                    <a:p>
                      <a:r>
                        <a:rPr kumimoji="1" lang="ja-JP" altLang="en-US" sz="1800" dirty="0"/>
                        <a:t>一言感想</a:t>
                      </a:r>
                    </a:p>
                  </a:txBody>
                  <a:tcPr marL="84420" marR="84420"/>
                </a:tc>
                <a:tc>
                  <a:txBody>
                    <a:bodyPr/>
                    <a:lstStyle/>
                    <a:p>
                      <a:r>
                        <a:rPr kumimoji="1" lang="ja-JP" altLang="en-US" sz="1800" dirty="0"/>
                        <a:t>　相手の話した内容に対して自分の感想を簡単に述べ，内容を理解していることを伝えること</a:t>
                      </a:r>
                      <a:endParaRPr kumimoji="1" lang="en-US" altLang="ja-JP" sz="1800" dirty="0"/>
                    </a:p>
                    <a:p>
                      <a:r>
                        <a:rPr kumimoji="1" lang="en-US" altLang="ja-JP" sz="1800" dirty="0"/>
                        <a:t>That’s   good./ </a:t>
                      </a:r>
                      <a:r>
                        <a:rPr kumimoji="1" lang="en-US" altLang="ja-JP" sz="1800" baseline="0" dirty="0"/>
                        <a:t> That’s   nice./ Really?/That   sounds   good.</a:t>
                      </a:r>
                      <a:r>
                        <a:rPr kumimoji="1" lang="ja-JP" altLang="en-US" sz="1800" baseline="0" dirty="0"/>
                        <a:t>など</a:t>
                      </a:r>
                      <a:endParaRPr kumimoji="1" lang="en-US" altLang="ja-JP" sz="1800" baseline="0" dirty="0"/>
                    </a:p>
                  </a:txBody>
                  <a:tcPr marL="84420" marR="84420"/>
                </a:tc>
                <a:extLst>
                  <a:ext uri="{0D108BD9-81ED-4DB2-BD59-A6C34878D82A}">
                    <a16:rowId xmlns:a16="http://schemas.microsoft.com/office/drawing/2014/main" val="10003"/>
                  </a:ext>
                </a:extLst>
              </a:tr>
              <a:tr h="965839">
                <a:tc>
                  <a:txBody>
                    <a:bodyPr/>
                    <a:lstStyle/>
                    <a:p>
                      <a:r>
                        <a:rPr kumimoji="1" lang="ja-JP" altLang="en-US" sz="1800" dirty="0"/>
                        <a:t>確かめ</a:t>
                      </a:r>
                    </a:p>
                  </a:txBody>
                  <a:tcPr marL="84420" marR="84420"/>
                </a:tc>
                <a:tc>
                  <a:txBody>
                    <a:bodyPr/>
                    <a:lstStyle/>
                    <a:p>
                      <a:r>
                        <a:rPr kumimoji="1" lang="ja-JP" altLang="en-US" sz="1800" dirty="0"/>
                        <a:t>　相手の話した内容が聞き取れなかった場合に再度の発話を促すこと</a:t>
                      </a:r>
                      <a:endParaRPr kumimoji="1" lang="en-US" altLang="ja-JP" sz="1800" dirty="0"/>
                    </a:p>
                    <a:p>
                      <a:r>
                        <a:rPr kumimoji="1" lang="en-US" altLang="ja-JP" sz="1800" dirty="0"/>
                        <a:t>Pardon?/ Once   more,  please. </a:t>
                      </a:r>
                      <a:r>
                        <a:rPr kumimoji="1" lang="ja-JP" altLang="en-US" sz="1800" dirty="0"/>
                        <a:t>など</a:t>
                      </a:r>
                    </a:p>
                  </a:txBody>
                  <a:tcPr marL="84420" marR="84420"/>
                </a:tc>
                <a:extLst>
                  <a:ext uri="{0D108BD9-81ED-4DB2-BD59-A6C34878D82A}">
                    <a16:rowId xmlns:a16="http://schemas.microsoft.com/office/drawing/2014/main" val="10004"/>
                  </a:ext>
                </a:extLst>
              </a:tr>
              <a:tr h="1090058">
                <a:tc>
                  <a:txBody>
                    <a:bodyPr/>
                    <a:lstStyle/>
                    <a:p>
                      <a:r>
                        <a:rPr kumimoji="1" lang="ja-JP" altLang="en-US" sz="1800" dirty="0"/>
                        <a:t>さらに質問</a:t>
                      </a:r>
                    </a:p>
                  </a:txBody>
                  <a:tcPr marL="84420" marR="84420"/>
                </a:tc>
                <a:tc>
                  <a:txBody>
                    <a:bodyPr/>
                    <a:lstStyle/>
                    <a:p>
                      <a:r>
                        <a:rPr kumimoji="1" lang="ja-JP" altLang="en-US" sz="1800" dirty="0"/>
                        <a:t>　相手の話した内容についてより詳しく知るために，内容に関わる質問をすること</a:t>
                      </a:r>
                      <a:endParaRPr kumimoji="1" lang="en-US" altLang="ja-JP" sz="1800" dirty="0"/>
                    </a:p>
                    <a:p>
                      <a:r>
                        <a:rPr kumimoji="1" lang="ja-JP" altLang="en-US" sz="1800" dirty="0"/>
                        <a:t>相手：</a:t>
                      </a:r>
                      <a:r>
                        <a:rPr kumimoji="1" lang="en-US" altLang="ja-JP" sz="1800" dirty="0"/>
                        <a:t>I  like  fruits.    </a:t>
                      </a:r>
                      <a:r>
                        <a:rPr kumimoji="1" lang="ja-JP" altLang="en-US" sz="1800" dirty="0"/>
                        <a:t>自分：</a:t>
                      </a:r>
                      <a:r>
                        <a:rPr kumimoji="1" lang="en-US" altLang="ja-JP" sz="1800" dirty="0"/>
                        <a:t>What  fruits</a:t>
                      </a:r>
                      <a:r>
                        <a:rPr kumimoji="1" lang="en-US" altLang="ja-JP" sz="1800" baseline="0" dirty="0"/>
                        <a:t>  do  you  like?</a:t>
                      </a:r>
                      <a:endParaRPr kumimoji="1" lang="ja-JP" altLang="en-US" sz="1800" dirty="0"/>
                    </a:p>
                  </a:txBody>
                  <a:tcPr marL="84420" marR="84420"/>
                </a:tc>
                <a:extLst>
                  <a:ext uri="{0D108BD9-81ED-4DB2-BD59-A6C34878D82A}">
                    <a16:rowId xmlns:a16="http://schemas.microsoft.com/office/drawing/2014/main" val="10005"/>
                  </a:ext>
                </a:extLst>
              </a:tr>
              <a:tr h="763040">
                <a:tc>
                  <a:txBody>
                    <a:bodyPr/>
                    <a:lstStyle/>
                    <a:p>
                      <a:r>
                        <a:rPr kumimoji="1" lang="ja-JP" altLang="en-US" sz="1800" dirty="0"/>
                        <a:t>対話の終了</a:t>
                      </a:r>
                    </a:p>
                  </a:txBody>
                  <a:tcPr marL="84420" marR="84420"/>
                </a:tc>
                <a:tc>
                  <a:txBody>
                    <a:bodyPr/>
                    <a:lstStyle/>
                    <a:p>
                      <a:r>
                        <a:rPr kumimoji="1" lang="ja-JP" altLang="en-US" sz="1800" dirty="0"/>
                        <a:t>　対話の終わりの挨拶</a:t>
                      </a:r>
                      <a:endParaRPr kumimoji="1" lang="en-US" altLang="ja-JP" sz="1800" dirty="0"/>
                    </a:p>
                    <a:p>
                      <a:r>
                        <a:rPr kumimoji="1" lang="en-US" altLang="ja-JP" sz="1800" dirty="0"/>
                        <a:t>Nice   talking  to</a:t>
                      </a:r>
                      <a:r>
                        <a:rPr kumimoji="1" lang="en-US" altLang="ja-JP" sz="1800" baseline="0" dirty="0"/>
                        <a:t>  you./  You, too.</a:t>
                      </a:r>
                      <a:endParaRPr kumimoji="1" lang="en-US" altLang="ja-JP" sz="1800" dirty="0"/>
                    </a:p>
                  </a:txBody>
                  <a:tcPr marL="84420" marR="84420"/>
                </a:tc>
                <a:extLst>
                  <a:ext uri="{0D108BD9-81ED-4DB2-BD59-A6C34878D82A}">
                    <a16:rowId xmlns:a16="http://schemas.microsoft.com/office/drawing/2014/main" val="10006"/>
                  </a:ext>
                </a:extLst>
              </a:tr>
            </a:tbl>
          </a:graphicData>
        </a:graphic>
      </p:graphicFrame>
      <p:sp>
        <p:nvSpPr>
          <p:cNvPr id="5" name="タイトル 1"/>
          <p:cNvSpPr txBox="1">
            <a:spLocks/>
          </p:cNvSpPr>
          <p:nvPr/>
        </p:nvSpPr>
        <p:spPr>
          <a:xfrm>
            <a:off x="9168952" y="179068"/>
            <a:ext cx="2428061" cy="6381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latin typeface="ＭＳ Ｐゴシック" panose="020B0600070205080204" pitchFamily="50" charset="-128"/>
                <a:ea typeface="ＭＳ Ｐゴシック" panose="020B0600070205080204" pitchFamily="50" charset="-128"/>
              </a:rPr>
              <a:t>（研修ガイドブックより）</a:t>
            </a:r>
          </a:p>
        </p:txBody>
      </p:sp>
    </p:spTree>
    <p:extLst>
      <p:ext uri="{BB962C8B-B14F-4D97-AF65-F5344CB8AC3E}">
        <p14:creationId xmlns:p14="http://schemas.microsoft.com/office/powerpoint/2010/main" val="177387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79549" y="425003"/>
            <a:ext cx="3374265" cy="70460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 2"/>
          <p:cNvSpPr txBox="1">
            <a:spLocks/>
          </p:cNvSpPr>
          <p:nvPr/>
        </p:nvSpPr>
        <p:spPr>
          <a:xfrm>
            <a:off x="798489" y="760140"/>
            <a:ext cx="11075831" cy="543133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r>
              <a:rPr lang="ja-JP" altLang="en-US" sz="4300" dirty="0"/>
              <a:t>　</a:t>
            </a:r>
            <a:endParaRPr lang="en-US" altLang="ja-JP" sz="4300" dirty="0"/>
          </a:p>
          <a:p>
            <a:pPr>
              <a:buFont typeface="Arial" pitchFamily="34" charset="0"/>
              <a:buNone/>
            </a:pPr>
            <a:r>
              <a:rPr lang="ja-JP" altLang="en-US" sz="4300" dirty="0"/>
              <a:t>  </a:t>
            </a:r>
            <a:r>
              <a:rPr lang="ja-JP" altLang="en-US" sz="4000" dirty="0">
                <a:latin typeface="HGPｺﾞｼｯｸE" panose="020B0900000000000000" pitchFamily="50" charset="-128"/>
                <a:ea typeface="HGPｺﾞｼｯｸE" panose="020B0900000000000000" pitchFamily="50" charset="-128"/>
              </a:rPr>
              <a:t>５年生　→　インプット中心</a:t>
            </a:r>
            <a:endParaRPr lang="en-US" altLang="ja-JP" sz="4000" dirty="0">
              <a:latin typeface="HGPｺﾞｼｯｸE" panose="020B0900000000000000" pitchFamily="50" charset="-128"/>
              <a:ea typeface="HGPｺﾞｼｯｸE" panose="020B0900000000000000" pitchFamily="50" charset="-128"/>
            </a:endParaRPr>
          </a:p>
          <a:p>
            <a:pPr>
              <a:buFont typeface="Arial" pitchFamily="34" charset="0"/>
              <a:buNone/>
            </a:pPr>
            <a:r>
              <a:rPr lang="ja-JP" altLang="en-US" sz="4000" dirty="0">
                <a:solidFill>
                  <a:srgbClr val="FF0000"/>
                </a:solidFill>
                <a:latin typeface="HGPｺﾞｼｯｸE" panose="020B0900000000000000" pitchFamily="50" charset="-128"/>
                <a:ea typeface="HGPｺﾞｼｯｸE" panose="020B0900000000000000" pitchFamily="50" charset="-128"/>
              </a:rPr>
              <a:t>　    　         </a:t>
            </a:r>
            <a:r>
              <a:rPr lang="ja-JP" altLang="en-US" sz="4000" u="sng" dirty="0">
                <a:solidFill>
                  <a:srgbClr val="FF0000"/>
                </a:solidFill>
                <a:latin typeface="HGPｺﾞｼｯｸE" panose="020B0900000000000000" pitchFamily="50" charset="-128"/>
                <a:ea typeface="HGPｺﾞｼｯｸE" panose="020B0900000000000000" pitchFamily="50" charset="-128"/>
              </a:rPr>
              <a:t>教師と児童</a:t>
            </a:r>
            <a:r>
              <a:rPr lang="ja-JP" altLang="en-US" sz="4000" dirty="0">
                <a:latin typeface="HGPｺﾞｼｯｸE" panose="020B0900000000000000" pitchFamily="50" charset="-128"/>
                <a:ea typeface="HGPｺﾞｼｯｸE" panose="020B0900000000000000" pitchFamily="50" charset="-128"/>
              </a:rPr>
              <a:t>とのやり取り</a:t>
            </a:r>
            <a:endParaRPr lang="en-US" altLang="ja-JP" sz="4000" dirty="0">
              <a:latin typeface="HGPｺﾞｼｯｸE" panose="020B0900000000000000" pitchFamily="50" charset="-128"/>
              <a:ea typeface="HGPｺﾞｼｯｸE" panose="020B0900000000000000" pitchFamily="50" charset="-128"/>
            </a:endParaRPr>
          </a:p>
          <a:p>
            <a:pPr>
              <a:buFont typeface="Arial" pitchFamily="34" charset="0"/>
              <a:buNone/>
            </a:pPr>
            <a:r>
              <a:rPr lang="ja-JP" altLang="en-US" sz="4700" dirty="0">
                <a:latin typeface="HGPｺﾞｼｯｸE" panose="020B0900000000000000" pitchFamily="50" charset="-128"/>
                <a:ea typeface="HGPｺﾞｼｯｸE" panose="020B0900000000000000" pitchFamily="50" charset="-128"/>
              </a:rPr>
              <a:t>　</a:t>
            </a:r>
            <a:r>
              <a:rPr lang="ja-JP" altLang="en-US" sz="4000" dirty="0">
                <a:latin typeface="HGPｺﾞｼｯｸE" panose="020B0900000000000000" pitchFamily="50" charset="-128"/>
                <a:ea typeface="HGPｺﾞｼｯｸE" panose="020B0900000000000000" pitchFamily="50" charset="-128"/>
              </a:rPr>
              <a:t>　　　　　</a:t>
            </a:r>
            <a:endParaRPr lang="en-US" altLang="ja-JP" sz="4000" dirty="0">
              <a:latin typeface="HGPｺﾞｼｯｸE" panose="020B0900000000000000" pitchFamily="50" charset="-128"/>
              <a:ea typeface="HGPｺﾞｼｯｸE" panose="020B0900000000000000" pitchFamily="50" charset="-128"/>
            </a:endParaRPr>
          </a:p>
          <a:p>
            <a:pPr>
              <a:buFont typeface="Arial" pitchFamily="34" charset="0"/>
              <a:buNone/>
            </a:pPr>
            <a:r>
              <a:rPr lang="ja-JP" altLang="en-US" sz="4000" dirty="0">
                <a:latin typeface="HGPｺﾞｼｯｸE" panose="020B0900000000000000" pitchFamily="50" charset="-128"/>
                <a:ea typeface="HGPｺﾞｼｯｸE" panose="020B0900000000000000" pitchFamily="50" charset="-128"/>
              </a:rPr>
              <a:t>　６年生　→　</a:t>
            </a:r>
            <a:r>
              <a:rPr lang="ja-JP" altLang="en-US" sz="4000" u="sng" dirty="0">
                <a:solidFill>
                  <a:srgbClr val="FF0000"/>
                </a:solidFill>
                <a:latin typeface="HGPｺﾞｼｯｸE" panose="020B0900000000000000" pitchFamily="50" charset="-128"/>
                <a:ea typeface="HGPｺﾞｼｯｸE" panose="020B0900000000000000" pitchFamily="50" charset="-128"/>
              </a:rPr>
              <a:t>児童同士</a:t>
            </a:r>
            <a:r>
              <a:rPr lang="ja-JP" altLang="en-US" sz="4000" dirty="0">
                <a:latin typeface="HGPｺﾞｼｯｸE" panose="020B0900000000000000" pitchFamily="50" charset="-128"/>
                <a:ea typeface="HGPｺﾞｼｯｸE" panose="020B0900000000000000" pitchFamily="50" charset="-128"/>
              </a:rPr>
              <a:t>のやり取り</a:t>
            </a:r>
            <a:endParaRPr lang="en-US" altLang="ja-JP" sz="4000" dirty="0">
              <a:latin typeface="HGPｺﾞｼｯｸE" panose="020B0900000000000000" pitchFamily="50" charset="-128"/>
              <a:ea typeface="HGPｺﾞｼｯｸE" panose="020B0900000000000000" pitchFamily="50" charset="-128"/>
            </a:endParaRPr>
          </a:p>
        </p:txBody>
      </p:sp>
      <p:sp>
        <p:nvSpPr>
          <p:cNvPr id="3" name="タイトル 1"/>
          <p:cNvSpPr txBox="1">
            <a:spLocks/>
          </p:cNvSpPr>
          <p:nvPr/>
        </p:nvSpPr>
        <p:spPr>
          <a:xfrm>
            <a:off x="1889170" y="260648"/>
            <a:ext cx="7597771" cy="868958"/>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a:t>　</a:t>
            </a:r>
            <a:endParaRPr lang="ja-JP" altLang="en-US" sz="2400" dirty="0"/>
          </a:p>
        </p:txBody>
      </p:sp>
      <p:sp>
        <p:nvSpPr>
          <p:cNvPr id="4" name="タイトル 1"/>
          <p:cNvSpPr txBox="1">
            <a:spLocks/>
          </p:cNvSpPr>
          <p:nvPr/>
        </p:nvSpPr>
        <p:spPr>
          <a:xfrm>
            <a:off x="2130189" y="325661"/>
            <a:ext cx="7597771" cy="868958"/>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a:t>　</a:t>
            </a:r>
            <a:endParaRPr lang="ja-JP" altLang="en-US" sz="2400" dirty="0"/>
          </a:p>
        </p:txBody>
      </p:sp>
      <p:sp>
        <p:nvSpPr>
          <p:cNvPr id="6" name="タイトル 1"/>
          <p:cNvSpPr txBox="1">
            <a:spLocks/>
          </p:cNvSpPr>
          <p:nvPr/>
        </p:nvSpPr>
        <p:spPr>
          <a:xfrm>
            <a:off x="159549" y="325661"/>
            <a:ext cx="3700262" cy="94096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　</a:t>
            </a:r>
            <a:r>
              <a:rPr lang="en-US" altLang="ja-JP" sz="3200" u="sng" dirty="0">
                <a:latin typeface="ＤＦ特太ゴシック体" panose="020B0509000000000000" pitchFamily="49" charset="-128"/>
                <a:ea typeface="ＤＦ特太ゴシック体" panose="020B0509000000000000" pitchFamily="49" charset="-128"/>
              </a:rPr>
              <a:t>Small Talk</a:t>
            </a:r>
            <a:r>
              <a:rPr lang="ja-JP" altLang="en-US" sz="3200" u="sng" dirty="0">
                <a:latin typeface="ＤＦ特太ゴシック体" panose="020B0509000000000000" pitchFamily="49" charset="-128"/>
                <a:ea typeface="ＤＦ特太ゴシック体" panose="020B0509000000000000" pitchFamily="49" charset="-128"/>
              </a:rPr>
              <a:t>の実際</a:t>
            </a:r>
          </a:p>
        </p:txBody>
      </p:sp>
      <p:sp>
        <p:nvSpPr>
          <p:cNvPr id="9" name="円形吹き出し 8"/>
          <p:cNvSpPr/>
          <p:nvPr/>
        </p:nvSpPr>
        <p:spPr>
          <a:xfrm>
            <a:off x="7968343" y="4358026"/>
            <a:ext cx="3905977" cy="1915886"/>
          </a:xfrm>
          <a:prstGeom prst="wedgeEllipseCallout">
            <a:avLst>
              <a:gd name="adj1" fmla="val -46103"/>
              <a:gd name="adj2" fmla="val -4734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HGPｺﾞｼｯｸE" panose="020B0900000000000000" pitchFamily="50" charset="-128"/>
                <a:ea typeface="HGPｺﾞｼｯｸE" panose="020B0900000000000000" pitchFamily="50" charset="-128"/>
              </a:rPr>
              <a:t>やり取り１</a:t>
            </a:r>
            <a:endParaRPr kumimoji="1" lang="en-US" altLang="ja-JP" sz="26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2600" dirty="0">
                <a:solidFill>
                  <a:schemeClr val="tx1"/>
                </a:solidFill>
                <a:latin typeface="HGPｺﾞｼｯｸE" panose="020B0900000000000000" pitchFamily="50" charset="-128"/>
                <a:ea typeface="HGPｺﾞｼｯｸE" panose="020B0900000000000000" pitchFamily="50" charset="-128"/>
              </a:rPr>
              <a:t>シェアリングタイム</a:t>
            </a:r>
            <a:endParaRPr kumimoji="1" lang="en-US" altLang="ja-JP" sz="26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2600" dirty="0">
                <a:solidFill>
                  <a:schemeClr val="tx1"/>
                </a:solidFill>
                <a:latin typeface="HGPｺﾞｼｯｸE" panose="020B0900000000000000" pitchFamily="50" charset="-128"/>
                <a:ea typeface="HGPｺﾞｼｯｸE" panose="020B0900000000000000" pitchFamily="50" charset="-128"/>
              </a:rPr>
              <a:t>やり取り２</a:t>
            </a:r>
          </a:p>
        </p:txBody>
      </p:sp>
    </p:spTree>
    <p:extLst>
      <p:ext uri="{BB962C8B-B14F-4D97-AF65-F5344CB8AC3E}">
        <p14:creationId xmlns:p14="http://schemas.microsoft.com/office/powerpoint/2010/main" val="51729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p:cNvSpPr/>
          <p:nvPr/>
        </p:nvSpPr>
        <p:spPr>
          <a:xfrm>
            <a:off x="6096000" y="3203047"/>
            <a:ext cx="4356099" cy="1695062"/>
          </a:xfrm>
          <a:prstGeom prst="ellipse">
            <a:avLst/>
          </a:prstGeom>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3451776" y="1996558"/>
            <a:ext cx="6310409" cy="764633"/>
          </a:xfrm>
          <a:prstGeom prst="rect">
            <a:avLst/>
          </a:prstGeom>
          <a:noFill/>
        </p:spPr>
        <p:txBody>
          <a:bodyPr wrap="square" rtlCol="0">
            <a:spAutoFit/>
          </a:bodyPr>
          <a:lstStyle/>
          <a:p>
            <a:pPr>
              <a:lnSpc>
                <a:spcPts val="6000"/>
              </a:lnSpc>
            </a:pPr>
            <a:r>
              <a:rPr lang="ja-JP" altLang="en-US" sz="4400" dirty="0">
                <a:latin typeface="ＭＳ Ｐゴシック" panose="020B0600070205080204" pitchFamily="50" charset="-128"/>
                <a:ea typeface="ＭＳ Ｐゴシック" panose="020B0600070205080204" pitchFamily="50" charset="-128"/>
                <a:cs typeface="メイリオ" panose="020B0604030504040204" pitchFamily="50" charset="-128"/>
              </a:rPr>
              <a:t> 「話すこと」のポイント</a:t>
            </a:r>
            <a:endParaRPr lang="en-US" altLang="ja-JP" sz="44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EB569A96-3B31-4210-90B7-96AAD7BF60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2750" y="2856115"/>
            <a:ext cx="1498052" cy="2867939"/>
          </a:xfrm>
          <a:prstGeom prst="rect">
            <a:avLst/>
          </a:prstGeom>
        </p:spPr>
      </p:pic>
      <p:sp>
        <p:nvSpPr>
          <p:cNvPr id="7" name="線吹き出し 1 (枠付き) 6"/>
          <p:cNvSpPr/>
          <p:nvPr/>
        </p:nvSpPr>
        <p:spPr>
          <a:xfrm>
            <a:off x="6838681" y="3567448"/>
            <a:ext cx="2923504" cy="965916"/>
          </a:xfrm>
          <a:prstGeom prst="borderCallout1">
            <a:avLst>
              <a:gd name="adj1" fmla="val 24083"/>
              <a:gd name="adj2" fmla="val -403"/>
              <a:gd name="adj3" fmla="val -93048"/>
              <a:gd name="adj4" fmla="val -60978"/>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latin typeface="ＭＳ Ｐゴシック" panose="020B0600070205080204" pitchFamily="50" charset="-128"/>
                <a:ea typeface="ＭＳ Ｐゴシック" panose="020B0600070205080204" pitchFamily="50" charset="-128"/>
              </a:rPr>
              <a:t>やり取り</a:t>
            </a:r>
          </a:p>
        </p:txBody>
      </p:sp>
      <p:sp>
        <p:nvSpPr>
          <p:cNvPr id="8" name="線吹き出し 1 (枠付き) 7"/>
          <p:cNvSpPr/>
          <p:nvPr/>
        </p:nvSpPr>
        <p:spPr>
          <a:xfrm>
            <a:off x="6838681" y="5381934"/>
            <a:ext cx="2923504" cy="965916"/>
          </a:xfrm>
          <a:prstGeom prst="borderCallout1">
            <a:avLst>
              <a:gd name="adj1" fmla="val 24083"/>
              <a:gd name="adj2" fmla="val -403"/>
              <a:gd name="adj3" fmla="val -276693"/>
              <a:gd name="adj4" fmla="val -60879"/>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latin typeface="ＭＳ Ｐゴシック" panose="020B0600070205080204" pitchFamily="50" charset="-128"/>
                <a:ea typeface="ＭＳ Ｐゴシック" panose="020B0600070205080204" pitchFamily="50" charset="-128"/>
              </a:rPr>
              <a:t>発　表</a:t>
            </a:r>
          </a:p>
        </p:txBody>
      </p:sp>
      <p:sp>
        <p:nvSpPr>
          <p:cNvPr id="3" name="四角形吹き出し 2"/>
          <p:cNvSpPr/>
          <p:nvPr/>
        </p:nvSpPr>
        <p:spPr>
          <a:xfrm>
            <a:off x="2987053" y="1886047"/>
            <a:ext cx="6217893" cy="1075088"/>
          </a:xfrm>
          <a:prstGeom prst="wedgeRectCallout">
            <a:avLst>
              <a:gd name="adj1" fmla="val -36045"/>
              <a:gd name="adj2" fmla="val 1794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21487495"/>
      </p:ext>
    </p:extLst>
  </p:cSld>
  <p:clrMapOvr>
    <a:masterClrMapping/>
  </p:clrMapOvr>
  <mc:AlternateContent xmlns:mc="http://schemas.openxmlformats.org/markup-compatibility/2006" xmlns:p14="http://schemas.microsoft.com/office/powerpoint/2010/main">
    <mc:Choice Requires="p14">
      <p:transition spd="slow" p14:dur="2000" advTm="189"/>
    </mc:Choice>
    <mc:Fallback xmlns="">
      <p:transition spd="slow" advTm="1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id="{8D08AB53-4A52-4D85-9AD9-55A3ACB57AAF}"/>
              </a:ext>
            </a:extLst>
          </p:cNvPr>
          <p:cNvSpPr txBox="1">
            <a:spLocks/>
          </p:cNvSpPr>
          <p:nvPr/>
        </p:nvSpPr>
        <p:spPr>
          <a:xfrm>
            <a:off x="730845" y="3219406"/>
            <a:ext cx="11122490" cy="14366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イ　日常生活に関する身近で簡単な事柄について，自分の考えや気持ち</a:t>
            </a:r>
            <a:endParaRPr lang="en-US" altLang="ja-JP"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　などを，簡単な語句や基本的な表現を用いて伝え合うことができるよう　</a:t>
            </a:r>
            <a:endParaRPr lang="en-US" altLang="ja-JP"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　にする。</a:t>
            </a:r>
            <a:endParaRPr lang="en-US" altLang="ja-JP" dirty="0">
              <a:latin typeface="ＭＳ Ｐゴシック" panose="020B0600070205080204" pitchFamily="50" charset="-128"/>
              <a:ea typeface="ＭＳ Ｐゴシック" panose="020B0600070205080204" pitchFamily="50" charset="-128"/>
            </a:endParaRPr>
          </a:p>
        </p:txBody>
      </p:sp>
      <p:sp>
        <p:nvSpPr>
          <p:cNvPr id="2" name="タイトル 1">
            <a:extLst>
              <a:ext uri="{FF2B5EF4-FFF2-40B4-BE49-F238E27FC236}">
                <a16:creationId xmlns:a16="http://schemas.microsoft.com/office/drawing/2014/main" id="{15ABADD3-D697-4615-9E97-4E652A6A0123}"/>
              </a:ext>
            </a:extLst>
          </p:cNvPr>
          <p:cNvSpPr>
            <a:spLocks noGrp="1"/>
          </p:cNvSpPr>
          <p:nvPr>
            <p:ph type="title"/>
          </p:nvPr>
        </p:nvSpPr>
        <p:spPr/>
        <p:txBody>
          <a:bodyPr/>
          <a:lstStyle/>
          <a:p>
            <a:r>
              <a:rPr lang="ja-JP" altLang="en-US" dirty="0"/>
              <a:t>「話すこと［やり取り］」の目標</a:t>
            </a:r>
            <a:endParaRPr kumimoji="1" lang="ja-JP" altLang="en-US" dirty="0"/>
          </a:p>
        </p:txBody>
      </p:sp>
      <p:sp>
        <p:nvSpPr>
          <p:cNvPr id="3" name="コンテンツ プレースホルダー 2">
            <a:extLst>
              <a:ext uri="{FF2B5EF4-FFF2-40B4-BE49-F238E27FC236}">
                <a16:creationId xmlns:a16="http://schemas.microsoft.com/office/drawing/2014/main" id="{0E88E815-9C6C-4E7F-BEBB-637C9FD6263B}"/>
              </a:ext>
            </a:extLst>
          </p:cNvPr>
          <p:cNvSpPr>
            <a:spLocks noGrp="1"/>
          </p:cNvSpPr>
          <p:nvPr>
            <p:ph idx="1"/>
          </p:nvPr>
        </p:nvSpPr>
        <p:spPr>
          <a:xfrm>
            <a:off x="748681" y="1715537"/>
            <a:ext cx="10973265" cy="1002263"/>
          </a:xfrm>
        </p:spPr>
        <p:txBody>
          <a:bodyPr>
            <a:normAutofit/>
          </a:bodyPr>
          <a:lstStyle/>
          <a:p>
            <a:pPr marL="0" indent="0">
              <a:buNone/>
            </a:pPr>
            <a:r>
              <a:rPr kumimoji="1" lang="ja-JP" altLang="en-US" dirty="0">
                <a:latin typeface="ＭＳ Ｐゴシック" panose="020B0600070205080204" pitchFamily="50" charset="-128"/>
                <a:ea typeface="ＭＳ Ｐゴシック" panose="020B0600070205080204" pitchFamily="50" charset="-128"/>
              </a:rPr>
              <a:t>ア　基本的な表現を用いて指示，依頼をしたり，それらに応じたりすること</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ができるようにする。</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7D615E48-AECF-4BBC-804A-0261A22AB945}"/>
              </a:ext>
            </a:extLst>
          </p:cNvPr>
          <p:cNvSpPr/>
          <p:nvPr/>
        </p:nvSpPr>
        <p:spPr>
          <a:xfrm>
            <a:off x="494399" y="1535010"/>
            <a:ext cx="11245385" cy="13255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C8356AE-F2C4-4C93-AC3B-6D38E4F8C3FD}"/>
              </a:ext>
            </a:extLst>
          </p:cNvPr>
          <p:cNvSpPr/>
          <p:nvPr/>
        </p:nvSpPr>
        <p:spPr>
          <a:xfrm>
            <a:off x="476562" y="3113158"/>
            <a:ext cx="11245385" cy="156151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1A8E84E8-50ED-44DD-809F-1049ADD7DA27}"/>
              </a:ext>
            </a:extLst>
          </p:cNvPr>
          <p:cNvSpPr txBox="1"/>
          <p:nvPr/>
        </p:nvSpPr>
        <p:spPr>
          <a:xfrm>
            <a:off x="6754561" y="6439183"/>
            <a:ext cx="5475384" cy="369332"/>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小学校学習指導要領解説「外国語活動・外国語編」</a:t>
            </a:r>
          </a:p>
        </p:txBody>
      </p:sp>
      <p:cxnSp>
        <p:nvCxnSpPr>
          <p:cNvPr id="16" name="直線コネクタ 15">
            <a:extLst>
              <a:ext uri="{FF2B5EF4-FFF2-40B4-BE49-F238E27FC236}">
                <a16:creationId xmlns:a16="http://schemas.microsoft.com/office/drawing/2014/main" id="{4769F553-9171-4160-A915-47455EEFF47C}"/>
              </a:ext>
            </a:extLst>
          </p:cNvPr>
          <p:cNvCxnSpPr>
            <a:cxnSpLocks/>
          </p:cNvCxnSpPr>
          <p:nvPr/>
        </p:nvCxnSpPr>
        <p:spPr>
          <a:xfrm>
            <a:off x="4842935" y="2179942"/>
            <a:ext cx="61722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5" name="直線コネクタ 14">
            <a:extLst>
              <a:ext uri="{FF2B5EF4-FFF2-40B4-BE49-F238E27FC236}">
                <a16:creationId xmlns:a16="http://schemas.microsoft.com/office/drawing/2014/main" id="{A258D1EF-D8D3-4CA6-968A-8B819BD19207}"/>
              </a:ext>
            </a:extLst>
          </p:cNvPr>
          <p:cNvCxnSpPr>
            <a:cxnSpLocks/>
          </p:cNvCxnSpPr>
          <p:nvPr/>
        </p:nvCxnSpPr>
        <p:spPr>
          <a:xfrm flipV="1">
            <a:off x="8499010" y="3647594"/>
            <a:ext cx="2962145" cy="1415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3" name="正方形/長方形 12">
            <a:extLst>
              <a:ext uri="{FF2B5EF4-FFF2-40B4-BE49-F238E27FC236}">
                <a16:creationId xmlns:a16="http://schemas.microsoft.com/office/drawing/2014/main" id="{4233DCA3-67D9-4093-87EC-F6D04467BD88}"/>
              </a:ext>
            </a:extLst>
          </p:cNvPr>
          <p:cNvSpPr/>
          <p:nvPr/>
        </p:nvSpPr>
        <p:spPr>
          <a:xfrm>
            <a:off x="476563" y="4745696"/>
            <a:ext cx="11263221" cy="16934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4" name="コンテンツ プレースホルダー 2">
            <a:extLst>
              <a:ext uri="{FF2B5EF4-FFF2-40B4-BE49-F238E27FC236}">
                <a16:creationId xmlns:a16="http://schemas.microsoft.com/office/drawing/2014/main" id="{D6E5F180-38DD-45E9-A718-9D645F073E47}"/>
              </a:ext>
            </a:extLst>
          </p:cNvPr>
          <p:cNvSpPr txBox="1">
            <a:spLocks/>
          </p:cNvSpPr>
          <p:nvPr/>
        </p:nvSpPr>
        <p:spPr>
          <a:xfrm>
            <a:off x="730844" y="4884361"/>
            <a:ext cx="11008940" cy="178151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ウ　自分や相手のこと及び身の回りの物に関する事柄について，簡単な語句</a:t>
            </a:r>
            <a:endParaRPr lang="en-US" altLang="ja-JP"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　や基本的な表現を用いてその場で質問をしたり質問に答えたりして，伝え合</a:t>
            </a:r>
            <a:endParaRPr lang="en-US" altLang="ja-JP"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dirty="0">
                <a:latin typeface="ＭＳ Ｐゴシック" panose="020B0600070205080204" pitchFamily="50" charset="-128"/>
                <a:ea typeface="ＭＳ Ｐゴシック" panose="020B0600070205080204" pitchFamily="50" charset="-128"/>
              </a:rPr>
              <a:t>  うことができるようにする。</a:t>
            </a:r>
            <a:endParaRPr lang="en-US" altLang="ja-JP" dirty="0">
              <a:latin typeface="ＭＳ Ｐゴシック" panose="020B0600070205080204" pitchFamily="50" charset="-128"/>
              <a:ea typeface="ＭＳ Ｐゴシック" panose="020B0600070205080204" pitchFamily="50" charset="-128"/>
            </a:endParaRPr>
          </a:p>
        </p:txBody>
      </p:sp>
      <p:cxnSp>
        <p:nvCxnSpPr>
          <p:cNvPr id="17" name="直線コネクタ 16">
            <a:extLst>
              <a:ext uri="{FF2B5EF4-FFF2-40B4-BE49-F238E27FC236}">
                <a16:creationId xmlns:a16="http://schemas.microsoft.com/office/drawing/2014/main" id="{4117D3D2-EBC8-4B52-94FF-DD947C2FDDC8}"/>
              </a:ext>
            </a:extLst>
          </p:cNvPr>
          <p:cNvCxnSpPr>
            <a:cxnSpLocks/>
          </p:cNvCxnSpPr>
          <p:nvPr/>
        </p:nvCxnSpPr>
        <p:spPr>
          <a:xfrm>
            <a:off x="7778700" y="4151812"/>
            <a:ext cx="3075567"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8" name="直線コネクタ 17">
            <a:extLst>
              <a:ext uri="{FF2B5EF4-FFF2-40B4-BE49-F238E27FC236}">
                <a16:creationId xmlns:a16="http://schemas.microsoft.com/office/drawing/2014/main" id="{19A038AC-9571-494C-8E27-F8F2A7172B53}"/>
              </a:ext>
            </a:extLst>
          </p:cNvPr>
          <p:cNvCxnSpPr>
            <a:cxnSpLocks/>
          </p:cNvCxnSpPr>
          <p:nvPr/>
        </p:nvCxnSpPr>
        <p:spPr>
          <a:xfrm>
            <a:off x="1062372" y="6297170"/>
            <a:ext cx="332336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コネクタ 21">
            <a:extLst>
              <a:ext uri="{FF2B5EF4-FFF2-40B4-BE49-F238E27FC236}">
                <a16:creationId xmlns:a16="http://schemas.microsoft.com/office/drawing/2014/main" id="{9058DAF4-14D5-43CF-A0C7-63E5C3A14032}"/>
              </a:ext>
            </a:extLst>
          </p:cNvPr>
          <p:cNvCxnSpPr>
            <a:cxnSpLocks/>
          </p:cNvCxnSpPr>
          <p:nvPr/>
        </p:nvCxnSpPr>
        <p:spPr>
          <a:xfrm>
            <a:off x="5839261" y="5811667"/>
            <a:ext cx="5514539"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26" name="正方形/長方形 25">
            <a:extLst>
              <a:ext uri="{FF2B5EF4-FFF2-40B4-BE49-F238E27FC236}">
                <a16:creationId xmlns:a16="http://schemas.microsoft.com/office/drawing/2014/main" id="{E51AACD2-EBA8-4D12-8419-5EDFC31BBC0C}"/>
              </a:ext>
            </a:extLst>
          </p:cNvPr>
          <p:cNvSpPr/>
          <p:nvPr/>
        </p:nvSpPr>
        <p:spPr>
          <a:xfrm>
            <a:off x="4504272" y="5385566"/>
            <a:ext cx="1320800" cy="40914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020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113B3CD-8A5E-4D3B-AF06-C91ED7A87AC0}"/>
              </a:ext>
            </a:extLst>
          </p:cNvPr>
          <p:cNvSpPr/>
          <p:nvPr/>
        </p:nvSpPr>
        <p:spPr>
          <a:xfrm>
            <a:off x="2351584" y="2276872"/>
            <a:ext cx="7416824" cy="1077218"/>
          </a:xfrm>
          <a:prstGeom prst="rect">
            <a:avLst/>
          </a:prstGeom>
        </p:spPr>
        <p:txBody>
          <a:bodyPr wrap="square">
            <a:spAutoFit/>
          </a:bodyPr>
          <a:lstStyle/>
          <a:p>
            <a:endParaRPr lang="en-US" altLang="ja-JP" sz="3200" dirty="0">
              <a:latin typeface="ＭＳ Ｐゴシック" panose="020B0600070205080204" pitchFamily="50" charset="-128"/>
              <a:ea typeface="ＭＳ Ｐゴシック" panose="020B0600070205080204" pitchFamily="50" charset="-128"/>
            </a:endParaRPr>
          </a:p>
          <a:p>
            <a:r>
              <a:rPr lang="ja-JP" altLang="en-US" sz="3200" dirty="0">
                <a:latin typeface="ＭＳ Ｐゴシック" panose="020B0600070205080204" pitchFamily="50" charset="-128"/>
                <a:ea typeface="ＭＳ Ｐゴシック" panose="020B0600070205080204" pitchFamily="50" charset="-128"/>
              </a:rPr>
              <a:t>　</a:t>
            </a:r>
            <a:endParaRPr lang="en-US" altLang="ja-JP" sz="3600" dirty="0">
              <a:latin typeface="ＭＳ Ｐゴシック" panose="020B0600070205080204" pitchFamily="50" charset="-128"/>
              <a:ea typeface="ＭＳ Ｐゴシック" panose="020B0600070205080204" pitchFamily="50" charset="-128"/>
            </a:endParaRPr>
          </a:p>
        </p:txBody>
      </p:sp>
      <p:sp>
        <p:nvSpPr>
          <p:cNvPr id="5" name="角丸四角形吹き出し 4"/>
          <p:cNvSpPr/>
          <p:nvPr/>
        </p:nvSpPr>
        <p:spPr>
          <a:xfrm>
            <a:off x="2494254" y="412055"/>
            <a:ext cx="6855150"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「話すこと［やり取り］」の指導の進め方</a:t>
            </a:r>
            <a:endParaRPr lang="ja-JP" altLang="ja-JP" sz="32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E113B3CD-8A5E-4D3B-AF06-C91ED7A87AC0}"/>
              </a:ext>
            </a:extLst>
          </p:cNvPr>
          <p:cNvSpPr/>
          <p:nvPr/>
        </p:nvSpPr>
        <p:spPr>
          <a:xfrm>
            <a:off x="899886" y="1301811"/>
            <a:ext cx="11088913" cy="5078313"/>
          </a:xfrm>
          <a:prstGeom prst="rect">
            <a:avLst/>
          </a:prstGeom>
          <a:ln w="19050">
            <a:noFill/>
          </a:ln>
        </p:spPr>
        <p:txBody>
          <a:bodyPr wrap="square">
            <a:spAutoFit/>
          </a:bodyPr>
          <a:lstStyle/>
          <a:p>
            <a:r>
              <a:rPr lang="ja-JP" altLang="en-US" sz="3600" dirty="0">
                <a:latin typeface="ＭＳ Ｐゴシック" panose="020B0600070205080204" pitchFamily="50" charset="-128"/>
                <a:ea typeface="ＭＳ Ｐゴシック" panose="020B0600070205080204" pitchFamily="50" charset="-128"/>
              </a:rPr>
              <a:t>①　教師のデモンストレーション</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②　やり取り１　  ～少ない情報でやらせてみる。</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③　シェアリングタイム　～ 困り感を</a:t>
            </a:r>
            <a:r>
              <a:rPr lang="ja-JP" altLang="en-US" sz="3600" u="sng" dirty="0">
                <a:solidFill>
                  <a:srgbClr val="FF0000"/>
                </a:solidFill>
                <a:latin typeface="ＭＳ Ｐゴシック" panose="020B0600070205080204" pitchFamily="50" charset="-128"/>
                <a:ea typeface="ＭＳ Ｐゴシック" panose="020B0600070205080204" pitchFamily="50" charset="-128"/>
              </a:rPr>
              <a:t>全体で</a:t>
            </a:r>
            <a:r>
              <a:rPr lang="ja-JP" altLang="en-US" sz="3600" dirty="0">
                <a:latin typeface="ＭＳ Ｐゴシック" panose="020B0600070205080204" pitchFamily="50" charset="-128"/>
                <a:ea typeface="ＭＳ Ｐゴシック" panose="020B0600070205080204" pitchFamily="50" charset="-128"/>
              </a:rPr>
              <a:t>解決したり，</a:t>
            </a:r>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　　　　　　　　　　　　　　　　よかった点を</a:t>
            </a:r>
            <a:r>
              <a:rPr lang="ja-JP" altLang="en-US" sz="3600" u="sng" dirty="0">
                <a:solidFill>
                  <a:srgbClr val="FF0000"/>
                </a:solidFill>
                <a:latin typeface="ＭＳ Ｐゴシック" panose="020B0600070205080204" pitchFamily="50" charset="-128"/>
                <a:ea typeface="ＭＳ Ｐゴシック" panose="020B0600070205080204" pitchFamily="50" charset="-128"/>
              </a:rPr>
              <a:t>全体で</a:t>
            </a:r>
            <a:r>
              <a:rPr lang="ja-JP" altLang="en-US" sz="3600" dirty="0">
                <a:latin typeface="ＭＳ Ｐゴシック" panose="020B0600070205080204" pitchFamily="50" charset="-128"/>
                <a:ea typeface="ＭＳ Ｐゴシック" panose="020B0600070205080204" pitchFamily="50" charset="-128"/>
              </a:rPr>
              <a:t>共有したり</a:t>
            </a:r>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　　　　　　　　　　　　　　　　する。</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④　やり取り２　　～</a:t>
            </a:r>
            <a:r>
              <a:rPr lang="ja-JP" altLang="en-US" sz="3600" u="sng" dirty="0">
                <a:latin typeface="ＭＳ Ｐゴシック" panose="020B0600070205080204" pitchFamily="50" charset="-128"/>
                <a:ea typeface="ＭＳ Ｐゴシック" panose="020B0600070205080204" pitchFamily="50" charset="-128"/>
              </a:rPr>
              <a:t>ペアを変えて，</a:t>
            </a:r>
            <a:r>
              <a:rPr lang="ja-JP" altLang="en-US" sz="3600" dirty="0">
                <a:latin typeface="ＭＳ Ｐゴシック" panose="020B0600070205080204" pitchFamily="50" charset="-128"/>
                <a:ea typeface="ＭＳ Ｐゴシック" panose="020B0600070205080204" pitchFamily="50" charset="-128"/>
              </a:rPr>
              <a:t>もう一度やってみる。</a:t>
            </a:r>
          </a:p>
        </p:txBody>
      </p:sp>
      <p:sp>
        <p:nvSpPr>
          <p:cNvPr id="8" name="角丸四角形 7"/>
          <p:cNvSpPr/>
          <p:nvPr/>
        </p:nvSpPr>
        <p:spPr>
          <a:xfrm>
            <a:off x="920394" y="1301811"/>
            <a:ext cx="6201623" cy="63371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0" name="角丸四角形 9"/>
          <p:cNvSpPr/>
          <p:nvPr/>
        </p:nvSpPr>
        <p:spPr>
          <a:xfrm>
            <a:off x="899886" y="2466269"/>
            <a:ext cx="2945647" cy="63371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1" name="角丸四角形 10"/>
          <p:cNvSpPr/>
          <p:nvPr/>
        </p:nvSpPr>
        <p:spPr>
          <a:xfrm>
            <a:off x="920394" y="5746414"/>
            <a:ext cx="3020541" cy="63371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899885" y="3523766"/>
            <a:ext cx="4444847" cy="63371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1180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365161"/>
            <a:ext cx="11034486" cy="4811802"/>
          </a:xfrm>
        </p:spPr>
        <p:txBody>
          <a:bodyPr/>
          <a:lstStyle/>
          <a:p>
            <a:pPr marL="0" indent="0">
              <a:buNone/>
            </a:pPr>
            <a:r>
              <a:rPr kumimoji="1" lang="ja-JP" altLang="en-US" dirty="0">
                <a:latin typeface="HGPｺﾞｼｯｸE" panose="020B0900000000000000" pitchFamily="50" charset="-128"/>
                <a:ea typeface="HGPｺﾞｼｯｸE" panose="020B0900000000000000" pitchFamily="50" charset="-128"/>
              </a:rPr>
              <a:t>　第６学年</a:t>
            </a:r>
            <a:endParaRPr kumimoji="1" lang="en-US" altLang="ja-JP" sz="3200" dirty="0">
              <a:latin typeface="ＭＳ Ｐゴシック" panose="020B0600070205080204" pitchFamily="50" charset="-128"/>
              <a:ea typeface="ＭＳ Ｐゴシック" panose="020B0600070205080204" pitchFamily="50" charset="-128"/>
            </a:endParaRPr>
          </a:p>
          <a:p>
            <a:pPr marL="0" indent="0">
              <a:buNone/>
            </a:pPr>
            <a:r>
              <a:rPr lang="ja-JP" altLang="en-US" sz="3200" dirty="0">
                <a:latin typeface="HGPｺﾞｼｯｸE" panose="020B0900000000000000" pitchFamily="50" charset="-128"/>
                <a:ea typeface="HGPｺﾞｼｯｸE" panose="020B0900000000000000" pitchFamily="50" charset="-128"/>
              </a:rPr>
              <a:t>　</a:t>
            </a:r>
            <a:endParaRPr lang="en-US" altLang="ja-JP" sz="3200" dirty="0">
              <a:latin typeface="HGPｺﾞｼｯｸE" panose="020B0900000000000000" pitchFamily="50" charset="-128"/>
              <a:ea typeface="HGPｺﾞｼｯｸE" panose="020B0900000000000000" pitchFamily="50" charset="-128"/>
            </a:endParaRPr>
          </a:p>
          <a:p>
            <a:pPr marL="0" indent="0">
              <a:buNone/>
            </a:pPr>
            <a:r>
              <a:rPr lang="ja-JP" altLang="en-US" sz="3200" dirty="0">
                <a:latin typeface="HGPｺﾞｼｯｸE" panose="020B0900000000000000" pitchFamily="50" charset="-128"/>
                <a:ea typeface="HGPｺﾞｼｯｸE" panose="020B0900000000000000" pitchFamily="50" charset="-128"/>
              </a:rPr>
              <a:t>　</a:t>
            </a:r>
            <a:r>
              <a:rPr lang="en-US" altLang="ja-JP" sz="5400" dirty="0">
                <a:latin typeface="Comic Sans MS" panose="030F0702030302020204" pitchFamily="66" charset="0"/>
                <a:ea typeface="HGPｺﾞｼｯｸE" panose="020B0900000000000000" pitchFamily="50" charset="-128"/>
              </a:rPr>
              <a:t>Lesson6 </a:t>
            </a:r>
            <a:r>
              <a:rPr lang="ja-JP" altLang="en-US" sz="5400" dirty="0">
                <a:latin typeface="Comic Sans MS" panose="030F0702030302020204" pitchFamily="66" charset="0"/>
                <a:ea typeface="HGPｺﾞｼｯｸE" panose="020B0900000000000000" pitchFamily="50" charset="-128"/>
              </a:rPr>
              <a:t>　</a:t>
            </a:r>
            <a:r>
              <a:rPr lang="en-US" altLang="ja-JP" sz="5400" dirty="0">
                <a:latin typeface="Comic Sans MS" panose="030F0702030302020204" pitchFamily="66" charset="0"/>
                <a:ea typeface="HGPｺﾞｼｯｸE" panose="020B0900000000000000" pitchFamily="50" charset="-128"/>
              </a:rPr>
              <a:t>My Summer Vacation</a:t>
            </a:r>
          </a:p>
          <a:p>
            <a:pPr marL="0" indent="0">
              <a:buNone/>
            </a:pPr>
            <a:r>
              <a:rPr lang="ja-JP" altLang="en-US" sz="3200" dirty="0">
                <a:latin typeface="HGPｺﾞｼｯｸE" panose="020B0900000000000000" pitchFamily="50" charset="-128"/>
                <a:ea typeface="HGPｺﾞｼｯｸE" panose="020B0900000000000000" pitchFamily="50" charset="-128"/>
              </a:rPr>
              <a:t>　　　　　　　　　　　　　　　　　　　　　　　　　　　</a:t>
            </a:r>
            <a:r>
              <a:rPr lang="ja-JP" altLang="en-US" sz="2000" dirty="0">
                <a:latin typeface="HGPｺﾞｼｯｸE" panose="020B0900000000000000" pitchFamily="50" charset="-128"/>
                <a:ea typeface="HGPｺﾞｼｯｸE" panose="020B0900000000000000" pitchFamily="50" charset="-128"/>
              </a:rPr>
              <a:t>　（</a:t>
            </a:r>
            <a:r>
              <a:rPr lang="ja-JP" altLang="en-US" sz="2000" dirty="0">
                <a:latin typeface="ＭＳ Ｐゴシック" panose="020B0600070205080204" pitchFamily="50" charset="-128"/>
                <a:ea typeface="ＭＳ Ｐゴシック" panose="020B0600070205080204" pitchFamily="50" charset="-128"/>
              </a:rPr>
              <a:t>開隆堂　</a:t>
            </a:r>
            <a:r>
              <a:rPr lang="en-US" altLang="ja-JP" sz="2000" dirty="0">
                <a:latin typeface="HGPｺﾞｼｯｸE" panose="020B0900000000000000" pitchFamily="50" charset="-128"/>
                <a:ea typeface="HGPｺﾞｼｯｸE" panose="020B0900000000000000" pitchFamily="50" charset="-128"/>
              </a:rPr>
              <a:t>Junior Sunshine</a:t>
            </a:r>
            <a:r>
              <a:rPr lang="ja-JP" altLang="en-US" sz="2000" dirty="0">
                <a:latin typeface="HGPｺﾞｼｯｸE" panose="020B0900000000000000" pitchFamily="50" charset="-128"/>
                <a:ea typeface="HGPｺﾞｼｯｸE" panose="020B0900000000000000" pitchFamily="50" charset="-128"/>
              </a:rPr>
              <a:t>）</a:t>
            </a:r>
            <a:endParaRPr lang="en-US" altLang="ja-JP" sz="2000" dirty="0">
              <a:latin typeface="HGPｺﾞｼｯｸE" panose="020B0900000000000000" pitchFamily="50" charset="-128"/>
              <a:ea typeface="HGPｺﾞｼｯｸE" panose="020B0900000000000000" pitchFamily="50" charset="-128"/>
            </a:endParaRPr>
          </a:p>
          <a:p>
            <a:pPr marL="0" indent="0">
              <a:buNone/>
            </a:pPr>
            <a:r>
              <a:rPr kumimoji="1" lang="ja-JP" altLang="en-US" dirty="0">
                <a:latin typeface="HGPｺﾞｼｯｸE" panose="020B0900000000000000" pitchFamily="50" charset="-128"/>
                <a:ea typeface="HGPｺﾞｼｯｸE" panose="020B0900000000000000" pitchFamily="50" charset="-128"/>
              </a:rPr>
              <a:t>　</a:t>
            </a:r>
            <a:r>
              <a:rPr kumimoji="1" lang="en-US" altLang="ja-JP" dirty="0">
                <a:latin typeface="HGPｺﾞｼｯｸE" panose="020B0900000000000000" pitchFamily="50" charset="-128"/>
                <a:ea typeface="HGPｺﾞｼｯｸE" panose="020B0900000000000000" pitchFamily="50" charset="-128"/>
              </a:rPr>
              <a:t/>
            </a:r>
            <a:br>
              <a:rPr kumimoji="1" lang="en-US" altLang="ja-JP" dirty="0">
                <a:latin typeface="HGPｺﾞｼｯｸE" panose="020B0900000000000000" pitchFamily="50" charset="-128"/>
                <a:ea typeface="HGPｺﾞｼｯｸE" panose="020B0900000000000000" pitchFamily="50" charset="-128"/>
              </a:rPr>
            </a:br>
            <a:endParaRPr kumimoji="1" lang="ja-JP" altLang="en-US" dirty="0">
              <a:latin typeface="HGPｺﾞｼｯｸE" panose="020B0900000000000000" pitchFamily="50" charset="-128"/>
              <a:ea typeface="HGPｺﾞｼｯｸE" panose="020B0900000000000000" pitchFamily="50" charset="-128"/>
            </a:endParaRPr>
          </a:p>
        </p:txBody>
      </p:sp>
      <p:sp>
        <p:nvSpPr>
          <p:cNvPr id="5" name="角丸四角形吹き出し 4"/>
          <p:cNvSpPr/>
          <p:nvPr/>
        </p:nvSpPr>
        <p:spPr>
          <a:xfrm>
            <a:off x="2668425" y="399176"/>
            <a:ext cx="6855150"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「話すこと［やり取り］」の指導の実際</a:t>
            </a:r>
            <a:endParaRPr lang="ja-JP" altLang="ja-JP" sz="3200" dirty="0">
              <a:solidFill>
                <a:schemeClr val="tx1"/>
              </a:solidFill>
              <a:latin typeface="ＭＳ Ｐゴシック" panose="020B0600070205080204" pitchFamily="50" charset="-128"/>
              <a:ea typeface="ＭＳ Ｐゴシック" panose="020B060007020508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2112" y="4476592"/>
            <a:ext cx="1809750" cy="1809750"/>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39087" y="4923631"/>
            <a:ext cx="1343025" cy="1343025"/>
          </a:xfrm>
          <a:prstGeom prst="rect">
            <a:avLst/>
          </a:prstGeom>
        </p:spPr>
      </p:pic>
    </p:spTree>
    <p:extLst>
      <p:ext uri="{BB962C8B-B14F-4D97-AF65-F5344CB8AC3E}">
        <p14:creationId xmlns:p14="http://schemas.microsoft.com/office/powerpoint/2010/main" val="184886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B7211-D5FD-4FBB-BD9A-BA9DC0FA16C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3A475DE-2FC6-4EA5-BA70-04B849C5D147}"/>
              </a:ext>
            </a:extLst>
          </p:cNvPr>
          <p:cNvSpPr>
            <a:spLocks noGrp="1"/>
          </p:cNvSpPr>
          <p:nvPr>
            <p:ph idx="1"/>
          </p:nvPr>
        </p:nvSpPr>
        <p:spPr/>
        <p:txBody>
          <a:bodyPr/>
          <a:lstStyle/>
          <a:p>
            <a:endParaRPr kumimoji="1" lang="ja-JP" altLang="en-US"/>
          </a:p>
        </p:txBody>
      </p:sp>
      <p:sp>
        <p:nvSpPr>
          <p:cNvPr id="4" name="正方形/長方形 3">
            <a:extLst>
              <a:ext uri="{FF2B5EF4-FFF2-40B4-BE49-F238E27FC236}">
                <a16:creationId xmlns:a16="http://schemas.microsoft.com/office/drawing/2014/main" id="{8D715271-2905-49E8-BFF0-57769D0D75C5}"/>
              </a:ext>
            </a:extLst>
          </p:cNvPr>
          <p:cNvSpPr/>
          <p:nvPr/>
        </p:nvSpPr>
        <p:spPr>
          <a:xfrm>
            <a:off x="2351584" y="2276872"/>
            <a:ext cx="7416824" cy="1077218"/>
          </a:xfrm>
          <a:prstGeom prst="rect">
            <a:avLst/>
          </a:prstGeom>
        </p:spPr>
        <p:txBody>
          <a:bodyPr wrap="square">
            <a:spAutoFit/>
          </a:bodyPr>
          <a:lstStyle/>
          <a:p>
            <a:endParaRPr lang="en-US" altLang="ja-JP" sz="3200" dirty="0">
              <a:latin typeface="HG丸ｺﾞｼｯｸM-PRO" pitchFamily="50" charset="-128"/>
              <a:ea typeface="HG丸ｺﾞｼｯｸM-PRO" pitchFamily="50" charset="-128"/>
            </a:endParaRPr>
          </a:p>
          <a:p>
            <a:r>
              <a:rPr lang="ja-JP" altLang="en-US" sz="3200" dirty="0">
                <a:latin typeface="HG丸ｺﾞｼｯｸM-PRO" pitchFamily="50" charset="-128"/>
                <a:ea typeface="HG丸ｺﾞｼｯｸM-PRO" pitchFamily="50" charset="-128"/>
              </a:rPr>
              <a:t>　</a:t>
            </a:r>
            <a:endParaRPr lang="en-US" altLang="ja-JP" sz="3600" dirty="0">
              <a:latin typeface="HG丸ｺﾞｼｯｸM-PRO" pitchFamily="50" charset="-128"/>
              <a:ea typeface="HG丸ｺﾞｼｯｸM-PRO" pitchFamily="50" charset="-128"/>
            </a:endParaRPr>
          </a:p>
        </p:txBody>
      </p:sp>
      <p:sp>
        <p:nvSpPr>
          <p:cNvPr id="5" name="角丸四角形吹き出し 4">
            <a:extLst>
              <a:ext uri="{FF2B5EF4-FFF2-40B4-BE49-F238E27FC236}">
                <a16:creationId xmlns:a16="http://schemas.microsoft.com/office/drawing/2014/main" id="{005EEE2C-93B0-4CD6-B24D-5ED71A8C7B44}"/>
              </a:ext>
            </a:extLst>
          </p:cNvPr>
          <p:cNvSpPr/>
          <p:nvPr/>
        </p:nvSpPr>
        <p:spPr>
          <a:xfrm>
            <a:off x="2494254" y="412055"/>
            <a:ext cx="6855150"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HGPｺﾞｼｯｸE" panose="020B0900000000000000" pitchFamily="50" charset="-128"/>
                <a:ea typeface="HGPｺﾞｼｯｸE" panose="020B0900000000000000" pitchFamily="50" charset="-128"/>
              </a:rPr>
              <a:t>「話すこと［やり取り］」の指導の進め方</a:t>
            </a:r>
            <a:endParaRPr lang="ja-JP" altLang="ja-JP" sz="3200" dirty="0">
              <a:solidFill>
                <a:schemeClr val="tx1"/>
              </a:solidFill>
              <a:latin typeface="HGPｺﾞｼｯｸE" panose="020B0900000000000000" pitchFamily="50" charset="-128"/>
              <a:ea typeface="HGPｺﾞｼｯｸE" panose="020B0900000000000000" pitchFamily="50" charset="-128"/>
            </a:endParaRPr>
          </a:p>
        </p:txBody>
      </p:sp>
      <p:sp>
        <p:nvSpPr>
          <p:cNvPr id="6" name="正方形/長方形 5">
            <a:extLst>
              <a:ext uri="{FF2B5EF4-FFF2-40B4-BE49-F238E27FC236}">
                <a16:creationId xmlns:a16="http://schemas.microsoft.com/office/drawing/2014/main" id="{4666026C-D1EE-4E9A-9DA6-F1BFA616A9BC}"/>
              </a:ext>
            </a:extLst>
          </p:cNvPr>
          <p:cNvSpPr/>
          <p:nvPr/>
        </p:nvSpPr>
        <p:spPr>
          <a:xfrm>
            <a:off x="899886" y="1301811"/>
            <a:ext cx="11088913" cy="5078313"/>
          </a:xfrm>
          <a:prstGeom prst="rect">
            <a:avLst/>
          </a:prstGeom>
          <a:ln w="19050">
            <a:noFill/>
          </a:ln>
        </p:spPr>
        <p:txBody>
          <a:bodyPr wrap="square">
            <a:spAutoFit/>
          </a:bodyPr>
          <a:lstStyle/>
          <a:p>
            <a:r>
              <a:rPr lang="ja-JP" altLang="en-US" sz="3600" dirty="0">
                <a:latin typeface="ＭＳ Ｐゴシック" panose="020B0600070205080204" pitchFamily="50" charset="-128"/>
                <a:ea typeface="ＭＳ Ｐゴシック" panose="020B0600070205080204" pitchFamily="50" charset="-128"/>
              </a:rPr>
              <a:t>①　教師のデモンストレーション</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②　やり取り１　～ 少ない情報でやらせてみる。</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③　シェアリングタイム　～ 困り感を</a:t>
            </a:r>
            <a:r>
              <a:rPr lang="ja-JP" altLang="en-US" sz="3600" u="sng" dirty="0">
                <a:solidFill>
                  <a:srgbClr val="FF0000"/>
                </a:solidFill>
                <a:latin typeface="ＭＳ Ｐゴシック" panose="020B0600070205080204" pitchFamily="50" charset="-128"/>
                <a:ea typeface="ＭＳ Ｐゴシック" panose="020B0600070205080204" pitchFamily="50" charset="-128"/>
              </a:rPr>
              <a:t>全体で</a:t>
            </a:r>
            <a:r>
              <a:rPr lang="ja-JP" altLang="en-US" sz="3600" dirty="0">
                <a:latin typeface="ＭＳ Ｐゴシック" panose="020B0600070205080204" pitchFamily="50" charset="-128"/>
                <a:ea typeface="ＭＳ Ｐゴシック" panose="020B0600070205080204" pitchFamily="50" charset="-128"/>
              </a:rPr>
              <a:t>解決したり，</a:t>
            </a:r>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　　　　　　　　　　　　　　　 よかった点を</a:t>
            </a:r>
            <a:r>
              <a:rPr lang="ja-JP" altLang="en-US" sz="3600" u="sng" dirty="0">
                <a:solidFill>
                  <a:srgbClr val="FF0000"/>
                </a:solidFill>
                <a:latin typeface="ＭＳ Ｐゴシック" panose="020B0600070205080204" pitchFamily="50" charset="-128"/>
                <a:ea typeface="ＭＳ Ｐゴシック" panose="020B0600070205080204" pitchFamily="50" charset="-128"/>
              </a:rPr>
              <a:t>全体で</a:t>
            </a:r>
            <a:r>
              <a:rPr lang="ja-JP" altLang="en-US" sz="3600" dirty="0">
                <a:latin typeface="ＭＳ Ｐゴシック" panose="020B0600070205080204" pitchFamily="50" charset="-128"/>
                <a:ea typeface="ＭＳ Ｐゴシック" panose="020B0600070205080204" pitchFamily="50" charset="-128"/>
              </a:rPr>
              <a:t>共有したり</a:t>
            </a:r>
            <a:endParaRPr lang="en-US" altLang="ja-JP" sz="3600" dirty="0">
              <a:latin typeface="ＭＳ Ｐゴシック" panose="020B0600070205080204" pitchFamily="50" charset="-128"/>
              <a:ea typeface="ＭＳ Ｐゴシック" panose="020B0600070205080204" pitchFamily="50" charset="-128"/>
            </a:endParaRPr>
          </a:p>
          <a:p>
            <a:r>
              <a:rPr lang="en-US" altLang="ja-JP" sz="3600" dirty="0">
                <a:latin typeface="ＭＳ Ｐゴシック" panose="020B0600070205080204" pitchFamily="50" charset="-128"/>
                <a:ea typeface="ＭＳ Ｐゴシック" panose="020B0600070205080204" pitchFamily="50" charset="-128"/>
              </a:rPr>
              <a:t>                                  </a:t>
            </a:r>
            <a:r>
              <a:rPr lang="ja-JP" altLang="en-US" sz="3600" dirty="0">
                <a:latin typeface="ＭＳ Ｐゴシック" panose="020B0600070205080204" pitchFamily="50" charset="-128"/>
                <a:ea typeface="ＭＳ Ｐゴシック" panose="020B0600070205080204" pitchFamily="50" charset="-128"/>
              </a:rPr>
              <a:t>する。</a:t>
            </a:r>
            <a:endParaRPr lang="en-US" altLang="ja-JP" sz="3600" dirty="0">
              <a:latin typeface="ＭＳ Ｐゴシック" panose="020B0600070205080204" pitchFamily="50" charset="-128"/>
              <a:ea typeface="ＭＳ Ｐゴシック" panose="020B0600070205080204" pitchFamily="50" charset="-128"/>
            </a:endParaRPr>
          </a:p>
          <a:p>
            <a:endParaRPr lang="en-US" altLang="ja-JP" sz="3600" dirty="0">
              <a:latin typeface="ＭＳ Ｐゴシック" panose="020B0600070205080204" pitchFamily="50" charset="-128"/>
              <a:ea typeface="ＭＳ Ｐゴシック" panose="020B0600070205080204" pitchFamily="50" charset="-128"/>
            </a:endParaRPr>
          </a:p>
          <a:p>
            <a:r>
              <a:rPr lang="ja-JP" altLang="en-US" sz="3600" dirty="0">
                <a:latin typeface="ＭＳ Ｐゴシック" panose="020B0600070205080204" pitchFamily="50" charset="-128"/>
                <a:ea typeface="ＭＳ Ｐゴシック" panose="020B0600070205080204" pitchFamily="50" charset="-128"/>
              </a:rPr>
              <a:t>④　やり取り２　～ </a:t>
            </a:r>
            <a:r>
              <a:rPr lang="ja-JP" altLang="en-US" sz="3600" u="sng" dirty="0">
                <a:latin typeface="ＭＳ Ｐゴシック" panose="020B0600070205080204" pitchFamily="50" charset="-128"/>
                <a:ea typeface="ＭＳ Ｐゴシック" panose="020B0600070205080204" pitchFamily="50" charset="-128"/>
              </a:rPr>
              <a:t>ペアを変えて</a:t>
            </a:r>
            <a:r>
              <a:rPr lang="ja-JP" altLang="en-US" sz="3600" dirty="0">
                <a:latin typeface="ＭＳ Ｐゴシック" panose="020B0600070205080204" pitchFamily="50" charset="-128"/>
                <a:ea typeface="ＭＳ Ｐゴシック" panose="020B0600070205080204" pitchFamily="50" charset="-128"/>
              </a:rPr>
              <a:t>，もう一度やらせてみる。</a:t>
            </a:r>
          </a:p>
        </p:txBody>
      </p:sp>
      <p:sp>
        <p:nvSpPr>
          <p:cNvPr id="7" name="雲 6">
            <a:extLst>
              <a:ext uri="{FF2B5EF4-FFF2-40B4-BE49-F238E27FC236}">
                <a16:creationId xmlns:a16="http://schemas.microsoft.com/office/drawing/2014/main" id="{BBCE3363-3F14-4CF3-BB6A-7717A75C355B}"/>
              </a:ext>
            </a:extLst>
          </p:cNvPr>
          <p:cNvSpPr/>
          <p:nvPr/>
        </p:nvSpPr>
        <p:spPr>
          <a:xfrm>
            <a:off x="8610600" y="960460"/>
            <a:ext cx="3378199" cy="1684691"/>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a:solidFill>
                  <a:srgbClr val="FF0000"/>
                </a:solidFill>
                <a:latin typeface="HGPｺﾞｼｯｸE" panose="020B0900000000000000" pitchFamily="50" charset="-128"/>
                <a:ea typeface="HGPｺﾞｼｯｸE" panose="020B0900000000000000" pitchFamily="50" charset="-128"/>
              </a:rPr>
              <a:t>評価</a:t>
            </a:r>
            <a:r>
              <a:rPr kumimoji="1" lang="en-US" altLang="ja-JP" sz="3600" dirty="0">
                <a:solidFill>
                  <a:srgbClr val="FF0000"/>
                </a:solidFill>
                <a:latin typeface="HGPｺﾞｼｯｸE" panose="020B0900000000000000" pitchFamily="50" charset="-128"/>
                <a:ea typeface="HGPｺﾞｼｯｸE" panose="020B0900000000000000" pitchFamily="50" charset="-128"/>
              </a:rPr>
              <a:t>…</a:t>
            </a:r>
            <a:r>
              <a:rPr kumimoji="1" lang="ja-JP" altLang="en-US" sz="3600" dirty="0">
                <a:solidFill>
                  <a:srgbClr val="FF0000"/>
                </a:solidFill>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220882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A9EA5CBF-EA59-46A6-9A47-A171592630E5}"/>
              </a:ext>
            </a:extLst>
          </p:cNvPr>
          <p:cNvSpPr/>
          <p:nvPr/>
        </p:nvSpPr>
        <p:spPr>
          <a:xfrm>
            <a:off x="1243141" y="1324699"/>
            <a:ext cx="10518738" cy="1493694"/>
          </a:xfrm>
          <a:prstGeom prst="rect">
            <a:avLst/>
          </a:prstGeom>
          <a:ln w="190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112135" y="178414"/>
            <a:ext cx="7392473"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「話すこと［やり取り］」の評価（外国語科）</a:t>
            </a:r>
            <a:endParaRPr lang="ja-JP" altLang="ja-JP" sz="32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85A6F664-181D-41B3-9C54-8165269716E5}"/>
              </a:ext>
            </a:extLst>
          </p:cNvPr>
          <p:cNvSpPr/>
          <p:nvPr/>
        </p:nvSpPr>
        <p:spPr>
          <a:xfrm>
            <a:off x="1157447" y="3472193"/>
            <a:ext cx="10518738" cy="3090222"/>
          </a:xfrm>
          <a:prstGeom prst="rect">
            <a:avLst/>
          </a:prstGeom>
          <a:ln w="190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1469511" y="3658287"/>
            <a:ext cx="10109489" cy="5489517"/>
          </a:xfrm>
        </p:spPr>
        <p:txBody>
          <a:bodyPr>
            <a:normAutofit/>
          </a:bodyPr>
          <a:lstStyle/>
          <a:p>
            <a:pPr marL="0" indent="0">
              <a:buNone/>
            </a:pPr>
            <a:r>
              <a:rPr kumimoji="1" lang="ja-JP" altLang="en-US" dirty="0">
                <a:latin typeface="ＭＳ Ｐゴシック" panose="020B0600070205080204" pitchFamily="50" charset="-128"/>
                <a:ea typeface="ＭＳ Ｐゴシック" panose="020B0600070205080204" pitchFamily="50" charset="-128"/>
              </a:rPr>
              <a:t>実際のコミュニケーションにおいて，指示，依頼をしたり，それらに応じたりする技能を身に付けている状況，日常生活に関する身近で簡単な事柄についての自分の考えや気持ちを伝え合う技能や，自分や相手のこと及び身の回りの物に関する事柄について，その場で質問をしたり質問に答えたりして，伝え合う技能を身に付けている状況を評価する。</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（「指導と評価の一体化」のための学習評価に関する参考資料　</a:t>
            </a:r>
            <a:r>
              <a:rPr lang="en-US" altLang="ja-JP" sz="1600" dirty="0">
                <a:latin typeface="ＭＳ Ｐゴシック" panose="020B0600070205080204" pitchFamily="50" charset="-128"/>
                <a:ea typeface="ＭＳ Ｐゴシック" panose="020B0600070205080204" pitchFamily="50" charset="-128"/>
              </a:rPr>
              <a:t>p30</a:t>
            </a:r>
            <a:r>
              <a:rPr kumimoji="1" lang="ja-JP" altLang="en-US" sz="1600" dirty="0">
                <a:latin typeface="ＭＳ Ｐゴシック" panose="020B0600070205080204" pitchFamily="50" charset="-128"/>
                <a:ea typeface="ＭＳ Ｐゴシック" panose="020B0600070205080204" pitchFamily="50" charset="-128"/>
              </a:rPr>
              <a:t>）</a:t>
            </a:r>
            <a:endParaRPr kumimoji="1" lang="en-US" altLang="ja-JP" sz="1600" dirty="0">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6BBBCB55-D286-41E9-B5D0-A0B68C7988A4}"/>
              </a:ext>
            </a:extLst>
          </p:cNvPr>
          <p:cNvSpPr txBox="1"/>
          <p:nvPr/>
        </p:nvSpPr>
        <p:spPr>
          <a:xfrm>
            <a:off x="1414529" y="1368483"/>
            <a:ext cx="10347350" cy="1384995"/>
          </a:xfrm>
          <a:prstGeom prst="rect">
            <a:avLst/>
          </a:prstGeom>
          <a:noFill/>
          <a:ln>
            <a:noFill/>
          </a:ln>
        </p:spPr>
        <p:txBody>
          <a:bodyPr wrap="square" rtlCol="0">
            <a:spAutoFit/>
          </a:bodyPr>
          <a:lstStyle/>
          <a:p>
            <a:r>
              <a:rPr kumimoji="1" lang="ja-JP" altLang="en-US" sz="2800" dirty="0">
                <a:latin typeface="ＭＳ Ｐゴシック" panose="020B0600070205080204" pitchFamily="50" charset="-128"/>
                <a:ea typeface="ＭＳ Ｐゴシック" panose="020B0600070205080204" pitchFamily="50" charset="-128"/>
              </a:rPr>
              <a:t>　</a:t>
            </a:r>
            <a:r>
              <a:rPr lang="ja-JP" altLang="en-US" sz="2800" dirty="0">
                <a:latin typeface="ＭＳ Ｐゴシック" panose="020B0600070205080204" pitchFamily="50" charset="-128"/>
                <a:ea typeface="ＭＳ Ｐゴシック" panose="020B0600070205080204" pitchFamily="50" charset="-128"/>
              </a:rPr>
              <a:t>小学校学習指導要領「２内容</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第５学年及び第６学年</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の</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知識及び技能</a:t>
            </a:r>
            <a:r>
              <a:rPr lang="en-US"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ea typeface="ＭＳ Ｐゴシック" panose="020B0600070205080204" pitchFamily="50" charset="-128"/>
              </a:rPr>
              <a:t>における</a:t>
            </a:r>
            <a:r>
              <a:rPr kumimoji="1" lang="ja-JP" altLang="en-US" sz="2800" dirty="0">
                <a:latin typeface="ＭＳ Ｐゴシック" panose="020B0600070205080204" pitchFamily="50" charset="-128"/>
                <a:ea typeface="ＭＳ Ｐゴシック" panose="020B0600070205080204" pitchFamily="50" charset="-128"/>
              </a:rPr>
              <a:t>「（１）英語の特徴やきまりに関する事項」に記されている事項を理解している状況を評価する。</a:t>
            </a:r>
            <a:endParaRPr kumimoji="1" lang="ja-JP" altLang="en-US" sz="2000" b="1" dirty="0">
              <a:latin typeface="ＭＳ Ｐゴシック" panose="020B0600070205080204" pitchFamily="50" charset="-128"/>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52B1AEF3-DC2E-4A20-90EA-741EA3166826}"/>
              </a:ext>
            </a:extLst>
          </p:cNvPr>
          <p:cNvSpPr/>
          <p:nvPr/>
        </p:nvSpPr>
        <p:spPr>
          <a:xfrm>
            <a:off x="128889" y="771326"/>
            <a:ext cx="1028558" cy="74595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ＭＳ Ｐゴシック" panose="020B0600070205080204" pitchFamily="50" charset="-128"/>
                <a:ea typeface="ＭＳ Ｐゴシック" panose="020B0600070205080204" pitchFamily="50" charset="-128"/>
              </a:rPr>
              <a:t>知識</a:t>
            </a:r>
            <a:endParaRPr kumimoji="1" lang="ja-JP" altLang="en-US"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D5B26772-54CC-4B42-BE40-E67F9141D9FF}"/>
              </a:ext>
            </a:extLst>
          </p:cNvPr>
          <p:cNvSpPr/>
          <p:nvPr/>
        </p:nvSpPr>
        <p:spPr>
          <a:xfrm>
            <a:off x="66873" y="2909489"/>
            <a:ext cx="1028558" cy="74595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技能</a:t>
            </a:r>
          </a:p>
        </p:txBody>
      </p:sp>
    </p:spTree>
    <p:extLst>
      <p:ext uri="{BB962C8B-B14F-4D97-AF65-F5344CB8AC3E}">
        <p14:creationId xmlns:p14="http://schemas.microsoft.com/office/powerpoint/2010/main" val="60079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1972" y="2588654"/>
            <a:ext cx="11565228" cy="2839791"/>
          </a:xfrm>
          <a:prstGeom prst="rect">
            <a:avLst/>
          </a:prstGeom>
          <a:ln w="190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321972" y="1173967"/>
            <a:ext cx="11642500" cy="4747408"/>
          </a:xfrm>
        </p:spPr>
        <p:txBody>
          <a:bodyPr/>
          <a:lstStyle/>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コミュニケーションを行う目的や場面，状況などに応じて，指示，依頼をしたり，それらに応じている状況や，日常生活に関する身近で簡単な事柄についての自分の考えや気持ちなどを伝え合っている状況，自分や相手のこと及び身の回りの物に関する事柄について，その場で質問をしたり質問に答えたりして，伝え合っている状況を評価する。</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（「指導と評価の一体化」のための学習評価に関する参考資料　</a:t>
            </a:r>
            <a:r>
              <a:rPr kumimoji="1" lang="en-US" altLang="ja-JP" sz="1600" dirty="0">
                <a:latin typeface="ＭＳ Ｐゴシック" panose="020B0600070205080204" pitchFamily="50" charset="-128"/>
                <a:ea typeface="ＭＳ Ｐゴシック" panose="020B0600070205080204" pitchFamily="50" charset="-128"/>
              </a:rPr>
              <a:t>p.</a:t>
            </a:r>
            <a:r>
              <a:rPr lang="en-US" altLang="ja-JP" sz="1600" dirty="0">
                <a:latin typeface="ＭＳ Ｐゴシック" panose="020B0600070205080204" pitchFamily="50" charset="-128"/>
                <a:ea typeface="ＭＳ Ｐゴシック" panose="020B0600070205080204" pitchFamily="50" charset="-128"/>
              </a:rPr>
              <a:t>31</a:t>
            </a:r>
            <a:r>
              <a:rPr kumimoji="1" lang="ja-JP" altLang="en-US" sz="1600" dirty="0">
                <a:latin typeface="ＭＳ Ｐゴシック" panose="020B0600070205080204" pitchFamily="50" charset="-128"/>
                <a:ea typeface="ＭＳ Ｐゴシック" panose="020B0600070205080204" pitchFamily="50" charset="-128"/>
              </a:rPr>
              <a:t>）</a:t>
            </a:r>
            <a:endParaRPr kumimoji="1" lang="en-US" altLang="ja-JP" sz="16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163651" y="352582"/>
            <a:ext cx="7392473"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「話すこと［やり取り］」の評価（外国語科）</a:t>
            </a:r>
            <a:endParaRPr lang="ja-JP" altLang="ja-JP" sz="32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934E2A03-E0E0-45EF-958A-70D108DACF74}"/>
              </a:ext>
            </a:extLst>
          </p:cNvPr>
          <p:cNvSpPr/>
          <p:nvPr/>
        </p:nvSpPr>
        <p:spPr>
          <a:xfrm>
            <a:off x="281289" y="1707623"/>
            <a:ext cx="3364589" cy="74595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思考・判断・表現</a:t>
            </a:r>
          </a:p>
        </p:txBody>
      </p:sp>
    </p:spTree>
    <p:extLst>
      <p:ext uri="{BB962C8B-B14F-4D97-AF65-F5344CB8AC3E}">
        <p14:creationId xmlns:p14="http://schemas.microsoft.com/office/powerpoint/2010/main" val="379388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1972" y="2588654"/>
            <a:ext cx="11565228" cy="2897746"/>
          </a:xfrm>
          <a:prstGeom prst="rect">
            <a:avLst/>
          </a:prstGeom>
          <a:ln w="190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296215" y="1340802"/>
            <a:ext cx="11642500" cy="4747408"/>
          </a:xfrm>
        </p:spPr>
        <p:txBody>
          <a:bodyPr/>
          <a:lstStyle/>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コミュニケーションを行う目的や場面，状況などに応じて，指示，依頼をしたり，それらに応じたりしようとしている状況や，日常生活に関する身近で簡単な事柄についての自分の考えや気持ちなどを伝え合おうとしている状況，自分や相手のこと及び身の回りの物に関する事柄について，その場で質問をしたり質問に答えたりして，伝え合おうとしている状況を評価する。　　　　　</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sz="1600" dirty="0">
                <a:latin typeface="ＭＳ Ｐゴシック" panose="020B0600070205080204" pitchFamily="50" charset="-128"/>
                <a:ea typeface="ＭＳ Ｐゴシック" panose="020B0600070205080204" pitchFamily="50" charset="-128"/>
              </a:rPr>
              <a:t>　　　　　　　　　　　　　　　　　　　　　　　　　　　　　　　　　　　　　　（「指導と評価の一体化」のための学習評価に関する参考資料より　ｐ</a:t>
            </a:r>
            <a:r>
              <a:rPr kumimoji="1" lang="en-US" altLang="ja-JP"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31</a:t>
            </a:r>
            <a:r>
              <a:rPr kumimoji="1" lang="ja-JP" altLang="en-US" sz="1600" dirty="0">
                <a:latin typeface="ＭＳ Ｐゴシック" panose="020B0600070205080204" pitchFamily="50" charset="-128"/>
                <a:ea typeface="ＭＳ Ｐゴシック" panose="020B0600070205080204" pitchFamily="50" charset="-128"/>
              </a:rPr>
              <a:t>）</a:t>
            </a:r>
            <a:endParaRPr kumimoji="1" lang="en-US" altLang="ja-JP" sz="1600" dirty="0">
              <a:latin typeface="ＭＳ Ｐゴシック" panose="020B0600070205080204" pitchFamily="50" charset="-128"/>
              <a:ea typeface="ＭＳ Ｐゴシック" panose="020B0600070205080204" pitchFamily="50" charset="-128"/>
            </a:endParaRPr>
          </a:p>
        </p:txBody>
      </p:sp>
      <p:sp>
        <p:nvSpPr>
          <p:cNvPr id="8" name="角丸四角形吹き出し 7"/>
          <p:cNvSpPr/>
          <p:nvPr/>
        </p:nvSpPr>
        <p:spPr>
          <a:xfrm>
            <a:off x="2163651" y="352582"/>
            <a:ext cx="7392473" cy="720080"/>
          </a:xfrm>
          <a:prstGeom prst="wedgeRoundRectCallout">
            <a:avLst>
              <a:gd name="adj1" fmla="val -21870"/>
              <a:gd name="adj2" fmla="val 30753"/>
              <a:gd name="adj3" fmla="val 16667"/>
            </a:avLst>
          </a:prstGeom>
          <a:solidFill>
            <a:schemeClr val="accent1">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ＭＳ Ｐゴシック" panose="020B0600070205080204" pitchFamily="50" charset="-128"/>
                <a:ea typeface="ＭＳ Ｐゴシック" panose="020B0600070205080204" pitchFamily="50" charset="-128"/>
              </a:rPr>
              <a:t>「話すこと［やり取り］」の評価（外国語科）</a:t>
            </a:r>
            <a:endParaRPr lang="ja-JP" altLang="ja-JP" sz="32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F73665A1-738A-4463-9AB5-68033E050F99}"/>
              </a:ext>
            </a:extLst>
          </p:cNvPr>
          <p:cNvSpPr/>
          <p:nvPr/>
        </p:nvSpPr>
        <p:spPr>
          <a:xfrm>
            <a:off x="281290" y="1707623"/>
            <a:ext cx="4994096" cy="74595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主体的に学習に取り組む態度</a:t>
            </a:r>
          </a:p>
        </p:txBody>
      </p:sp>
    </p:spTree>
    <p:extLst>
      <p:ext uri="{BB962C8B-B14F-4D97-AF65-F5344CB8AC3E}">
        <p14:creationId xmlns:p14="http://schemas.microsoft.com/office/powerpoint/2010/main" val="29920859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3101</TotalTime>
  <Words>3083</Words>
  <Application>Microsoft Office PowerPoint</Application>
  <PresentationFormat>ワイド画面</PresentationFormat>
  <Paragraphs>237</Paragraphs>
  <Slides>15</Slides>
  <Notes>15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ＤＦ特太ゴシック体</vt:lpstr>
      <vt:lpstr>HGPｺﾞｼｯｸE</vt:lpstr>
      <vt:lpstr>HG丸ｺﾞｼｯｸM-PRO</vt:lpstr>
      <vt:lpstr>ＭＳ Ｐゴシック</vt:lpstr>
      <vt:lpstr>ＭＳ ゴシック</vt:lpstr>
      <vt:lpstr>ＭＳ 明朝</vt:lpstr>
      <vt:lpstr>メイリオ</vt:lpstr>
      <vt:lpstr>游ゴシック</vt:lpstr>
      <vt:lpstr>游ゴシック Light</vt:lpstr>
      <vt:lpstr>Arial</vt:lpstr>
      <vt:lpstr>Comic Sans MS</vt:lpstr>
      <vt:lpstr>Office テーマ</vt:lpstr>
      <vt:lpstr>講義２「領域別のポイント」</vt:lpstr>
      <vt:lpstr>PowerPoint プレゼンテーション</vt:lpstr>
      <vt:lpstr>「話すこと［やり取り］」の目標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単元の評価規準（例）</vt:lpstr>
      <vt:lpstr>PowerPoint プレゼンテーション</vt:lpstr>
      <vt:lpstr>PowerPoint プレゼンテーション</vt:lpstr>
      <vt:lpstr>Small Talkの目的   　　　　の続け方を指導すること。   　　既習表現を繰り返し使用できるようにして，その  　　　　を図ること。 　　　　　　　</vt:lpstr>
      <vt:lpstr>対話を続けるための基本的な表現例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宮崎県教育研修センター</dc:creator>
  <cp:lastModifiedBy>宮崎県教育研修センター</cp:lastModifiedBy>
  <cp:revision>261</cp:revision>
  <cp:lastPrinted>2020-07-21T02:55:36Z</cp:lastPrinted>
  <dcterms:created xsi:type="dcterms:W3CDTF">2020-04-27T06:53:03Z</dcterms:created>
  <dcterms:modified xsi:type="dcterms:W3CDTF">2020-07-31T05:30:39Z</dcterms:modified>
</cp:coreProperties>
</file>