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561" r:id="rId3"/>
    <p:sldId id="562" r:id="rId4"/>
    <p:sldId id="553" r:id="rId5"/>
    <p:sldId id="492" r:id="rId6"/>
    <p:sldId id="563" r:id="rId7"/>
    <p:sldId id="557" r:id="rId8"/>
    <p:sldId id="558" r:id="rId9"/>
    <p:sldId id="472" r:id="rId10"/>
    <p:sldId id="560" r:id="rId11"/>
    <p:sldId id="483" r:id="rId12"/>
    <p:sldId id="564" r:id="rId13"/>
    <p:sldId id="554" r:id="rId14"/>
    <p:sldId id="489" r:id="rId15"/>
    <p:sldId id="484" r:id="rId16"/>
    <p:sldId id="547" r:id="rId17"/>
    <p:sldId id="549" r:id="rId18"/>
  </p:sldIdLst>
  <p:sldSz cx="12192000" cy="6858000"/>
  <p:notesSz cx="68072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56423" autoAdjust="0"/>
  </p:normalViewPr>
  <p:slideViewPr>
    <p:cSldViewPr snapToGrid="0">
      <p:cViewPr varScale="1">
        <p:scale>
          <a:sx n="35" d="100"/>
          <a:sy n="35" d="100"/>
        </p:scale>
        <p:origin x="1640"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786" cy="499012"/>
          </a:xfrm>
          <a:prstGeom prst="rect">
            <a:avLst/>
          </a:prstGeom>
        </p:spPr>
        <p:txBody>
          <a:bodyPr vert="horz" lIns="91430" tIns="45716" rIns="91430"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9012"/>
          </a:xfrm>
          <a:prstGeom prst="rect">
            <a:avLst/>
          </a:prstGeom>
        </p:spPr>
        <p:txBody>
          <a:bodyPr vert="horz" lIns="91430" tIns="45716" rIns="91430" bIns="45716" rtlCol="0"/>
          <a:lstStyle>
            <a:lvl1pPr algn="r">
              <a:defRPr sz="1200"/>
            </a:lvl1pPr>
          </a:lstStyle>
          <a:p>
            <a:fld id="{8600B822-4570-469D-B6F8-351A42334CF9}" type="datetimeFigureOut">
              <a:rPr kumimoji="1" lang="ja-JP" altLang="en-US" smtClean="0"/>
              <a:t>2020/7/31</a:t>
            </a:fld>
            <a:endParaRPr kumimoji="1" lang="ja-JP" altLang="en-US"/>
          </a:p>
        </p:txBody>
      </p:sp>
      <p:sp>
        <p:nvSpPr>
          <p:cNvPr id="4" name="スライド イメージ プレースホルダー 3"/>
          <p:cNvSpPr>
            <a:spLocks noGrp="1" noRot="1" noChangeAspect="1"/>
          </p:cNvSpPr>
          <p:nvPr>
            <p:ph type="sldImg" idx="2"/>
          </p:nvPr>
        </p:nvSpPr>
        <p:spPr>
          <a:xfrm>
            <a:off x="420688" y="1244600"/>
            <a:ext cx="5965825" cy="3355975"/>
          </a:xfrm>
          <a:prstGeom prst="rect">
            <a:avLst/>
          </a:prstGeom>
          <a:noFill/>
          <a:ln w="12700">
            <a:solidFill>
              <a:prstClr val="black"/>
            </a:solidFill>
          </a:ln>
        </p:spPr>
        <p:txBody>
          <a:bodyPr vert="horz" lIns="91430" tIns="45716" rIns="91430" bIns="45716" rtlCol="0" anchor="ctr"/>
          <a:lstStyle/>
          <a:p>
            <a:endParaRPr lang="ja-JP" altLang="en-US"/>
          </a:p>
        </p:txBody>
      </p:sp>
      <p:sp>
        <p:nvSpPr>
          <p:cNvPr id="5" name="ノート プレースホルダー 4"/>
          <p:cNvSpPr>
            <a:spLocks noGrp="1"/>
          </p:cNvSpPr>
          <p:nvPr>
            <p:ph type="body" sz="quarter" idx="3"/>
          </p:nvPr>
        </p:nvSpPr>
        <p:spPr>
          <a:xfrm>
            <a:off x="680721" y="4786363"/>
            <a:ext cx="5445760" cy="3916115"/>
          </a:xfrm>
          <a:prstGeom prst="rect">
            <a:avLst/>
          </a:prstGeom>
        </p:spPr>
        <p:txBody>
          <a:bodyPr vert="horz" lIns="91430" tIns="45716" rIns="91430"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6679"/>
            <a:ext cx="2949786" cy="499011"/>
          </a:xfrm>
          <a:prstGeom prst="rect">
            <a:avLst/>
          </a:prstGeom>
        </p:spPr>
        <p:txBody>
          <a:bodyPr vert="horz" lIns="91430" tIns="45716" rIns="91430"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6679"/>
            <a:ext cx="2949786" cy="499011"/>
          </a:xfrm>
          <a:prstGeom prst="rect">
            <a:avLst/>
          </a:prstGeom>
        </p:spPr>
        <p:txBody>
          <a:bodyPr vert="horz" lIns="91430" tIns="45716" rIns="91430" bIns="45716" rtlCol="0" anchor="b"/>
          <a:lstStyle>
            <a:lvl1pPr algn="r">
              <a:defRPr sz="1200"/>
            </a:lvl1pPr>
          </a:lstStyle>
          <a:p>
            <a:fld id="{108EA334-E0A8-44B7-93E0-5BB6EF1E15B8}" type="slidenum">
              <a:rPr kumimoji="1" lang="ja-JP" altLang="en-US" smtClean="0"/>
              <a:t>‹#›</a:t>
            </a:fld>
            <a:endParaRPr kumimoji="1" lang="ja-JP" altLang="en-US"/>
          </a:p>
        </p:txBody>
      </p:sp>
    </p:spTree>
    <p:extLst>
      <p:ext uri="{BB962C8B-B14F-4D97-AF65-F5344CB8AC3E}">
        <p14:creationId xmlns:p14="http://schemas.microsoft.com/office/powerpoint/2010/main" val="4526987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sz="1000" dirty="0">
                <a:latin typeface="ＭＳ Ｐゴシック" panose="020B0600070205080204" pitchFamily="50" charset="-128"/>
                <a:ea typeface="ＭＳ Ｐゴシック" panose="020B0600070205080204" pitchFamily="50" charset="-128"/>
              </a:rPr>
              <a:t>　ここからは、実際の教材を使って、「領域別のポイント」について説明します。</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3545A557-A510-4C55-97C5-49422BAEA99F}" type="slidenum">
              <a:rPr kumimoji="1" lang="ja-JP" altLang="en-US" smtClean="0"/>
              <a:pPr/>
              <a:t>1</a:t>
            </a:fld>
            <a:endParaRPr kumimoji="1" lang="ja-JP" altLang="en-US" dirty="0"/>
          </a:p>
        </p:txBody>
      </p:sp>
    </p:spTree>
    <p:extLst>
      <p:ext uri="{BB962C8B-B14F-4D97-AF65-F5344CB8AC3E}">
        <p14:creationId xmlns:p14="http://schemas.microsoft.com/office/powerpoint/2010/main" val="3747407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これは、第６学年の</a:t>
            </a:r>
            <a:r>
              <a:rPr lang="en-US" altLang="ja-JP" sz="1000" dirty="0">
                <a:latin typeface="ＭＳ Ｐゴシック" panose="020B0600070205080204" pitchFamily="50" charset="-128"/>
                <a:ea typeface="ＭＳ Ｐゴシック" panose="020B0600070205080204" pitchFamily="50" charset="-128"/>
              </a:rPr>
              <a:t>｢We</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Can! </a:t>
            </a:r>
            <a:r>
              <a:rPr lang="ja-JP" altLang="en-US" sz="1000" dirty="0">
                <a:latin typeface="ＭＳ Ｐゴシック" panose="020B0600070205080204" pitchFamily="50" charset="-128"/>
                <a:ea typeface="ＭＳ Ｐゴシック" panose="020B0600070205080204" pitchFamily="50" charset="-128"/>
              </a:rPr>
              <a:t>②</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のワークシートです。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音声で十分に慣れ親しんだ簡単な語句や基本的な表現を絵や写真などを手掛かりにして、★</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海に行ったのかな？</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焼きそばを食べたんだね。</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等と推測して読む活動です。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推測して読むということは、★「外国語によるコミュニケーションにおける見方・考え方を働かせる」ということです。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具体的には、既習表現を思い起こしながら、声に出して読み、そこに書かれていることの概要が分かるようにしていきます。</a:t>
            </a:r>
            <a:endParaRPr lang="en-US" altLang="ja-JP" sz="10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10</a:t>
            </a:fld>
            <a:endParaRPr kumimoji="1" lang="ja-JP" altLang="en-US" dirty="0"/>
          </a:p>
        </p:txBody>
      </p:sp>
    </p:spTree>
    <p:extLst>
      <p:ext uri="{BB962C8B-B14F-4D97-AF65-F5344CB8AC3E}">
        <p14:creationId xmlns:p14="http://schemas.microsoft.com/office/powerpoint/2010/main" val="17259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こちらは、第６学年の</a:t>
            </a:r>
            <a:r>
              <a:rPr lang="en-US" altLang="ja-JP" sz="1000" dirty="0">
                <a:latin typeface="ＭＳ Ｐゴシック" panose="020B0600070205080204" pitchFamily="50" charset="-128"/>
                <a:ea typeface="ＭＳ Ｐゴシック" panose="020B0600070205080204" pitchFamily="50" charset="-128"/>
              </a:rPr>
              <a:t>｢We</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Can! </a:t>
            </a:r>
            <a:r>
              <a:rPr lang="ja-JP" altLang="en-US" sz="1000" dirty="0">
                <a:latin typeface="ＭＳ Ｐゴシック" panose="020B0600070205080204" pitchFamily="50" charset="-128"/>
                <a:ea typeface="ＭＳ Ｐゴシック" panose="020B0600070205080204" pitchFamily="50" charset="-128"/>
              </a:rPr>
              <a:t>②</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の実践例です。　</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 友達の作品を読んで、意味を理解する活動です。</a:t>
            </a:r>
          </a:p>
          <a:p>
            <a:r>
              <a:rPr lang="ja-JP" altLang="en-US" sz="1000" dirty="0">
                <a:latin typeface="ＭＳ Ｐゴシック" panose="020B0600070205080204" pitchFamily="50" charset="-128"/>
                <a:ea typeface="ＭＳ Ｐゴシック" panose="020B0600070205080204" pitchFamily="50" charset="-128"/>
              </a:rPr>
              <a:t> 人物紹介で</a:t>
            </a:r>
            <a:r>
              <a:rPr lang="en-US" altLang="ja-JP" sz="1000" dirty="0">
                <a:latin typeface="ＭＳ Ｐゴシック" panose="020B0600070205080204" pitchFamily="50" charset="-128"/>
                <a:ea typeface="ＭＳ Ｐゴシック" panose="020B0600070205080204" pitchFamily="50" charset="-128"/>
              </a:rPr>
              <a:t>Who</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is this?</a:t>
            </a:r>
            <a:r>
              <a:rPr lang="ja-JP" altLang="en-US" sz="1000" dirty="0">
                <a:latin typeface="ＭＳ Ｐゴシック" panose="020B0600070205080204" pitchFamily="50" charset="-128"/>
                <a:ea typeface="ＭＳ Ｐゴシック" panose="020B0600070205080204" pitchFamily="50" charset="-128"/>
              </a:rPr>
              <a:t> クイズを行ったり、友達の思いや考えを知るために、友達が書いたものを読み合ったりします。</a:t>
            </a:r>
            <a:endParaRPr lang="en-US" altLang="ja-JP" sz="1000" dirty="0">
              <a:latin typeface="ＭＳ Ｐゴシック" panose="020B0600070205080204" pitchFamily="50" charset="-128"/>
              <a:ea typeface="ＭＳ Ｐゴシック" panose="020B0600070205080204" pitchFamily="50" charset="-128"/>
            </a:endParaRPr>
          </a:p>
          <a:p>
            <a:r>
              <a:rPr lang="en-US" altLang="ja-JP" sz="1000" dirty="0">
                <a:latin typeface="ＭＳ Ｐゴシック" panose="020B0600070205080204" pitchFamily="50" charset="-128"/>
                <a:ea typeface="ＭＳ Ｐゴシック" panose="020B0600070205080204" pitchFamily="50" charset="-128"/>
              </a:rPr>
              <a:t> </a:t>
            </a:r>
            <a:r>
              <a:rPr lang="ja-JP" altLang="en-US" sz="1000" dirty="0">
                <a:latin typeface="ＭＳ Ｐゴシック" panose="020B0600070205080204" pitchFamily="50" charset="-128"/>
                <a:ea typeface="ＭＳ Ｐゴシック" panose="020B0600070205080204" pitchFamily="50" charset="-128"/>
              </a:rPr>
              <a:t>児童が目的をもって読めるように工夫することが大切です。</a:t>
            </a: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11</a:t>
            </a:fld>
            <a:endParaRPr kumimoji="1" lang="ja-JP" altLang="en-US" dirty="0"/>
          </a:p>
        </p:txBody>
      </p:sp>
    </p:spTree>
    <p:extLst>
      <p:ext uri="{BB962C8B-B14F-4D97-AF65-F5344CB8AC3E}">
        <p14:creationId xmlns:p14="http://schemas.microsoft.com/office/powerpoint/2010/main" val="3505800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次に、絵本の活用についてです。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これは、東京書籍の「</a:t>
            </a:r>
            <a:r>
              <a:rPr lang="en-US" altLang="ja-JP" sz="1000" dirty="0">
                <a:latin typeface="ＭＳ Ｐゴシック" panose="020B0600070205080204" pitchFamily="50" charset="-128"/>
                <a:ea typeface="ＭＳ Ｐゴシック" panose="020B0600070205080204" pitchFamily="50" charset="-128"/>
              </a:rPr>
              <a:t>story time</a:t>
            </a:r>
            <a:r>
              <a:rPr lang="ja-JP" altLang="en-US" sz="1000" dirty="0">
                <a:latin typeface="ＭＳ Ｐゴシック" panose="020B0600070205080204" pitchFamily="50" charset="-128"/>
                <a:ea typeface="ＭＳ Ｐゴシック" panose="020B0600070205080204" pitchFamily="50" charset="-128"/>
              </a:rPr>
              <a:t>」の教材です。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蝶が３匹いて、雨が降ってきました。</a:t>
            </a:r>
            <a:r>
              <a:rPr lang="en-US" altLang="ja-JP" sz="1000" dirty="0">
                <a:latin typeface="ＭＳ Ｐゴシック" panose="020B0600070205080204" pitchFamily="50" charset="-128"/>
                <a:ea typeface="ＭＳ Ｐゴシック" panose="020B0600070205080204" pitchFamily="50" charset="-128"/>
              </a:rPr>
              <a:t>｣</a:t>
            </a:r>
          </a:p>
          <a:p>
            <a:r>
              <a:rPr lang="ja-JP" altLang="en-US" sz="1000" dirty="0">
                <a:latin typeface="ＭＳ Ｐゴシック" panose="020B0600070205080204" pitchFamily="50" charset="-128"/>
                <a:ea typeface="ＭＳ Ｐゴシック" panose="020B0600070205080204" pitchFamily="50" charset="-128"/>
              </a:rPr>
              <a:t>　赤いチューリップに「赤い蝶だけ、雨宿りして</a:t>
            </a:r>
            <a:r>
              <a:rPr lang="en-US" altLang="ja-JP" sz="1000" dirty="0">
                <a:latin typeface="ＭＳ Ｐゴシック" panose="020B0600070205080204" pitchFamily="50" charset="-128"/>
                <a:ea typeface="ＭＳ Ｐゴシック" panose="020B0600070205080204" pitchFamily="50" charset="-128"/>
              </a:rPr>
              <a:t>OK</a:t>
            </a:r>
            <a:r>
              <a:rPr lang="ja-JP" altLang="en-US" sz="1000" dirty="0">
                <a:latin typeface="ＭＳ Ｐゴシック" panose="020B0600070205080204" pitchFamily="50" charset="-128"/>
                <a:ea typeface="ＭＳ Ｐゴシック" panose="020B0600070205080204" pitchFamily="50" charset="-128"/>
              </a:rPr>
              <a:t>だよ。」と言われて、</a:t>
            </a:r>
            <a:r>
              <a:rPr lang="en-US" altLang="ja-JP" sz="1000" dirty="0">
                <a:latin typeface="ＭＳ Ｐゴシック" panose="020B0600070205080204" pitchFamily="50" charset="-128"/>
                <a:ea typeface="ＭＳ Ｐゴシック" panose="020B0600070205080204" pitchFamily="50" charset="-128"/>
              </a:rPr>
              <a:t>｢No, Thank</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you.｣</a:t>
            </a:r>
            <a:r>
              <a:rPr lang="ja-JP" altLang="en-US" sz="1000" dirty="0">
                <a:latin typeface="ＭＳ Ｐゴシック" panose="020B0600070205080204" pitchFamily="50" charset="-128"/>
                <a:ea typeface="ＭＳ Ｐゴシック" panose="020B0600070205080204" pitchFamily="50" charset="-128"/>
              </a:rPr>
              <a:t>と断っています。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最後に、クローバーが雨宿りをさせてくれるというお話です。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絵本を数回読み聞かせた後に、次のような読む活動を行います。</a:t>
            </a:r>
            <a:endParaRPr lang="en-US" altLang="ja-JP" sz="10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12</a:t>
            </a:fld>
            <a:endParaRPr kumimoji="1" lang="ja-JP" altLang="en-US" dirty="0"/>
          </a:p>
        </p:txBody>
      </p:sp>
    </p:spTree>
    <p:extLst>
      <p:ext uri="{BB962C8B-B14F-4D97-AF65-F5344CB8AC3E}">
        <p14:creationId xmlns:p14="http://schemas.microsoft.com/office/powerpoint/2010/main" val="394802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では、推測して読むという活動を実際に体験してみましょう。</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児童になったつもりで、応答してください。</a:t>
            </a:r>
            <a:endParaRPr lang="en-US" altLang="ja-JP" sz="1000" dirty="0">
              <a:latin typeface="ＭＳ Ｐゴシック" panose="020B0600070205080204" pitchFamily="50" charset="-128"/>
              <a:ea typeface="ＭＳ Ｐゴシック" panose="020B0600070205080204" pitchFamily="50" charset="-128"/>
            </a:endParaRPr>
          </a:p>
          <a:p>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What color is this?  </a:t>
            </a:r>
            <a:r>
              <a:rPr lang="ja-JP" altLang="en-US" sz="1000" dirty="0">
                <a:latin typeface="ＭＳ Ｐゴシック" panose="020B0600070205080204" pitchFamily="50" charset="-128"/>
                <a:ea typeface="ＭＳ Ｐゴシック" panose="020B0600070205080204" pitchFamily="50" charset="-128"/>
              </a:rPr>
              <a:t>→　（受講者）</a:t>
            </a:r>
            <a:r>
              <a:rPr lang="en-US" altLang="ja-JP" sz="1000" dirty="0">
                <a:latin typeface="ＭＳ Ｐゴシック" panose="020B0600070205080204" pitchFamily="50" charset="-128"/>
                <a:ea typeface="ＭＳ Ｐゴシック" panose="020B0600070205080204" pitchFamily="50" charset="-128"/>
              </a:rPr>
              <a:t>Red.</a:t>
            </a:r>
          </a:p>
          <a:p>
            <a:pPr defTabSz="914306">
              <a:defRPr/>
            </a:pP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Where is red?</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｢Only</a:t>
            </a:r>
            <a:r>
              <a:rPr lang="ja-JP" altLang="en-US" sz="1000" dirty="0">
                <a:latin typeface="ＭＳ Ｐゴシック" panose="020B0600070205080204" pitchFamily="50" charset="-128"/>
                <a:ea typeface="ＭＳ Ｐゴシック" panose="020B0600070205080204" pitchFamily="50" charset="-128"/>
              </a:rPr>
              <a:t>～や</a:t>
            </a:r>
            <a:r>
              <a:rPr lang="en-US" altLang="ja-JP" sz="1000" dirty="0">
                <a:latin typeface="ＭＳ Ｐゴシック" panose="020B0600070205080204" pitchFamily="50" charset="-128"/>
                <a:ea typeface="ＭＳ Ｐゴシック" panose="020B0600070205080204" pitchFamily="50" charset="-128"/>
              </a:rPr>
              <a:t>No,</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の文字の部分を指していきながら）</a:t>
            </a:r>
            <a:r>
              <a:rPr lang="en-US" altLang="ja-JP" sz="1000" dirty="0">
                <a:latin typeface="ＭＳ Ｐゴシック" panose="020B0600070205080204" pitchFamily="50" charset="-128"/>
                <a:ea typeface="ＭＳ Ｐゴシック" panose="020B0600070205080204" pitchFamily="50" charset="-128"/>
              </a:rPr>
              <a:t>Red?  Red?  Red?</a:t>
            </a:r>
            <a:r>
              <a:rPr lang="ja-JP" altLang="en-US" sz="1000" dirty="0">
                <a:latin typeface="ＭＳ Ｐゴシック" panose="020B0600070205080204" pitchFamily="50" charset="-128"/>
                <a:ea typeface="ＭＳ Ｐゴシック" panose="020B0600070205080204" pitchFamily="50" charset="-128"/>
              </a:rPr>
              <a:t>　→（受講者）</a:t>
            </a:r>
            <a:r>
              <a:rPr lang="en-US" altLang="ja-JP" sz="1000" dirty="0">
                <a:latin typeface="ＭＳ Ｐゴシック" panose="020B0600070205080204" pitchFamily="50" charset="-128"/>
                <a:ea typeface="ＭＳ Ｐゴシック" panose="020B0600070205080204" pitchFamily="50" charset="-128"/>
              </a:rPr>
              <a:t>Yes!</a:t>
            </a:r>
          </a:p>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That’s right.</a:t>
            </a:r>
          </a:p>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Red is here.    Red is here, too.</a:t>
            </a:r>
          </a:p>
          <a:p>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このように、文の中から「</a:t>
            </a:r>
            <a:r>
              <a:rPr lang="en-US" altLang="ja-JP" sz="1000" dirty="0">
                <a:latin typeface="ＭＳ Ｐゴシック" panose="020B0600070205080204" pitchFamily="50" charset="-128"/>
                <a:ea typeface="ＭＳ Ｐゴシック" panose="020B0600070205080204" pitchFamily="50" charset="-128"/>
              </a:rPr>
              <a:t>red</a:t>
            </a:r>
            <a:r>
              <a:rPr lang="ja-JP" altLang="en-US" sz="1000" dirty="0">
                <a:latin typeface="ＭＳ Ｐゴシック" panose="020B0600070205080204" pitchFamily="50" charset="-128"/>
                <a:ea typeface="ＭＳ Ｐゴシック" panose="020B0600070205080204" pitchFamily="50" charset="-128"/>
              </a:rPr>
              <a:t>」という語句をを見つけさせます。</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こちらも読ませる語句や表現に音声で十分に慣れ親しませることが前提です。</a:t>
            </a:r>
            <a:endParaRPr lang="en-US" altLang="ja-JP" sz="1000" dirty="0">
              <a:latin typeface="ＭＳ Ｐゴシック" panose="020B0600070205080204" pitchFamily="50" charset="-128"/>
              <a:ea typeface="ＭＳ Ｐゴシック" panose="020B0600070205080204" pitchFamily="50" charset="-128"/>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48A7697-5E3F-4AFE-AA80-D3F9FC78EDEB}" type="slidenum">
              <a:rPr kumimoji="1" lang="ja-JP" altLang="en-US" smtClean="0"/>
              <a:t>13</a:t>
            </a:fld>
            <a:endParaRPr kumimoji="1" lang="ja-JP" altLang="en-US"/>
          </a:p>
        </p:txBody>
      </p:sp>
    </p:spTree>
    <p:extLst>
      <p:ext uri="{BB962C8B-B14F-4D97-AF65-F5344CB8AC3E}">
        <p14:creationId xmlns:p14="http://schemas.microsoft.com/office/powerpoint/2010/main" val="212715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「読むこと」の指導におけるポイントは、この３点です。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14</a:t>
            </a:fld>
            <a:endParaRPr kumimoji="1" lang="ja-JP" altLang="en-US" dirty="0"/>
          </a:p>
        </p:txBody>
      </p:sp>
    </p:spTree>
    <p:extLst>
      <p:ext uri="{BB962C8B-B14F-4D97-AF65-F5344CB8AC3E}">
        <p14:creationId xmlns:p14="http://schemas.microsoft.com/office/powerpoint/2010/main" val="578016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sz="1000" dirty="0">
                <a:latin typeface="ＭＳ Ｐゴシック" panose="020B0600070205080204" pitchFamily="50" charset="-128"/>
                <a:ea typeface="ＭＳ Ｐゴシック" panose="020B0600070205080204" pitchFamily="50" charset="-128"/>
              </a:rPr>
              <a:t>　次に、「読むこと」の評価についてです。　</a:t>
            </a:r>
            <a:endParaRPr lang="en-US" altLang="ja-JP" sz="1000" dirty="0">
              <a:latin typeface="ＭＳ Ｐゴシック" panose="020B0600070205080204" pitchFamily="50" charset="-128"/>
              <a:ea typeface="ＭＳ Ｐゴシック" panose="020B060007020508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15</a:t>
            </a:fld>
            <a:endParaRPr kumimoji="1" lang="ja-JP" altLang="en-US" dirty="0"/>
          </a:p>
        </p:txBody>
      </p:sp>
    </p:spTree>
    <p:extLst>
      <p:ext uri="{BB962C8B-B14F-4D97-AF65-F5344CB8AC3E}">
        <p14:creationId xmlns:p14="http://schemas.microsoft.com/office/powerpoint/2010/main" val="1881282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sz="1100" dirty="0">
                <a:latin typeface="ＭＳ Ｐゴシック" panose="020B0600070205080204" pitchFamily="50" charset="-128"/>
                <a:ea typeface="ＭＳ Ｐゴシック" panose="020B0600070205080204" pitchFamily="50" charset="-128"/>
              </a:rPr>
              <a:t>　</a:t>
            </a:r>
            <a:r>
              <a:rPr lang="en-US" altLang="ja-JP" sz="1100" dirty="0">
                <a:latin typeface="ＭＳ Ｐゴシック" panose="020B0600070205080204" pitchFamily="50" charset="-128"/>
                <a:ea typeface="ＭＳ Ｐゴシック" panose="020B0600070205080204" pitchFamily="50" charset="-128"/>
              </a:rPr>
              <a:t>｢We</a:t>
            </a:r>
            <a:r>
              <a:rPr lang="ja-JP" altLang="en-US" sz="1100" dirty="0">
                <a:latin typeface="ＭＳ Ｐゴシック" panose="020B0600070205080204" pitchFamily="50" charset="-128"/>
                <a:ea typeface="ＭＳ Ｐゴシック" panose="020B0600070205080204" pitchFamily="50" charset="-128"/>
              </a:rPr>
              <a:t> </a:t>
            </a:r>
            <a:r>
              <a:rPr lang="en-US" altLang="ja-JP" sz="1100" dirty="0">
                <a:latin typeface="ＭＳ Ｐゴシック" panose="020B0600070205080204" pitchFamily="50" charset="-128"/>
                <a:ea typeface="ＭＳ Ｐゴシック" panose="020B0600070205080204" pitchFamily="50" charset="-128"/>
              </a:rPr>
              <a:t>Can!</a:t>
            </a:r>
            <a:r>
              <a:rPr lang="ja-JP" altLang="en-US" sz="1100" dirty="0">
                <a:latin typeface="ＭＳ Ｐゴシック" panose="020B0600070205080204" pitchFamily="50" charset="-128"/>
                <a:ea typeface="ＭＳ Ｐゴシック" panose="020B0600070205080204" pitchFamily="50" charset="-128"/>
              </a:rPr>
              <a:t> ②</a:t>
            </a:r>
            <a:r>
              <a:rPr lang="en-US" altLang="ja-JP" sz="1100" dirty="0">
                <a:latin typeface="ＭＳ Ｐゴシック" panose="020B0600070205080204" pitchFamily="50" charset="-128"/>
                <a:ea typeface="ＭＳ Ｐゴシック" panose="020B0600070205080204" pitchFamily="50" charset="-128"/>
              </a:rPr>
              <a:t>  Unit4  I like my town.｣</a:t>
            </a:r>
            <a:r>
              <a:rPr lang="ja-JP" altLang="en-US" sz="1100" dirty="0">
                <a:latin typeface="ＭＳ Ｐゴシック" panose="020B0600070205080204" pitchFamily="50" charset="-128"/>
                <a:ea typeface="ＭＳ Ｐゴシック" panose="020B0600070205080204" pitchFamily="50" charset="-128"/>
              </a:rPr>
              <a:t>の単元では、自分たちの地域のよさや欲しい施設などについてポスターを書き、発表し、読み合うという活動を行います。</a:t>
            </a:r>
            <a:endParaRPr lang="en-US" altLang="ja-JP" sz="1100" dirty="0">
              <a:latin typeface="ＭＳ Ｐゴシック" panose="020B0600070205080204" pitchFamily="50" charset="-128"/>
              <a:ea typeface="ＭＳ Ｐゴシック" panose="020B0600070205080204" pitchFamily="50" charset="-128"/>
            </a:endParaRPr>
          </a:p>
          <a:p>
            <a:pPr defTabSz="914306">
              <a:defRPr/>
            </a:pPr>
            <a:r>
              <a:rPr lang="ja-JP" altLang="en-US" sz="1100" dirty="0">
                <a:latin typeface="ＭＳ Ｐゴシック" panose="020B0600070205080204" pitchFamily="50" charset="-128"/>
                <a:ea typeface="ＭＳ Ｐゴシック" panose="020B0600070205080204" pitchFamily="50" charset="-128"/>
              </a:rPr>
              <a:t>　これは、</a:t>
            </a:r>
            <a:r>
              <a:rPr lang="en-US" altLang="ja-JP" sz="1100" dirty="0">
                <a:latin typeface="ＭＳ Ｐゴシック" panose="020B0600070205080204" pitchFamily="50" charset="-128"/>
                <a:ea typeface="ＭＳ Ｐゴシック" panose="020B0600070205080204" pitchFamily="50" charset="-128"/>
              </a:rPr>
              <a:t>｢</a:t>
            </a:r>
            <a:r>
              <a:rPr lang="ja-JP" altLang="en-US" sz="1100" dirty="0">
                <a:latin typeface="ＭＳ Ｐゴシック" panose="020B0600070205080204" pitchFamily="50" charset="-128"/>
                <a:ea typeface="ＭＳ Ｐゴシック" panose="020B0600070205080204" pitchFamily="50" charset="-128"/>
              </a:rPr>
              <a:t>読むこと</a:t>
            </a:r>
            <a:r>
              <a:rPr lang="en-US" altLang="ja-JP" sz="1100" dirty="0">
                <a:latin typeface="ＭＳ Ｐゴシック" panose="020B0600070205080204" pitchFamily="50" charset="-128"/>
                <a:ea typeface="ＭＳ Ｐゴシック" panose="020B0600070205080204" pitchFamily="50" charset="-128"/>
              </a:rPr>
              <a:t>｣</a:t>
            </a:r>
            <a:r>
              <a:rPr lang="ja-JP" altLang="en-US" sz="1100" dirty="0">
                <a:latin typeface="ＭＳ Ｐゴシック" panose="020B0600070205080204" pitchFamily="50" charset="-128"/>
                <a:ea typeface="ＭＳ Ｐゴシック" panose="020B0600070205080204" pitchFamily="50" charset="-128"/>
              </a:rPr>
              <a:t>の評価規準例です。</a:t>
            </a:r>
            <a:endParaRPr lang="en-US" altLang="ja-JP" sz="11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16</a:t>
            </a:fld>
            <a:endParaRPr kumimoji="1" lang="ja-JP" altLang="en-US"/>
          </a:p>
        </p:txBody>
      </p:sp>
    </p:spTree>
    <p:extLst>
      <p:ext uri="{BB962C8B-B14F-4D97-AF65-F5344CB8AC3E}">
        <p14:creationId xmlns:p14="http://schemas.microsoft.com/office/powerpoint/2010/main" val="149741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lang="ja-JP" altLang="en-US" sz="1000" dirty="0">
                <a:latin typeface="ＭＳ Ｐゴシック" panose="020B0600070205080204" pitchFamily="50" charset="-128"/>
                <a:ea typeface="ＭＳ Ｐゴシック" panose="020B0600070205080204" pitchFamily="50" charset="-128"/>
              </a:rPr>
              <a:t>これはワークシートによる評価の例です。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左側にある友達のオリジナルミニポスターを推測しながら読み、右側の欄に分かったことを記入させます。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これは、児童が推測しながら読み、内容を理解しているかを見取る材料にすることもできます。</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17</a:t>
            </a:fld>
            <a:endParaRPr kumimoji="1" lang="ja-JP" altLang="en-US"/>
          </a:p>
        </p:txBody>
      </p:sp>
    </p:spTree>
    <p:extLst>
      <p:ext uri="{BB962C8B-B14F-4D97-AF65-F5344CB8AC3E}">
        <p14:creationId xmlns:p14="http://schemas.microsoft.com/office/powerpoint/2010/main" val="325037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次に、「読むこと」のポイントについてお伝えします。</a:t>
            </a:r>
            <a:endParaRPr lang="en-US" altLang="ja-JP" sz="1000" dirty="0">
              <a:latin typeface="ＭＳ Ｐゴシック" panose="020B0600070205080204" pitchFamily="50" charset="-128"/>
              <a:ea typeface="ＭＳ Ｐゴシック" panose="020B060007020508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2</a:t>
            </a:fld>
            <a:endParaRPr kumimoji="1" lang="ja-JP" altLang="en-US" dirty="0"/>
          </a:p>
        </p:txBody>
      </p:sp>
    </p:spTree>
    <p:extLst>
      <p:ext uri="{BB962C8B-B14F-4D97-AF65-F5344CB8AC3E}">
        <p14:creationId xmlns:p14="http://schemas.microsoft.com/office/powerpoint/2010/main" val="380955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まず、「読むこと」の目標については、このようになっています。</a:t>
            </a:r>
            <a:endParaRPr lang="en-US" altLang="ja-JP" sz="1000" u="sng" dirty="0">
              <a:solidFill>
                <a:srgbClr val="FF0000"/>
              </a:solidFill>
              <a:latin typeface="ＭＳ Ｐゴシック" panose="020B0600070205080204" pitchFamily="50" charset="-128"/>
              <a:ea typeface="ＭＳ Ｐゴシック" panose="020B0600070205080204" pitchFamily="50" charset="-128"/>
            </a:endParaRPr>
          </a:p>
          <a:p>
            <a:pPr defTabSz="914306">
              <a:defRPr/>
            </a:pPr>
            <a:endParaRPr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3</a:t>
            </a:fld>
            <a:endParaRPr kumimoji="1" lang="ja-JP" altLang="en-US" dirty="0"/>
          </a:p>
        </p:txBody>
      </p:sp>
    </p:spTree>
    <p:extLst>
      <p:ext uri="{BB962C8B-B14F-4D97-AF65-F5344CB8AC3E}">
        <p14:creationId xmlns:p14="http://schemas.microsoft.com/office/powerpoint/2010/main" val="322594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latin typeface="ＭＳ 明朝" panose="02020609040205080304" pitchFamily="17" charset="-128"/>
                <a:ea typeface="ＭＳ 明朝" panose="02020609040205080304" pitchFamily="17" charset="-128"/>
              </a:rPr>
              <a:t>　</a:t>
            </a:r>
            <a:r>
              <a:rPr lang="ja-JP" altLang="en-US" sz="1000" dirty="0">
                <a:latin typeface="ＭＳ Ｐゴシック" panose="020B0600070205080204" pitchFamily="50" charset="-128"/>
                <a:ea typeface="ＭＳ Ｐゴシック" panose="020B0600070205080204" pitchFamily="50" charset="-128"/>
              </a:rPr>
              <a:t>まず、目標の「ア　活字体で書かれた文字を識別し，その読み方を発音することができるようにする。」についてです。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活字体の大文字、小文字には、</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（実際にアルファベット小文字のカードを見せる）</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a(</a:t>
            </a:r>
            <a:r>
              <a:rPr lang="ja-JP" altLang="en-US" sz="1000" dirty="0">
                <a:latin typeface="ＭＳ Ｐゴシック" panose="020B0600070205080204" pitchFamily="50" charset="-128"/>
                <a:ea typeface="ＭＳ Ｐゴシック" panose="020B0600070205080204" pitchFamily="50" charset="-128"/>
              </a:rPr>
              <a:t>エイ</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b(</a:t>
            </a:r>
            <a:r>
              <a:rPr lang="ja-JP" altLang="en-US" sz="1000" dirty="0">
                <a:latin typeface="ＭＳ Ｐゴシック" panose="020B0600070205080204" pitchFamily="50" charset="-128"/>
                <a:ea typeface="ＭＳ Ｐゴシック" panose="020B0600070205080204" pitchFamily="50" charset="-128"/>
              </a:rPr>
              <a:t>ビー</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c(</a:t>
            </a:r>
            <a:r>
              <a:rPr lang="ja-JP" altLang="en-US" sz="1000" dirty="0">
                <a:latin typeface="ＭＳ Ｐゴシック" panose="020B0600070205080204" pitchFamily="50" charset="-128"/>
                <a:ea typeface="ＭＳ Ｐゴシック" panose="020B0600070205080204" pitchFamily="50" charset="-128"/>
              </a:rPr>
              <a:t>シー</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」という名称の読み方と　</a:t>
            </a:r>
            <a:r>
              <a:rPr lang="en-US" altLang="ja-JP" sz="1000" dirty="0">
                <a:latin typeface="ＭＳ Ｐゴシック" panose="020B0600070205080204" pitchFamily="50" charset="-128"/>
                <a:ea typeface="ＭＳ Ｐゴシック" panose="020B0600070205080204" pitchFamily="50" charset="-128"/>
              </a:rPr>
              <a:t>｢a(</a:t>
            </a:r>
            <a:r>
              <a:rPr lang="ja-JP" altLang="en-US" sz="1000" dirty="0">
                <a:latin typeface="ＭＳ Ｐゴシック" panose="020B0600070205080204" pitchFamily="50" charset="-128"/>
                <a:ea typeface="ＭＳ Ｐゴシック" panose="020B0600070205080204" pitchFamily="50" charset="-128"/>
              </a:rPr>
              <a:t>ア</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b(</a:t>
            </a:r>
            <a:r>
              <a:rPr lang="ja-JP" altLang="en-US" sz="1000" dirty="0">
                <a:latin typeface="ＭＳ Ｐゴシック" panose="020B0600070205080204" pitchFamily="50" charset="-128"/>
                <a:ea typeface="ＭＳ Ｐゴシック" panose="020B0600070205080204" pitchFamily="50" charset="-128"/>
              </a:rPr>
              <a:t>ブ</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c(</a:t>
            </a:r>
            <a:r>
              <a:rPr lang="ja-JP" altLang="en-US" sz="1000" dirty="0">
                <a:latin typeface="ＭＳ Ｐゴシック" panose="020B0600070205080204" pitchFamily="50" charset="-128"/>
                <a:ea typeface="ＭＳ Ｐゴシック" panose="020B0600070205080204" pitchFamily="50" charset="-128"/>
              </a:rPr>
              <a:t>ク</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という音（おん）の読み方があります。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ここでは、名称の読み方のことを指しています。</a:t>
            </a:r>
            <a:endParaRPr lang="en-US" altLang="ja-JP" sz="10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4</a:t>
            </a:fld>
            <a:endParaRPr kumimoji="1" lang="ja-JP" altLang="en-US" dirty="0"/>
          </a:p>
        </p:txBody>
      </p:sp>
    </p:spTree>
    <p:extLst>
      <p:ext uri="{BB962C8B-B14F-4D97-AF65-F5344CB8AC3E}">
        <p14:creationId xmlns:p14="http://schemas.microsoft.com/office/powerpoint/2010/main" val="1452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こちらが、名称の読み方の指導についての活動例です。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アルファベットカードを指さしたり、並べ替えたりする活動は中学年から行います。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高学年では、文字に出会いなおしをして、身の回りにあるアルファベットを探す活動などを行います。</a:t>
            </a:r>
            <a:endParaRPr lang="en-US" altLang="ja-JP" sz="1000" dirty="0">
              <a:latin typeface="ＭＳ Ｐゴシック" panose="020B0600070205080204" pitchFamily="50" charset="-128"/>
              <a:ea typeface="ＭＳ Ｐゴシック" panose="020B0600070205080204" pitchFamily="50" charset="-128"/>
            </a:endParaRPr>
          </a:p>
          <a:p>
            <a:endParaRPr lang="en-US" altLang="ja-JP"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5</a:t>
            </a:fld>
            <a:endParaRPr kumimoji="1" lang="ja-JP" altLang="en-US" dirty="0"/>
          </a:p>
        </p:txBody>
      </p:sp>
    </p:spTree>
    <p:extLst>
      <p:ext uri="{BB962C8B-B14F-4D97-AF65-F5344CB8AC3E}">
        <p14:creationId xmlns:p14="http://schemas.microsoft.com/office/powerpoint/2010/main" val="194627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solidFill>
                  <a:srgbClr val="0070C0"/>
                </a:solidFill>
                <a:latin typeface="ＭＳ 明朝" panose="02020609040205080304" pitchFamily="17" charset="-128"/>
                <a:ea typeface="ＭＳ 明朝" panose="02020609040205080304" pitchFamily="17" charset="-128"/>
              </a:rPr>
              <a:t>　</a:t>
            </a:r>
            <a:r>
              <a:rPr lang="ja-JP" altLang="en-US" sz="1000" dirty="0">
                <a:solidFill>
                  <a:srgbClr val="0070C0"/>
                </a:solidFill>
                <a:latin typeface="ＭＳ Ｐゴシック" panose="020B0600070205080204" pitchFamily="50" charset="-128"/>
                <a:ea typeface="ＭＳ Ｐゴシック" panose="020B0600070205080204" pitchFamily="50" charset="-128"/>
              </a:rPr>
              <a:t>高学年では、アルファベットの音にも慣れ親しませていきます。</a:t>
            </a:r>
            <a:endParaRPr lang="en-US" altLang="ja-JP" sz="1000" dirty="0">
              <a:solidFill>
                <a:srgbClr val="0070C0"/>
              </a:solidFill>
              <a:latin typeface="ＭＳ Ｐゴシック" panose="020B0600070205080204" pitchFamily="50" charset="-128"/>
              <a:ea typeface="ＭＳ Ｐゴシック" panose="020B0600070205080204" pitchFamily="50" charset="-128"/>
            </a:endParaRPr>
          </a:p>
          <a:p>
            <a:r>
              <a:rPr lang="ja-JP" altLang="en-US" sz="1000" dirty="0">
                <a:solidFill>
                  <a:srgbClr val="0070C0"/>
                </a:solidFill>
                <a:latin typeface="ＭＳ Ｐゴシック" panose="020B0600070205080204" pitchFamily="50" charset="-128"/>
                <a:ea typeface="ＭＳ Ｐゴシック" panose="020B0600070205080204" pitchFamily="50" charset="-128"/>
              </a:rPr>
              <a:t>　</a:t>
            </a:r>
            <a:r>
              <a:rPr lang="en-US" altLang="ja-JP" sz="1000" dirty="0">
                <a:solidFill>
                  <a:srgbClr val="0070C0"/>
                </a:solidFill>
                <a:latin typeface="ＭＳ Ｐゴシック" panose="020B0600070205080204" pitchFamily="50" charset="-128"/>
                <a:ea typeface="ＭＳ Ｐゴシック" panose="020B0600070205080204" pitchFamily="50" charset="-128"/>
              </a:rPr>
              <a:t>｢a｣</a:t>
            </a:r>
            <a:r>
              <a:rPr lang="ja-JP" altLang="en-US" sz="1000" dirty="0">
                <a:solidFill>
                  <a:srgbClr val="0070C0"/>
                </a:solidFill>
                <a:latin typeface="ＭＳ Ｐゴシック" panose="020B0600070205080204" pitchFamily="50" charset="-128"/>
                <a:ea typeface="ＭＳ Ｐゴシック" panose="020B0600070205080204" pitchFamily="50" charset="-128"/>
              </a:rPr>
              <a:t>には</a:t>
            </a:r>
            <a:r>
              <a:rPr lang="en-US" altLang="ja-JP" sz="1000" dirty="0">
                <a:solidFill>
                  <a:srgbClr val="0070C0"/>
                </a:solidFill>
                <a:latin typeface="ＭＳ Ｐゴシック" panose="020B0600070205080204" pitchFamily="50" charset="-128"/>
                <a:ea typeface="ＭＳ Ｐゴシック" panose="020B0600070205080204" pitchFamily="50" charset="-128"/>
              </a:rPr>
              <a:t>(</a:t>
            </a:r>
            <a:r>
              <a:rPr lang="ja-JP" altLang="en-US" sz="1000" dirty="0">
                <a:solidFill>
                  <a:srgbClr val="0070C0"/>
                </a:solidFill>
                <a:latin typeface="ＭＳ Ｐゴシック" panose="020B0600070205080204" pitchFamily="50" charset="-128"/>
                <a:ea typeface="ＭＳ Ｐゴシック" panose="020B0600070205080204" pitchFamily="50" charset="-128"/>
              </a:rPr>
              <a:t>ア</a:t>
            </a:r>
            <a:r>
              <a:rPr lang="en-US" altLang="ja-JP" sz="1000" dirty="0">
                <a:solidFill>
                  <a:srgbClr val="0070C0"/>
                </a:solidFill>
                <a:latin typeface="ＭＳ Ｐゴシック" panose="020B0600070205080204" pitchFamily="50" charset="-128"/>
                <a:ea typeface="ＭＳ Ｐゴシック" panose="020B0600070205080204" pitchFamily="50" charset="-128"/>
              </a:rPr>
              <a:t>)</a:t>
            </a:r>
            <a:r>
              <a:rPr lang="ja-JP" altLang="en-US" sz="1000" dirty="0">
                <a:solidFill>
                  <a:srgbClr val="0070C0"/>
                </a:solidFill>
                <a:latin typeface="ＭＳ Ｐゴシック" panose="020B0600070205080204" pitchFamily="50" charset="-128"/>
                <a:ea typeface="ＭＳ Ｐゴシック" panose="020B0600070205080204" pitchFamily="50" charset="-128"/>
              </a:rPr>
              <a:t>、</a:t>
            </a:r>
            <a:r>
              <a:rPr lang="en-US" altLang="ja-JP" sz="1000" dirty="0">
                <a:solidFill>
                  <a:srgbClr val="0070C0"/>
                </a:solidFill>
                <a:latin typeface="ＭＳ Ｐゴシック" panose="020B0600070205080204" pitchFamily="50" charset="-128"/>
                <a:ea typeface="ＭＳ Ｐゴシック" panose="020B0600070205080204" pitchFamily="50" charset="-128"/>
              </a:rPr>
              <a:t>｢b｣</a:t>
            </a:r>
            <a:r>
              <a:rPr lang="ja-JP" altLang="en-US" sz="1000" dirty="0">
                <a:solidFill>
                  <a:srgbClr val="0070C0"/>
                </a:solidFill>
                <a:latin typeface="ＭＳ Ｐゴシック" panose="020B0600070205080204" pitchFamily="50" charset="-128"/>
                <a:ea typeface="ＭＳ Ｐゴシック" panose="020B0600070205080204" pitchFamily="50" charset="-128"/>
              </a:rPr>
              <a:t>には</a:t>
            </a:r>
            <a:r>
              <a:rPr lang="en-US" altLang="ja-JP" sz="1000" dirty="0">
                <a:solidFill>
                  <a:srgbClr val="0070C0"/>
                </a:solidFill>
                <a:latin typeface="ＭＳ Ｐゴシック" panose="020B0600070205080204" pitchFamily="50" charset="-128"/>
                <a:ea typeface="ＭＳ Ｐゴシック" panose="020B0600070205080204" pitchFamily="50" charset="-128"/>
              </a:rPr>
              <a:t>(</a:t>
            </a:r>
            <a:r>
              <a:rPr lang="ja-JP" altLang="en-US" sz="1000" dirty="0">
                <a:solidFill>
                  <a:srgbClr val="0070C0"/>
                </a:solidFill>
                <a:latin typeface="ＭＳ Ｐゴシック" panose="020B0600070205080204" pitchFamily="50" charset="-128"/>
                <a:ea typeface="ＭＳ Ｐゴシック" panose="020B0600070205080204" pitchFamily="50" charset="-128"/>
              </a:rPr>
              <a:t>ブ</a:t>
            </a:r>
            <a:r>
              <a:rPr lang="en-US" altLang="ja-JP" sz="1000" dirty="0">
                <a:solidFill>
                  <a:srgbClr val="0070C0"/>
                </a:solidFill>
                <a:latin typeface="ＭＳ Ｐゴシック" panose="020B0600070205080204" pitchFamily="50" charset="-128"/>
                <a:ea typeface="ＭＳ Ｐゴシック" panose="020B0600070205080204" pitchFamily="50" charset="-128"/>
              </a:rPr>
              <a:t>)</a:t>
            </a:r>
            <a:r>
              <a:rPr lang="ja-JP" altLang="en-US" sz="1000" dirty="0">
                <a:solidFill>
                  <a:srgbClr val="0070C0"/>
                </a:solidFill>
                <a:latin typeface="ＭＳ Ｐゴシック" panose="020B0600070205080204" pitchFamily="50" charset="-128"/>
                <a:ea typeface="ＭＳ Ｐゴシック" panose="020B0600070205080204" pitchFamily="50" charset="-128"/>
              </a:rPr>
              <a:t>という音があります。　</a:t>
            </a:r>
            <a:endParaRPr lang="en-US" altLang="ja-JP" sz="1000" dirty="0">
              <a:solidFill>
                <a:srgbClr val="0070C0"/>
              </a:solidFill>
              <a:latin typeface="ＭＳ Ｐゴシック" panose="020B0600070205080204" pitchFamily="50" charset="-128"/>
              <a:ea typeface="ＭＳ Ｐゴシック" panose="020B0600070205080204" pitchFamily="50" charset="-128"/>
            </a:endParaRPr>
          </a:p>
          <a:p>
            <a:r>
              <a:rPr lang="ja-JP" altLang="en-US" sz="1000" dirty="0">
                <a:solidFill>
                  <a:srgbClr val="0070C0"/>
                </a:solidFill>
                <a:latin typeface="ＭＳ Ｐゴシック" panose="020B0600070205080204" pitchFamily="50" charset="-128"/>
                <a:ea typeface="ＭＳ Ｐゴシック" panose="020B0600070205080204" pitchFamily="50" charset="-128"/>
              </a:rPr>
              <a:t>　ジングルなどを使って、その音に慣れ親しませていきます。　</a:t>
            </a:r>
            <a:endParaRPr lang="en-US" altLang="ja-JP" sz="1000" dirty="0">
              <a:solidFill>
                <a:srgbClr val="0070C0"/>
              </a:solidFill>
              <a:latin typeface="ＭＳ Ｐゴシック" panose="020B0600070205080204" pitchFamily="50" charset="-128"/>
              <a:ea typeface="ＭＳ Ｐゴシック" panose="020B0600070205080204" pitchFamily="50" charset="-128"/>
            </a:endParaRPr>
          </a:p>
          <a:p>
            <a:r>
              <a:rPr lang="ja-JP" altLang="en-US" sz="1000" dirty="0">
                <a:solidFill>
                  <a:srgbClr val="0070C0"/>
                </a:solidFill>
                <a:latin typeface="ＭＳ Ｐゴシック" panose="020B0600070205080204" pitchFamily="50" charset="-128"/>
                <a:ea typeface="ＭＳ Ｐゴシック" panose="020B0600070205080204" pitchFamily="50" charset="-128"/>
              </a:rPr>
              <a:t>　では、実際に聞きながら体験してみましょう。</a:t>
            </a:r>
            <a:endParaRPr lang="en-US" altLang="ja-JP" sz="1000" dirty="0">
              <a:solidFill>
                <a:srgbClr val="0070C0"/>
              </a:solidFill>
              <a:latin typeface="ＭＳ Ｐゴシック" panose="020B0600070205080204" pitchFamily="50" charset="-128"/>
              <a:ea typeface="ＭＳ Ｐゴシック" panose="020B0600070205080204" pitchFamily="50" charset="-128"/>
            </a:endParaRPr>
          </a:p>
          <a:p>
            <a:r>
              <a:rPr lang="ja-JP" altLang="en-US" sz="1000" dirty="0">
                <a:solidFill>
                  <a:srgbClr val="0070C0"/>
                </a:solidFill>
                <a:latin typeface="ＭＳ Ｐゴシック" panose="020B0600070205080204" pitchFamily="50" charset="-128"/>
                <a:ea typeface="ＭＳ Ｐゴシック" panose="020B0600070205080204" pitchFamily="50" charset="-128"/>
              </a:rPr>
              <a:t>　</a:t>
            </a:r>
            <a:r>
              <a:rPr lang="en-US" altLang="ja-JP" sz="1000" dirty="0">
                <a:solidFill>
                  <a:srgbClr val="0070C0"/>
                </a:solidFill>
                <a:latin typeface="ＭＳ Ｐゴシック" panose="020B0600070205080204" pitchFamily="50" charset="-128"/>
                <a:ea typeface="ＭＳ Ｐゴシック" panose="020B0600070205080204" pitchFamily="50" charset="-128"/>
              </a:rPr>
              <a:t>Let’s do the Jingle!</a:t>
            </a: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6</a:t>
            </a:fld>
            <a:endParaRPr kumimoji="1" lang="ja-JP" altLang="en-US" dirty="0"/>
          </a:p>
        </p:txBody>
      </p:sp>
    </p:spTree>
    <p:extLst>
      <p:ext uri="{BB962C8B-B14F-4D97-AF65-F5344CB8AC3E}">
        <p14:creationId xmlns:p14="http://schemas.microsoft.com/office/powerpoint/2010/main" val="408455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（カードを見せながら）★</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a</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is for ant  a  </a:t>
            </a:r>
            <a:r>
              <a:rPr lang="en-US" altLang="ja-JP" sz="1000" dirty="0" err="1">
                <a:latin typeface="ＭＳ Ｐゴシック" panose="020B0600070205080204" pitchFamily="50" charset="-128"/>
                <a:ea typeface="ＭＳ Ｐゴシック" panose="020B0600070205080204" pitchFamily="50" charset="-128"/>
              </a:rPr>
              <a:t>a</a:t>
            </a:r>
            <a:r>
              <a:rPr lang="en-US" altLang="ja-JP" sz="1000" dirty="0">
                <a:latin typeface="ＭＳ Ｐゴシック" panose="020B0600070205080204" pitchFamily="50" charset="-128"/>
                <a:ea typeface="ＭＳ Ｐゴシック" panose="020B0600070205080204" pitchFamily="50" charset="-128"/>
              </a:rPr>
              <a:t>  ant </a:t>
            </a:r>
          </a:p>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b</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is for bear  b  </a:t>
            </a:r>
            <a:r>
              <a:rPr lang="en-US" altLang="ja-JP" sz="1000" dirty="0" err="1">
                <a:latin typeface="ＭＳ Ｐゴシック" panose="020B0600070205080204" pitchFamily="50" charset="-128"/>
                <a:ea typeface="ＭＳ Ｐゴシック" panose="020B0600070205080204" pitchFamily="50" charset="-128"/>
              </a:rPr>
              <a:t>b</a:t>
            </a:r>
            <a:r>
              <a:rPr lang="en-US" altLang="ja-JP" sz="1000" dirty="0">
                <a:latin typeface="ＭＳ Ｐゴシック" panose="020B0600070205080204" pitchFamily="50" charset="-128"/>
                <a:ea typeface="ＭＳ Ｐゴシック" panose="020B0600070205080204" pitchFamily="50" charset="-128"/>
              </a:rPr>
              <a:t>  bear</a:t>
            </a:r>
          </a:p>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c</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is for cow  c  </a:t>
            </a:r>
            <a:r>
              <a:rPr lang="en-US" altLang="ja-JP" sz="1000" dirty="0" err="1">
                <a:latin typeface="ＭＳ Ｐゴシック" panose="020B0600070205080204" pitchFamily="50" charset="-128"/>
                <a:ea typeface="ＭＳ Ｐゴシック" panose="020B0600070205080204" pitchFamily="50" charset="-128"/>
              </a:rPr>
              <a:t>c</a:t>
            </a:r>
            <a:r>
              <a:rPr lang="en-US" altLang="ja-JP" sz="1000" dirty="0">
                <a:latin typeface="ＭＳ Ｐゴシック" panose="020B0600070205080204" pitchFamily="50" charset="-128"/>
                <a:ea typeface="ＭＳ Ｐゴシック" panose="020B0600070205080204" pitchFamily="50" charset="-128"/>
              </a:rPr>
              <a:t>  cow</a:t>
            </a:r>
          </a:p>
          <a:p>
            <a:r>
              <a:rPr lang="ja-JP" altLang="en-US" sz="1000" dirty="0">
                <a:latin typeface="ＭＳ Ｐゴシック" panose="020B0600070205080204" pitchFamily="50" charset="-128"/>
                <a:ea typeface="ＭＳ Ｐゴシック" panose="020B0600070205080204" pitchFamily="50" charset="-128"/>
              </a:rPr>
              <a:t>では、リズムにのせてやってみましょう。</a:t>
            </a:r>
          </a:p>
        </p:txBody>
      </p:sp>
      <p:sp>
        <p:nvSpPr>
          <p:cNvPr id="4" name="スライド番号プレースホルダー 3"/>
          <p:cNvSpPr>
            <a:spLocks noGrp="1"/>
          </p:cNvSpPr>
          <p:nvPr>
            <p:ph type="sldNum" sz="quarter" idx="5"/>
          </p:nvPr>
        </p:nvSpPr>
        <p:spPr/>
        <p:txBody>
          <a:bodyPr/>
          <a:lstStyle/>
          <a:p>
            <a:fld id="{048A7697-5E3F-4AFE-AA80-D3F9FC78EDEB}" type="slidenum">
              <a:rPr kumimoji="1" lang="ja-JP" altLang="en-US" smtClean="0"/>
              <a:t>7</a:t>
            </a:fld>
            <a:endParaRPr kumimoji="1" lang="ja-JP" altLang="en-US"/>
          </a:p>
        </p:txBody>
      </p:sp>
    </p:spTree>
    <p:extLst>
      <p:ext uri="{BB962C8B-B14F-4D97-AF65-F5344CB8AC3E}">
        <p14:creationId xmlns:p14="http://schemas.microsoft.com/office/powerpoint/2010/main" val="653928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その他にも、</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消しゴムゲーム</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や</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サウンドテニス</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などがあります。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このような活動を通して、</a:t>
            </a:r>
            <a:r>
              <a:rPr lang="ja-JP" altLang="en-US" sz="1000" dirty="0">
                <a:solidFill>
                  <a:srgbClr val="FF0000"/>
                </a:solidFill>
                <a:latin typeface="ＭＳ Ｐゴシック" panose="020B0600070205080204" pitchFamily="50" charset="-128"/>
                <a:ea typeface="ＭＳ Ｐゴシック" panose="020B0600070205080204" pitchFamily="50" charset="-128"/>
              </a:rPr>
              <a:t>文字の音に慣れ親しませることは、児童が</a:t>
            </a:r>
            <a:r>
              <a:rPr lang="ja-JP" altLang="en-US" sz="1000" dirty="0">
                <a:latin typeface="ＭＳ Ｐゴシック" panose="020B0600070205080204" pitchFamily="50" charset="-128"/>
                <a:ea typeface="ＭＳ Ｐゴシック" panose="020B0600070205080204" pitchFamily="50" charset="-128"/>
              </a:rPr>
              <a:t>音を手掛かりとして語句や表現を発音し、</a:t>
            </a:r>
            <a:r>
              <a:rPr lang="ja-JP" altLang="en-US" sz="1000" dirty="0">
                <a:solidFill>
                  <a:srgbClr val="FF0000"/>
                </a:solidFill>
                <a:latin typeface="ＭＳ Ｐゴシック" panose="020B0600070205080204" pitchFamily="50" charset="-128"/>
                <a:ea typeface="ＭＳ Ｐゴシック" panose="020B0600070205080204" pitchFamily="50" charset="-128"/>
              </a:rPr>
              <a:t>意味を捉えることに役立ちます</a:t>
            </a:r>
            <a:r>
              <a:rPr lang="ja-JP" altLang="en-US" sz="1000" dirty="0">
                <a:latin typeface="ＭＳ Ｐゴシック" panose="020B0600070205080204" pitchFamily="50" charset="-128"/>
                <a:ea typeface="ＭＳ Ｐゴシック" panose="020B0600070205080204" pitchFamily="50" charset="-128"/>
              </a:rPr>
              <a:t>。</a:t>
            </a:r>
            <a:endParaRPr lang="en-US" altLang="ja-JP" sz="10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8</a:t>
            </a:fld>
            <a:endParaRPr kumimoji="1" lang="ja-JP" altLang="en-US" dirty="0"/>
          </a:p>
        </p:txBody>
      </p:sp>
    </p:spTree>
    <p:extLst>
      <p:ext uri="{BB962C8B-B14F-4D97-AF65-F5344CB8AC3E}">
        <p14:creationId xmlns:p14="http://schemas.microsoft.com/office/powerpoint/2010/main" val="962138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次に目標の「イ　音声で十分に慣れ親しんだ簡単な語句や基本的な表現の意味が分かるようにする。」についてです。　</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solidFill>
                  <a:srgbClr val="FF0000"/>
                </a:solidFill>
                <a:latin typeface="ＭＳ Ｐゴシック" panose="020B0600070205080204" pitchFamily="50" charset="-128"/>
                <a:ea typeface="ＭＳ Ｐゴシック" panose="020B0600070205080204" pitchFamily="50" charset="-128"/>
              </a:rPr>
              <a:t>　あくまでも、音声で十分に慣れ親しんだ語句や表現であることが前提です。</a:t>
            </a:r>
            <a:endParaRPr lang="en-US" altLang="ja-JP" sz="1000" dirty="0">
              <a:solidFill>
                <a:srgbClr val="FF0000"/>
              </a:solidFill>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小学校では、音声と文字とを関連付ける指導に留め、発音と綴りとを関連付けての指導は中学校で行います。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活動例を見てみましょう。</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9</a:t>
            </a:fld>
            <a:endParaRPr kumimoji="1" lang="ja-JP" altLang="en-US" dirty="0"/>
          </a:p>
        </p:txBody>
      </p:sp>
    </p:spTree>
    <p:extLst>
      <p:ext uri="{BB962C8B-B14F-4D97-AF65-F5344CB8AC3E}">
        <p14:creationId xmlns:p14="http://schemas.microsoft.com/office/powerpoint/2010/main" val="414870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FD69D7-F647-4094-BADE-49AD29272F9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CC2A2A9-9D0C-41EA-9E3C-8AEDAD4C76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3516A3A-D75A-4E8C-914F-8F858D65626A}"/>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C0938A2E-98DE-4BEB-9DA8-5DD3ED9F52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F32C46-26E6-439C-B09D-324B7A3A1AFB}"/>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774560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4FADA-DC8D-4A7B-947B-845EF514378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EF5569-3D53-401D-AC25-D6260670825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8DAFA9-7C8B-4126-9729-25CF79DF3456}"/>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D6ED77C8-A5D1-45B9-91CD-961BD47CD1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D1C2D7-B6A6-45FC-AD20-6A6A0FB9A3B0}"/>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32049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E3ADAB-542F-4EDA-B906-EB58F4B7068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9844107-7B35-470D-9623-EFDE5541E83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33920F-64D2-4DC7-B87E-529186BE6CC9}"/>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01EFDCB6-9E9C-4B85-9AC1-3DEAFD02AD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C60EB2-3530-4B1A-B376-86F7478AD406}"/>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3601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AAAA1-7020-46C1-8445-422EDF16A5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59B14E-BFAC-4F10-8393-3B7170E0DAB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E2CE92-4DDF-4869-9A2F-AB482AD07639}"/>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F2792EEF-25D8-45DD-98D6-CCACF38A61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EB4269-E5E5-4ABF-B2AA-2B2BB632FADC}"/>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77471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51C5E0-ECA5-4CCE-8FCD-4FE3C8A179D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E1546D-852E-44DD-8767-EF7B3AD5E4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BDE7C80-F3E8-4365-B8CB-CE74EF15C913}"/>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00C445FB-5A94-4AEF-BD7E-82F10959E24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59FE73-F450-4AC7-9F84-DCA3DF82991C}"/>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1103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7CEA49-4D29-4297-8809-8D581BA6B8F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779DBCB-2480-4798-BB4D-258DEE16F73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F7D1B01-F217-45A8-83DD-2A891BE001E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EE3164-5973-48E5-9F76-8115804A3ADC}"/>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A2BAF682-87EB-4631-9979-B0A3184F2D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E787A0D-D787-4FEB-863F-A237A0A8CFE3}"/>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81544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186F3-5CEA-4B52-8D3B-B9EB8F318C3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E845CC-38DC-4609-A09B-9B3EA7C17C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5FA60-0136-4F6C-AE85-B74F14D4E53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97EA6B2-BEAF-41F4-A1CA-C596777FC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9481E32-CA18-46A8-8AE9-38FA31CE24A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F59DB45-E6BD-4CDB-B6CE-429EC3079C41}"/>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8" name="フッター プレースホルダー 7">
            <a:extLst>
              <a:ext uri="{FF2B5EF4-FFF2-40B4-BE49-F238E27FC236}">
                <a16:creationId xmlns:a16="http://schemas.microsoft.com/office/drawing/2014/main" id="{3A6E785D-75FC-4984-8A26-4E63A87B7BD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6625A5D-EDE5-417D-8BC8-92AAE7A35563}"/>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63319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4751A2-0F83-45B4-961D-AAD30062566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D926EE8-28EF-4E47-BDB6-1B102B290F67}"/>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4" name="フッター プレースホルダー 3">
            <a:extLst>
              <a:ext uri="{FF2B5EF4-FFF2-40B4-BE49-F238E27FC236}">
                <a16:creationId xmlns:a16="http://schemas.microsoft.com/office/drawing/2014/main" id="{EBB429C5-F027-4074-9416-A976ED813DA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A75F462-92C3-44FD-897B-C55F326F5A05}"/>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08853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04B9825-5932-45A0-B2CF-F98D3B74F0DE}"/>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3" name="フッター プレースホルダー 2">
            <a:extLst>
              <a:ext uri="{FF2B5EF4-FFF2-40B4-BE49-F238E27FC236}">
                <a16:creationId xmlns:a16="http://schemas.microsoft.com/office/drawing/2014/main" id="{FC3F0280-1CF5-4024-A4D4-637A26FEF15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3B478D-E6F5-4DAC-A727-3643EC9813A9}"/>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55349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F85F67-48C8-47E8-8BFD-361C664E6EF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B6BE9B-0A3B-4E6F-BCF1-E8565729ED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435030-D6B9-46BB-9B04-2C178CB01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2578BAA-6BB9-4648-80D9-59E0E263022D}"/>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FB03002D-DF0B-4674-AF67-866A87E31B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2ADFDB-B19E-4CE0-B1BE-F33C5DBA7486}"/>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42427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8AECA-0ECE-431C-9CBB-899EBAC287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6F24E75-74DE-4225-A156-C6589B8B3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17D4938-2945-4820-AC1D-734E7A6EA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4C31AC5-0603-4688-AE5C-CB589EEFF1A5}"/>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754A0966-B0C3-4A4C-A2D2-DF4A7A9AA2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38A590-AAC0-4984-819B-62DE49E0CD1D}"/>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68052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4C75380-36B9-4D28-88AB-B8430BA1C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2D7BCC-6D59-4079-A8C0-9FD1B7180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0A86E5-4B73-49BD-98E5-D97AB1DEE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CD00D560-2F40-41E1-95F1-43031C5EC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974D9FA-BB67-4638-B866-448629021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526819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64226" y="1099947"/>
            <a:ext cx="9463545" cy="872211"/>
          </a:xfrm>
        </p:spPr>
        <p:txBody>
          <a:bodyPr>
            <a:normAutofit/>
          </a:bodyPr>
          <a:lstStyle/>
          <a:p>
            <a:r>
              <a:rPr lang="ja-JP" altLang="en-US" sz="4800" b="1" dirty="0">
                <a:latin typeface="ＭＳ Ｐゴシック" panose="020B0600070205080204" pitchFamily="50" charset="-128"/>
                <a:ea typeface="ＭＳ Ｐゴシック" panose="020B0600070205080204" pitchFamily="50" charset="-128"/>
              </a:rPr>
              <a:t>講義２「領域別のポイント」</a:t>
            </a:r>
            <a:endParaRPr kumimoji="1" lang="ja-JP" altLang="en-US" sz="4800" b="1" dirty="0">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B4C8198A-41EC-4E29-8EDE-DE5F2ADFA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605" y="2840000"/>
            <a:ext cx="4544789" cy="3149584"/>
          </a:xfrm>
          <a:prstGeom prst="rect">
            <a:avLst/>
          </a:prstGeom>
        </p:spPr>
      </p:pic>
    </p:spTree>
    <p:extLst>
      <p:ext uri="{BB962C8B-B14F-4D97-AF65-F5344CB8AC3E}">
        <p14:creationId xmlns:p14="http://schemas.microsoft.com/office/powerpoint/2010/main" val="3300255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5FC41BF-5A8E-40A4-A9DE-DC6513A9CC74}"/>
              </a:ext>
            </a:extLst>
          </p:cNvPr>
          <p:cNvPicPr>
            <a:picLocks noChangeAspect="1"/>
          </p:cNvPicPr>
          <p:nvPr/>
        </p:nvPicPr>
        <p:blipFill rotWithShape="1">
          <a:blip r:embed="rId3"/>
          <a:srcRect l="31601" t="13502" r="35668" b="21048"/>
          <a:stretch/>
        </p:blipFill>
        <p:spPr>
          <a:xfrm>
            <a:off x="3985166" y="539964"/>
            <a:ext cx="4613054" cy="5778071"/>
          </a:xfrm>
          <a:prstGeom prst="rect">
            <a:avLst/>
          </a:prstGeom>
          <a:ln>
            <a:solidFill>
              <a:schemeClr val="tx1"/>
            </a:solidFill>
          </a:ln>
        </p:spPr>
      </p:pic>
      <p:sp>
        <p:nvSpPr>
          <p:cNvPr id="3" name="吹き出し: 四角形 2">
            <a:extLst>
              <a:ext uri="{FF2B5EF4-FFF2-40B4-BE49-F238E27FC236}">
                <a16:creationId xmlns:a16="http://schemas.microsoft.com/office/drawing/2014/main" id="{D2CCBEBC-1BE0-4425-BEAA-9A8984B34527}"/>
              </a:ext>
            </a:extLst>
          </p:cNvPr>
          <p:cNvSpPr/>
          <p:nvPr/>
        </p:nvSpPr>
        <p:spPr>
          <a:xfrm>
            <a:off x="8598220" y="3921176"/>
            <a:ext cx="3637189" cy="2647950"/>
          </a:xfrm>
          <a:prstGeom prst="wedgeRectCallout">
            <a:avLst>
              <a:gd name="adj1" fmla="val -59270"/>
              <a:gd name="adj2" fmla="val 650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solidFill>
                  <a:sysClr val="windowText" lastClr="000000"/>
                </a:solidFill>
                <a:latin typeface="ＭＳ Ｐゴシック" panose="020B0600070205080204" pitchFamily="50" charset="-128"/>
                <a:ea typeface="ＭＳ Ｐゴシック" panose="020B0600070205080204" pitchFamily="50" charset="-128"/>
              </a:rPr>
              <a:t>写真や絵などを手掛かりに</a:t>
            </a:r>
          </a:p>
        </p:txBody>
      </p:sp>
      <p:sp>
        <p:nvSpPr>
          <p:cNvPr id="4" name="吹き出し: 四角形 3">
            <a:extLst>
              <a:ext uri="{FF2B5EF4-FFF2-40B4-BE49-F238E27FC236}">
                <a16:creationId xmlns:a16="http://schemas.microsoft.com/office/drawing/2014/main" id="{420EF3AC-B63C-454F-9143-A6C59F8F8CFC}"/>
              </a:ext>
            </a:extLst>
          </p:cNvPr>
          <p:cNvSpPr/>
          <p:nvPr/>
        </p:nvSpPr>
        <p:spPr>
          <a:xfrm>
            <a:off x="261159" y="2757507"/>
            <a:ext cx="3153318" cy="3909573"/>
          </a:xfrm>
          <a:prstGeom prst="wedgeRectCallout">
            <a:avLst>
              <a:gd name="adj1" fmla="val 70638"/>
              <a:gd name="adj2" fmla="val 179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ysClr val="windowText" lastClr="000000"/>
                </a:solidFill>
                <a:latin typeface="ＭＳ Ｐゴシック" panose="020B0600070205080204" pitchFamily="50" charset="-128"/>
                <a:ea typeface="ＭＳ Ｐゴシック" panose="020B0600070205080204" pitchFamily="50" charset="-128"/>
              </a:rPr>
              <a:t>　</a:t>
            </a:r>
            <a:r>
              <a:rPr kumimoji="1" lang="ja-JP" altLang="en-US" sz="4000" dirty="0">
                <a:solidFill>
                  <a:sysClr val="windowText" lastClr="000000"/>
                </a:solidFill>
                <a:latin typeface="ＭＳ Ｐゴシック" panose="020B0600070205080204" pitchFamily="50" charset="-128"/>
                <a:ea typeface="ＭＳ Ｐゴシック" panose="020B0600070205080204" pitchFamily="50" charset="-128"/>
              </a:rPr>
              <a:t>音声で十分に慣れ親しんだ簡単な語句や基本的な表現を</a:t>
            </a:r>
            <a:endParaRPr kumimoji="1" lang="en-US" altLang="ja-JP" sz="4000"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F2AE1EFE-3B54-4A8A-8D6A-42A0EA287983}"/>
              </a:ext>
            </a:extLst>
          </p:cNvPr>
          <p:cNvSpPr txBox="1"/>
          <p:nvPr/>
        </p:nvSpPr>
        <p:spPr>
          <a:xfrm>
            <a:off x="261159" y="488662"/>
            <a:ext cx="3153318" cy="584775"/>
          </a:xfrm>
          <a:prstGeom prst="rect">
            <a:avLst/>
          </a:prstGeom>
          <a:noFill/>
        </p:spPr>
        <p:txBody>
          <a:bodyPr wrap="square" rtlCol="0">
            <a:spAutoFit/>
          </a:bodyPr>
          <a:lstStyle/>
          <a:p>
            <a:r>
              <a:rPr lang="ja-JP" altLang="en-US" sz="3200" b="1" dirty="0">
                <a:solidFill>
                  <a:schemeClr val="accent1"/>
                </a:solidFill>
                <a:latin typeface="ＭＳ Ｐゴシック" panose="020B0600070205080204" pitchFamily="50" charset="-128"/>
                <a:ea typeface="ＭＳ Ｐゴシック" panose="020B0600070205080204" pitchFamily="50" charset="-128"/>
              </a:rPr>
              <a:t>推測して読む</a:t>
            </a:r>
            <a:endParaRPr kumimoji="1" lang="ja-JP" altLang="en-US" sz="3200" b="1" dirty="0">
              <a:solidFill>
                <a:schemeClr val="accent1"/>
              </a:solidFill>
              <a:latin typeface="ＭＳ Ｐゴシック" panose="020B0600070205080204" pitchFamily="50" charset="-128"/>
              <a:ea typeface="ＭＳ Ｐゴシック" panose="020B0600070205080204" pitchFamily="50" charset="-128"/>
            </a:endParaRPr>
          </a:p>
        </p:txBody>
      </p:sp>
      <p:sp>
        <p:nvSpPr>
          <p:cNvPr id="6" name="思考の吹き出し: 雲形 5">
            <a:extLst>
              <a:ext uri="{FF2B5EF4-FFF2-40B4-BE49-F238E27FC236}">
                <a16:creationId xmlns:a16="http://schemas.microsoft.com/office/drawing/2014/main" id="{B4E3B105-9E2F-4453-8C22-5632ADF07612}"/>
              </a:ext>
            </a:extLst>
          </p:cNvPr>
          <p:cNvSpPr/>
          <p:nvPr/>
        </p:nvSpPr>
        <p:spPr>
          <a:xfrm>
            <a:off x="7775851" y="835869"/>
            <a:ext cx="4154989" cy="1121618"/>
          </a:xfrm>
          <a:prstGeom prst="cloudCallout">
            <a:avLst>
              <a:gd name="adj1" fmla="val -62428"/>
              <a:gd name="adj2" fmla="val 4215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海に行ったのかな。</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p:txBody>
      </p:sp>
      <p:sp>
        <p:nvSpPr>
          <p:cNvPr id="8" name="思考の吹き出し: 雲形 7">
            <a:extLst>
              <a:ext uri="{FF2B5EF4-FFF2-40B4-BE49-F238E27FC236}">
                <a16:creationId xmlns:a16="http://schemas.microsoft.com/office/drawing/2014/main" id="{253F54BB-5174-431A-BE85-A998D7B5D2BF}"/>
              </a:ext>
            </a:extLst>
          </p:cNvPr>
          <p:cNvSpPr/>
          <p:nvPr/>
        </p:nvSpPr>
        <p:spPr>
          <a:xfrm>
            <a:off x="261160" y="1157468"/>
            <a:ext cx="3528314" cy="1600039"/>
          </a:xfrm>
          <a:prstGeom prst="cloudCallout">
            <a:avLst>
              <a:gd name="adj1" fmla="val 62701"/>
              <a:gd name="adj2" fmla="val 8282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やきそばを</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食べたんだね。</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星: 7 pt 4">
            <a:extLst>
              <a:ext uri="{FF2B5EF4-FFF2-40B4-BE49-F238E27FC236}">
                <a16:creationId xmlns:a16="http://schemas.microsoft.com/office/drawing/2014/main" id="{4ACF54EF-EBF1-4866-A66C-0B60D79AE592}"/>
              </a:ext>
            </a:extLst>
          </p:cNvPr>
          <p:cNvSpPr/>
          <p:nvPr/>
        </p:nvSpPr>
        <p:spPr>
          <a:xfrm>
            <a:off x="3348509" y="2203292"/>
            <a:ext cx="5799551" cy="2931090"/>
          </a:xfrm>
          <a:prstGeom prst="star7">
            <a:avLst/>
          </a:prstGeom>
          <a:solidFill>
            <a:srgbClr val="FEAC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solidFill>
                  <a:schemeClr val="tx1"/>
                </a:solidFill>
                <a:latin typeface="ＭＳ Ｐゴシック" panose="020B0600070205080204" pitchFamily="50" charset="-128"/>
                <a:ea typeface="ＭＳ Ｐゴシック" panose="020B0600070205080204" pitchFamily="50" charset="-128"/>
              </a:rPr>
              <a:t>見方・考え方を働かせる！</a:t>
            </a:r>
          </a:p>
        </p:txBody>
      </p:sp>
    </p:spTree>
    <p:extLst>
      <p:ext uri="{BB962C8B-B14F-4D97-AF65-F5344CB8AC3E}">
        <p14:creationId xmlns:p14="http://schemas.microsoft.com/office/powerpoint/2010/main" val="229974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FE71042-D938-4243-B70A-90EBDC751E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202596" y="1316175"/>
            <a:ext cx="4282142" cy="3211606"/>
          </a:xfrm>
          <a:prstGeom prst="rect">
            <a:avLst/>
          </a:prstGeom>
        </p:spPr>
      </p:pic>
      <p:pic>
        <p:nvPicPr>
          <p:cNvPr id="7" name="図 6">
            <a:extLst>
              <a:ext uri="{FF2B5EF4-FFF2-40B4-BE49-F238E27FC236}">
                <a16:creationId xmlns:a16="http://schemas.microsoft.com/office/drawing/2014/main" id="{A4A7E469-E382-4275-A353-831E86DA1E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585635" y="1316175"/>
            <a:ext cx="4282141" cy="3211606"/>
          </a:xfrm>
          <a:prstGeom prst="rect">
            <a:avLst/>
          </a:prstGeom>
        </p:spPr>
      </p:pic>
      <p:sp>
        <p:nvSpPr>
          <p:cNvPr id="2" name="テキスト ボックス 1">
            <a:extLst>
              <a:ext uri="{FF2B5EF4-FFF2-40B4-BE49-F238E27FC236}">
                <a16:creationId xmlns:a16="http://schemas.microsoft.com/office/drawing/2014/main" id="{7C2E308E-A9D9-448E-9B2C-89942D22FD46}"/>
              </a:ext>
            </a:extLst>
          </p:cNvPr>
          <p:cNvSpPr txBox="1"/>
          <p:nvPr/>
        </p:nvSpPr>
        <p:spPr>
          <a:xfrm>
            <a:off x="513708" y="575352"/>
            <a:ext cx="4052724" cy="584775"/>
          </a:xfrm>
          <a:prstGeom prst="rect">
            <a:avLst/>
          </a:prstGeom>
          <a:noFill/>
        </p:spPr>
        <p:txBody>
          <a:bodyPr wrap="square" rtlCol="0">
            <a:spAutoFit/>
          </a:bodyPr>
          <a:lstStyle/>
          <a:p>
            <a:r>
              <a:rPr kumimoji="1" lang="ja-JP" altLang="en-US" sz="3200" b="1" dirty="0">
                <a:solidFill>
                  <a:schemeClr val="accent1"/>
                </a:solidFill>
                <a:latin typeface="ＭＳ Ｐゴシック" panose="020B0600070205080204" pitchFamily="50" charset="-128"/>
                <a:ea typeface="ＭＳ Ｐゴシック" panose="020B0600070205080204" pitchFamily="50" charset="-128"/>
              </a:rPr>
              <a:t>目的をもって読む</a:t>
            </a:r>
          </a:p>
        </p:txBody>
      </p:sp>
      <p:sp>
        <p:nvSpPr>
          <p:cNvPr id="6" name="テキスト ボックス 5">
            <a:extLst>
              <a:ext uri="{FF2B5EF4-FFF2-40B4-BE49-F238E27FC236}">
                <a16:creationId xmlns:a16="http://schemas.microsoft.com/office/drawing/2014/main" id="{AEBC59BB-BC43-494F-A1DD-E026ED86E3CD}"/>
              </a:ext>
            </a:extLst>
          </p:cNvPr>
          <p:cNvSpPr txBox="1"/>
          <p:nvPr/>
        </p:nvSpPr>
        <p:spPr>
          <a:xfrm>
            <a:off x="5648056" y="5063049"/>
            <a:ext cx="6249417" cy="954107"/>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例　書いた人は誰かを考える。</a:t>
            </a:r>
            <a:endParaRPr lang="en-US" altLang="ja-JP" sz="2800" dirty="0">
              <a:latin typeface="ＭＳ Ｐゴシック" panose="020B0600070205080204" pitchFamily="50" charset="-128"/>
              <a:ea typeface="ＭＳ Ｐゴシック" panose="020B0600070205080204" pitchFamily="50" charset="-128"/>
            </a:endParaRPr>
          </a:p>
          <a:p>
            <a:r>
              <a:rPr kumimoji="1" lang="ja-JP" altLang="en-US" sz="2800"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 </a:t>
            </a:r>
            <a:r>
              <a:rPr kumimoji="1" lang="ja-JP" altLang="en-US" sz="2800" dirty="0">
                <a:latin typeface="ＭＳ Ｐゴシック" panose="020B0600070205080204" pitchFamily="50" charset="-128"/>
                <a:ea typeface="ＭＳ Ｐゴシック" panose="020B0600070205080204" pitchFamily="50" charset="-128"/>
              </a:rPr>
              <a:t>友達のことを知るために読む。</a:t>
            </a:r>
          </a:p>
        </p:txBody>
      </p:sp>
      <p:pic>
        <p:nvPicPr>
          <p:cNvPr id="8" name="図 7">
            <a:extLst>
              <a:ext uri="{FF2B5EF4-FFF2-40B4-BE49-F238E27FC236}">
                <a16:creationId xmlns:a16="http://schemas.microsoft.com/office/drawing/2014/main" id="{87A09FF4-17C7-459B-A1EB-F3FC06CBAC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087610">
            <a:off x="722335" y="2267474"/>
            <a:ext cx="4160684" cy="3120513"/>
          </a:xfrm>
          <a:prstGeom prst="rect">
            <a:avLst/>
          </a:prstGeom>
        </p:spPr>
      </p:pic>
    </p:spTree>
    <p:extLst>
      <p:ext uri="{BB962C8B-B14F-4D97-AF65-F5344CB8AC3E}">
        <p14:creationId xmlns:p14="http://schemas.microsoft.com/office/powerpoint/2010/main" val="3435202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7B61D2-A338-4FA6-A52C-F07269E5A596}"/>
              </a:ext>
            </a:extLst>
          </p:cNvPr>
          <p:cNvSpPr>
            <a:spLocks noGrp="1"/>
          </p:cNvSpPr>
          <p:nvPr>
            <p:ph idx="1"/>
          </p:nvPr>
        </p:nvSpPr>
        <p:spPr>
          <a:xfrm>
            <a:off x="472728" y="1205717"/>
            <a:ext cx="10363200" cy="5327650"/>
          </a:xfrm>
        </p:spPr>
        <p:txBody>
          <a:bodyPr>
            <a:normAutofit/>
          </a:bodyPr>
          <a:lstStyle/>
          <a:p>
            <a:pPr marL="0" indent="0">
              <a:buNone/>
            </a:pPr>
            <a:r>
              <a:rPr lang="ja-JP" altLang="en-US" dirty="0">
                <a:latin typeface="ＭＳ Ｐゴシック" panose="020B0600070205080204" pitchFamily="50" charset="-128"/>
                <a:ea typeface="ＭＳ Ｐゴシック" panose="020B0600070205080204" pitchFamily="50" charset="-128"/>
              </a:rPr>
              <a:t>絵本を数回読み聞かせた後に，次のような読む活動をする。</a:t>
            </a: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T:</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What color is this?</a:t>
            </a:r>
            <a:r>
              <a:rPr lang="ja-JP" altLang="en-US" dirty="0">
                <a:latin typeface="ＭＳ Ｐゴシック" panose="020B0600070205080204" pitchFamily="50" charset="-128"/>
                <a:ea typeface="ＭＳ Ｐゴシック" panose="020B0600070205080204" pitchFamily="50" charset="-128"/>
              </a:rPr>
              <a:t>（赤い蝶を指して）　</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S: Red. </a:t>
            </a:r>
          </a:p>
          <a:p>
            <a:pPr marL="0" indent="0">
              <a:buNone/>
            </a:pPr>
            <a:r>
              <a:rPr lang="ja-JP" altLang="en-US" dirty="0">
                <a:latin typeface="ＭＳ Ｐゴシック" panose="020B0600070205080204" pitchFamily="50" charset="-128"/>
                <a:ea typeface="ＭＳ Ｐゴシック" panose="020B0600070205080204" pitchFamily="50" charset="-128"/>
              </a:rPr>
              <a:t>　　文に着目させ「</a:t>
            </a:r>
            <a:r>
              <a:rPr lang="en-US" altLang="ja-JP" dirty="0">
                <a:latin typeface="ＭＳ Ｐゴシック" panose="020B0600070205080204" pitchFamily="50" charset="-128"/>
                <a:ea typeface="ＭＳ Ｐゴシック" panose="020B0600070205080204" pitchFamily="50" charset="-128"/>
              </a:rPr>
              <a:t>Where is</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red?</a:t>
            </a:r>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と</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問いかけ，‘</a:t>
            </a:r>
            <a:r>
              <a:rPr lang="en-US" altLang="ja-JP" dirty="0">
                <a:latin typeface="ＭＳ Ｐゴシック" panose="020B0600070205080204" pitchFamily="50" charset="-128"/>
                <a:ea typeface="ＭＳ Ｐゴシック" panose="020B0600070205080204" pitchFamily="50" charset="-128"/>
              </a:rPr>
              <a:t>red</a:t>
            </a:r>
            <a:r>
              <a:rPr lang="ja-JP" altLang="en-US" dirty="0">
                <a:latin typeface="ＭＳ Ｐゴシック" panose="020B0600070205080204" pitchFamily="50" charset="-128"/>
                <a:ea typeface="ＭＳ Ｐゴシック" panose="020B0600070205080204" pitchFamily="50" charset="-128"/>
              </a:rPr>
              <a:t>’を見つけさせる。</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solidFill>
                  <a:srgbClr val="FF0000"/>
                </a:solidFill>
                <a:latin typeface="ＭＳ Ｐゴシック" panose="020B0600070205080204" pitchFamily="50" charset="-128"/>
                <a:ea typeface="ＭＳ Ｐゴシック" panose="020B0600070205080204" pitchFamily="50" charset="-128"/>
              </a:rPr>
              <a:t>　　</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rgbClr val="FF0000"/>
                </a:solidFill>
                <a:latin typeface="ＭＳ Ｐゴシック" panose="020B0600070205080204" pitchFamily="50" charset="-128"/>
                <a:ea typeface="ＭＳ Ｐゴシック" panose="020B0600070205080204" pitchFamily="50" charset="-128"/>
              </a:rPr>
              <a:t>　　　</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rgbClr val="FF0000"/>
                </a:solidFill>
                <a:latin typeface="ＭＳ Ｐゴシック" panose="020B0600070205080204" pitchFamily="50" charset="-128"/>
                <a:ea typeface="ＭＳ Ｐゴシック" panose="020B0600070205080204" pitchFamily="50" charset="-128"/>
              </a:rPr>
              <a:t>　　　　　</a:t>
            </a:r>
            <a:r>
              <a:rPr lang="en-US" altLang="ja-JP" dirty="0">
                <a:solidFill>
                  <a:srgbClr val="FF0000"/>
                </a:solidFill>
                <a:latin typeface="ＭＳ Ｐゴシック" panose="020B0600070205080204" pitchFamily="50" charset="-128"/>
                <a:ea typeface="ＭＳ Ｐゴシック" panose="020B0600070205080204" pitchFamily="50" charset="-128"/>
              </a:rPr>
              <a:t>※</a:t>
            </a:r>
            <a:r>
              <a:rPr lang="ja-JP" altLang="en-US" dirty="0">
                <a:solidFill>
                  <a:srgbClr val="FF0000"/>
                </a:solidFill>
                <a:latin typeface="ＭＳ Ｐゴシック" panose="020B0600070205080204" pitchFamily="50" charset="-128"/>
                <a:ea typeface="ＭＳ Ｐゴシック" panose="020B0600070205080204" pitchFamily="50" charset="-128"/>
              </a:rPr>
              <a:t>　</a:t>
            </a:r>
            <a:r>
              <a:rPr lang="ja-JP" altLang="en-US" u="sng" dirty="0">
                <a:solidFill>
                  <a:srgbClr val="FF0000"/>
                </a:solidFill>
                <a:latin typeface="ＭＳ Ｐゴシック" panose="020B0600070205080204" pitchFamily="50" charset="-128"/>
                <a:ea typeface="ＭＳ Ｐゴシック" panose="020B0600070205080204" pitchFamily="50" charset="-128"/>
              </a:rPr>
              <a:t>音声で十分に慣れ親しんだ後に行う</a:t>
            </a:r>
            <a:r>
              <a:rPr kumimoji="1" lang="ja-JP" altLang="en-US" u="sng" dirty="0">
                <a:solidFill>
                  <a:srgbClr val="FF0000"/>
                </a:solidFill>
                <a:latin typeface="ＭＳ Ｐゴシック" panose="020B0600070205080204" pitchFamily="50" charset="-128"/>
                <a:ea typeface="ＭＳ Ｐゴシック" panose="020B0600070205080204" pitchFamily="50" charset="-128"/>
              </a:rPr>
              <a:t>ことが大切</a:t>
            </a:r>
            <a:r>
              <a:rPr kumimoji="1" lang="ja-JP" altLang="en-US" dirty="0">
                <a:solidFill>
                  <a:srgbClr val="FF0000"/>
                </a:solidFill>
                <a:latin typeface="ＭＳ Ｐゴシック" panose="020B0600070205080204" pitchFamily="50" charset="-128"/>
                <a:ea typeface="ＭＳ Ｐゴシック" panose="020B0600070205080204" pitchFamily="50" charset="-128"/>
              </a:rPr>
              <a:t>。</a:t>
            </a:r>
          </a:p>
        </p:txBody>
      </p:sp>
      <p:pic>
        <p:nvPicPr>
          <p:cNvPr id="6" name="図 5">
            <a:extLst>
              <a:ext uri="{FF2B5EF4-FFF2-40B4-BE49-F238E27FC236}">
                <a16:creationId xmlns:a16="http://schemas.microsoft.com/office/drawing/2014/main" id="{4D620729-07BC-4F2C-BC0C-55B3357EB7C7}"/>
              </a:ext>
            </a:extLst>
          </p:cNvPr>
          <p:cNvPicPr>
            <a:picLocks noChangeAspect="1"/>
          </p:cNvPicPr>
          <p:nvPr/>
        </p:nvPicPr>
        <p:blipFill rotWithShape="1">
          <a:blip r:embed="rId3"/>
          <a:srcRect l="22032" t="16111" r="25234" b="19011"/>
          <a:stretch/>
        </p:blipFill>
        <p:spPr>
          <a:xfrm>
            <a:off x="7360848" y="1950925"/>
            <a:ext cx="4588380" cy="3175256"/>
          </a:xfrm>
          <a:prstGeom prst="rect">
            <a:avLst/>
          </a:prstGeom>
        </p:spPr>
      </p:pic>
      <p:sp>
        <p:nvSpPr>
          <p:cNvPr id="2" name="正方形/長方形 1">
            <a:extLst>
              <a:ext uri="{FF2B5EF4-FFF2-40B4-BE49-F238E27FC236}">
                <a16:creationId xmlns:a16="http://schemas.microsoft.com/office/drawing/2014/main" id="{360F44A2-D862-4954-A774-C66EC0481A9F}"/>
              </a:ext>
            </a:extLst>
          </p:cNvPr>
          <p:cNvSpPr/>
          <p:nvPr/>
        </p:nvSpPr>
        <p:spPr>
          <a:xfrm>
            <a:off x="360292" y="170208"/>
            <a:ext cx="3288599" cy="584775"/>
          </a:xfrm>
          <a:prstGeom prst="rect">
            <a:avLst/>
          </a:prstGeom>
        </p:spPr>
        <p:txBody>
          <a:bodyPr wrap="square">
            <a:spAutoFit/>
          </a:bodyPr>
          <a:lstStyle/>
          <a:p>
            <a:r>
              <a:rPr lang="ja-JP" altLang="en-US" sz="3200" b="1" dirty="0">
                <a:solidFill>
                  <a:schemeClr val="accent1"/>
                </a:solidFill>
                <a:latin typeface="ＭＳ Ｐゴシック" panose="020B0600070205080204" pitchFamily="50" charset="-128"/>
                <a:ea typeface="ＭＳ Ｐゴシック" panose="020B0600070205080204" pitchFamily="50" charset="-128"/>
              </a:rPr>
              <a:t>絵本を活用する</a:t>
            </a:r>
          </a:p>
        </p:txBody>
      </p:sp>
    </p:spTree>
    <p:extLst>
      <p:ext uri="{BB962C8B-B14F-4D97-AF65-F5344CB8AC3E}">
        <p14:creationId xmlns:p14="http://schemas.microsoft.com/office/powerpoint/2010/main" val="373770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EF81F03-D682-45E3-B207-155EC05DD2B9}"/>
              </a:ext>
            </a:extLst>
          </p:cNvPr>
          <p:cNvPicPr>
            <a:picLocks noChangeAspect="1"/>
          </p:cNvPicPr>
          <p:nvPr/>
        </p:nvPicPr>
        <p:blipFill rotWithShape="1">
          <a:blip r:embed="rId3"/>
          <a:srcRect l="23609" t="60028" r="53249" b="20735"/>
          <a:stretch/>
        </p:blipFill>
        <p:spPr>
          <a:xfrm>
            <a:off x="552098" y="-85556"/>
            <a:ext cx="11002604" cy="6805014"/>
          </a:xfrm>
          <a:prstGeom prst="rect">
            <a:avLst/>
          </a:prstGeom>
        </p:spPr>
      </p:pic>
    </p:spTree>
    <p:extLst>
      <p:ext uri="{BB962C8B-B14F-4D97-AF65-F5344CB8AC3E}">
        <p14:creationId xmlns:p14="http://schemas.microsoft.com/office/powerpoint/2010/main" val="2020946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7444BC-C2B8-4C38-9FAD-6F481F868347}"/>
              </a:ext>
            </a:extLst>
          </p:cNvPr>
          <p:cNvSpPr>
            <a:spLocks noGrp="1"/>
          </p:cNvSpPr>
          <p:nvPr>
            <p:ph type="title"/>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読む</a:t>
            </a:r>
            <a:r>
              <a:rPr kumimoji="1" lang="ja-JP" altLang="en-US" dirty="0">
                <a:latin typeface="ＭＳ Ｐゴシック" panose="020B0600070205080204" pitchFamily="50" charset="-128"/>
                <a:ea typeface="ＭＳ Ｐゴシック" panose="020B0600070205080204" pitchFamily="50" charset="-128"/>
              </a:rPr>
              <a:t>こと」の指導におけるポイント</a:t>
            </a:r>
          </a:p>
        </p:txBody>
      </p:sp>
      <p:sp>
        <p:nvSpPr>
          <p:cNvPr id="3" name="コンテンツ プレースホルダー 2">
            <a:extLst>
              <a:ext uri="{FF2B5EF4-FFF2-40B4-BE49-F238E27FC236}">
                <a16:creationId xmlns:a16="http://schemas.microsoft.com/office/drawing/2014/main" id="{6FDABEFE-8912-4075-8C6E-FD1132D6707D}"/>
              </a:ext>
            </a:extLst>
          </p:cNvPr>
          <p:cNvSpPr>
            <a:spLocks noGrp="1"/>
          </p:cNvSpPr>
          <p:nvPr>
            <p:ph idx="1"/>
          </p:nvPr>
        </p:nvSpPr>
        <p:spPr>
          <a:xfrm>
            <a:off x="838200" y="1368425"/>
            <a:ext cx="10202333" cy="4329642"/>
          </a:xfrm>
        </p:spPr>
        <p:txBody>
          <a:bodyPr>
            <a:normAutofit/>
          </a:bodyPr>
          <a:lstStyle/>
          <a:p>
            <a:pPr marL="0" indent="0">
              <a:buNone/>
            </a:pP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音声で十分に慣れ親しんだ簡単な語句や基本的な表現</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細かなステップを踏んで，ゆっくり確実</a:t>
            </a: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活字体の大文字・小文字の読み・書きは，小学校で定着</a:t>
            </a: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6229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29188" y="1676463"/>
            <a:ext cx="5597333" cy="1264637"/>
          </a:xfrm>
        </p:spPr>
        <p:txBody>
          <a:bodyPr>
            <a:normAutofit/>
          </a:bodyPr>
          <a:lstStyle/>
          <a:p>
            <a:r>
              <a:rPr kumimoji="1" lang="ja-JP" altLang="en-US" sz="5400" dirty="0">
                <a:latin typeface="ＭＳ Ｐゴシック" panose="020B0600070205080204" pitchFamily="50" charset="-128"/>
                <a:ea typeface="ＭＳ Ｐゴシック" panose="020B0600070205080204" pitchFamily="50" charset="-128"/>
              </a:rPr>
              <a:t>「読むこと」の評価</a:t>
            </a:r>
          </a:p>
        </p:txBody>
      </p:sp>
      <p:pic>
        <p:nvPicPr>
          <p:cNvPr id="3" name="図 2">
            <a:extLst>
              <a:ext uri="{FF2B5EF4-FFF2-40B4-BE49-F238E27FC236}">
                <a16:creationId xmlns:a16="http://schemas.microsoft.com/office/drawing/2014/main" id="{1D44E73C-8D2C-43D6-8D29-4747D93A6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546" y="3071171"/>
            <a:ext cx="1547039" cy="2714268"/>
          </a:xfrm>
          <a:prstGeom prst="rect">
            <a:avLst/>
          </a:prstGeom>
        </p:spPr>
      </p:pic>
      <p:sp>
        <p:nvSpPr>
          <p:cNvPr id="4" name="四角形吹き出し 2">
            <a:extLst>
              <a:ext uri="{FF2B5EF4-FFF2-40B4-BE49-F238E27FC236}">
                <a16:creationId xmlns:a16="http://schemas.microsoft.com/office/drawing/2014/main" id="{21397E73-CE3B-471E-BA3D-C12C7B415643}"/>
              </a:ext>
            </a:extLst>
          </p:cNvPr>
          <p:cNvSpPr/>
          <p:nvPr/>
        </p:nvSpPr>
        <p:spPr>
          <a:xfrm>
            <a:off x="2329646" y="1549029"/>
            <a:ext cx="6596419" cy="1392071"/>
          </a:xfrm>
          <a:prstGeom prst="wedgeRectCallout">
            <a:avLst>
              <a:gd name="adj1" fmla="val 38695"/>
              <a:gd name="adj2" fmla="val 1046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14381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2A01BCC9-0067-4A5B-BA50-618F7CC17682}"/>
              </a:ext>
            </a:extLst>
          </p:cNvPr>
          <p:cNvGraphicFramePr>
            <a:graphicFrameLocks noGrp="1"/>
          </p:cNvGraphicFramePr>
          <p:nvPr>
            <p:extLst>
              <p:ext uri="{D42A27DB-BD31-4B8C-83A1-F6EECF244321}">
                <p14:modId xmlns:p14="http://schemas.microsoft.com/office/powerpoint/2010/main" val="4057982124"/>
              </p:ext>
            </p:extLst>
          </p:nvPr>
        </p:nvGraphicFramePr>
        <p:xfrm>
          <a:off x="651345" y="1719422"/>
          <a:ext cx="10702455" cy="4985757"/>
        </p:xfrm>
        <a:graphic>
          <a:graphicData uri="http://schemas.openxmlformats.org/drawingml/2006/table">
            <a:tbl>
              <a:tblPr firstRow="1" firstCol="1" bandRow="1">
                <a:tableStyleId>{5C22544A-7EE6-4342-B048-85BDC9FD1C3A}</a:tableStyleId>
              </a:tblPr>
              <a:tblGrid>
                <a:gridCol w="919394">
                  <a:extLst>
                    <a:ext uri="{9D8B030D-6E8A-4147-A177-3AD203B41FA5}">
                      <a16:colId xmlns:a16="http://schemas.microsoft.com/office/drawing/2014/main" val="3173733695"/>
                    </a:ext>
                  </a:extLst>
                </a:gridCol>
                <a:gridCol w="3574081">
                  <a:extLst>
                    <a:ext uri="{9D8B030D-6E8A-4147-A177-3AD203B41FA5}">
                      <a16:colId xmlns:a16="http://schemas.microsoft.com/office/drawing/2014/main" val="3222673569"/>
                    </a:ext>
                  </a:extLst>
                </a:gridCol>
                <a:gridCol w="3123969">
                  <a:extLst>
                    <a:ext uri="{9D8B030D-6E8A-4147-A177-3AD203B41FA5}">
                      <a16:colId xmlns:a16="http://schemas.microsoft.com/office/drawing/2014/main" val="1005662336"/>
                    </a:ext>
                  </a:extLst>
                </a:gridCol>
                <a:gridCol w="3085011">
                  <a:extLst>
                    <a:ext uri="{9D8B030D-6E8A-4147-A177-3AD203B41FA5}">
                      <a16:colId xmlns:a16="http://schemas.microsoft.com/office/drawing/2014/main" val="563636180"/>
                    </a:ext>
                  </a:extLst>
                </a:gridCol>
              </a:tblGrid>
              <a:tr h="718557">
                <a:tc>
                  <a:txBody>
                    <a:bodyPr/>
                    <a:lstStyle/>
                    <a:p>
                      <a:pPr algn="just">
                        <a:lnSpc>
                          <a:spcPts val="1600"/>
                        </a:lnSpc>
                        <a:spcAft>
                          <a:spcPts val="0"/>
                        </a:spcAft>
                      </a:pPr>
                      <a:r>
                        <a:rPr lang="en-US" sz="1000" kern="100">
                          <a:effectLst/>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lnSpc>
                          <a:spcPts val="1600"/>
                        </a:lnSpc>
                        <a:spcAft>
                          <a:spcPts val="0"/>
                        </a:spcAft>
                      </a:pPr>
                      <a:r>
                        <a:rPr lang="ja-JP" sz="2000" kern="100" dirty="0">
                          <a:effectLst/>
                        </a:rPr>
                        <a:t>知識・技能</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600"/>
                        </a:lnSpc>
                        <a:spcAft>
                          <a:spcPts val="0"/>
                        </a:spcAft>
                      </a:pPr>
                      <a:r>
                        <a:rPr lang="ja-JP" sz="2000" kern="100" dirty="0">
                          <a:effectLst/>
                        </a:rPr>
                        <a:t>思考・判断・表現</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600"/>
                        </a:lnSpc>
                        <a:spcAft>
                          <a:spcPts val="0"/>
                        </a:spcAft>
                      </a:pPr>
                      <a:r>
                        <a:rPr lang="ja-JP" sz="1400" kern="100" dirty="0">
                          <a:effectLst/>
                        </a:rPr>
                        <a:t>主体的に学習に取り組む態度</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72354802"/>
                  </a:ext>
                </a:extLst>
              </a:tr>
              <a:tr h="4127407">
                <a:tc>
                  <a:txBody>
                    <a:bodyPr/>
                    <a:lstStyle/>
                    <a:p>
                      <a:pPr marL="71755" marR="71755" algn="ctr">
                        <a:lnSpc>
                          <a:spcPts val="1600"/>
                        </a:lnSpc>
                        <a:spcAft>
                          <a:spcPts val="0"/>
                        </a:spcAft>
                      </a:pPr>
                      <a:r>
                        <a:rPr lang="ja-JP" altLang="en-US" sz="2000" kern="100" dirty="0">
                          <a:effectLst/>
                        </a:rPr>
                        <a:t>読む</a:t>
                      </a:r>
                      <a:r>
                        <a:rPr lang="ja-JP" sz="2000" kern="100" dirty="0">
                          <a:effectLst/>
                        </a:rPr>
                        <a:t>こと</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vert="eaVert" anchor="ctr"/>
                </a:tc>
                <a:tc>
                  <a:txBody>
                    <a:bodyPr/>
                    <a:lstStyle/>
                    <a:p>
                      <a:pPr algn="just">
                        <a:lnSpc>
                          <a:spcPct val="100000"/>
                        </a:lnSpc>
                        <a:spcAft>
                          <a:spcPts val="0"/>
                        </a:spcAft>
                      </a:pPr>
                      <a:r>
                        <a:rPr lang="ja-JP" sz="2000" kern="100" dirty="0">
                          <a:effectLst/>
                          <a:latin typeface="ＭＳ Ｐゴシック" panose="020B0600070205080204" pitchFamily="50" charset="-128"/>
                          <a:ea typeface="ＭＳ Ｐゴシック" panose="020B0600070205080204" pitchFamily="50" charset="-128"/>
                        </a:rPr>
                        <a:t>＜知識＞</a:t>
                      </a:r>
                    </a:p>
                    <a:p>
                      <a:pPr indent="127000" algn="just">
                        <a:lnSpc>
                          <a:spcPct val="100000"/>
                        </a:lnSpc>
                        <a:spcAft>
                          <a:spcPts val="0"/>
                        </a:spcAft>
                      </a:pPr>
                      <a:r>
                        <a:rPr lang="ja-JP" altLang="en-US" sz="2000" u="none" kern="100" dirty="0">
                          <a:solidFill>
                            <a:schemeClr val="tx1"/>
                          </a:solidFill>
                          <a:effectLst/>
                          <a:latin typeface="ＭＳ Ｐゴシック" panose="020B0600070205080204" pitchFamily="50" charset="-128"/>
                          <a:ea typeface="ＭＳ Ｐゴシック" panose="020B0600070205080204" pitchFamily="50" charset="-128"/>
                        </a:rPr>
                        <a:t>施設・建物を表す語句や</a:t>
                      </a:r>
                      <a:r>
                        <a:rPr lang="en-US" altLang="ja-JP" sz="2000" u="none" kern="100" dirty="0">
                          <a:solidFill>
                            <a:schemeClr val="tx1"/>
                          </a:solidFill>
                          <a:effectLst/>
                          <a:latin typeface="ＭＳ Ｐゴシック" panose="020B0600070205080204" pitchFamily="50" charset="-128"/>
                          <a:ea typeface="ＭＳ Ｐゴシック" panose="020B0600070205080204" pitchFamily="50" charset="-128"/>
                        </a:rPr>
                        <a:t>We (don’t)</a:t>
                      </a:r>
                      <a:r>
                        <a:rPr lang="ja-JP" altLang="en-US" sz="2000" u="none" kern="100" dirty="0">
                          <a:solidFill>
                            <a:schemeClr val="tx1"/>
                          </a:solidFill>
                          <a:effectLst/>
                          <a:latin typeface="ＭＳ Ｐゴシック" panose="020B0600070205080204" pitchFamily="50" charset="-128"/>
                          <a:ea typeface="ＭＳ Ｐゴシック" panose="020B0600070205080204" pitchFamily="50" charset="-128"/>
                        </a:rPr>
                        <a:t> </a:t>
                      </a:r>
                      <a:r>
                        <a:rPr lang="en-US" altLang="ja-JP" sz="2000" u="none" kern="100" dirty="0">
                          <a:solidFill>
                            <a:schemeClr val="tx1"/>
                          </a:solidFill>
                          <a:effectLst/>
                          <a:latin typeface="ＭＳ Ｐゴシック" panose="020B0600070205080204" pitchFamily="50" charset="-128"/>
                          <a:ea typeface="ＭＳ Ｐゴシック" panose="020B0600070205080204" pitchFamily="50" charset="-128"/>
                        </a:rPr>
                        <a:t>have</a:t>
                      </a:r>
                      <a:r>
                        <a:rPr lang="ja-JP" altLang="en-US" sz="2000" u="none" kern="100"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2000" u="none" kern="100" dirty="0">
                          <a:solidFill>
                            <a:schemeClr val="tx1"/>
                          </a:solidFill>
                          <a:effectLst/>
                          <a:latin typeface="ＭＳ Ｐゴシック" panose="020B0600070205080204" pitchFamily="50" charset="-128"/>
                          <a:ea typeface="ＭＳ Ｐゴシック" panose="020B0600070205080204" pitchFamily="50" charset="-128"/>
                        </a:rPr>
                        <a:t>. We can enjoy /see</a:t>
                      </a:r>
                      <a:r>
                        <a:rPr lang="ja-JP" altLang="en-US" sz="2000" u="none" kern="100"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2000" u="none" kern="100" dirty="0">
                          <a:solidFill>
                            <a:schemeClr val="tx1"/>
                          </a:solidFill>
                          <a:effectLst/>
                          <a:latin typeface="ＭＳ Ｐゴシック" panose="020B0600070205080204" pitchFamily="50" charset="-128"/>
                          <a:ea typeface="ＭＳ Ｐゴシック" panose="020B0600070205080204" pitchFamily="50" charset="-128"/>
                        </a:rPr>
                        <a:t>. I want </a:t>
                      </a:r>
                      <a:r>
                        <a:rPr lang="ja-JP" altLang="en-US" sz="2000" u="none" kern="100" dirty="0">
                          <a:solidFill>
                            <a:schemeClr val="tx1"/>
                          </a:solidFill>
                          <a:effectLst/>
                          <a:latin typeface="ＭＳ Ｐゴシック" panose="020B0600070205080204" pitchFamily="50" charset="-128"/>
                          <a:ea typeface="ＭＳ Ｐゴシック" panose="020B0600070205080204" pitchFamily="50" charset="-128"/>
                        </a:rPr>
                        <a:t>～</a:t>
                      </a:r>
                      <a:r>
                        <a:rPr lang="en-US" altLang="ja-JP" sz="2000" u="none" kern="100"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2000" u="none" kern="100" dirty="0">
                          <a:solidFill>
                            <a:schemeClr val="tx1"/>
                          </a:solidFill>
                          <a:effectLst/>
                          <a:latin typeface="ＭＳ Ｐゴシック" panose="020B0600070205080204" pitchFamily="50" charset="-128"/>
                          <a:ea typeface="ＭＳ Ｐゴシック" panose="020B0600070205080204" pitchFamily="50" charset="-128"/>
                        </a:rPr>
                        <a:t>の表現，終止符の基本的な符号について理解している。</a:t>
                      </a:r>
                      <a:endParaRPr lang="en-US" altLang="ja-JP" sz="2000" u="none" kern="100" dirty="0">
                        <a:solidFill>
                          <a:schemeClr val="tx1"/>
                        </a:solidFill>
                        <a:effectLst/>
                        <a:latin typeface="ＭＳ Ｐゴシック" panose="020B0600070205080204" pitchFamily="50" charset="-128"/>
                        <a:ea typeface="ＭＳ Ｐゴシック" panose="020B0600070205080204" pitchFamily="50" charset="-128"/>
                      </a:endParaRPr>
                    </a:p>
                    <a:p>
                      <a:pPr indent="127000" algn="just">
                        <a:lnSpc>
                          <a:spcPct val="100000"/>
                        </a:lnSpc>
                        <a:spcAft>
                          <a:spcPts val="0"/>
                        </a:spcAft>
                      </a:pPr>
                      <a:endParaRPr lang="en-US" altLang="ja-JP" sz="2000" u="none" kern="100" dirty="0">
                        <a:solidFill>
                          <a:schemeClr val="tx1"/>
                        </a:solidFill>
                        <a:effectLst/>
                        <a:latin typeface="ＭＳ Ｐゴシック" panose="020B0600070205080204" pitchFamily="50" charset="-128"/>
                        <a:ea typeface="ＭＳ Ｐゴシック" panose="020B0600070205080204" pitchFamily="50" charset="-128"/>
                      </a:endParaRPr>
                    </a:p>
                    <a:p>
                      <a:pPr indent="127000" algn="just">
                        <a:lnSpc>
                          <a:spcPct val="100000"/>
                        </a:lnSpc>
                        <a:spcAft>
                          <a:spcPts val="0"/>
                        </a:spcAft>
                      </a:pPr>
                      <a:r>
                        <a:rPr lang="ja-JP" sz="2000" u="none" kern="100" dirty="0">
                          <a:solidFill>
                            <a:schemeClr val="tx1"/>
                          </a:solidFill>
                          <a:effectLst/>
                          <a:latin typeface="ＭＳ Ｐゴシック" panose="020B0600070205080204" pitchFamily="50" charset="-128"/>
                          <a:ea typeface="ＭＳ Ｐゴシック" panose="020B0600070205080204" pitchFamily="50" charset="-128"/>
                        </a:rPr>
                        <a:t>＜技能＞</a:t>
                      </a:r>
                    </a:p>
                    <a:p>
                      <a:pPr marL="2540" indent="127000" algn="just">
                        <a:lnSpc>
                          <a:spcPct val="100000"/>
                        </a:lnSpc>
                        <a:spcAft>
                          <a:spcPts val="0"/>
                        </a:spcAft>
                      </a:pPr>
                      <a:r>
                        <a:rPr lang="ja-JP" altLang="en-US" sz="2000" u="none" kern="0" dirty="0">
                          <a:solidFill>
                            <a:schemeClr val="tx1"/>
                          </a:solidFill>
                          <a:effectLst/>
                          <a:latin typeface="ＭＳ Ｐゴシック" panose="020B0600070205080204" pitchFamily="50" charset="-128"/>
                          <a:ea typeface="ＭＳ Ｐゴシック" panose="020B0600070205080204" pitchFamily="50" charset="-128"/>
                        </a:rPr>
                        <a:t>自分たちなどが住む地域について，音声で十分に慣れ親しんだ語句や表現で書かれた友達の考えや気持ちなどを読んで意味が分かるために必要な技能を</a:t>
                      </a:r>
                      <a:r>
                        <a:rPr lang="ja-JP" sz="2000" u="none" kern="0" dirty="0">
                          <a:solidFill>
                            <a:schemeClr val="tx1"/>
                          </a:solidFill>
                          <a:effectLst/>
                          <a:latin typeface="ＭＳ Ｐゴシック" panose="020B0600070205080204" pitchFamily="50" charset="-128"/>
                          <a:ea typeface="ＭＳ Ｐゴシック" panose="020B0600070205080204" pitchFamily="50" charset="-128"/>
                        </a:rPr>
                        <a:t>身に付けている。</a:t>
                      </a:r>
                      <a:endParaRPr lang="ja-JP" sz="2000" u="none"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tc>
                  <a:txBody>
                    <a:bodyPr/>
                    <a:lstStyle/>
                    <a:p>
                      <a:pPr indent="127000" algn="just">
                        <a:lnSpc>
                          <a:spcPct val="100000"/>
                        </a:lnSpc>
                        <a:spcAft>
                          <a:spcPts val="0"/>
                        </a:spcAft>
                      </a:pPr>
                      <a:r>
                        <a:rPr lang="ja-JP" altLang="en-US" sz="2000" u="none" kern="100" dirty="0">
                          <a:solidFill>
                            <a:schemeClr val="tx1"/>
                          </a:solidFill>
                          <a:effectLst/>
                          <a:latin typeface="ＭＳ Ｐゴシック" panose="020B0600070205080204" pitchFamily="50" charset="-128"/>
                          <a:ea typeface="ＭＳ Ｐゴシック" panose="020B0600070205080204" pitchFamily="50" charset="-128"/>
                        </a:rPr>
                        <a:t>自分たちなどが住む地域について，よりよく理解するために音声で十分に慣れ親しんだ語句や表現で書かれた友達の考えや気持ちなどを読んで意味が分かっている。</a:t>
                      </a:r>
                      <a:endParaRPr lang="ja-JP" sz="2000"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tc>
                  <a:txBody>
                    <a:bodyPr/>
                    <a:lstStyle/>
                    <a:p>
                      <a:pPr marL="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en-US" sz="2000" u="none" kern="1200" dirty="0">
                          <a:solidFill>
                            <a:schemeClr val="tx1"/>
                          </a:solidFill>
                          <a:effectLst/>
                          <a:latin typeface="ＭＳ Ｐゴシック" panose="020B0600070205080204" pitchFamily="50" charset="-128"/>
                          <a:ea typeface="ＭＳ Ｐゴシック" panose="020B0600070205080204" pitchFamily="50" charset="-128"/>
                          <a:cs typeface="+mn-cs"/>
                        </a:rPr>
                        <a:t>複数単元にまたがって評価を行うため，次の単元で記録に残す評価を行うこととする。</a:t>
                      </a:r>
                      <a:endParaRPr lang="ja-JP" sz="2000" u="none"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4240714212"/>
                  </a:ext>
                </a:extLst>
              </a:tr>
            </a:tbl>
          </a:graphicData>
        </a:graphic>
      </p:graphicFrame>
      <p:sp>
        <p:nvSpPr>
          <p:cNvPr id="2" name="タイトル 1">
            <a:extLst>
              <a:ext uri="{FF2B5EF4-FFF2-40B4-BE49-F238E27FC236}">
                <a16:creationId xmlns:a16="http://schemas.microsoft.com/office/drawing/2014/main" id="{D7A70127-9740-4167-AA38-C9B420A47B12}"/>
              </a:ext>
            </a:extLst>
          </p:cNvPr>
          <p:cNvSpPr>
            <a:spLocks noGrp="1"/>
          </p:cNvSpPr>
          <p:nvPr>
            <p:ph type="title"/>
          </p:nvPr>
        </p:nvSpPr>
        <p:spPr>
          <a:xfrm>
            <a:off x="838200" y="365125"/>
            <a:ext cx="10629900" cy="1196975"/>
          </a:xfrm>
        </p:spPr>
        <p:txBody>
          <a:bodyPr>
            <a:normAutofit fontScale="90000"/>
          </a:bodyPr>
          <a:lstStyle/>
          <a:p>
            <a:r>
              <a:rPr kumimoji="1" lang="en-US" altLang="ja-JP" dirty="0"/>
              <a:t/>
            </a:r>
            <a:br>
              <a:rPr kumimoji="1" lang="en-US" altLang="ja-JP" dirty="0"/>
            </a:br>
            <a:r>
              <a:rPr kumimoji="1" lang="en-US" altLang="ja-JP" dirty="0"/>
              <a:t/>
            </a:r>
            <a:br>
              <a:rPr kumimoji="1" lang="en-US" altLang="ja-JP" dirty="0"/>
            </a:br>
            <a:r>
              <a:rPr kumimoji="1" lang="en-US" altLang="ja-JP" dirty="0"/>
              <a:t/>
            </a:r>
            <a:br>
              <a:rPr kumimoji="1" lang="en-US" altLang="ja-JP" dirty="0"/>
            </a:br>
            <a:r>
              <a:rPr kumimoji="1" lang="ja-JP" altLang="en-US" dirty="0">
                <a:latin typeface="ＭＳ Ｐゴシック" panose="020B0600070205080204" pitchFamily="50" charset="-128"/>
                <a:ea typeface="ＭＳ Ｐゴシック" panose="020B0600070205080204" pitchFamily="50" charset="-128"/>
              </a:rPr>
              <a:t>評価規準（例）</a:t>
            </a:r>
            <a:r>
              <a:rPr lang="en-US" altLang="ja-JP" sz="3600" dirty="0">
                <a:latin typeface="HandwritingWeCan Medium" panose="020F0500000000000000" pitchFamily="34" charset="0"/>
              </a:rPr>
              <a:t>We Can!</a:t>
            </a:r>
            <a:r>
              <a:rPr lang="ja-JP" altLang="en-US" sz="3600" dirty="0">
                <a:latin typeface="HandwritingWeCan Medium" panose="020F0500000000000000" pitchFamily="34" charset="0"/>
              </a:rPr>
              <a:t> ②　</a:t>
            </a:r>
            <a:r>
              <a:rPr lang="en-US" altLang="ja-JP" sz="3600" dirty="0">
                <a:latin typeface="HandwritingWeCan Medium" panose="020F0500000000000000" pitchFamily="34" charset="0"/>
              </a:rPr>
              <a:t>Unit4</a:t>
            </a:r>
            <a:r>
              <a:rPr lang="ja-JP" altLang="en-US" sz="3600" dirty="0">
                <a:latin typeface="HandwritingWeCan Medium" panose="020F0500000000000000" pitchFamily="34" charset="0"/>
              </a:rPr>
              <a:t>：</a:t>
            </a:r>
            <a:r>
              <a:rPr lang="en-US" altLang="ja-JP" sz="3600" dirty="0">
                <a:latin typeface="HandwritingWeCan Medium" panose="020F0500000000000000" pitchFamily="34" charset="0"/>
              </a:rPr>
              <a:t>I like my town.</a:t>
            </a:r>
            <a:r>
              <a:rPr lang="en-US" altLang="ja-JP" b="1" dirty="0">
                <a:latin typeface="HGP創英角ﾎﾟｯﾌﾟ体" panose="040B0A00000000000000" pitchFamily="50" charset="-128"/>
                <a:ea typeface="HGP創英角ﾎﾟｯﾌﾟ体" panose="040B0A00000000000000" pitchFamily="50" charset="-128"/>
              </a:rPr>
              <a:t/>
            </a:r>
            <a:br>
              <a:rPr lang="en-US" altLang="ja-JP" b="1" dirty="0">
                <a:latin typeface="HGP創英角ﾎﾟｯﾌﾟ体" panose="040B0A00000000000000" pitchFamily="50" charset="-128"/>
                <a:ea typeface="HGP創英角ﾎﾟｯﾌﾟ体" panose="040B0A00000000000000" pitchFamily="50" charset="-128"/>
              </a:rPr>
            </a:br>
            <a:r>
              <a:rPr lang="en-US" altLang="ja-JP" dirty="0">
                <a:latin typeface="HGP創英角ﾎﾟｯﾌﾟ体" panose="040B0A00000000000000" pitchFamily="50" charset="-128"/>
                <a:ea typeface="HGP創英角ﾎﾟｯﾌﾟ体" panose="040B0A00000000000000" pitchFamily="50" charset="-128"/>
              </a:rPr>
              <a:t/>
            </a:r>
            <a:br>
              <a:rPr lang="en-US" altLang="ja-JP" dirty="0">
                <a:latin typeface="HGP創英角ﾎﾟｯﾌﾟ体" panose="040B0A00000000000000" pitchFamily="50" charset="-128"/>
                <a:ea typeface="HGP創英角ﾎﾟｯﾌﾟ体" panose="040B0A00000000000000" pitchFamily="50" charset="-128"/>
              </a:rPr>
            </a:br>
            <a:r>
              <a:rPr kumimoji="1" lang="en-US" altLang="ja-JP" dirty="0"/>
              <a:t/>
            </a:r>
            <a:br>
              <a:rPr kumimoji="1" lang="en-US" altLang="ja-JP" dirty="0"/>
            </a:br>
            <a:endParaRPr kumimoji="1" lang="ja-JP" altLang="en-US" dirty="0"/>
          </a:p>
        </p:txBody>
      </p:sp>
    </p:spTree>
    <p:extLst>
      <p:ext uri="{BB962C8B-B14F-4D97-AF65-F5344CB8AC3E}">
        <p14:creationId xmlns:p14="http://schemas.microsoft.com/office/powerpoint/2010/main" val="242277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69EE01-35B4-4A15-A39E-55A4161FD75C}"/>
              </a:ext>
            </a:extLst>
          </p:cNvPr>
          <p:cNvSpPr>
            <a:spLocks noGrp="1"/>
          </p:cNvSpPr>
          <p:nvPr>
            <p:ph type="title"/>
          </p:nvPr>
        </p:nvSpPr>
        <p:spPr>
          <a:xfrm>
            <a:off x="838201" y="365125"/>
            <a:ext cx="4076700" cy="454025"/>
          </a:xfrm>
        </p:spPr>
        <p:txBody>
          <a:bodyPr>
            <a:noAutofit/>
          </a:bodyPr>
          <a:lstStyle/>
          <a:p>
            <a:r>
              <a:rPr kumimoji="1" lang="ja-JP" altLang="en-US" sz="3600" dirty="0">
                <a:latin typeface="ＭＳ Ｐゴシック" panose="020B0600070205080204" pitchFamily="50" charset="-128"/>
                <a:ea typeface="ＭＳ Ｐゴシック" panose="020B0600070205080204" pitchFamily="50" charset="-128"/>
              </a:rPr>
              <a:t>ワークシートの例</a:t>
            </a:r>
          </a:p>
        </p:txBody>
      </p:sp>
      <p:sp>
        <p:nvSpPr>
          <p:cNvPr id="4" name="正方形/長方形 3">
            <a:extLst>
              <a:ext uri="{FF2B5EF4-FFF2-40B4-BE49-F238E27FC236}">
                <a16:creationId xmlns:a16="http://schemas.microsoft.com/office/drawing/2014/main" id="{E2B4D6EF-AD9C-4E59-929F-0E60632314A8}"/>
              </a:ext>
            </a:extLst>
          </p:cNvPr>
          <p:cNvSpPr/>
          <p:nvPr/>
        </p:nvSpPr>
        <p:spPr>
          <a:xfrm>
            <a:off x="4686301" y="440124"/>
            <a:ext cx="7038976" cy="369332"/>
          </a:xfrm>
          <a:prstGeom prst="rect">
            <a:avLst/>
          </a:prstGeom>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指導と評価の一体化</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のための学習評価に関する参考資料</a:t>
            </a:r>
            <a:r>
              <a:rPr lang="en-US" altLang="ja-JP" dirty="0">
                <a:latin typeface="ＭＳ Ｐゴシック" panose="020B0600070205080204" pitchFamily="50" charset="-128"/>
                <a:ea typeface="ＭＳ Ｐゴシック" panose="020B0600070205080204" pitchFamily="50" charset="-128"/>
              </a:rPr>
              <a:t>p87</a:t>
            </a:r>
            <a:endParaRPr lang="ja-JP" altLang="en-US"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F3A7AA69-71AD-4EAD-AC83-4FEBAA075088}"/>
              </a:ext>
            </a:extLst>
          </p:cNvPr>
          <p:cNvPicPr>
            <a:picLocks noChangeAspect="1"/>
          </p:cNvPicPr>
          <p:nvPr/>
        </p:nvPicPr>
        <p:blipFill rotWithShape="1">
          <a:blip r:embed="rId3"/>
          <a:srcRect l="24297" t="25417" r="26328" b="17500"/>
          <a:stretch/>
        </p:blipFill>
        <p:spPr>
          <a:xfrm>
            <a:off x="1638300" y="1040726"/>
            <a:ext cx="8945296" cy="5817274"/>
          </a:xfrm>
          <a:prstGeom prst="rect">
            <a:avLst/>
          </a:prstGeom>
          <a:ln>
            <a:noFill/>
          </a:ln>
        </p:spPr>
      </p:pic>
    </p:spTree>
    <p:extLst>
      <p:ext uri="{BB962C8B-B14F-4D97-AF65-F5344CB8AC3E}">
        <p14:creationId xmlns:p14="http://schemas.microsoft.com/office/powerpoint/2010/main" val="30501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CBA4608-3EB6-44FD-B856-7424F5DA9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545" y="3493343"/>
            <a:ext cx="1547039" cy="2714268"/>
          </a:xfrm>
          <a:prstGeom prst="rect">
            <a:avLst/>
          </a:prstGeom>
        </p:spPr>
      </p:pic>
      <p:sp>
        <p:nvSpPr>
          <p:cNvPr id="7" name="四角形吹き出し 2">
            <a:extLst>
              <a:ext uri="{FF2B5EF4-FFF2-40B4-BE49-F238E27FC236}">
                <a16:creationId xmlns:a16="http://schemas.microsoft.com/office/drawing/2014/main" id="{F6D52317-9FA1-47C9-87BA-7C2FE30F45C3}"/>
              </a:ext>
            </a:extLst>
          </p:cNvPr>
          <p:cNvSpPr/>
          <p:nvPr/>
        </p:nvSpPr>
        <p:spPr>
          <a:xfrm>
            <a:off x="2852381" y="1856096"/>
            <a:ext cx="6596419" cy="1392071"/>
          </a:xfrm>
          <a:prstGeom prst="wedgeRectCallout">
            <a:avLst>
              <a:gd name="adj1" fmla="val 32129"/>
              <a:gd name="adj2" fmla="val 1069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BE3EA492-D503-417D-B90B-F615BC8AAA80}"/>
              </a:ext>
            </a:extLst>
          </p:cNvPr>
          <p:cNvSpPr txBox="1"/>
          <p:nvPr/>
        </p:nvSpPr>
        <p:spPr>
          <a:xfrm>
            <a:off x="3350094" y="2165486"/>
            <a:ext cx="7642746" cy="773289"/>
          </a:xfrm>
          <a:prstGeom prst="rect">
            <a:avLst/>
          </a:prstGeom>
          <a:noFill/>
        </p:spPr>
        <p:txBody>
          <a:bodyPr wrap="square" rtlCol="0">
            <a:spAutoFit/>
          </a:bodyPr>
          <a:lstStyle/>
          <a:p>
            <a:pPr>
              <a:lnSpc>
                <a:spcPts val="6000"/>
              </a:lnSpc>
            </a:pPr>
            <a:r>
              <a:rPr lang="ja-JP" altLang="en-US" sz="4800" dirty="0">
                <a:latin typeface="ＭＳ Ｐゴシック" panose="020B0600070205080204" pitchFamily="50" charset="-128"/>
                <a:ea typeface="ＭＳ Ｐゴシック" panose="020B0600070205080204" pitchFamily="50" charset="-128"/>
                <a:cs typeface="メイリオ" panose="020B0604030504040204" pitchFamily="50" charset="-128"/>
              </a:rPr>
              <a:t>「読むこと」のポイント</a:t>
            </a:r>
            <a:endParaRPr lang="en-US" altLang="ja-JP" sz="48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Tree>
    <p:extLst>
      <p:ext uri="{BB962C8B-B14F-4D97-AF65-F5344CB8AC3E}">
        <p14:creationId xmlns:p14="http://schemas.microsoft.com/office/powerpoint/2010/main" val="3725145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ABADD3-D697-4615-9E97-4E652A6A0123}"/>
              </a:ext>
            </a:extLst>
          </p:cNvPr>
          <p:cNvSpPr>
            <a:spLocks noGrp="1"/>
          </p:cNvSpPr>
          <p:nvPr>
            <p:ph type="title"/>
          </p:nvPr>
        </p:nvSpPr>
        <p:spPr/>
        <p:txBody>
          <a:bodyPr/>
          <a:lstStyle/>
          <a:p>
            <a:r>
              <a:rPr lang="ja-JP" altLang="en-US" dirty="0"/>
              <a:t>「読むこと」の目標</a:t>
            </a:r>
            <a:endParaRPr kumimoji="1" lang="ja-JP" altLang="en-US" dirty="0"/>
          </a:p>
        </p:txBody>
      </p:sp>
      <p:sp>
        <p:nvSpPr>
          <p:cNvPr id="3" name="コンテンツ プレースホルダー 2">
            <a:extLst>
              <a:ext uri="{FF2B5EF4-FFF2-40B4-BE49-F238E27FC236}">
                <a16:creationId xmlns:a16="http://schemas.microsoft.com/office/drawing/2014/main" id="{0E88E815-9C6C-4E7F-BEBB-637C9FD6263B}"/>
              </a:ext>
            </a:extLst>
          </p:cNvPr>
          <p:cNvSpPr>
            <a:spLocks noGrp="1"/>
          </p:cNvSpPr>
          <p:nvPr>
            <p:ph idx="1"/>
          </p:nvPr>
        </p:nvSpPr>
        <p:spPr>
          <a:xfrm>
            <a:off x="848474" y="1559859"/>
            <a:ext cx="10515600" cy="2242941"/>
          </a:xfrm>
        </p:spPr>
        <p:txBody>
          <a:bodyPr>
            <a:normAutofit/>
          </a:bodyPr>
          <a:lstStyle/>
          <a:p>
            <a:pPr marL="0" indent="0">
              <a:buNone/>
            </a:pPr>
            <a:r>
              <a:rPr kumimoji="1" lang="ja-JP" altLang="en-US" sz="3200" dirty="0">
                <a:latin typeface="ＭＳ Ｐゴシック" panose="020B0600070205080204" pitchFamily="50" charset="-128"/>
                <a:ea typeface="ＭＳ Ｐゴシック" panose="020B0600070205080204" pitchFamily="50" charset="-128"/>
              </a:rPr>
              <a:t>ア　</a:t>
            </a:r>
            <a:r>
              <a:rPr lang="ja-JP" altLang="en-US" sz="3200" dirty="0">
                <a:latin typeface="ＭＳ Ｐゴシック" panose="020B0600070205080204" pitchFamily="50" charset="-128"/>
                <a:ea typeface="ＭＳ Ｐゴシック" panose="020B0600070205080204" pitchFamily="50" charset="-128"/>
              </a:rPr>
              <a:t>活字体で書かれた文字を識別し，その読み方を発音　</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　することができるようにする。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4" name="コンテンツ プレースホルダー 2">
            <a:extLst>
              <a:ext uri="{FF2B5EF4-FFF2-40B4-BE49-F238E27FC236}">
                <a16:creationId xmlns:a16="http://schemas.microsoft.com/office/drawing/2014/main" id="{0DE1A59F-DC5E-49E4-9434-E5DEF54F42E6}"/>
              </a:ext>
            </a:extLst>
          </p:cNvPr>
          <p:cNvSpPr txBox="1">
            <a:spLocks/>
          </p:cNvSpPr>
          <p:nvPr/>
        </p:nvSpPr>
        <p:spPr>
          <a:xfrm>
            <a:off x="867308" y="4137702"/>
            <a:ext cx="10515600" cy="182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a:latin typeface="ＭＳ Ｐゴシック" panose="020B0600070205080204" pitchFamily="50" charset="-128"/>
                <a:ea typeface="ＭＳ Ｐゴシック" panose="020B0600070205080204" pitchFamily="50" charset="-128"/>
              </a:rPr>
              <a:t>イ　音声で十分に慣れ親しんだ簡単な語句や基本的な</a:t>
            </a:r>
            <a:endParaRPr lang="en-US" altLang="ja-JP" sz="3200" dirty="0">
              <a:latin typeface="ＭＳ Ｐゴシック" panose="020B0600070205080204" pitchFamily="50" charset="-128"/>
              <a:ea typeface="ＭＳ Ｐゴシック" panose="020B0600070205080204" pitchFamily="50" charset="-128"/>
            </a:endParaRPr>
          </a:p>
          <a:p>
            <a:pPr marL="0" indent="0">
              <a:buFont typeface="Arial" panose="020B0604020202020204" pitchFamily="34" charset="0"/>
              <a:buNone/>
            </a:pPr>
            <a:r>
              <a:rPr lang="en-US" altLang="ja-JP" sz="3200" dirty="0">
                <a:latin typeface="ＭＳ Ｐゴシック" panose="020B0600070205080204" pitchFamily="50" charset="-128"/>
                <a:ea typeface="ＭＳ Ｐゴシック" panose="020B0600070205080204" pitchFamily="50" charset="-128"/>
              </a:rPr>
              <a:t>  </a:t>
            </a:r>
            <a:r>
              <a:rPr lang="ja-JP" altLang="en-US" sz="3200" dirty="0">
                <a:latin typeface="ＭＳ Ｐゴシック" panose="020B0600070205080204" pitchFamily="50" charset="-128"/>
                <a:ea typeface="ＭＳ Ｐゴシック" panose="020B0600070205080204" pitchFamily="50" charset="-128"/>
              </a:rPr>
              <a:t>表現の意味が分かるようにする。</a:t>
            </a:r>
          </a:p>
        </p:txBody>
      </p:sp>
      <p:sp>
        <p:nvSpPr>
          <p:cNvPr id="5" name="正方形/長方形 4">
            <a:extLst>
              <a:ext uri="{FF2B5EF4-FFF2-40B4-BE49-F238E27FC236}">
                <a16:creationId xmlns:a16="http://schemas.microsoft.com/office/drawing/2014/main" id="{7D615E48-AECF-4BBC-804A-0261A22AB945}"/>
              </a:ext>
            </a:extLst>
          </p:cNvPr>
          <p:cNvSpPr/>
          <p:nvPr/>
        </p:nvSpPr>
        <p:spPr>
          <a:xfrm>
            <a:off x="604465" y="1491856"/>
            <a:ext cx="10335470" cy="13935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FC8356AE-F2C4-4C93-AC3B-6D38E4F8C3FD}"/>
              </a:ext>
            </a:extLst>
          </p:cNvPr>
          <p:cNvSpPr/>
          <p:nvPr/>
        </p:nvSpPr>
        <p:spPr>
          <a:xfrm>
            <a:off x="604465" y="4061303"/>
            <a:ext cx="10347455" cy="13935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1A8E84E8-50ED-44DD-809F-1049ADD7DA27}"/>
              </a:ext>
            </a:extLst>
          </p:cNvPr>
          <p:cNvSpPr txBox="1"/>
          <p:nvPr/>
        </p:nvSpPr>
        <p:spPr>
          <a:xfrm>
            <a:off x="6246564" y="6279615"/>
            <a:ext cx="5475384"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小学校学習指導要領解説「外国語活動・外国語編」</a:t>
            </a:r>
          </a:p>
        </p:txBody>
      </p:sp>
      <p:cxnSp>
        <p:nvCxnSpPr>
          <p:cNvPr id="9" name="直線コネクタ 8">
            <a:extLst>
              <a:ext uri="{FF2B5EF4-FFF2-40B4-BE49-F238E27FC236}">
                <a16:creationId xmlns:a16="http://schemas.microsoft.com/office/drawing/2014/main" id="{02ACE1C7-DBDC-4467-8F90-FEBF4378812B}"/>
              </a:ext>
            </a:extLst>
          </p:cNvPr>
          <p:cNvCxnSpPr>
            <a:cxnSpLocks/>
          </p:cNvCxnSpPr>
          <p:nvPr/>
        </p:nvCxnSpPr>
        <p:spPr>
          <a:xfrm>
            <a:off x="7352970" y="2054400"/>
            <a:ext cx="30602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線コネクタ 9">
            <a:extLst>
              <a:ext uri="{FF2B5EF4-FFF2-40B4-BE49-F238E27FC236}">
                <a16:creationId xmlns:a16="http://schemas.microsoft.com/office/drawing/2014/main" id="{FA4BBF6C-0B7A-4CF5-BA11-18BD7B9B154D}"/>
              </a:ext>
            </a:extLst>
          </p:cNvPr>
          <p:cNvCxnSpPr>
            <a:cxnSpLocks/>
          </p:cNvCxnSpPr>
          <p:nvPr/>
        </p:nvCxnSpPr>
        <p:spPr>
          <a:xfrm>
            <a:off x="1240081" y="2627570"/>
            <a:ext cx="457386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線コネクタ 15">
            <a:extLst>
              <a:ext uri="{FF2B5EF4-FFF2-40B4-BE49-F238E27FC236}">
                <a16:creationId xmlns:a16="http://schemas.microsoft.com/office/drawing/2014/main" id="{4769F553-9171-4160-A915-47455EEFF47C}"/>
              </a:ext>
            </a:extLst>
          </p:cNvPr>
          <p:cNvCxnSpPr>
            <a:cxnSpLocks/>
          </p:cNvCxnSpPr>
          <p:nvPr/>
        </p:nvCxnSpPr>
        <p:spPr>
          <a:xfrm>
            <a:off x="2414351" y="5214294"/>
            <a:ext cx="42552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線コネクタ 14">
            <a:extLst>
              <a:ext uri="{FF2B5EF4-FFF2-40B4-BE49-F238E27FC236}">
                <a16:creationId xmlns:a16="http://schemas.microsoft.com/office/drawing/2014/main" id="{A258D1EF-D8D3-4CA6-968A-8B819BD19207}"/>
              </a:ext>
            </a:extLst>
          </p:cNvPr>
          <p:cNvCxnSpPr>
            <a:cxnSpLocks/>
          </p:cNvCxnSpPr>
          <p:nvPr/>
        </p:nvCxnSpPr>
        <p:spPr>
          <a:xfrm>
            <a:off x="4831307" y="2048262"/>
            <a:ext cx="228133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40662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010442"/>
            <a:ext cx="9793406" cy="2690701"/>
          </a:xfrm>
          <a:ln w="19050">
            <a:solidFill>
              <a:srgbClr val="FF0000"/>
            </a:solidFill>
          </a:ln>
        </p:spPr>
        <p:txBody>
          <a:bodyPr>
            <a:normAutofit/>
          </a:bodyPr>
          <a:lstStyle/>
          <a:p>
            <a:r>
              <a:rPr kumimoji="1" lang="ja-JP" altLang="en-US" b="1"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ア　活字体で書かれた文字を識別し，</a:t>
            </a:r>
            <a:r>
              <a:rPr kumimoji="1" lang="en-US" altLang="ja-JP" dirty="0">
                <a:latin typeface="ＭＳ Ｐゴシック" panose="020B0600070205080204" pitchFamily="50" charset="-128"/>
                <a:ea typeface="ＭＳ Ｐゴシック" panose="020B0600070205080204" pitchFamily="50" charset="-128"/>
              </a:rPr>
              <a:t/>
            </a: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　　その読み方を発音することができる</a:t>
            </a:r>
            <a:r>
              <a:rPr kumimoji="1" lang="en-US" altLang="ja-JP" dirty="0">
                <a:latin typeface="ＭＳ Ｐゴシック" panose="020B0600070205080204" pitchFamily="50" charset="-128"/>
                <a:ea typeface="ＭＳ Ｐゴシック" panose="020B0600070205080204" pitchFamily="50" charset="-128"/>
              </a:rPr>
              <a:t/>
            </a: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ようにする</a:t>
            </a:r>
            <a:r>
              <a:rPr kumimoji="1" lang="ja-JP" altLang="en-US" dirty="0">
                <a:latin typeface="ＭＳ Ｐゴシック" panose="020B0600070205080204" pitchFamily="50" charset="-128"/>
                <a:ea typeface="ＭＳ Ｐゴシック" panose="020B0600070205080204" pitchFamily="50" charset="-128"/>
              </a:rPr>
              <a:t>。</a:t>
            </a:r>
          </a:p>
        </p:txBody>
      </p:sp>
      <p:sp>
        <p:nvSpPr>
          <p:cNvPr id="4" name="正方形/長方形 3">
            <a:extLst>
              <a:ext uri="{FF2B5EF4-FFF2-40B4-BE49-F238E27FC236}">
                <a16:creationId xmlns:a16="http://schemas.microsoft.com/office/drawing/2014/main" id="{538268D3-2E98-45CB-9F57-89A20A2B0E35}"/>
              </a:ext>
            </a:extLst>
          </p:cNvPr>
          <p:cNvSpPr/>
          <p:nvPr/>
        </p:nvSpPr>
        <p:spPr>
          <a:xfrm>
            <a:off x="838200" y="1879600"/>
            <a:ext cx="8305800" cy="1323439"/>
          </a:xfrm>
          <a:prstGeom prst="rect">
            <a:avLst/>
          </a:prstGeom>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
            </a:r>
            <a:br>
              <a:rPr lang="en-US" altLang="ja-JP" dirty="0">
                <a:latin typeface="ＭＳ Ｐゴシック" panose="020B0600070205080204" pitchFamily="50" charset="-128"/>
                <a:ea typeface="ＭＳ Ｐゴシック" panose="020B0600070205080204" pitchFamily="50" charset="-128"/>
              </a:rPr>
            </a:br>
            <a:r>
              <a:rPr lang="en-US" altLang="ja-JP" sz="4400" dirty="0">
                <a:latin typeface="ＭＳ Ｐゴシック" panose="020B0600070205080204" pitchFamily="50" charset="-128"/>
                <a:ea typeface="ＭＳ Ｐゴシック" panose="020B0600070205080204" pitchFamily="50" charset="-128"/>
              </a:rPr>
              <a:t/>
            </a:r>
            <a:br>
              <a:rPr lang="en-US" altLang="ja-JP" sz="4400" dirty="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89953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CDFB6DE-4A8B-4316-9FD4-C0D58BF13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496" y="786341"/>
            <a:ext cx="3741292" cy="5258859"/>
          </a:xfrm>
          <a:prstGeom prst="rect">
            <a:avLst/>
          </a:prstGeom>
        </p:spPr>
      </p:pic>
      <p:sp>
        <p:nvSpPr>
          <p:cNvPr id="6" name="テキスト ボックス 5">
            <a:extLst>
              <a:ext uri="{FF2B5EF4-FFF2-40B4-BE49-F238E27FC236}">
                <a16:creationId xmlns:a16="http://schemas.microsoft.com/office/drawing/2014/main" id="{1812B38A-64C3-42B5-9340-F2915FFFB6CC}"/>
              </a:ext>
            </a:extLst>
          </p:cNvPr>
          <p:cNvSpPr txBox="1"/>
          <p:nvPr/>
        </p:nvSpPr>
        <p:spPr>
          <a:xfrm>
            <a:off x="4792132" y="811658"/>
            <a:ext cx="7232853" cy="5724644"/>
          </a:xfrm>
          <a:prstGeom prst="rect">
            <a:avLst/>
          </a:prstGeom>
          <a:noFill/>
        </p:spPr>
        <p:txBody>
          <a:bodyPr wrap="square" rtlCol="0">
            <a:spAutoFit/>
          </a:bodyPr>
          <a:lstStyle/>
          <a:p>
            <a:r>
              <a:rPr kumimoji="1" lang="ja-JP" altLang="en-US" sz="4000" dirty="0">
                <a:latin typeface="ＭＳ Ｐゴシック" panose="020B0600070205080204" pitchFamily="50" charset="-128"/>
                <a:ea typeface="ＭＳ Ｐゴシック" panose="020B0600070205080204" pitchFamily="50" charset="-128"/>
              </a:rPr>
              <a:t>活動の例</a:t>
            </a:r>
            <a:endParaRPr lang="en-US" altLang="ja-JP" sz="2800" dirty="0">
              <a:latin typeface="ＭＳ Ｐゴシック" panose="020B0600070205080204" pitchFamily="50" charset="-128"/>
              <a:ea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　歌「</a:t>
            </a:r>
            <a:r>
              <a:rPr lang="en-US" altLang="ja-JP" sz="2800" dirty="0">
                <a:latin typeface="ＭＳ Ｐゴシック" panose="020B0600070205080204" pitchFamily="50" charset="-128"/>
                <a:ea typeface="ＭＳ Ｐゴシック" panose="020B0600070205080204" pitchFamily="50" charset="-128"/>
              </a:rPr>
              <a:t>ABC song</a:t>
            </a:r>
            <a:r>
              <a:rPr lang="ja-JP" altLang="en-US" sz="2800" dirty="0">
                <a:latin typeface="ＭＳ Ｐゴシック" panose="020B0600070205080204" pitchFamily="50" charset="-128"/>
                <a:ea typeface="ＭＳ Ｐゴシック" panose="020B0600070205080204" pitchFamily="50" charset="-128"/>
              </a:rPr>
              <a:t>」</a:t>
            </a:r>
            <a:endParaRPr lang="en-US" altLang="ja-JP" sz="2800" dirty="0">
              <a:latin typeface="ＭＳ Ｐゴシック" panose="020B0600070205080204" pitchFamily="50" charset="-128"/>
              <a:ea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〇　ポインティング（中学年から）</a:t>
            </a:r>
            <a:endParaRPr lang="en-US" altLang="ja-JP" sz="2800"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　　「Ａエイ」・・・指さす</a:t>
            </a:r>
            <a:endParaRPr lang="en-US" altLang="ja-JP" sz="2800" dirty="0">
              <a:latin typeface="ＭＳ Ｐゴシック" panose="020B0600070205080204" pitchFamily="50" charset="-128"/>
              <a:ea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〇　カード並べ</a:t>
            </a:r>
            <a:endParaRPr lang="en-US" altLang="ja-JP" sz="2800" dirty="0">
              <a:latin typeface="ＭＳ Ｐゴシック" panose="020B0600070205080204" pitchFamily="50" charset="-128"/>
              <a:ea typeface="ＭＳ Ｐゴシック" panose="020B0600070205080204" pitchFamily="50" charset="-128"/>
            </a:endParaRPr>
          </a:p>
          <a:p>
            <a:r>
              <a:rPr kumimoji="1" lang="ja-JP" altLang="en-US" sz="2800" dirty="0">
                <a:latin typeface="ＭＳ Ｐゴシック" panose="020B0600070205080204" pitchFamily="50" charset="-128"/>
                <a:ea typeface="ＭＳ Ｐゴシック" panose="020B0600070205080204" pitchFamily="50" charset="-128"/>
              </a:rPr>
              <a:t>　　「Ａ」から順に　</a:t>
            </a:r>
            <a:endParaRPr kumimoji="1" lang="en-US" altLang="ja-JP" sz="2800" dirty="0">
              <a:latin typeface="ＭＳ Ｐゴシック" panose="020B0600070205080204" pitchFamily="50" charset="-128"/>
              <a:ea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〇　身の回りにあるアルファベットを探す</a:t>
            </a:r>
            <a:endParaRPr lang="en-US" altLang="ja-JP" sz="2800"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p:txBody>
      </p:sp>
      <p:sp>
        <p:nvSpPr>
          <p:cNvPr id="4" name="タイトル 1">
            <a:extLst>
              <a:ext uri="{FF2B5EF4-FFF2-40B4-BE49-F238E27FC236}">
                <a16:creationId xmlns:a16="http://schemas.microsoft.com/office/drawing/2014/main" id="{386BF745-2F83-41A5-B510-B870C6E94ECC}"/>
              </a:ext>
            </a:extLst>
          </p:cNvPr>
          <p:cNvSpPr>
            <a:spLocks noGrp="1"/>
          </p:cNvSpPr>
          <p:nvPr>
            <p:ph type="title"/>
          </p:nvPr>
        </p:nvSpPr>
        <p:spPr>
          <a:xfrm>
            <a:off x="-27613" y="203200"/>
            <a:ext cx="4879013" cy="846667"/>
          </a:xfrm>
        </p:spPr>
        <p:txBody>
          <a:bodyPr>
            <a:normAutofit/>
          </a:bodyPr>
          <a:lstStyle/>
          <a:p>
            <a:r>
              <a:rPr kumimoji="1" lang="ja-JP" altLang="en-US" dirty="0">
                <a:latin typeface="ＭＳ Ｐゴシック" panose="020B0600070205080204" pitchFamily="50" charset="-128"/>
                <a:ea typeface="ＭＳ Ｐゴシック" panose="020B0600070205080204" pitchFamily="50" charset="-128"/>
              </a:rPr>
              <a:t>「名称</a:t>
            </a:r>
            <a:r>
              <a:rPr lang="ja-JP" altLang="en-US" dirty="0">
                <a:latin typeface="ＭＳ Ｐゴシック" panose="020B0600070205080204" pitchFamily="50" charset="-128"/>
                <a:ea typeface="ＭＳ Ｐゴシック" panose="020B0600070205080204" pitchFamily="50" charset="-128"/>
              </a:rPr>
              <a:t>」について</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 name="四角形: 角を丸くする 1">
            <a:extLst>
              <a:ext uri="{FF2B5EF4-FFF2-40B4-BE49-F238E27FC236}">
                <a16:creationId xmlns:a16="http://schemas.microsoft.com/office/drawing/2014/main" id="{FE8B3777-CC2A-4603-9816-33724DD36D3B}"/>
              </a:ext>
            </a:extLst>
          </p:cNvPr>
          <p:cNvSpPr/>
          <p:nvPr/>
        </p:nvSpPr>
        <p:spPr>
          <a:xfrm>
            <a:off x="1833154" y="5023394"/>
            <a:ext cx="2692400" cy="7910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5037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C71A574-4531-4C04-89C7-19112AFF845F}"/>
              </a:ext>
            </a:extLst>
          </p:cNvPr>
          <p:cNvPicPr>
            <a:picLocks noChangeAspect="1"/>
          </p:cNvPicPr>
          <p:nvPr/>
        </p:nvPicPr>
        <p:blipFill rotWithShape="1">
          <a:blip r:embed="rId3"/>
          <a:srcRect l="33889" t="34074" r="34815" b="41547"/>
          <a:stretch/>
        </p:blipFill>
        <p:spPr>
          <a:xfrm>
            <a:off x="831849" y="4518377"/>
            <a:ext cx="4165601" cy="1825262"/>
          </a:xfrm>
          <a:prstGeom prst="rect">
            <a:avLst/>
          </a:prstGeom>
        </p:spPr>
      </p:pic>
      <p:sp>
        <p:nvSpPr>
          <p:cNvPr id="4" name="コンテンツ プレースホルダー 2">
            <a:extLst>
              <a:ext uri="{FF2B5EF4-FFF2-40B4-BE49-F238E27FC236}">
                <a16:creationId xmlns:a16="http://schemas.microsoft.com/office/drawing/2014/main" id="{A7E1D361-8313-4FA0-9156-A1EE07A299D5}"/>
              </a:ext>
            </a:extLst>
          </p:cNvPr>
          <p:cNvSpPr>
            <a:spLocks noGrp="1"/>
          </p:cNvSpPr>
          <p:nvPr>
            <p:ph idx="1"/>
          </p:nvPr>
        </p:nvSpPr>
        <p:spPr>
          <a:xfrm>
            <a:off x="6198880" y="4337755"/>
            <a:ext cx="4565458" cy="2452688"/>
          </a:xfrm>
        </p:spPr>
        <p:txBody>
          <a:bodyPr>
            <a:normAutofit/>
          </a:bodyPr>
          <a:lstStyle/>
          <a:p>
            <a:pPr marL="0" indent="0">
              <a:buNone/>
            </a:pPr>
            <a:r>
              <a:rPr kumimoji="1" lang="ja-JP" altLang="en-US" b="1" dirty="0">
                <a:solidFill>
                  <a:srgbClr val="0070C0"/>
                </a:solidFill>
              </a:rPr>
              <a:t>活動の例</a:t>
            </a:r>
            <a:endParaRPr kumimoji="1" lang="en-US" altLang="ja-JP" dirty="0"/>
          </a:p>
          <a:p>
            <a:pPr marL="0" indent="0">
              <a:buNone/>
            </a:pPr>
            <a:r>
              <a:rPr lang="ja-JP" altLang="en-US" dirty="0"/>
              <a:t>○　</a:t>
            </a:r>
            <a:r>
              <a:rPr lang="en-US" altLang="ja-JP" dirty="0"/>
              <a:t>Jingle</a:t>
            </a:r>
            <a:endParaRPr lang="ja-JP" altLang="en-US" dirty="0"/>
          </a:p>
          <a:p>
            <a:pPr marL="0" indent="0">
              <a:buNone/>
            </a:pPr>
            <a:r>
              <a:rPr kumimoji="1" lang="ja-JP" altLang="en-US" dirty="0"/>
              <a:t>○　消しゴムゲーム</a:t>
            </a:r>
            <a:endParaRPr kumimoji="1" lang="en-US" altLang="ja-JP" dirty="0"/>
          </a:p>
          <a:p>
            <a:pPr marL="0" indent="0">
              <a:buNone/>
            </a:pPr>
            <a:r>
              <a:rPr kumimoji="1" lang="ja-JP" altLang="en-US" dirty="0"/>
              <a:t>○　サウンドテニス</a:t>
            </a:r>
            <a:endParaRPr kumimoji="1" lang="en-US" altLang="ja-JP" dirty="0"/>
          </a:p>
        </p:txBody>
      </p:sp>
      <p:sp>
        <p:nvSpPr>
          <p:cNvPr id="7" name="タイトル 1">
            <a:extLst>
              <a:ext uri="{FF2B5EF4-FFF2-40B4-BE49-F238E27FC236}">
                <a16:creationId xmlns:a16="http://schemas.microsoft.com/office/drawing/2014/main" id="{5C8E439E-9153-4596-9220-34EF1DB2388B}"/>
              </a:ext>
            </a:extLst>
          </p:cNvPr>
          <p:cNvSpPr txBox="1">
            <a:spLocks/>
          </p:cNvSpPr>
          <p:nvPr/>
        </p:nvSpPr>
        <p:spPr>
          <a:xfrm>
            <a:off x="552450" y="380652"/>
            <a:ext cx="4724400" cy="846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「音」について</a:t>
            </a:r>
          </a:p>
        </p:txBody>
      </p:sp>
      <p:sp>
        <p:nvSpPr>
          <p:cNvPr id="2" name="吹き出し: 四角形 1">
            <a:extLst>
              <a:ext uri="{FF2B5EF4-FFF2-40B4-BE49-F238E27FC236}">
                <a16:creationId xmlns:a16="http://schemas.microsoft.com/office/drawing/2014/main" id="{DB2F01E7-29DF-477F-BADF-C4480CB1810C}"/>
              </a:ext>
            </a:extLst>
          </p:cNvPr>
          <p:cNvSpPr/>
          <p:nvPr/>
        </p:nvSpPr>
        <p:spPr>
          <a:xfrm>
            <a:off x="6915152" y="1067871"/>
            <a:ext cx="4800599" cy="2647950"/>
          </a:xfrm>
          <a:prstGeom prst="wedgeRectCallout">
            <a:avLst>
              <a:gd name="adj1" fmla="val -5659"/>
              <a:gd name="adj2" fmla="val 995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ysClr val="windowText" lastClr="000000"/>
                </a:solidFill>
              </a:rPr>
              <a:t>　</a:t>
            </a:r>
            <a:r>
              <a:rPr kumimoji="1" lang="ja-JP" altLang="en-US" sz="2800" dirty="0">
                <a:solidFill>
                  <a:sysClr val="windowText" lastClr="000000"/>
                </a:solidFill>
              </a:rPr>
              <a:t>ペアで</a:t>
            </a:r>
            <a:r>
              <a:rPr lang="ja-JP" altLang="en-US" sz="2800" dirty="0">
                <a:solidFill>
                  <a:sysClr val="windowText" lastClr="000000"/>
                </a:solidFill>
              </a:rPr>
              <a:t>行う。</a:t>
            </a:r>
            <a:endParaRPr kumimoji="1" lang="en-US" altLang="ja-JP" sz="2800" dirty="0">
              <a:solidFill>
                <a:sysClr val="windowText" lastClr="000000"/>
              </a:solidFill>
            </a:endParaRPr>
          </a:p>
          <a:p>
            <a:r>
              <a:rPr lang="ja-JP" altLang="en-US" sz="2800" dirty="0">
                <a:solidFill>
                  <a:sysClr val="windowText" lastClr="000000"/>
                </a:solidFill>
              </a:rPr>
              <a:t>　</a:t>
            </a:r>
            <a:r>
              <a:rPr kumimoji="1" lang="ja-JP" altLang="en-US" sz="2800" dirty="0">
                <a:solidFill>
                  <a:sysClr val="windowText" lastClr="000000"/>
                </a:solidFill>
              </a:rPr>
              <a:t>最初の音が目標の音と違う言葉が聞こえたら消しゴムを取る。</a:t>
            </a:r>
            <a:endParaRPr kumimoji="1" lang="ja-JP" altLang="en-US" dirty="0">
              <a:solidFill>
                <a:sysClr val="windowText" lastClr="000000"/>
              </a:solidFill>
            </a:endParaRPr>
          </a:p>
        </p:txBody>
      </p:sp>
      <p:pic>
        <p:nvPicPr>
          <p:cNvPr id="8" name="図 7">
            <a:extLst>
              <a:ext uri="{FF2B5EF4-FFF2-40B4-BE49-F238E27FC236}">
                <a16:creationId xmlns:a16="http://schemas.microsoft.com/office/drawing/2014/main" id="{89F57BF1-6B64-4E50-AE2C-F0955F27D913}"/>
              </a:ext>
            </a:extLst>
          </p:cNvPr>
          <p:cNvPicPr>
            <a:picLocks noChangeAspect="1"/>
          </p:cNvPicPr>
          <p:nvPr/>
        </p:nvPicPr>
        <p:blipFill rotWithShape="1">
          <a:blip r:embed="rId4"/>
          <a:srcRect l="33982" t="33745" r="34722" b="39753"/>
          <a:stretch/>
        </p:blipFill>
        <p:spPr>
          <a:xfrm>
            <a:off x="2383235" y="2775074"/>
            <a:ext cx="3815645" cy="1817511"/>
          </a:xfrm>
          <a:prstGeom prst="rect">
            <a:avLst/>
          </a:prstGeom>
        </p:spPr>
      </p:pic>
      <p:pic>
        <p:nvPicPr>
          <p:cNvPr id="5" name="図 4">
            <a:extLst>
              <a:ext uri="{FF2B5EF4-FFF2-40B4-BE49-F238E27FC236}">
                <a16:creationId xmlns:a16="http://schemas.microsoft.com/office/drawing/2014/main" id="{90DF9A59-7575-4E92-A093-C3BA8C9A121E}"/>
              </a:ext>
            </a:extLst>
          </p:cNvPr>
          <p:cNvPicPr>
            <a:picLocks noChangeAspect="1"/>
          </p:cNvPicPr>
          <p:nvPr/>
        </p:nvPicPr>
        <p:blipFill rotWithShape="1">
          <a:blip r:embed="rId5"/>
          <a:srcRect l="24074" t="25514" r="25463" b="33662"/>
          <a:stretch/>
        </p:blipFill>
        <p:spPr>
          <a:xfrm>
            <a:off x="386171" y="1067871"/>
            <a:ext cx="3994128" cy="1817511"/>
          </a:xfrm>
          <a:prstGeom prst="rect">
            <a:avLst/>
          </a:prstGeom>
        </p:spPr>
      </p:pic>
    </p:spTree>
    <p:extLst>
      <p:ext uri="{BB962C8B-B14F-4D97-AF65-F5344CB8AC3E}">
        <p14:creationId xmlns:p14="http://schemas.microsoft.com/office/powerpoint/2010/main" val="171543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画面録画 9">
            <a:hlinkClick r:id="" action="ppaction://media"/>
            <a:extLst>
              <a:ext uri="{FF2B5EF4-FFF2-40B4-BE49-F238E27FC236}">
                <a16:creationId xmlns:a16="http://schemas.microsoft.com/office/drawing/2014/main" id="{70F7D40D-6BBF-4AB8-8E77-17ABE17115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8268" y="192967"/>
            <a:ext cx="10047110" cy="6472065"/>
          </a:xfrm>
          <a:prstGeom prst="rect">
            <a:avLst/>
          </a:prstGeom>
        </p:spPr>
      </p:pic>
    </p:spTree>
    <p:extLst>
      <p:ext uri="{BB962C8B-B14F-4D97-AF65-F5344CB8AC3E}">
        <p14:creationId xmlns:p14="http://schemas.microsoft.com/office/powerpoint/2010/main" val="5700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C71A574-4531-4C04-89C7-19112AFF845F}"/>
              </a:ext>
            </a:extLst>
          </p:cNvPr>
          <p:cNvPicPr>
            <a:picLocks noChangeAspect="1"/>
          </p:cNvPicPr>
          <p:nvPr/>
        </p:nvPicPr>
        <p:blipFill rotWithShape="1">
          <a:blip r:embed="rId3"/>
          <a:srcRect l="33889" t="34074" r="34815" b="41547"/>
          <a:stretch/>
        </p:blipFill>
        <p:spPr>
          <a:xfrm>
            <a:off x="831849" y="4518377"/>
            <a:ext cx="4165601" cy="1825262"/>
          </a:xfrm>
          <a:prstGeom prst="rect">
            <a:avLst/>
          </a:prstGeom>
        </p:spPr>
      </p:pic>
      <p:sp>
        <p:nvSpPr>
          <p:cNvPr id="4" name="コンテンツ プレースホルダー 2">
            <a:extLst>
              <a:ext uri="{FF2B5EF4-FFF2-40B4-BE49-F238E27FC236}">
                <a16:creationId xmlns:a16="http://schemas.microsoft.com/office/drawing/2014/main" id="{A7E1D361-8313-4FA0-9156-A1EE07A299D5}"/>
              </a:ext>
            </a:extLst>
          </p:cNvPr>
          <p:cNvSpPr>
            <a:spLocks noGrp="1"/>
          </p:cNvSpPr>
          <p:nvPr>
            <p:ph idx="1"/>
          </p:nvPr>
        </p:nvSpPr>
        <p:spPr>
          <a:xfrm>
            <a:off x="6198880" y="4337755"/>
            <a:ext cx="4565458" cy="2452688"/>
          </a:xfrm>
        </p:spPr>
        <p:txBody>
          <a:bodyPr>
            <a:normAutofit/>
          </a:bodyPr>
          <a:lstStyle/>
          <a:p>
            <a:pPr marL="0" indent="0">
              <a:buNone/>
            </a:pPr>
            <a:r>
              <a:rPr kumimoji="1" lang="ja-JP" altLang="en-US" b="1" dirty="0">
                <a:solidFill>
                  <a:srgbClr val="0070C0"/>
                </a:solidFill>
                <a:latin typeface="ＭＳ Ｐゴシック" panose="020B0600070205080204" pitchFamily="50" charset="-128"/>
                <a:ea typeface="ＭＳ Ｐゴシック" panose="020B0600070205080204" pitchFamily="50" charset="-128"/>
              </a:rPr>
              <a:t>活動の例</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Jingle</a:t>
            </a:r>
            <a:endParaRPr lang="ja-JP" altLang="en-US"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消しゴムゲーム</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サウンドテニス</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7" name="タイトル 1">
            <a:extLst>
              <a:ext uri="{FF2B5EF4-FFF2-40B4-BE49-F238E27FC236}">
                <a16:creationId xmlns:a16="http://schemas.microsoft.com/office/drawing/2014/main" id="{5C8E439E-9153-4596-9220-34EF1DB2388B}"/>
              </a:ext>
            </a:extLst>
          </p:cNvPr>
          <p:cNvSpPr txBox="1">
            <a:spLocks/>
          </p:cNvSpPr>
          <p:nvPr/>
        </p:nvSpPr>
        <p:spPr>
          <a:xfrm>
            <a:off x="552450" y="380652"/>
            <a:ext cx="4724400" cy="846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「音」について</a:t>
            </a:r>
          </a:p>
        </p:txBody>
      </p:sp>
      <p:sp>
        <p:nvSpPr>
          <p:cNvPr id="2" name="吹き出し: 四角形 1">
            <a:extLst>
              <a:ext uri="{FF2B5EF4-FFF2-40B4-BE49-F238E27FC236}">
                <a16:creationId xmlns:a16="http://schemas.microsoft.com/office/drawing/2014/main" id="{DB2F01E7-29DF-477F-BADF-C4480CB1810C}"/>
              </a:ext>
            </a:extLst>
          </p:cNvPr>
          <p:cNvSpPr/>
          <p:nvPr/>
        </p:nvSpPr>
        <p:spPr>
          <a:xfrm>
            <a:off x="6915152" y="1067871"/>
            <a:ext cx="4800599" cy="2647950"/>
          </a:xfrm>
          <a:prstGeom prst="wedgeRectCallout">
            <a:avLst>
              <a:gd name="adj1" fmla="val -5659"/>
              <a:gd name="adj2" fmla="val 995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ysClr val="windowText" lastClr="000000"/>
                </a:solidFill>
                <a:latin typeface="ＭＳ Ｐゴシック" panose="020B0600070205080204" pitchFamily="50" charset="-128"/>
                <a:ea typeface="ＭＳ Ｐゴシック" panose="020B0600070205080204" pitchFamily="50" charset="-128"/>
              </a:rPr>
              <a:t>　</a:t>
            </a:r>
            <a:r>
              <a:rPr kumimoji="1" lang="ja-JP" altLang="en-US" sz="2800" dirty="0">
                <a:solidFill>
                  <a:sysClr val="windowText" lastClr="000000"/>
                </a:solidFill>
                <a:latin typeface="ＭＳ Ｐゴシック" panose="020B0600070205080204" pitchFamily="50" charset="-128"/>
                <a:ea typeface="ＭＳ Ｐゴシック" panose="020B0600070205080204" pitchFamily="50" charset="-128"/>
              </a:rPr>
              <a:t>ペアで</a:t>
            </a:r>
            <a:r>
              <a:rPr lang="ja-JP" altLang="en-US" sz="2800" dirty="0">
                <a:solidFill>
                  <a:sysClr val="windowText" lastClr="000000"/>
                </a:solidFill>
                <a:latin typeface="ＭＳ Ｐゴシック" panose="020B0600070205080204" pitchFamily="50" charset="-128"/>
                <a:ea typeface="ＭＳ Ｐゴシック" panose="020B0600070205080204" pitchFamily="50" charset="-128"/>
              </a:rPr>
              <a:t>行う。</a:t>
            </a:r>
            <a:endParaRPr kumimoji="1" lang="en-US" altLang="ja-JP" sz="2800" dirty="0">
              <a:solidFill>
                <a:sysClr val="windowText" lastClr="000000"/>
              </a:solidFill>
              <a:latin typeface="ＭＳ Ｐゴシック" panose="020B0600070205080204" pitchFamily="50" charset="-128"/>
              <a:ea typeface="ＭＳ Ｐゴシック" panose="020B0600070205080204" pitchFamily="50" charset="-128"/>
            </a:endParaRPr>
          </a:p>
          <a:p>
            <a:r>
              <a:rPr lang="ja-JP" altLang="en-US" sz="2800" dirty="0">
                <a:solidFill>
                  <a:sysClr val="windowText" lastClr="000000"/>
                </a:solidFill>
                <a:latin typeface="ＭＳ Ｐゴシック" panose="020B0600070205080204" pitchFamily="50" charset="-128"/>
                <a:ea typeface="ＭＳ Ｐゴシック" panose="020B0600070205080204" pitchFamily="50" charset="-128"/>
              </a:rPr>
              <a:t>　</a:t>
            </a:r>
            <a:r>
              <a:rPr kumimoji="1" lang="ja-JP" altLang="en-US" sz="2800" dirty="0">
                <a:solidFill>
                  <a:sysClr val="windowText" lastClr="000000"/>
                </a:solidFill>
                <a:latin typeface="ＭＳ Ｐゴシック" panose="020B0600070205080204" pitchFamily="50" charset="-128"/>
                <a:ea typeface="ＭＳ Ｐゴシック" panose="020B0600070205080204" pitchFamily="50" charset="-128"/>
              </a:rPr>
              <a:t>最初の音が目標の音と違う言葉が聞こえたら消しゴムを取る。</a:t>
            </a:r>
            <a:endParaRPr kumimoji="1" lang="ja-JP" altLang="en-US"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8" name="図 7">
            <a:extLst>
              <a:ext uri="{FF2B5EF4-FFF2-40B4-BE49-F238E27FC236}">
                <a16:creationId xmlns:a16="http://schemas.microsoft.com/office/drawing/2014/main" id="{89F57BF1-6B64-4E50-AE2C-F0955F27D913}"/>
              </a:ext>
            </a:extLst>
          </p:cNvPr>
          <p:cNvPicPr>
            <a:picLocks noChangeAspect="1"/>
          </p:cNvPicPr>
          <p:nvPr/>
        </p:nvPicPr>
        <p:blipFill rotWithShape="1">
          <a:blip r:embed="rId4"/>
          <a:srcRect l="33982" t="33745" r="34722" b="39753"/>
          <a:stretch/>
        </p:blipFill>
        <p:spPr>
          <a:xfrm>
            <a:off x="2383235" y="2775074"/>
            <a:ext cx="3815645" cy="1817511"/>
          </a:xfrm>
          <a:prstGeom prst="rect">
            <a:avLst/>
          </a:prstGeom>
        </p:spPr>
      </p:pic>
      <p:pic>
        <p:nvPicPr>
          <p:cNvPr id="5" name="図 4">
            <a:extLst>
              <a:ext uri="{FF2B5EF4-FFF2-40B4-BE49-F238E27FC236}">
                <a16:creationId xmlns:a16="http://schemas.microsoft.com/office/drawing/2014/main" id="{90DF9A59-7575-4E92-A093-C3BA8C9A121E}"/>
              </a:ext>
            </a:extLst>
          </p:cNvPr>
          <p:cNvPicPr>
            <a:picLocks noChangeAspect="1"/>
          </p:cNvPicPr>
          <p:nvPr/>
        </p:nvPicPr>
        <p:blipFill rotWithShape="1">
          <a:blip r:embed="rId5"/>
          <a:srcRect l="24074" t="25514" r="25463" b="33662"/>
          <a:stretch/>
        </p:blipFill>
        <p:spPr>
          <a:xfrm>
            <a:off x="386171" y="1067871"/>
            <a:ext cx="3994128" cy="1817511"/>
          </a:xfrm>
          <a:prstGeom prst="rect">
            <a:avLst/>
          </a:prstGeom>
        </p:spPr>
      </p:pic>
    </p:spTree>
    <p:extLst>
      <p:ext uri="{BB962C8B-B14F-4D97-AF65-F5344CB8AC3E}">
        <p14:creationId xmlns:p14="http://schemas.microsoft.com/office/powerpoint/2010/main" val="561338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087936"/>
            <a:ext cx="10515600" cy="2748084"/>
          </a:xfrm>
          <a:ln w="19050">
            <a:solidFill>
              <a:srgbClr val="FF0000"/>
            </a:solidFill>
          </a:ln>
        </p:spPr>
        <p:txBody>
          <a:bodyPr>
            <a:normAutofit/>
          </a:bodyPr>
          <a:lstStyle/>
          <a:p>
            <a:r>
              <a:rPr lang="ja-JP" altLang="en-US" dirty="0">
                <a:latin typeface="ＭＳ Ｐゴシック" panose="020B0600070205080204" pitchFamily="50" charset="-128"/>
                <a:ea typeface="ＭＳ Ｐゴシック" panose="020B0600070205080204" pitchFamily="50" charset="-128"/>
              </a:rPr>
              <a:t>　イ　音声で十分に慣れ親しんだ簡単な語</a:t>
            </a:r>
            <a:r>
              <a:rPr lang="en-US" altLang="ja-JP" dirty="0">
                <a:latin typeface="ＭＳ Ｐゴシック" panose="020B0600070205080204" pitchFamily="50" charset="-128"/>
                <a:ea typeface="ＭＳ Ｐゴシック" panose="020B0600070205080204" pitchFamily="50" charset="-128"/>
              </a:rPr>
              <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句や基本的な表現の意味が分かるよう</a:t>
            </a:r>
            <a:r>
              <a:rPr lang="en-US" altLang="ja-JP" dirty="0">
                <a:latin typeface="ＭＳ Ｐゴシック" panose="020B0600070205080204" pitchFamily="50" charset="-128"/>
                <a:ea typeface="ＭＳ Ｐゴシック" panose="020B0600070205080204" pitchFamily="50" charset="-128"/>
              </a:rPr>
              <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にする。</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2543923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3105</TotalTime>
  <Words>1778</Words>
  <Application>Microsoft Office PowerPoint</Application>
  <PresentationFormat>ワイド画面</PresentationFormat>
  <Paragraphs>156</Paragraphs>
  <Slides>17</Slides>
  <Notes>17</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17</vt:i4>
      </vt:variant>
    </vt:vector>
  </HeadingPairs>
  <TitlesOfParts>
    <vt:vector size="28" baseType="lpstr">
      <vt:lpstr>HandwritingWeCan Medium</vt:lpstr>
      <vt:lpstr>HGP創英角ﾎﾟｯﾌﾟ体</vt:lpstr>
      <vt:lpstr>ＭＳ Ｐゴシック</vt:lpstr>
      <vt:lpstr>ＭＳ 明朝</vt:lpstr>
      <vt:lpstr>メイリオ</vt:lpstr>
      <vt:lpstr>游ゴシック</vt:lpstr>
      <vt:lpstr>游ゴシック Light</vt:lpstr>
      <vt:lpstr>Arial</vt:lpstr>
      <vt:lpstr>Century</vt:lpstr>
      <vt:lpstr>Times New Roman</vt:lpstr>
      <vt:lpstr>Office テーマ</vt:lpstr>
      <vt:lpstr>講義２「領域別のポイント」</vt:lpstr>
      <vt:lpstr>PowerPoint プレゼンテーション</vt:lpstr>
      <vt:lpstr>「読むこと」の目標</vt:lpstr>
      <vt:lpstr>　ア　活字体で書かれた文字を識別し， 　　その読み方を発音することができる 　　ようにする。</vt:lpstr>
      <vt:lpstr>「名称」について</vt:lpstr>
      <vt:lpstr>PowerPoint プレゼンテーション</vt:lpstr>
      <vt:lpstr>PowerPoint プレゼンテーション</vt:lpstr>
      <vt:lpstr>PowerPoint プレゼンテーション</vt:lpstr>
      <vt:lpstr>　イ　音声で十分に慣れ親しんだ簡単な語 　　句や基本的な表現の意味が分かるよう 　　にする。</vt:lpstr>
      <vt:lpstr>PowerPoint プレゼンテーション</vt:lpstr>
      <vt:lpstr>PowerPoint プレゼンテーション</vt:lpstr>
      <vt:lpstr>PowerPoint プレゼンテーション</vt:lpstr>
      <vt:lpstr>PowerPoint プレゼンテーション</vt:lpstr>
      <vt:lpstr>「読むこと」の指導におけるポイント</vt:lpstr>
      <vt:lpstr>「読むこと」の評価</vt:lpstr>
      <vt:lpstr>   評価規準（例）We Can! ②　Unit4：I like my town.   </vt:lpstr>
      <vt:lpstr>ワークシートの例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宮崎県教育研修センター</dc:creator>
  <cp:lastModifiedBy>宮崎県教育研修センター</cp:lastModifiedBy>
  <cp:revision>262</cp:revision>
  <cp:lastPrinted>2020-07-21T02:55:36Z</cp:lastPrinted>
  <dcterms:created xsi:type="dcterms:W3CDTF">2020-04-27T06:53:03Z</dcterms:created>
  <dcterms:modified xsi:type="dcterms:W3CDTF">2020-07-31T05:31:19Z</dcterms:modified>
</cp:coreProperties>
</file>