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499" r:id="rId3"/>
    <p:sldId id="501" r:id="rId4"/>
    <p:sldId id="500" r:id="rId5"/>
    <p:sldId id="507" r:id="rId6"/>
    <p:sldId id="509" r:id="rId7"/>
    <p:sldId id="565" r:id="rId8"/>
    <p:sldId id="515" r:id="rId9"/>
    <p:sldId id="566" r:id="rId10"/>
    <p:sldId id="555" r:id="rId11"/>
    <p:sldId id="526" r:id="rId12"/>
    <p:sldId id="567" r:id="rId13"/>
    <p:sldId id="568" r:id="rId14"/>
    <p:sldId id="569" r:id="rId15"/>
    <p:sldId id="570" r:id="rId16"/>
    <p:sldId id="571" r:id="rId17"/>
    <p:sldId id="572" r:id="rId18"/>
    <p:sldId id="573" r:id="rId19"/>
    <p:sldId id="574" r:id="rId20"/>
    <p:sldId id="550" r:id="rId21"/>
    <p:sldId id="556" r:id="rId22"/>
  </p:sldIdLst>
  <p:sldSz cx="12192000" cy="6858000"/>
  <p:notesSz cx="6807200" cy="994568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29" autoAdjust="0"/>
    <p:restoredTop sz="56423" autoAdjust="0"/>
  </p:normalViewPr>
  <p:slideViewPr>
    <p:cSldViewPr snapToGrid="0">
      <p:cViewPr varScale="1">
        <p:scale>
          <a:sx n="35" d="100"/>
          <a:sy n="35" d="100"/>
        </p:scale>
        <p:origin x="1640" y="4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49786" cy="499012"/>
          </a:xfrm>
          <a:prstGeom prst="rect">
            <a:avLst/>
          </a:prstGeom>
        </p:spPr>
        <p:txBody>
          <a:bodyPr vert="horz" lIns="91430" tIns="45716" rIns="91430" bIns="45716"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9" y="0"/>
            <a:ext cx="2949786" cy="499012"/>
          </a:xfrm>
          <a:prstGeom prst="rect">
            <a:avLst/>
          </a:prstGeom>
        </p:spPr>
        <p:txBody>
          <a:bodyPr vert="horz" lIns="91430" tIns="45716" rIns="91430" bIns="45716" rtlCol="0"/>
          <a:lstStyle>
            <a:lvl1pPr algn="r">
              <a:defRPr sz="1200"/>
            </a:lvl1pPr>
          </a:lstStyle>
          <a:p>
            <a:fld id="{8600B822-4570-469D-B6F8-351A42334CF9}" type="datetimeFigureOut">
              <a:rPr kumimoji="1" lang="ja-JP" altLang="en-US" smtClean="0"/>
              <a:t>2020/7/31</a:t>
            </a:fld>
            <a:endParaRPr kumimoji="1" lang="ja-JP" altLang="en-US"/>
          </a:p>
        </p:txBody>
      </p:sp>
      <p:sp>
        <p:nvSpPr>
          <p:cNvPr id="4" name="スライド イメージ プレースホルダー 3"/>
          <p:cNvSpPr>
            <a:spLocks noGrp="1" noRot="1" noChangeAspect="1"/>
          </p:cNvSpPr>
          <p:nvPr>
            <p:ph type="sldImg" idx="2"/>
          </p:nvPr>
        </p:nvSpPr>
        <p:spPr>
          <a:xfrm>
            <a:off x="420688" y="1244600"/>
            <a:ext cx="5965825" cy="3355975"/>
          </a:xfrm>
          <a:prstGeom prst="rect">
            <a:avLst/>
          </a:prstGeom>
          <a:noFill/>
          <a:ln w="12700">
            <a:solidFill>
              <a:prstClr val="black"/>
            </a:solidFill>
          </a:ln>
        </p:spPr>
        <p:txBody>
          <a:bodyPr vert="horz" lIns="91430" tIns="45716" rIns="91430" bIns="45716" rtlCol="0" anchor="ctr"/>
          <a:lstStyle/>
          <a:p>
            <a:endParaRPr lang="ja-JP" altLang="en-US"/>
          </a:p>
        </p:txBody>
      </p:sp>
      <p:sp>
        <p:nvSpPr>
          <p:cNvPr id="5" name="ノート プレースホルダー 4"/>
          <p:cNvSpPr>
            <a:spLocks noGrp="1"/>
          </p:cNvSpPr>
          <p:nvPr>
            <p:ph type="body" sz="quarter" idx="3"/>
          </p:nvPr>
        </p:nvSpPr>
        <p:spPr>
          <a:xfrm>
            <a:off x="680721" y="4786363"/>
            <a:ext cx="5445760" cy="3916115"/>
          </a:xfrm>
          <a:prstGeom prst="rect">
            <a:avLst/>
          </a:prstGeom>
        </p:spPr>
        <p:txBody>
          <a:bodyPr vert="horz" lIns="91430" tIns="45716" rIns="91430" bIns="4571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446679"/>
            <a:ext cx="2949786" cy="499011"/>
          </a:xfrm>
          <a:prstGeom prst="rect">
            <a:avLst/>
          </a:prstGeom>
        </p:spPr>
        <p:txBody>
          <a:bodyPr vert="horz" lIns="91430" tIns="45716" rIns="91430" bIns="4571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9" y="9446679"/>
            <a:ext cx="2949786" cy="499011"/>
          </a:xfrm>
          <a:prstGeom prst="rect">
            <a:avLst/>
          </a:prstGeom>
        </p:spPr>
        <p:txBody>
          <a:bodyPr vert="horz" lIns="91430" tIns="45716" rIns="91430" bIns="45716" rtlCol="0" anchor="b"/>
          <a:lstStyle>
            <a:lvl1pPr algn="r">
              <a:defRPr sz="1200"/>
            </a:lvl1pPr>
          </a:lstStyle>
          <a:p>
            <a:fld id="{108EA334-E0A8-44B7-93E0-5BB6EF1E15B8}" type="slidenum">
              <a:rPr kumimoji="1" lang="ja-JP" altLang="en-US" smtClean="0"/>
              <a:t>‹#›</a:t>
            </a:fld>
            <a:endParaRPr kumimoji="1" lang="ja-JP" altLang="en-US"/>
          </a:p>
        </p:txBody>
      </p:sp>
    </p:spTree>
    <p:extLst>
      <p:ext uri="{BB962C8B-B14F-4D97-AF65-F5344CB8AC3E}">
        <p14:creationId xmlns:p14="http://schemas.microsoft.com/office/powerpoint/2010/main" val="45269871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06">
              <a:defRPr/>
            </a:pPr>
            <a:r>
              <a:rPr lang="ja-JP" altLang="en-US" sz="1000" dirty="0">
                <a:latin typeface="ＭＳ Ｐゴシック" panose="020B0600070205080204" pitchFamily="50" charset="-128"/>
                <a:ea typeface="ＭＳ Ｐゴシック" panose="020B0600070205080204" pitchFamily="50" charset="-128"/>
              </a:rPr>
              <a:t>　ここからは、実際の教材を使って、「領域別のポイント」について説明します。</a:t>
            </a:r>
            <a:endParaRPr lang="en-US" altLang="ja-JP" sz="1000"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0"/>
          </p:nvPr>
        </p:nvSpPr>
        <p:spPr/>
        <p:txBody>
          <a:bodyPr/>
          <a:lstStyle/>
          <a:p>
            <a:fld id="{3545A557-A510-4C55-97C5-49422BAEA99F}" type="slidenum">
              <a:rPr kumimoji="1" lang="ja-JP" altLang="en-US" smtClean="0"/>
              <a:pPr/>
              <a:t>1</a:t>
            </a:fld>
            <a:endParaRPr kumimoji="1" lang="ja-JP" altLang="en-US" dirty="0"/>
          </a:p>
        </p:txBody>
      </p:sp>
    </p:spTree>
    <p:extLst>
      <p:ext uri="{BB962C8B-B14F-4D97-AF65-F5344CB8AC3E}">
        <p14:creationId xmlns:p14="http://schemas.microsoft.com/office/powerpoint/2010/main" val="3747407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06">
              <a:defRPr/>
            </a:pPr>
            <a:r>
              <a:rPr lang="ja-JP" altLang="en-US" sz="1000" dirty="0">
                <a:latin typeface="ＭＳ Ｐゴシック" panose="020B0600070205080204" pitchFamily="50" charset="-128"/>
                <a:ea typeface="ＭＳ Ｐゴシック" panose="020B0600070205080204" pitchFamily="50" charset="-128"/>
              </a:rPr>
              <a:t>　これは、６年間の思い出アルバムをつくるために、自分の思い出や気持ちなどを毎時間少しずつ書きためていったものです。</a:t>
            </a:r>
            <a:endParaRPr lang="en-US" altLang="ja-JP" sz="1000" dirty="0">
              <a:latin typeface="ＭＳ Ｐゴシック" panose="020B0600070205080204" pitchFamily="50" charset="-128"/>
              <a:ea typeface="ＭＳ Ｐゴシック" panose="020B0600070205080204" pitchFamily="50" charset="-128"/>
            </a:endParaRPr>
          </a:p>
          <a:p>
            <a:pPr defTabSz="914306">
              <a:defRPr/>
            </a:pP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048A7697-5E3F-4AFE-AA80-D3F9FC78EDEB}" type="slidenum">
              <a:rPr kumimoji="1" lang="ja-JP" altLang="en-US" smtClean="0"/>
              <a:t>10</a:t>
            </a:fld>
            <a:endParaRPr kumimoji="1" lang="ja-JP" altLang="en-US"/>
          </a:p>
        </p:txBody>
      </p:sp>
    </p:spTree>
    <p:extLst>
      <p:ext uri="{BB962C8B-B14F-4D97-AF65-F5344CB8AC3E}">
        <p14:creationId xmlns:p14="http://schemas.microsoft.com/office/powerpoint/2010/main" val="1260537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a:t>
            </a:r>
            <a:r>
              <a:rPr lang="ja-JP" altLang="en-US" sz="1000" dirty="0">
                <a:latin typeface="ＭＳ Ｐゴシック" panose="020B0600070205080204" pitchFamily="50" charset="-128"/>
                <a:ea typeface="ＭＳ Ｐゴシック" panose="020B0600070205080204" pitchFamily="50" charset="-128"/>
              </a:rPr>
              <a:t>その後、</a:t>
            </a:r>
            <a:endParaRPr lang="en-US" altLang="ja-JP" sz="1000" dirty="0">
              <a:latin typeface="ＭＳ Ｐゴシック" panose="020B0600070205080204" pitchFamily="50" charset="-128"/>
              <a:ea typeface="ＭＳ Ｐゴシック" panose="020B0600070205080204" pitchFamily="50" charset="-128"/>
            </a:endParaRPr>
          </a:p>
          <a:p>
            <a:pPr defTabSz="914306">
              <a:defRPr/>
            </a:pPr>
            <a:r>
              <a:rPr lang="ja-JP" altLang="en-US" sz="1000" dirty="0">
                <a:latin typeface="ＭＳ Ｐゴシック" panose="020B0600070205080204" pitchFamily="50" charset="-128"/>
                <a:ea typeface="ＭＳ Ｐゴシック" panose="020B0600070205080204" pitchFamily="50" charset="-128"/>
              </a:rPr>
              <a:t>　★より正しく相手に伝わるポスターにするためには、</a:t>
            </a:r>
            <a:endParaRPr lang="en-US" altLang="ja-JP" sz="1000" dirty="0">
              <a:latin typeface="ＭＳ Ｐゴシック" panose="020B0600070205080204" pitchFamily="50" charset="-128"/>
              <a:ea typeface="ＭＳ Ｐゴシック" panose="020B0600070205080204" pitchFamily="50" charset="-128"/>
            </a:endParaRPr>
          </a:p>
          <a:p>
            <a:pPr defTabSz="914306">
              <a:defRPr/>
            </a:pPr>
            <a:r>
              <a:rPr lang="ja-JP" altLang="en-US" sz="1000" dirty="0">
                <a:latin typeface="ＭＳ Ｐゴシック" panose="020B0600070205080204" pitchFamily="50" charset="-128"/>
                <a:ea typeface="ＭＳ Ｐゴシック" panose="020B0600070205080204" pitchFamily="50" charset="-128"/>
              </a:rPr>
              <a:t>　★どの文を載せれば、相手に大事なことが伝わるかな、</a:t>
            </a:r>
            <a:endParaRPr lang="en-US" altLang="ja-JP" sz="1000" dirty="0">
              <a:latin typeface="ＭＳ Ｐゴシック" panose="020B0600070205080204" pitchFamily="50" charset="-128"/>
              <a:ea typeface="ＭＳ Ｐゴシック" panose="020B0600070205080204" pitchFamily="50" charset="-128"/>
            </a:endParaRPr>
          </a:p>
          <a:p>
            <a:r>
              <a:rPr lang="ja-JP" altLang="en-US" sz="1000" dirty="0">
                <a:latin typeface="ＭＳ Ｐゴシック" panose="020B0600070205080204" pitchFamily="50" charset="-128"/>
                <a:ea typeface="ＭＳ Ｐゴシック" panose="020B0600070205080204" pitchFamily="50" charset="-128"/>
              </a:rPr>
              <a:t>　★どんな順番で書いたら、相手に分かりやすいかな、</a:t>
            </a:r>
            <a:endParaRPr lang="en-US" altLang="ja-JP" sz="1000" dirty="0">
              <a:latin typeface="ＭＳ Ｐゴシック" panose="020B0600070205080204" pitchFamily="50" charset="-128"/>
              <a:ea typeface="ＭＳ Ｐゴシック" panose="020B0600070205080204" pitchFamily="50" charset="-128"/>
            </a:endParaRPr>
          </a:p>
          <a:p>
            <a:r>
              <a:rPr lang="ja-JP" altLang="en-US" sz="1000" dirty="0">
                <a:latin typeface="ＭＳ Ｐゴシック" panose="020B0600070205080204" pitchFamily="50" charset="-128"/>
                <a:ea typeface="ＭＳ Ｐゴシック" panose="020B0600070205080204" pitchFamily="50" charset="-128"/>
              </a:rPr>
              <a:t>　と、思考を働かせながら、書きためたものを再構成します。</a:t>
            </a:r>
          </a:p>
        </p:txBody>
      </p:sp>
      <p:sp>
        <p:nvSpPr>
          <p:cNvPr id="4" name="スライド番号プレースホルダー 3"/>
          <p:cNvSpPr>
            <a:spLocks noGrp="1"/>
          </p:cNvSpPr>
          <p:nvPr>
            <p:ph type="sldNum" sz="quarter" idx="10"/>
          </p:nvPr>
        </p:nvSpPr>
        <p:spPr/>
        <p:txBody>
          <a:bodyPr/>
          <a:lstStyle/>
          <a:p>
            <a:fld id="{048A7697-5E3F-4AFE-AA80-D3F9FC78EDEB}" type="slidenum">
              <a:rPr kumimoji="1" lang="ja-JP" altLang="en-US" smtClean="0"/>
              <a:t>11</a:t>
            </a:fld>
            <a:endParaRPr kumimoji="1" lang="ja-JP" altLang="en-US"/>
          </a:p>
        </p:txBody>
      </p:sp>
    </p:spTree>
    <p:extLst>
      <p:ext uri="{BB962C8B-B14F-4D97-AF65-F5344CB8AC3E}">
        <p14:creationId xmlns:p14="http://schemas.microsoft.com/office/powerpoint/2010/main" val="1625632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000" dirty="0">
                <a:latin typeface="ＭＳ Ｐゴシック" panose="020B0600070205080204" pitchFamily="50" charset="-128"/>
                <a:ea typeface="ＭＳ Ｐゴシック" panose="020B0600070205080204" pitchFamily="50" charset="-128"/>
              </a:rPr>
              <a:t>　これは、児童が書いた作品です。</a:t>
            </a:r>
            <a:endParaRPr lang="en-US" altLang="ja-JP" sz="1000" dirty="0">
              <a:latin typeface="ＭＳ Ｐゴシック" panose="020B0600070205080204" pitchFamily="50" charset="-128"/>
              <a:ea typeface="ＭＳ Ｐゴシック" panose="020B0600070205080204" pitchFamily="50" charset="-128"/>
            </a:endParaRPr>
          </a:p>
          <a:p>
            <a:r>
              <a:rPr lang="ja-JP" altLang="en-US" sz="1000" dirty="0">
                <a:latin typeface="ＭＳ Ｐゴシック" panose="020B0600070205080204" pitchFamily="50" charset="-128"/>
                <a:ea typeface="ＭＳ Ｐゴシック" panose="020B0600070205080204" pitchFamily="50" charset="-128"/>
              </a:rPr>
              <a:t>　この後、この作品を活用して、やり取りしたり、発表したりする活動につなげていきます。</a:t>
            </a:r>
            <a:endParaRPr lang="en-US" altLang="ja-JP" sz="1000" dirty="0">
              <a:latin typeface="ＭＳ Ｐゴシック" panose="020B0600070205080204" pitchFamily="50" charset="-128"/>
              <a:ea typeface="ＭＳ Ｐゴシック" panose="020B0600070205080204" pitchFamily="50" charset="-128"/>
            </a:endParaRPr>
          </a:p>
          <a:p>
            <a:r>
              <a:rPr lang="ja-JP" altLang="en-US" sz="1000" dirty="0">
                <a:latin typeface="ＭＳ Ｐゴシック" panose="020B0600070205080204" pitchFamily="50" charset="-128"/>
                <a:ea typeface="ＭＳ Ｐゴシック" panose="020B0600070205080204" pitchFamily="50" charset="-128"/>
              </a:rPr>
              <a:t>　やり取りしたり発表したりする活動では、児童に作品を見せながら読ませてはいけません。</a:t>
            </a:r>
            <a:endParaRPr lang="en-US" altLang="ja-JP" sz="1000" dirty="0">
              <a:latin typeface="ＭＳ Ｐゴシック" panose="020B0600070205080204" pitchFamily="50" charset="-128"/>
              <a:ea typeface="ＭＳ Ｐゴシック" panose="020B0600070205080204" pitchFamily="50" charset="-128"/>
            </a:endParaRPr>
          </a:p>
          <a:p>
            <a:r>
              <a:rPr lang="ja-JP" altLang="en-US" sz="1000" dirty="0">
                <a:latin typeface="ＭＳ Ｐゴシック" panose="020B0600070205080204" pitchFamily="50" charset="-128"/>
                <a:ea typeface="ＭＳ Ｐゴシック" panose="020B0600070205080204" pitchFamily="50" charset="-128"/>
              </a:rPr>
              <a:t>　児童には、この作品をメモとして活用させ、絵を指ささせたり、ジェスチャーを付けさせたり、言葉を加えさせたりして話させることが大切です。</a:t>
            </a:r>
            <a:endParaRPr lang="en-US" altLang="ja-JP" sz="1000" dirty="0">
              <a:latin typeface="ＭＳ Ｐゴシック" panose="020B0600070205080204" pitchFamily="50" charset="-128"/>
              <a:ea typeface="ＭＳ Ｐゴシック" panose="020B0600070205080204" pitchFamily="50" charset="-128"/>
            </a:endParaRPr>
          </a:p>
          <a:p>
            <a:r>
              <a:rPr lang="ja-JP" altLang="en-US" sz="1000" dirty="0">
                <a:latin typeface="ＭＳ Ｐゴシック" panose="020B0600070205080204" pitchFamily="50" charset="-128"/>
                <a:ea typeface="ＭＳ Ｐゴシック" panose="020B0600070205080204" pitchFamily="50" charset="-128"/>
              </a:rPr>
              <a:t>　さて、先生方は、児童の作品をどのように評価されますか。</a:t>
            </a:r>
          </a:p>
        </p:txBody>
      </p:sp>
      <p:sp>
        <p:nvSpPr>
          <p:cNvPr id="4" name="スライド番号プレースホルダー 3"/>
          <p:cNvSpPr>
            <a:spLocks noGrp="1"/>
          </p:cNvSpPr>
          <p:nvPr>
            <p:ph type="sldNum" sz="quarter" idx="10"/>
          </p:nvPr>
        </p:nvSpPr>
        <p:spPr/>
        <p:txBody>
          <a:bodyPr/>
          <a:lstStyle/>
          <a:p>
            <a:fld id="{048A7697-5E3F-4AFE-AA80-D3F9FC78EDEB}" type="slidenum">
              <a:rPr kumimoji="1" lang="ja-JP" altLang="en-US" smtClean="0"/>
              <a:t>12</a:t>
            </a:fld>
            <a:endParaRPr kumimoji="1" lang="ja-JP" altLang="en-US"/>
          </a:p>
        </p:txBody>
      </p:sp>
    </p:spTree>
    <p:extLst>
      <p:ext uri="{BB962C8B-B14F-4D97-AF65-F5344CB8AC3E}">
        <p14:creationId xmlns:p14="http://schemas.microsoft.com/office/powerpoint/2010/main" val="636292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000" dirty="0">
                <a:latin typeface="ＭＳ Ｐゴシック" panose="020B0600070205080204" pitchFamily="50" charset="-128"/>
                <a:ea typeface="ＭＳ Ｐゴシック" panose="020B0600070205080204" pitchFamily="50" charset="-128"/>
              </a:rPr>
              <a:t>では、「書くこと」の評価について説明します。</a:t>
            </a:r>
            <a:endParaRPr lang="en-US" altLang="ja-JP" sz="1000" dirty="0">
              <a:latin typeface="ＭＳ Ｐゴシック" panose="020B0600070205080204" pitchFamily="50" charset="-128"/>
              <a:ea typeface="ＭＳ Ｐゴシック" panose="020B0600070205080204" pitchFamily="50" charset="-128"/>
            </a:endParaRPr>
          </a:p>
          <a:p>
            <a:endParaRPr kumimoji="1" lang="en-US" altLang="ja-JP" dirty="0"/>
          </a:p>
        </p:txBody>
      </p:sp>
      <p:sp>
        <p:nvSpPr>
          <p:cNvPr id="4" name="スライド番号プレースホルダー 3"/>
          <p:cNvSpPr>
            <a:spLocks noGrp="1"/>
          </p:cNvSpPr>
          <p:nvPr>
            <p:ph type="sldNum" sz="quarter" idx="10"/>
          </p:nvPr>
        </p:nvSpPr>
        <p:spPr/>
        <p:txBody>
          <a:bodyPr/>
          <a:lstStyle/>
          <a:p>
            <a:fld id="{048A7697-5E3F-4AFE-AA80-D3F9FC78EDEB}" type="slidenum">
              <a:rPr kumimoji="1" lang="ja-JP" altLang="en-US" smtClean="0"/>
              <a:t>13</a:t>
            </a:fld>
            <a:endParaRPr kumimoji="1" lang="ja-JP" altLang="en-US" dirty="0"/>
          </a:p>
        </p:txBody>
      </p:sp>
    </p:spTree>
    <p:extLst>
      <p:ext uri="{BB962C8B-B14F-4D97-AF65-F5344CB8AC3E}">
        <p14:creationId xmlns:p14="http://schemas.microsoft.com/office/powerpoint/2010/main" val="3456913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000" dirty="0">
                <a:latin typeface="ＭＳ Ｐゴシック" panose="020B0600070205080204" pitchFamily="50" charset="-128"/>
                <a:ea typeface="ＭＳ Ｐゴシック" panose="020B0600070205080204" pitchFamily="50" charset="-128"/>
              </a:rPr>
              <a:t>　この単元の「書くこと」の評価基準例です。</a:t>
            </a:r>
            <a:endParaRPr lang="en-US" altLang="ja-JP" sz="1000" dirty="0">
              <a:latin typeface="ＭＳ Ｐゴシック" panose="020B0600070205080204" pitchFamily="50" charset="-128"/>
              <a:ea typeface="ＭＳ Ｐゴシック" panose="020B0600070205080204" pitchFamily="50" charset="-128"/>
            </a:endParaRPr>
          </a:p>
          <a:p>
            <a:r>
              <a:rPr lang="ja-JP" altLang="en-US" sz="1000" dirty="0">
                <a:solidFill>
                  <a:srgbClr val="FF0000"/>
                </a:solidFill>
                <a:latin typeface="ＭＳ Ｐゴシック" panose="020B0600070205080204" pitchFamily="50" charset="-128"/>
                <a:ea typeface="ＭＳ Ｐゴシック" panose="020B0600070205080204" pitchFamily="50" charset="-128"/>
              </a:rPr>
              <a:t>　</a:t>
            </a:r>
            <a:r>
              <a:rPr lang="en-US" altLang="ja-JP" sz="1000" dirty="0">
                <a:solidFill>
                  <a:srgbClr val="FF0000"/>
                </a:solidFill>
                <a:latin typeface="ＭＳ Ｐゴシック" panose="020B0600070205080204" pitchFamily="50" charset="-128"/>
                <a:ea typeface="ＭＳ Ｐゴシック" panose="020B0600070205080204" pitchFamily="50" charset="-128"/>
              </a:rPr>
              <a:t>｢</a:t>
            </a:r>
            <a:r>
              <a:rPr lang="ja-JP" altLang="en-US" sz="1000" dirty="0">
                <a:solidFill>
                  <a:srgbClr val="FF0000"/>
                </a:solidFill>
                <a:latin typeface="ＭＳ Ｐゴシック" panose="020B0600070205080204" pitchFamily="50" charset="-128"/>
                <a:ea typeface="ＭＳ Ｐゴシック" panose="020B0600070205080204" pitchFamily="50" charset="-128"/>
              </a:rPr>
              <a:t>主体的に学習に取り組む態度</a:t>
            </a:r>
            <a:r>
              <a:rPr lang="en-US" altLang="ja-JP" sz="1000" dirty="0">
                <a:solidFill>
                  <a:srgbClr val="FF0000"/>
                </a:solidFill>
                <a:latin typeface="ＭＳ Ｐゴシック" panose="020B0600070205080204" pitchFamily="50" charset="-128"/>
                <a:ea typeface="ＭＳ Ｐゴシック" panose="020B0600070205080204" pitchFamily="50" charset="-128"/>
              </a:rPr>
              <a:t>｣</a:t>
            </a:r>
            <a:r>
              <a:rPr lang="ja-JP" altLang="en-US" sz="1000" dirty="0">
                <a:solidFill>
                  <a:srgbClr val="FF0000"/>
                </a:solidFill>
                <a:latin typeface="ＭＳ Ｐゴシック" panose="020B0600070205080204" pitchFamily="50" charset="-128"/>
                <a:ea typeface="ＭＳ Ｐゴシック" panose="020B0600070205080204" pitchFamily="50" charset="-128"/>
              </a:rPr>
              <a:t>の評価は、</a:t>
            </a:r>
            <a:r>
              <a:rPr lang="ja-JP" altLang="ja-JP" sz="1000" dirty="0">
                <a:solidFill>
                  <a:srgbClr val="FF0000"/>
                </a:solidFill>
                <a:latin typeface="ＭＳ Ｐゴシック" panose="020B0600070205080204" pitchFamily="50" charset="-128"/>
                <a:ea typeface="ＭＳ Ｐゴシック" panose="020B0600070205080204" pitchFamily="50" charset="-128"/>
              </a:rPr>
              <a:t>次</a:t>
            </a:r>
            <a:r>
              <a:rPr lang="ja-JP" altLang="en-US" sz="1000" dirty="0">
                <a:solidFill>
                  <a:srgbClr val="FF0000"/>
                </a:solidFill>
                <a:latin typeface="ＭＳ Ｐゴシック" panose="020B0600070205080204" pitchFamily="50" charset="-128"/>
                <a:ea typeface="ＭＳ Ｐゴシック" panose="020B0600070205080204" pitchFamily="50" charset="-128"/>
              </a:rPr>
              <a:t>の</a:t>
            </a:r>
            <a:r>
              <a:rPr lang="ja-JP" altLang="ja-JP" sz="1000" dirty="0">
                <a:solidFill>
                  <a:srgbClr val="FF0000"/>
                </a:solidFill>
                <a:latin typeface="ＭＳ Ｐゴシック" panose="020B0600070205080204" pitchFamily="50" charset="-128"/>
                <a:ea typeface="ＭＳ Ｐゴシック" panose="020B0600070205080204" pitchFamily="50" charset="-128"/>
              </a:rPr>
              <a:t>単元と合わせて</a:t>
            </a:r>
            <a:r>
              <a:rPr lang="ja-JP" altLang="en-US" sz="1000" dirty="0">
                <a:solidFill>
                  <a:srgbClr val="FF0000"/>
                </a:solidFill>
                <a:latin typeface="ＭＳ Ｐゴシック" panose="020B0600070205080204" pitchFamily="50" charset="-128"/>
                <a:ea typeface="ＭＳ Ｐゴシック" panose="020B0600070205080204" pitchFamily="50" charset="-128"/>
              </a:rPr>
              <a:t>、「</a:t>
            </a:r>
            <a:r>
              <a:rPr lang="ja-JP" altLang="ja-JP" sz="1000" dirty="0">
                <a:solidFill>
                  <a:srgbClr val="FF0000"/>
                </a:solidFill>
                <a:latin typeface="ＭＳ Ｐゴシック" panose="020B0600070205080204" pitchFamily="50" charset="-128"/>
                <a:ea typeface="ＭＳ Ｐゴシック" panose="020B0600070205080204" pitchFamily="50" charset="-128"/>
              </a:rPr>
              <a:t>記録に残す評価</a:t>
            </a:r>
            <a:r>
              <a:rPr lang="ja-JP" altLang="en-US" sz="1000" dirty="0">
                <a:solidFill>
                  <a:srgbClr val="FF0000"/>
                </a:solidFill>
                <a:latin typeface="ＭＳ Ｐゴシック" panose="020B0600070205080204" pitchFamily="50" charset="-128"/>
                <a:ea typeface="ＭＳ Ｐゴシック" panose="020B0600070205080204" pitchFamily="50" charset="-128"/>
              </a:rPr>
              <a:t>」</a:t>
            </a:r>
            <a:r>
              <a:rPr lang="ja-JP" altLang="ja-JP" sz="1000" dirty="0">
                <a:solidFill>
                  <a:srgbClr val="FF0000"/>
                </a:solidFill>
                <a:latin typeface="ＭＳ Ｐゴシック" panose="020B0600070205080204" pitchFamily="50" charset="-128"/>
                <a:ea typeface="ＭＳ Ｐゴシック" panose="020B0600070205080204" pitchFamily="50" charset="-128"/>
              </a:rPr>
              <a:t>を行う</a:t>
            </a:r>
            <a:r>
              <a:rPr lang="ja-JP" altLang="en-US" sz="1000" dirty="0">
                <a:solidFill>
                  <a:srgbClr val="FF0000"/>
                </a:solidFill>
                <a:latin typeface="ＭＳ Ｐゴシック" panose="020B0600070205080204" pitchFamily="50" charset="-128"/>
                <a:ea typeface="ＭＳ Ｐゴシック" panose="020B0600070205080204" pitchFamily="50" charset="-128"/>
              </a:rPr>
              <a:t>こととしています。</a:t>
            </a:r>
            <a:endParaRPr lang="en-US" altLang="ja-JP" sz="1000" kern="100" dirty="0">
              <a:solidFill>
                <a:srgbClr val="FF0000"/>
              </a:solidFill>
              <a:latin typeface="ＭＳ Ｐゴシック" panose="020B0600070205080204" pitchFamily="50" charset="-128"/>
              <a:ea typeface="ＭＳ Ｐゴシック" panose="020B0600070205080204" pitchFamily="50" charset="-128"/>
            </a:endParaRPr>
          </a:p>
          <a:p>
            <a:r>
              <a:rPr lang="ja-JP" altLang="en-US" sz="1000" kern="100" dirty="0">
                <a:solidFill>
                  <a:srgbClr val="FF0000"/>
                </a:solidFill>
                <a:latin typeface="ＭＳ Ｐゴシック" panose="020B0600070205080204" pitchFamily="50" charset="-128"/>
                <a:ea typeface="ＭＳ Ｐゴシック" panose="020B0600070205080204" pitchFamily="50" charset="-128"/>
              </a:rPr>
              <a:t>　</a:t>
            </a:r>
            <a:r>
              <a:rPr lang="en-US" altLang="ja-JP" sz="1000" kern="100" dirty="0">
                <a:solidFill>
                  <a:srgbClr val="FF0000"/>
                </a:solidFill>
                <a:latin typeface="ＭＳ Ｐゴシック" panose="020B0600070205080204" pitchFamily="50" charset="-128"/>
                <a:ea typeface="ＭＳ Ｐゴシック" panose="020B0600070205080204" pitchFamily="50" charset="-128"/>
              </a:rPr>
              <a:t>｢</a:t>
            </a:r>
            <a:r>
              <a:rPr lang="ja-JP" altLang="en-US" sz="1000" kern="100" dirty="0">
                <a:solidFill>
                  <a:srgbClr val="FF0000"/>
                </a:solidFill>
                <a:latin typeface="ＭＳ Ｐゴシック" panose="020B0600070205080204" pitchFamily="50" charset="-128"/>
                <a:ea typeface="ＭＳ Ｐゴシック" panose="020B0600070205080204" pitchFamily="50" charset="-128"/>
              </a:rPr>
              <a:t>思考・判断・表現</a:t>
            </a:r>
            <a:r>
              <a:rPr lang="en-US" altLang="ja-JP" sz="1000" kern="100" dirty="0">
                <a:solidFill>
                  <a:srgbClr val="FF0000"/>
                </a:solidFill>
                <a:latin typeface="ＭＳ Ｐゴシック" panose="020B0600070205080204" pitchFamily="50" charset="-128"/>
                <a:ea typeface="ＭＳ Ｐゴシック" panose="020B0600070205080204" pitchFamily="50" charset="-128"/>
              </a:rPr>
              <a:t>｣</a:t>
            </a:r>
            <a:r>
              <a:rPr lang="ja-JP" altLang="en-US" sz="1000" kern="100" dirty="0">
                <a:solidFill>
                  <a:srgbClr val="FF0000"/>
                </a:solidFill>
                <a:latin typeface="ＭＳ Ｐゴシック" panose="020B0600070205080204" pitchFamily="50" charset="-128"/>
                <a:ea typeface="ＭＳ Ｐゴシック" panose="020B0600070205080204" pitchFamily="50" charset="-128"/>
              </a:rPr>
              <a:t>の評価は、</a:t>
            </a:r>
            <a:r>
              <a:rPr lang="en-US" altLang="ja-JP" sz="1000" kern="100" dirty="0">
                <a:solidFill>
                  <a:srgbClr val="FF0000"/>
                </a:solidFill>
                <a:latin typeface="ＭＳ Ｐゴシック" panose="020B0600070205080204" pitchFamily="50" charset="-128"/>
                <a:ea typeface="ＭＳ Ｐゴシック" panose="020B0600070205080204" pitchFamily="50" charset="-128"/>
              </a:rPr>
              <a:t>｢</a:t>
            </a:r>
            <a:r>
              <a:rPr lang="ja-JP" altLang="ja-JP" sz="1000" kern="100" dirty="0">
                <a:solidFill>
                  <a:srgbClr val="FF0000"/>
                </a:solidFill>
                <a:latin typeface="ＭＳ Ｐゴシック" panose="020B0600070205080204" pitchFamily="50" charset="-128"/>
                <a:ea typeface="ＭＳ Ｐゴシック" panose="020B0600070205080204" pitchFamily="50" charset="-128"/>
              </a:rPr>
              <a:t>小学校の思い出について相手によりよく分かってもらう</a:t>
            </a:r>
            <a:r>
              <a:rPr lang="en-US" altLang="ja-JP" sz="1000" kern="100" dirty="0">
                <a:solidFill>
                  <a:srgbClr val="FF0000"/>
                </a:solidFill>
                <a:latin typeface="ＭＳ Ｐゴシック" panose="020B0600070205080204" pitchFamily="50" charset="-128"/>
                <a:ea typeface="ＭＳ Ｐゴシック" panose="020B0600070205080204" pitchFamily="50" charset="-128"/>
              </a:rPr>
              <a:t>｣</a:t>
            </a:r>
            <a:r>
              <a:rPr lang="ja-JP" altLang="en-US" sz="1000" kern="100" dirty="0">
                <a:solidFill>
                  <a:srgbClr val="FF0000"/>
                </a:solidFill>
                <a:latin typeface="ＭＳ Ｐゴシック" panose="020B0600070205080204" pitchFamily="50" charset="-128"/>
                <a:ea typeface="ＭＳ Ｐゴシック" panose="020B0600070205080204" pitchFamily="50" charset="-128"/>
              </a:rPr>
              <a:t>という目的に合わせて書いているかどうかを見取ります。</a:t>
            </a:r>
            <a:endParaRPr lang="en-US" altLang="ja-JP" sz="1000" kern="100" dirty="0">
              <a:solidFill>
                <a:srgbClr val="FF0000"/>
              </a:solidFill>
              <a:latin typeface="ＭＳ Ｐゴシック" panose="020B0600070205080204" pitchFamily="50" charset="-128"/>
              <a:ea typeface="ＭＳ Ｐゴシック" panose="020B0600070205080204" pitchFamily="50"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048A7697-5E3F-4AFE-AA80-D3F9FC78EDEB}" type="slidenum">
              <a:rPr kumimoji="1" lang="ja-JP" altLang="en-US" smtClean="0"/>
              <a:t>14</a:t>
            </a:fld>
            <a:endParaRPr kumimoji="1" lang="ja-JP" altLang="en-US"/>
          </a:p>
        </p:txBody>
      </p:sp>
    </p:spTree>
    <p:extLst>
      <p:ext uri="{BB962C8B-B14F-4D97-AF65-F5344CB8AC3E}">
        <p14:creationId xmlns:p14="http://schemas.microsoft.com/office/powerpoint/2010/main" val="3396723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06">
              <a:defRPr/>
            </a:pPr>
            <a:r>
              <a:rPr lang="ja-JP" altLang="en-US" sz="1000" dirty="0">
                <a:latin typeface="ＭＳ Ｐゴシック" panose="020B0600070205080204" pitchFamily="50" charset="-128"/>
                <a:ea typeface="ＭＳ Ｐゴシック" panose="020B0600070205080204" pitchFamily="50" charset="-128"/>
              </a:rPr>
              <a:t>　第７時に「記録に残す評価」を行いますが、それまでに、指導に生かすための評価を計画的に行っていきます。</a:t>
            </a:r>
            <a:endParaRPr lang="en-US" altLang="ja-JP" sz="1000" dirty="0">
              <a:latin typeface="ＭＳ Ｐゴシック" panose="020B0600070205080204" pitchFamily="50" charset="-128"/>
              <a:ea typeface="ＭＳ Ｐゴシック" panose="020B0600070205080204" pitchFamily="50" charset="-128"/>
            </a:endParaRPr>
          </a:p>
          <a:p>
            <a:pPr defTabSz="914306">
              <a:defRPr/>
            </a:pPr>
            <a:r>
              <a:rPr lang="ja-JP" altLang="en-US" sz="1000">
                <a:latin typeface="ＭＳ Ｐゴシック" panose="020B0600070205080204" pitchFamily="50" charset="-128"/>
                <a:ea typeface="ＭＳ Ｐゴシック" panose="020B0600070205080204" pitchFamily="50" charset="-128"/>
              </a:rPr>
              <a:t>「記録</a:t>
            </a:r>
            <a:r>
              <a:rPr lang="ja-JP" altLang="en-US" sz="1000" dirty="0">
                <a:latin typeface="ＭＳ Ｐゴシック" panose="020B0600070205080204" pitchFamily="50" charset="-128"/>
                <a:ea typeface="ＭＳ Ｐゴシック" panose="020B0600070205080204" pitchFamily="50" charset="-128"/>
              </a:rPr>
              <a:t>に</a:t>
            </a:r>
            <a:r>
              <a:rPr lang="ja-JP" altLang="en-US" sz="1000">
                <a:latin typeface="ＭＳ Ｐゴシック" panose="020B0600070205080204" pitchFamily="50" charset="-128"/>
                <a:ea typeface="ＭＳ Ｐゴシック" panose="020B0600070205080204" pitchFamily="50" charset="-128"/>
              </a:rPr>
              <a:t>残す評価」に</a:t>
            </a:r>
            <a:r>
              <a:rPr lang="ja-JP" altLang="en-US" sz="1000" dirty="0">
                <a:latin typeface="ＭＳ Ｐゴシック" panose="020B0600070205080204" pitchFamily="50" charset="-128"/>
                <a:ea typeface="ＭＳ Ｐゴシック" panose="020B0600070205080204" pitchFamily="50" charset="-128"/>
              </a:rPr>
              <a:t>よって明らかになった児童の学習状況を、その後の指導に生かします。さらに、児童自身も自分の課題に気付き、学習改善に生かすことができるようにします。</a:t>
            </a:r>
          </a:p>
        </p:txBody>
      </p:sp>
      <p:sp>
        <p:nvSpPr>
          <p:cNvPr id="4" name="スライド番号プレースホルダー 3"/>
          <p:cNvSpPr>
            <a:spLocks noGrp="1"/>
          </p:cNvSpPr>
          <p:nvPr>
            <p:ph type="sldNum" sz="quarter" idx="10"/>
          </p:nvPr>
        </p:nvSpPr>
        <p:spPr/>
        <p:txBody>
          <a:bodyPr/>
          <a:lstStyle/>
          <a:p>
            <a:fld id="{048A7697-5E3F-4AFE-AA80-D3F9FC78EDEB}" type="slidenum">
              <a:rPr kumimoji="1" lang="ja-JP" altLang="en-US" smtClean="0"/>
              <a:t>15</a:t>
            </a:fld>
            <a:endParaRPr kumimoji="1" lang="ja-JP" altLang="en-US"/>
          </a:p>
        </p:txBody>
      </p:sp>
    </p:spTree>
    <p:extLst>
      <p:ext uri="{BB962C8B-B14F-4D97-AF65-F5344CB8AC3E}">
        <p14:creationId xmlns:p14="http://schemas.microsoft.com/office/powerpoint/2010/main" val="36821519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000" kern="100" dirty="0">
                <a:latin typeface="ＭＳ Ｐゴシック" panose="020B0600070205080204" pitchFamily="50" charset="-128"/>
                <a:ea typeface="ＭＳ Ｐゴシック" panose="020B0600070205080204" pitchFamily="50" charset="-128"/>
              </a:rPr>
              <a:t>　児童１の例です。（</a:t>
            </a:r>
            <a:r>
              <a:rPr lang="en-US" altLang="ja-JP" sz="1000" kern="100" dirty="0">
                <a:latin typeface="ＭＳ Ｐゴシック" panose="020B0600070205080204" pitchFamily="50" charset="-128"/>
                <a:ea typeface="ＭＳ Ｐゴシック" panose="020B0600070205080204" pitchFamily="50" charset="-128"/>
              </a:rPr>
              <a:t>10</a:t>
            </a:r>
            <a:r>
              <a:rPr lang="ja-JP" altLang="en-US" sz="1000" kern="100" dirty="0">
                <a:latin typeface="ＭＳ Ｐゴシック" panose="020B0600070205080204" pitchFamily="50" charset="-128"/>
                <a:ea typeface="ＭＳ Ｐゴシック" panose="020B0600070205080204" pitchFamily="50" charset="-128"/>
              </a:rPr>
              <a:t>秒程間をおく）先生方は、どう評価されますか。</a:t>
            </a:r>
            <a:endParaRPr lang="en-US" altLang="ja-JP" sz="1000" kern="100" dirty="0">
              <a:latin typeface="ＭＳ Ｐゴシック" panose="020B0600070205080204" pitchFamily="50" charset="-128"/>
              <a:ea typeface="ＭＳ Ｐゴシック" panose="020B0600070205080204" pitchFamily="50" charset="-128"/>
            </a:endParaRPr>
          </a:p>
          <a:p>
            <a:r>
              <a:rPr lang="ja-JP" altLang="en-US" sz="1000" kern="100" dirty="0">
                <a:latin typeface="ＭＳ Ｐゴシック" panose="020B0600070205080204" pitchFamily="50" charset="-128"/>
                <a:ea typeface="ＭＳ Ｐゴシック" panose="020B0600070205080204" pitchFamily="50" charset="-128"/>
              </a:rPr>
              <a:t>　★この児童は、</a:t>
            </a:r>
            <a:r>
              <a:rPr lang="ja-JP" altLang="ja-JP" sz="1000" kern="100" dirty="0">
                <a:latin typeface="ＭＳ Ｐゴシック" panose="020B0600070205080204" pitchFamily="50" charset="-128"/>
                <a:ea typeface="ＭＳ Ｐゴシック" panose="020B0600070205080204" pitchFamily="50" charset="-128"/>
              </a:rPr>
              <a:t>自分の小学校の思い出</a:t>
            </a:r>
            <a:r>
              <a:rPr lang="ja-JP" altLang="ja-JP"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等について</a:t>
            </a:r>
            <a:r>
              <a:rPr lang="ja-JP" altLang="en-US"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、表す</a:t>
            </a:r>
            <a:r>
              <a:rPr lang="ja-JP" altLang="ja-JP"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語句や表現を文字と文字</a:t>
            </a:r>
            <a:r>
              <a:rPr lang="ja-JP" altLang="en-US"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語と語の間隔に適切なスペースをおき</a:t>
            </a:r>
            <a:r>
              <a:rPr lang="ja-JP" altLang="en-US"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、おおむね</a:t>
            </a:r>
            <a:r>
              <a:rPr lang="ja-JP" altLang="ja-JP"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正しく書いてい</a:t>
            </a:r>
            <a:r>
              <a:rPr lang="ja-JP" altLang="en-US"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ます。</a:t>
            </a:r>
            <a:endParaRPr lang="en-US" altLang="ja-JP" sz="1000" kern="100" dirty="0">
              <a:latin typeface="ＭＳ Ｐゴシック" panose="020B0600070205080204" pitchFamily="50" charset="-128"/>
              <a:ea typeface="ＭＳ Ｐゴシック" panose="020B0600070205080204" pitchFamily="50" charset="-128"/>
              <a:cs typeface="Times New Roman" panose="02020603050405020304" pitchFamily="18" charset="0"/>
            </a:endParaRPr>
          </a:p>
          <a:p>
            <a:r>
              <a:rPr lang="ja-JP" altLang="en-US"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　また、読み手にとって効果的な文を適切に選んでいるため、</a:t>
            </a:r>
            <a:r>
              <a:rPr lang="ja-JP" altLang="ja-JP" sz="1000" dirty="0">
                <a:latin typeface="ＭＳ Ｐゴシック" panose="020B0600070205080204" pitchFamily="50" charset="-128"/>
                <a:ea typeface="ＭＳ Ｐゴシック" panose="020B0600070205080204" pitchFamily="50" charset="-128"/>
              </a:rPr>
              <a:t>「知識・技能」及び「思考・判断・表現」において</a:t>
            </a:r>
            <a:r>
              <a:rPr lang="ja-JP" altLang="en-US" sz="1000" dirty="0">
                <a:latin typeface="ＭＳ Ｐゴシック" panose="020B0600070205080204" pitchFamily="50" charset="-128"/>
                <a:ea typeface="ＭＳ Ｐゴシック" panose="020B0600070205080204" pitchFamily="50" charset="-128"/>
              </a:rPr>
              <a:t>、両方とも</a:t>
            </a:r>
            <a:r>
              <a:rPr lang="ja-JP" altLang="ja-JP"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「おおむね満足できる」状況</a:t>
            </a:r>
            <a:r>
              <a:rPr lang="en-US" altLang="ja-JP"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(b)</a:t>
            </a:r>
            <a:r>
              <a:rPr lang="ja-JP" altLang="ja-JP"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と判断</a:t>
            </a:r>
            <a:r>
              <a:rPr lang="ja-JP" altLang="en-US"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しました。</a:t>
            </a:r>
            <a:endParaRPr lang="ja-JP" altLang="en-US" sz="1000"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0"/>
          </p:nvPr>
        </p:nvSpPr>
        <p:spPr/>
        <p:txBody>
          <a:bodyPr/>
          <a:lstStyle/>
          <a:p>
            <a:fld id="{048A7697-5E3F-4AFE-AA80-D3F9FC78EDEB}" type="slidenum">
              <a:rPr kumimoji="1" lang="ja-JP" altLang="en-US" smtClean="0"/>
              <a:t>16</a:t>
            </a:fld>
            <a:endParaRPr kumimoji="1" lang="ja-JP" altLang="en-US"/>
          </a:p>
        </p:txBody>
      </p:sp>
    </p:spTree>
    <p:extLst>
      <p:ext uri="{BB962C8B-B14F-4D97-AF65-F5344CB8AC3E}">
        <p14:creationId xmlns:p14="http://schemas.microsoft.com/office/powerpoint/2010/main" val="16869585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000" kern="100" dirty="0">
                <a:latin typeface="ＭＳ Ｐゴシック" panose="020B0600070205080204" pitchFamily="50" charset="-128"/>
                <a:ea typeface="ＭＳ Ｐゴシック" panose="020B0600070205080204" pitchFamily="50" charset="-128"/>
              </a:rPr>
              <a:t>　児童２の例です。（</a:t>
            </a:r>
            <a:r>
              <a:rPr lang="en-US" altLang="ja-JP" sz="1000" kern="100" dirty="0">
                <a:latin typeface="ＭＳ Ｐゴシック" panose="020B0600070205080204" pitchFamily="50" charset="-128"/>
                <a:ea typeface="ＭＳ Ｐゴシック" panose="020B0600070205080204" pitchFamily="50" charset="-128"/>
              </a:rPr>
              <a:t>10</a:t>
            </a:r>
            <a:r>
              <a:rPr lang="ja-JP" altLang="en-US" sz="1000" kern="100" dirty="0">
                <a:latin typeface="ＭＳ Ｐゴシック" panose="020B0600070205080204" pitchFamily="50" charset="-128"/>
                <a:ea typeface="ＭＳ Ｐゴシック" panose="020B0600070205080204" pitchFamily="50" charset="-128"/>
              </a:rPr>
              <a:t>秒程間をおく）</a:t>
            </a:r>
            <a:endParaRPr lang="en-US" altLang="ja-JP" sz="1000" kern="100" dirty="0">
              <a:latin typeface="ＭＳ Ｐゴシック" panose="020B0600070205080204" pitchFamily="50" charset="-128"/>
              <a:ea typeface="ＭＳ Ｐゴシック" panose="020B0600070205080204" pitchFamily="50" charset="-128"/>
            </a:endParaRPr>
          </a:p>
          <a:p>
            <a:r>
              <a:rPr lang="ja-JP" altLang="en-US" sz="1000" kern="100" dirty="0">
                <a:latin typeface="ＭＳ Ｐゴシック" panose="020B0600070205080204" pitchFamily="50" charset="-128"/>
                <a:ea typeface="ＭＳ Ｐゴシック" panose="020B0600070205080204" pitchFamily="50" charset="-128"/>
              </a:rPr>
              <a:t>　★</a:t>
            </a:r>
            <a:r>
              <a:rPr lang="ja-JP" altLang="ja-JP" sz="1000" kern="100" dirty="0">
                <a:latin typeface="ＭＳ Ｐゴシック" panose="020B0600070205080204" pitchFamily="50" charset="-128"/>
                <a:ea typeface="ＭＳ Ｐゴシック" panose="020B0600070205080204" pitchFamily="50" charset="-128"/>
              </a:rPr>
              <a:t>自分の小学校の思い出</a:t>
            </a:r>
            <a:r>
              <a:rPr lang="ja-JP" altLang="ja-JP"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等について</a:t>
            </a:r>
            <a:r>
              <a:rPr lang="ja-JP" altLang="en-US"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、表す</a:t>
            </a:r>
            <a:r>
              <a:rPr lang="ja-JP" altLang="ja-JP"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語句や表現</a:t>
            </a:r>
            <a:r>
              <a:rPr lang="ja-JP" altLang="en-US"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を</a:t>
            </a:r>
            <a:r>
              <a:rPr lang="ja-JP" altLang="ja-JP"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文字と文字</a:t>
            </a:r>
            <a:r>
              <a:rPr lang="ja-JP" altLang="en-US"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語と語の間隔に適切なスペースをおき</a:t>
            </a:r>
            <a:r>
              <a:rPr lang="ja-JP" altLang="en-US"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すべて正しく書いているので</a:t>
            </a:r>
            <a:r>
              <a:rPr lang="ja-JP" altLang="en-US"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「知識・技能」において「十分満足できる」状況</a:t>
            </a:r>
            <a:r>
              <a:rPr lang="en-US" altLang="ja-JP"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(a)</a:t>
            </a:r>
            <a:r>
              <a:rPr lang="ja-JP" altLang="ja-JP"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と判断</a:t>
            </a:r>
            <a:r>
              <a:rPr lang="ja-JP" altLang="en-US"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しました。</a:t>
            </a:r>
            <a:endParaRPr lang="en-US" altLang="ja-JP" sz="1000" kern="100" dirty="0">
              <a:latin typeface="ＭＳ Ｐゴシック" panose="020B0600070205080204" pitchFamily="50" charset="-128"/>
              <a:ea typeface="ＭＳ Ｐゴシック" panose="020B0600070205080204" pitchFamily="50" charset="-128"/>
              <a:cs typeface="Times New Roman" panose="02020603050405020304" pitchFamily="18" charset="0"/>
            </a:endParaRPr>
          </a:p>
          <a:p>
            <a:r>
              <a:rPr lang="ja-JP" altLang="en-US"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　また、★これまでに書きためてきた文の中から、読み手にとって効果的な文を適切に選んでいます。</a:t>
            </a:r>
            <a:endParaRPr lang="en-US" altLang="ja-JP" sz="1000" kern="100" dirty="0">
              <a:latin typeface="ＭＳ Ｐゴシック" panose="020B0600070205080204" pitchFamily="50" charset="-128"/>
              <a:ea typeface="ＭＳ Ｐゴシック" panose="020B0600070205080204" pitchFamily="50" charset="-128"/>
              <a:cs typeface="Times New Roman" panose="02020603050405020304" pitchFamily="18" charset="0"/>
            </a:endParaRPr>
          </a:p>
          <a:p>
            <a:r>
              <a:rPr lang="ja-JP" altLang="en-US"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　この児童は、前時に、最後の一文を</a:t>
            </a:r>
            <a:r>
              <a:rPr lang="en-US" altLang="ja-JP"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It was fun. </a:t>
            </a:r>
            <a:r>
              <a:rPr lang="ja-JP" altLang="en-US"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と書いていましたが、</a:t>
            </a:r>
            <a:r>
              <a:rPr lang="en-US" altLang="ja-JP"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I did my best.</a:t>
            </a:r>
            <a:r>
              <a:rPr lang="ja-JP" altLang="en-US"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の方がより自分の気持ちが伝わると考え、指導者に尋ねて表現を替えています。</a:t>
            </a:r>
            <a:endParaRPr lang="en-US" altLang="ja-JP" sz="1000" kern="100" dirty="0">
              <a:latin typeface="ＭＳ Ｐゴシック" panose="020B0600070205080204" pitchFamily="50" charset="-128"/>
              <a:ea typeface="ＭＳ Ｐゴシック" panose="020B0600070205080204" pitchFamily="50" charset="-128"/>
              <a:cs typeface="Times New Roman" panose="02020603050405020304" pitchFamily="18" charset="0"/>
            </a:endParaRPr>
          </a:p>
          <a:p>
            <a:r>
              <a:rPr lang="ja-JP" altLang="en-US"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　さらに、文字</a:t>
            </a:r>
            <a:r>
              <a:rPr lang="ja-JP" altLang="ja-JP"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と文字</a:t>
            </a:r>
            <a:r>
              <a:rPr lang="ja-JP" altLang="en-US"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語と語の間隔に適切なスペースをおいたりして</a:t>
            </a:r>
            <a:r>
              <a:rPr lang="ja-JP" altLang="en-US"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適切に書いたりしていることから</a:t>
            </a:r>
            <a:r>
              <a:rPr lang="ja-JP" altLang="en-US"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「思考・判断・表現」においても「十分満足できる」状況（</a:t>
            </a:r>
            <a:r>
              <a:rPr lang="en-US" altLang="ja-JP"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a</a:t>
            </a:r>
            <a:r>
              <a:rPr lang="ja-JP" altLang="ja-JP"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）と判断</a:t>
            </a:r>
            <a:r>
              <a:rPr lang="ja-JP" altLang="en-US"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しました</a:t>
            </a:r>
            <a:r>
              <a:rPr lang="ja-JP" altLang="ja-JP"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a:t>
            </a:r>
          </a:p>
        </p:txBody>
      </p:sp>
      <p:sp>
        <p:nvSpPr>
          <p:cNvPr id="4" name="スライド番号プレースホルダー 3"/>
          <p:cNvSpPr>
            <a:spLocks noGrp="1"/>
          </p:cNvSpPr>
          <p:nvPr>
            <p:ph type="sldNum" sz="quarter" idx="10"/>
          </p:nvPr>
        </p:nvSpPr>
        <p:spPr/>
        <p:txBody>
          <a:bodyPr/>
          <a:lstStyle/>
          <a:p>
            <a:fld id="{048A7697-5E3F-4AFE-AA80-D3F9FC78EDEB}" type="slidenum">
              <a:rPr kumimoji="1" lang="ja-JP" altLang="en-US" smtClean="0"/>
              <a:t>17</a:t>
            </a:fld>
            <a:endParaRPr kumimoji="1" lang="ja-JP" altLang="en-US"/>
          </a:p>
        </p:txBody>
      </p:sp>
    </p:spTree>
    <p:extLst>
      <p:ext uri="{BB962C8B-B14F-4D97-AF65-F5344CB8AC3E}">
        <p14:creationId xmlns:p14="http://schemas.microsoft.com/office/powerpoint/2010/main" val="32071324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000" kern="100" dirty="0">
                <a:latin typeface="ＭＳ Ｐゴシック" panose="020B0600070205080204" pitchFamily="50" charset="-128"/>
                <a:ea typeface="ＭＳ Ｐゴシック" panose="020B0600070205080204" pitchFamily="50" charset="-128"/>
              </a:rPr>
              <a:t>　児童３についてはどうでしょう。（１０秒程間をおく）</a:t>
            </a:r>
            <a:endParaRPr lang="en-US" altLang="ja-JP" sz="1000" kern="100" dirty="0">
              <a:latin typeface="ＭＳ Ｐゴシック" panose="020B0600070205080204" pitchFamily="50" charset="-128"/>
              <a:ea typeface="ＭＳ Ｐゴシック" panose="020B0600070205080204" pitchFamily="50" charset="-128"/>
            </a:endParaRPr>
          </a:p>
          <a:p>
            <a:r>
              <a:rPr lang="ja-JP" altLang="en-US" sz="1000" kern="100" dirty="0">
                <a:latin typeface="ＭＳ Ｐゴシック" panose="020B0600070205080204" pitchFamily="50" charset="-128"/>
                <a:ea typeface="ＭＳ Ｐゴシック" panose="020B0600070205080204" pitchFamily="50" charset="-128"/>
              </a:rPr>
              <a:t>　★</a:t>
            </a:r>
            <a:r>
              <a:rPr lang="ja-JP" altLang="ja-JP" sz="1000" kern="100" dirty="0">
                <a:latin typeface="ＭＳ Ｐゴシック" panose="020B0600070205080204" pitchFamily="50" charset="-128"/>
                <a:ea typeface="ＭＳ Ｐゴシック" panose="020B0600070205080204" pitchFamily="50" charset="-128"/>
              </a:rPr>
              <a:t>自分の小学校の思い出</a:t>
            </a:r>
            <a:r>
              <a:rPr lang="ja-JP" altLang="ja-JP"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等について</a:t>
            </a:r>
            <a:r>
              <a:rPr lang="ja-JP" altLang="en-US"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、表す</a:t>
            </a:r>
            <a:r>
              <a:rPr lang="ja-JP" altLang="ja-JP"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語句や表現</a:t>
            </a:r>
            <a:r>
              <a:rPr lang="ja-JP" altLang="en-US"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を</a:t>
            </a:r>
            <a:r>
              <a:rPr lang="ja-JP" altLang="ja-JP"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文字と文字</a:t>
            </a:r>
            <a:r>
              <a:rPr lang="ja-JP" altLang="en-US"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語と語の間隔に適切なスペースをおき</a:t>
            </a:r>
            <a:r>
              <a:rPr lang="ja-JP" altLang="en-US"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すべて正しく書いているので</a:t>
            </a:r>
            <a:r>
              <a:rPr lang="ja-JP" altLang="en-US"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「知識・技能」において「十分満足できる」状況</a:t>
            </a:r>
            <a:r>
              <a:rPr lang="en-US" altLang="ja-JP"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(a)</a:t>
            </a:r>
            <a:r>
              <a:rPr lang="ja-JP" altLang="ja-JP"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と判断</a:t>
            </a:r>
            <a:r>
              <a:rPr lang="ja-JP" altLang="en-US"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しました。</a:t>
            </a:r>
            <a:endParaRPr lang="en-US" altLang="ja-JP" sz="1000" kern="100" dirty="0">
              <a:latin typeface="ＭＳ Ｐゴシック" panose="020B0600070205080204" pitchFamily="50" charset="-128"/>
              <a:ea typeface="ＭＳ Ｐゴシック" panose="020B0600070205080204" pitchFamily="50" charset="-128"/>
              <a:cs typeface="Times New Roman" panose="02020603050405020304" pitchFamily="18" charset="0"/>
            </a:endParaRPr>
          </a:p>
          <a:p>
            <a:r>
              <a:rPr lang="ja-JP" altLang="ja-JP"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しかし</a:t>
            </a:r>
            <a:r>
              <a:rPr lang="ja-JP" altLang="en-US"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、★記載されている文が前後のつながりに考慮されておらず、</a:t>
            </a:r>
            <a:r>
              <a:rPr lang="ja-JP" altLang="ja-JP"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読み手によりよく自分のことを分かってもらうためにという観点からは</a:t>
            </a:r>
            <a:r>
              <a:rPr lang="ja-JP" altLang="en-US"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十分ではないので</a:t>
            </a:r>
            <a:r>
              <a:rPr lang="ja-JP" altLang="en-US"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「おおむね満足できる」状況</a:t>
            </a:r>
            <a:r>
              <a:rPr lang="en-US" altLang="ja-JP"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(b)</a:t>
            </a:r>
            <a:r>
              <a:rPr lang="ja-JP" altLang="ja-JP"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と判断</a:t>
            </a:r>
            <a:r>
              <a:rPr lang="ja-JP" altLang="en-US" sz="1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しました。</a:t>
            </a:r>
            <a:endParaRPr lang="en-US" altLang="ja-JP" sz="1000" kern="100" dirty="0">
              <a:latin typeface="ＭＳ Ｐゴシック" panose="020B0600070205080204" pitchFamily="50" charset="-128"/>
              <a:ea typeface="ＭＳ Ｐゴシック" panose="020B0600070205080204" pitchFamily="50"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048A7697-5E3F-4AFE-AA80-D3F9FC78EDEB}" type="slidenum">
              <a:rPr kumimoji="1" lang="ja-JP" altLang="en-US" smtClean="0"/>
              <a:t>18</a:t>
            </a:fld>
            <a:endParaRPr kumimoji="1" lang="ja-JP" altLang="en-US"/>
          </a:p>
        </p:txBody>
      </p:sp>
    </p:spTree>
    <p:extLst>
      <p:ext uri="{BB962C8B-B14F-4D97-AF65-F5344CB8AC3E}">
        <p14:creationId xmlns:p14="http://schemas.microsoft.com/office/powerpoint/2010/main" val="37087154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06">
              <a:defRPr/>
            </a:pPr>
            <a:r>
              <a:rPr lang="ja-JP" altLang="en-US" sz="1000" dirty="0">
                <a:latin typeface="ＭＳ Ｐゴシック" panose="020B0600070205080204" pitchFamily="50" charset="-128"/>
                <a:ea typeface="ＭＳ Ｐゴシック" panose="020B0600070205080204" pitchFamily="50" charset="-128"/>
              </a:rPr>
              <a:t>　これは、児童３のその後の作品です。</a:t>
            </a:r>
            <a:endParaRPr lang="en-US" altLang="ja-JP" sz="1000" dirty="0">
              <a:latin typeface="ＭＳ Ｐゴシック" panose="020B0600070205080204" pitchFamily="50" charset="-128"/>
              <a:ea typeface="ＭＳ Ｐゴシック" panose="020B0600070205080204" pitchFamily="50" charset="-128"/>
            </a:endParaRPr>
          </a:p>
          <a:p>
            <a:pPr defTabSz="914306">
              <a:defRPr/>
            </a:pPr>
            <a:r>
              <a:rPr lang="ja-JP" altLang="en-US" sz="1000" dirty="0">
                <a:latin typeface="ＭＳ Ｐゴシック" panose="020B0600070205080204" pitchFamily="50" charset="-128"/>
                <a:ea typeface="ＭＳ Ｐゴシック" panose="020B0600070205080204" pitchFamily="50" charset="-128"/>
              </a:rPr>
              <a:t>　★記録に残す評価をした次の時間に、児童が書いた作品をお互いに見合う場を再度設定し、友達の助言により、「順番を変えたほうが相手に伝わりやすい。」ということになり、自ら書き直しを行ったものです。</a:t>
            </a:r>
            <a:endParaRPr lang="en-US" altLang="ja-JP" sz="1000" dirty="0">
              <a:latin typeface="ＭＳ Ｐゴシック" panose="020B0600070205080204" pitchFamily="50" charset="-128"/>
              <a:ea typeface="ＭＳ Ｐゴシック" panose="020B0600070205080204" pitchFamily="50" charset="-128"/>
            </a:endParaRPr>
          </a:p>
          <a:p>
            <a:pPr defTabSz="914306">
              <a:defRPr/>
            </a:pPr>
            <a:r>
              <a:rPr lang="ja-JP" altLang="en-US" sz="1000" dirty="0">
                <a:latin typeface="ＭＳ Ｐゴシック" panose="020B0600070205080204" pitchFamily="50" charset="-128"/>
                <a:ea typeface="ＭＳ Ｐゴシック" panose="020B0600070205080204" pitchFamily="50" charset="-128"/>
              </a:rPr>
              <a:t>　一連の活動を通して、児童は伝わりやすく思い出に残るアルバムを作るという目的達成に近づくことができました。</a:t>
            </a:r>
            <a:endParaRPr lang="en-US" altLang="ja-JP" sz="1000" dirty="0">
              <a:latin typeface="ＭＳ Ｐゴシック" panose="020B0600070205080204" pitchFamily="50" charset="-128"/>
              <a:ea typeface="ＭＳ Ｐゴシック" panose="020B0600070205080204" pitchFamily="50" charset="-128"/>
            </a:endParaRPr>
          </a:p>
          <a:p>
            <a:pPr defTabSz="914306">
              <a:defRPr/>
            </a:pPr>
            <a:r>
              <a:rPr lang="ja-JP" altLang="en-US" sz="1000" dirty="0">
                <a:latin typeface="ＭＳ Ｐゴシック" panose="020B0600070205080204" pitchFamily="50" charset="-128"/>
                <a:ea typeface="ＭＳ Ｐゴシック" panose="020B0600070205080204" pitchFamily="50" charset="-128"/>
              </a:rPr>
              <a:t>　なお、記録に残す評価でいったん</a:t>
            </a:r>
            <a:r>
              <a:rPr lang="en-US" altLang="ja-JP" sz="1000" dirty="0">
                <a:latin typeface="ＭＳ Ｐゴシック" panose="020B0600070205080204" pitchFamily="50" charset="-128"/>
                <a:ea typeface="ＭＳ Ｐゴシック" panose="020B0600070205080204" pitchFamily="50" charset="-128"/>
              </a:rPr>
              <a:t>｢</a:t>
            </a:r>
            <a:r>
              <a:rPr lang="ja-JP" altLang="en-US" sz="1000" dirty="0">
                <a:latin typeface="ＭＳ Ｐゴシック" panose="020B0600070205080204" pitchFamily="50" charset="-128"/>
                <a:ea typeface="ＭＳ Ｐゴシック" panose="020B0600070205080204" pitchFamily="50" charset="-128"/>
              </a:rPr>
              <a:t>努力を要する</a:t>
            </a:r>
            <a:r>
              <a:rPr lang="en-US" altLang="ja-JP" sz="1000" dirty="0">
                <a:latin typeface="ＭＳ Ｐゴシック" panose="020B0600070205080204" pitchFamily="50" charset="-128"/>
                <a:ea typeface="ＭＳ Ｐゴシック" panose="020B0600070205080204" pitchFamily="50" charset="-128"/>
              </a:rPr>
              <a:t>｣</a:t>
            </a:r>
            <a:r>
              <a:rPr lang="ja-JP" altLang="en-US" sz="1000" dirty="0">
                <a:latin typeface="ＭＳ Ｐゴシック" panose="020B0600070205080204" pitchFamily="50" charset="-128"/>
                <a:ea typeface="ＭＳ Ｐゴシック" panose="020B0600070205080204" pitchFamily="50" charset="-128"/>
              </a:rPr>
              <a:t>状況</a:t>
            </a:r>
            <a:r>
              <a:rPr lang="en-US" altLang="ja-JP" sz="1000" dirty="0">
                <a:latin typeface="ＭＳ Ｐゴシック" panose="020B0600070205080204" pitchFamily="50" charset="-128"/>
                <a:ea typeface="ＭＳ Ｐゴシック" panose="020B0600070205080204" pitchFamily="50" charset="-128"/>
              </a:rPr>
              <a:t>(c)</a:t>
            </a:r>
            <a:r>
              <a:rPr lang="ja-JP" altLang="en-US" sz="1000" dirty="0">
                <a:latin typeface="ＭＳ Ｐゴシック" panose="020B0600070205080204" pitchFamily="50" charset="-128"/>
                <a:ea typeface="ＭＳ Ｐゴシック" panose="020B0600070205080204" pitchFamily="50" charset="-128"/>
              </a:rPr>
              <a:t>と判断されても、その後の状況を加味して、改善が図られていた場合などは、</a:t>
            </a:r>
            <a:r>
              <a:rPr lang="en-US" altLang="ja-JP" sz="1000" dirty="0">
                <a:latin typeface="ＭＳ Ｐゴシック" panose="020B0600070205080204" pitchFamily="50" charset="-128"/>
                <a:ea typeface="ＭＳ Ｐゴシック" panose="020B0600070205080204" pitchFamily="50" charset="-128"/>
              </a:rPr>
              <a:t>｢</a:t>
            </a:r>
            <a:r>
              <a:rPr lang="ja-JP" altLang="en-US" sz="1000" dirty="0">
                <a:latin typeface="ＭＳ Ｐゴシック" panose="020B0600070205080204" pitchFamily="50" charset="-128"/>
                <a:ea typeface="ＭＳ Ｐゴシック" panose="020B0600070205080204" pitchFamily="50" charset="-128"/>
              </a:rPr>
              <a:t>おおむね満足できる</a:t>
            </a:r>
            <a:r>
              <a:rPr lang="en-US" altLang="ja-JP" sz="1000" dirty="0">
                <a:latin typeface="ＭＳ Ｐゴシック" panose="020B0600070205080204" pitchFamily="50" charset="-128"/>
                <a:ea typeface="ＭＳ Ｐゴシック" panose="020B0600070205080204" pitchFamily="50" charset="-128"/>
              </a:rPr>
              <a:t>｣</a:t>
            </a:r>
            <a:r>
              <a:rPr lang="ja-JP" altLang="en-US" sz="1000" dirty="0">
                <a:latin typeface="ＭＳ Ｐゴシック" panose="020B0600070205080204" pitchFamily="50" charset="-128"/>
                <a:ea typeface="ＭＳ Ｐゴシック" panose="020B0600070205080204" pitchFamily="50" charset="-128"/>
              </a:rPr>
              <a:t>状況</a:t>
            </a:r>
            <a:r>
              <a:rPr lang="en-US" altLang="ja-JP" sz="1000" dirty="0">
                <a:latin typeface="ＭＳ Ｐゴシック" panose="020B0600070205080204" pitchFamily="50" charset="-128"/>
                <a:ea typeface="ＭＳ Ｐゴシック" panose="020B0600070205080204" pitchFamily="50" charset="-128"/>
              </a:rPr>
              <a:t>(b)</a:t>
            </a:r>
            <a:r>
              <a:rPr lang="ja-JP" altLang="en-US" sz="1000" dirty="0">
                <a:latin typeface="ＭＳ Ｐゴシック" panose="020B0600070205080204" pitchFamily="50" charset="-128"/>
                <a:ea typeface="ＭＳ Ｐゴシック" panose="020B0600070205080204" pitchFamily="50" charset="-128"/>
              </a:rPr>
              <a:t>と判断し直すことは可能です。このように評価して終わりではなく、児童の学習改善に生かしたり、教師の指導改善に生かしたりしていくことが重要です。</a:t>
            </a:r>
            <a:endParaRPr lang="en-US" altLang="ja-JP" sz="1000" dirty="0">
              <a:latin typeface="ＭＳ Ｐゴシック" panose="020B0600070205080204" pitchFamily="50" charset="-128"/>
              <a:ea typeface="ＭＳ Ｐゴシック" panose="020B0600070205080204" pitchFamily="50" charset="-128"/>
            </a:endParaRPr>
          </a:p>
          <a:p>
            <a:pPr defTabSz="914306">
              <a:defRPr/>
            </a:pPr>
            <a:endParaRPr lang="en-US" altLang="ja-JP" dirty="0">
              <a:latin typeface="AR丸ゴシック体M" panose="020B0609010101010101" pitchFamily="49" charset="-128"/>
              <a:ea typeface="AR丸ゴシック体M" panose="020B0609010101010101" pitchFamily="49" charset="-128"/>
            </a:endParaRPr>
          </a:p>
          <a:p>
            <a:pPr defTabSz="914306">
              <a:defRPr/>
            </a:pPr>
            <a:endParaRPr lang="ja-JP" altLang="en-US" dirty="0">
              <a:latin typeface="AR丸ゴシック体M" panose="020B0609010101010101" pitchFamily="49" charset="-128"/>
              <a:ea typeface="AR丸ゴシック体M" panose="020B0609010101010101" pitchFamily="49"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048A7697-5E3F-4AFE-AA80-D3F9FC78EDEB}" type="slidenum">
              <a:rPr kumimoji="1" lang="ja-JP" altLang="en-US" smtClean="0"/>
              <a:t>19</a:t>
            </a:fld>
            <a:endParaRPr kumimoji="1" lang="ja-JP" altLang="en-US"/>
          </a:p>
        </p:txBody>
      </p:sp>
    </p:spTree>
    <p:extLst>
      <p:ext uri="{BB962C8B-B14F-4D97-AF65-F5344CB8AC3E}">
        <p14:creationId xmlns:p14="http://schemas.microsoft.com/office/powerpoint/2010/main" val="2981138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000" dirty="0">
                <a:latin typeface="ＭＳ Ｐゴシック" panose="020B0600070205080204" pitchFamily="50" charset="-128"/>
                <a:ea typeface="ＭＳ Ｐゴシック" panose="020B0600070205080204" pitchFamily="50" charset="-128"/>
              </a:rPr>
              <a:t>　最後に、「書くこと」のポイントです。</a:t>
            </a:r>
            <a:endParaRPr lang="en-US" altLang="ja-JP" sz="1000" dirty="0">
              <a:latin typeface="ＭＳ Ｐゴシック" panose="020B0600070205080204" pitchFamily="50" charset="-128"/>
              <a:ea typeface="ＭＳ Ｐゴシック" panose="020B0600070205080204" pitchFamily="50" charset="-128"/>
            </a:endParaRPr>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048A7697-5E3F-4AFE-AA80-D3F9FC78EDEB}" type="slidenum">
              <a:rPr kumimoji="1" lang="ja-JP" altLang="en-US" smtClean="0"/>
              <a:t>2</a:t>
            </a:fld>
            <a:endParaRPr kumimoji="1" lang="ja-JP" altLang="en-US"/>
          </a:p>
        </p:txBody>
      </p:sp>
    </p:spTree>
    <p:extLst>
      <p:ext uri="{BB962C8B-B14F-4D97-AF65-F5344CB8AC3E}">
        <p14:creationId xmlns:p14="http://schemas.microsoft.com/office/powerpoint/2010/main" val="21870384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000" dirty="0">
                <a:latin typeface="ＭＳ Ｐゴシック" panose="020B0600070205080204" pitchFamily="50" charset="-128"/>
                <a:ea typeface="ＭＳ Ｐゴシック" panose="020B0600070205080204" pitchFamily="50" charset="-128"/>
              </a:rPr>
              <a:t>　これは、「チャレンジクイズ」の例です。</a:t>
            </a:r>
            <a:r>
              <a:rPr lang="en-US" altLang="ja-JP" sz="1000" dirty="0">
                <a:latin typeface="ＭＳ Ｐゴシック" panose="020B0600070205080204" pitchFamily="50" charset="-128"/>
                <a:ea typeface="ＭＳ Ｐゴシック" panose="020B0600070205080204" pitchFamily="50" charset="-128"/>
              </a:rPr>
              <a:t>｢</a:t>
            </a:r>
            <a:r>
              <a:rPr lang="ja-JP" altLang="en-US" sz="1000" dirty="0">
                <a:latin typeface="ＭＳ Ｐゴシック" panose="020B0600070205080204" pitchFamily="50" charset="-128"/>
                <a:ea typeface="ＭＳ Ｐゴシック" panose="020B0600070205080204" pitchFamily="50" charset="-128"/>
              </a:rPr>
              <a:t>クイズ</a:t>
            </a:r>
            <a:r>
              <a:rPr lang="en-US" altLang="ja-JP" sz="1000" dirty="0">
                <a:latin typeface="ＭＳ Ｐゴシック" panose="020B0600070205080204" pitchFamily="50" charset="-128"/>
                <a:ea typeface="ＭＳ Ｐゴシック" panose="020B0600070205080204" pitchFamily="50" charset="-128"/>
              </a:rPr>
              <a:t>｣</a:t>
            </a:r>
            <a:r>
              <a:rPr lang="ja-JP" altLang="en-US" sz="1000" dirty="0">
                <a:latin typeface="ＭＳ Ｐゴシック" panose="020B0600070205080204" pitchFamily="50" charset="-128"/>
                <a:ea typeface="ＭＳ Ｐゴシック" panose="020B0600070205080204" pitchFamily="50" charset="-128"/>
              </a:rPr>
              <a:t>とは、ここでは</a:t>
            </a:r>
            <a:r>
              <a:rPr lang="en-US" altLang="ja-JP" sz="1000" dirty="0">
                <a:latin typeface="ＭＳ Ｐゴシック" panose="020B0600070205080204" pitchFamily="50" charset="-128"/>
                <a:ea typeface="ＭＳ Ｐゴシック" panose="020B0600070205080204" pitchFamily="50" charset="-128"/>
              </a:rPr>
              <a:t>｢</a:t>
            </a:r>
            <a:r>
              <a:rPr lang="ja-JP" altLang="en-US" sz="1000" dirty="0">
                <a:latin typeface="ＭＳ Ｐゴシック" panose="020B0600070205080204" pitchFamily="50" charset="-128"/>
                <a:ea typeface="ＭＳ Ｐゴシック" panose="020B0600070205080204" pitchFamily="50" charset="-128"/>
              </a:rPr>
              <a:t>ミニテスト</a:t>
            </a:r>
            <a:r>
              <a:rPr lang="en-US" altLang="ja-JP" sz="1000" dirty="0">
                <a:latin typeface="ＭＳ Ｐゴシック" panose="020B0600070205080204" pitchFamily="50" charset="-128"/>
                <a:ea typeface="ＭＳ Ｐゴシック" panose="020B0600070205080204" pitchFamily="50" charset="-128"/>
              </a:rPr>
              <a:t>｣</a:t>
            </a:r>
            <a:r>
              <a:rPr lang="ja-JP" altLang="en-US" sz="1000">
                <a:latin typeface="ＭＳ Ｐゴシック" panose="020B0600070205080204" pitchFamily="50" charset="-128"/>
                <a:ea typeface="ＭＳ Ｐゴシック" panose="020B0600070205080204" pitchFamily="50" charset="-128"/>
              </a:rPr>
              <a:t>を指して</a:t>
            </a:r>
            <a:r>
              <a:rPr lang="ja-JP" altLang="en-US" sz="1000" dirty="0">
                <a:latin typeface="ＭＳ Ｐゴシック" panose="020B0600070205080204" pitchFamily="50" charset="-128"/>
                <a:ea typeface="ＭＳ Ｐゴシック" panose="020B0600070205080204" pitchFamily="50" charset="-128"/>
              </a:rPr>
              <a:t>います。</a:t>
            </a:r>
            <a:endParaRPr lang="en-US" altLang="ja-JP" sz="1000" dirty="0">
              <a:latin typeface="ＭＳ Ｐゴシック" panose="020B0600070205080204" pitchFamily="50" charset="-128"/>
              <a:ea typeface="ＭＳ Ｐゴシック" panose="020B0600070205080204" pitchFamily="50" charset="-128"/>
            </a:endParaRPr>
          </a:p>
          <a:p>
            <a:r>
              <a:rPr lang="ja-JP" altLang="en-US" sz="1000" dirty="0">
                <a:latin typeface="ＭＳ Ｐゴシック" panose="020B0600070205080204" pitchFamily="50" charset="-128"/>
                <a:ea typeface="ＭＳ Ｐゴシック" panose="020B0600070205080204" pitchFamily="50" charset="-128"/>
              </a:rPr>
              <a:t>　左が「書くこと」の評価、右が「読むこと」の評価に活用できます。</a:t>
            </a:r>
            <a:endParaRPr lang="en-US" altLang="ja-JP" sz="1000" dirty="0">
              <a:latin typeface="ＭＳ Ｐゴシック" panose="020B0600070205080204" pitchFamily="50" charset="-128"/>
              <a:ea typeface="ＭＳ Ｐゴシック" panose="020B0600070205080204" pitchFamily="50" charset="-128"/>
            </a:endParaRPr>
          </a:p>
          <a:p>
            <a:r>
              <a:rPr lang="ja-JP" altLang="en-US" sz="1000" dirty="0">
                <a:latin typeface="ＭＳ Ｐゴシック" panose="020B0600070205080204" pitchFamily="50" charset="-128"/>
                <a:ea typeface="ＭＳ Ｐゴシック" panose="020B0600070205080204" pitchFamily="50" charset="-128"/>
              </a:rPr>
              <a:t>　詳しくは</a:t>
            </a:r>
            <a:r>
              <a:rPr lang="en-US" altLang="ja-JP" sz="1000" dirty="0">
                <a:latin typeface="ＭＳ Ｐゴシック" panose="020B0600070205080204" pitchFamily="50" charset="-128"/>
                <a:ea typeface="ＭＳ Ｐゴシック" panose="020B0600070205080204" pitchFamily="50" charset="-128"/>
              </a:rPr>
              <a:t>｢『</a:t>
            </a:r>
            <a:r>
              <a:rPr lang="ja-JP" altLang="en-US" sz="1000" dirty="0">
                <a:latin typeface="ＭＳ Ｐゴシック" panose="020B0600070205080204" pitchFamily="50" charset="-128"/>
                <a:ea typeface="ＭＳ Ｐゴシック" panose="020B0600070205080204" pitchFamily="50" charset="-128"/>
              </a:rPr>
              <a:t>指導と評価の一体化</a:t>
            </a:r>
            <a:r>
              <a:rPr lang="en-US" altLang="ja-JP" sz="1000" dirty="0">
                <a:latin typeface="ＭＳ Ｐゴシック" panose="020B0600070205080204" pitchFamily="50" charset="-128"/>
                <a:ea typeface="ＭＳ Ｐゴシック" panose="020B0600070205080204" pitchFamily="50" charset="-128"/>
              </a:rPr>
              <a:t>』</a:t>
            </a:r>
            <a:r>
              <a:rPr lang="ja-JP" altLang="en-US" sz="1000" dirty="0">
                <a:latin typeface="ＭＳ Ｐゴシック" panose="020B0600070205080204" pitchFamily="50" charset="-128"/>
                <a:ea typeface="ＭＳ Ｐゴシック" panose="020B0600070205080204" pitchFamily="50" charset="-128"/>
              </a:rPr>
              <a:t>のための学習評価に関する参考資料」を参照ください。</a:t>
            </a:r>
            <a:endParaRPr lang="en-US" altLang="ja-JP" sz="1000"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0"/>
          </p:nvPr>
        </p:nvSpPr>
        <p:spPr/>
        <p:txBody>
          <a:bodyPr/>
          <a:lstStyle/>
          <a:p>
            <a:fld id="{048A7697-5E3F-4AFE-AA80-D3F9FC78EDEB}" type="slidenum">
              <a:rPr kumimoji="1" lang="ja-JP" altLang="en-US" smtClean="0"/>
              <a:t>20</a:t>
            </a:fld>
            <a:endParaRPr kumimoji="1" lang="ja-JP" altLang="en-US"/>
          </a:p>
        </p:txBody>
      </p:sp>
    </p:spTree>
    <p:extLst>
      <p:ext uri="{BB962C8B-B14F-4D97-AF65-F5344CB8AC3E}">
        <p14:creationId xmlns:p14="http://schemas.microsoft.com/office/powerpoint/2010/main" val="42718610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000" dirty="0">
                <a:latin typeface="ＭＳ Ｐゴシック" panose="020B0600070205080204" pitchFamily="50" charset="-128"/>
                <a:ea typeface="ＭＳ Ｐゴシック" panose="020B0600070205080204" pitchFamily="50" charset="-128"/>
              </a:rPr>
              <a:t>　以上で、講義２「領域別のポイント」を終わります。</a:t>
            </a:r>
            <a:endParaRPr lang="en-US" altLang="ja-JP" sz="1000"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5"/>
          </p:nvPr>
        </p:nvSpPr>
        <p:spPr/>
        <p:txBody>
          <a:bodyPr/>
          <a:lstStyle/>
          <a:p>
            <a:fld id="{048A7697-5E3F-4AFE-AA80-D3F9FC78EDEB}" type="slidenum">
              <a:rPr kumimoji="1" lang="ja-JP" altLang="en-US" smtClean="0"/>
              <a:t>21</a:t>
            </a:fld>
            <a:endParaRPr kumimoji="1" lang="ja-JP" altLang="en-US"/>
          </a:p>
        </p:txBody>
      </p:sp>
    </p:spTree>
    <p:extLst>
      <p:ext uri="{BB962C8B-B14F-4D97-AF65-F5344CB8AC3E}">
        <p14:creationId xmlns:p14="http://schemas.microsoft.com/office/powerpoint/2010/main" val="1903660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sz="1000" dirty="0">
                <a:latin typeface="ＭＳ Ｐゴシック" panose="020B0600070205080204" pitchFamily="50" charset="-128"/>
                <a:ea typeface="ＭＳ Ｐゴシック" panose="020B0600070205080204" pitchFamily="50" charset="-128"/>
              </a:rPr>
              <a:t>  </a:t>
            </a:r>
            <a:r>
              <a:rPr lang="ja-JP" altLang="en-US" sz="1000" dirty="0">
                <a:latin typeface="ＭＳ Ｐゴシック" panose="020B0600070205080204" pitchFamily="50" charset="-128"/>
                <a:ea typeface="ＭＳ Ｐゴシック" panose="020B0600070205080204" pitchFamily="50" charset="-128"/>
              </a:rPr>
              <a:t>「書くこと」の目標は、このようになっています。</a:t>
            </a:r>
            <a:endParaRPr lang="en-US" altLang="ja-JP" sz="1000"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0"/>
          </p:nvPr>
        </p:nvSpPr>
        <p:spPr/>
        <p:txBody>
          <a:bodyPr/>
          <a:lstStyle/>
          <a:p>
            <a:fld id="{048A7697-5E3F-4AFE-AA80-D3F9FC78EDEB}" type="slidenum">
              <a:rPr kumimoji="1" lang="ja-JP" altLang="en-US" smtClean="0"/>
              <a:t>3</a:t>
            </a:fld>
            <a:endParaRPr kumimoji="1" lang="ja-JP" altLang="en-US"/>
          </a:p>
        </p:txBody>
      </p:sp>
    </p:spTree>
    <p:extLst>
      <p:ext uri="{BB962C8B-B14F-4D97-AF65-F5344CB8AC3E}">
        <p14:creationId xmlns:p14="http://schemas.microsoft.com/office/powerpoint/2010/main" val="4232879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000" dirty="0">
                <a:latin typeface="ＭＳ Ｐゴシック" panose="020B0600070205080204" pitchFamily="50" charset="-128"/>
                <a:ea typeface="ＭＳ Ｐゴシック" panose="020B0600070205080204" pitchFamily="50" charset="-128"/>
              </a:rPr>
              <a:t>　「書くこと」の指導におけるポイントは、この３点です。</a:t>
            </a:r>
            <a:endParaRPr lang="en-US" altLang="ja-JP" sz="1000"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0"/>
          </p:nvPr>
        </p:nvSpPr>
        <p:spPr/>
        <p:txBody>
          <a:bodyPr/>
          <a:lstStyle/>
          <a:p>
            <a:fld id="{048A7697-5E3F-4AFE-AA80-D3F9FC78EDEB}" type="slidenum">
              <a:rPr kumimoji="1" lang="ja-JP" altLang="en-US" smtClean="0"/>
              <a:t>4</a:t>
            </a:fld>
            <a:endParaRPr kumimoji="1" lang="ja-JP" altLang="en-US"/>
          </a:p>
        </p:txBody>
      </p:sp>
    </p:spTree>
    <p:extLst>
      <p:ext uri="{BB962C8B-B14F-4D97-AF65-F5344CB8AC3E}">
        <p14:creationId xmlns:p14="http://schemas.microsoft.com/office/powerpoint/2010/main" val="4218755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000" dirty="0">
                <a:latin typeface="ＭＳ Ｐゴシック" panose="020B0600070205080204" pitchFamily="50" charset="-128"/>
                <a:ea typeface="ＭＳ Ｐゴシック" panose="020B0600070205080204" pitchFamily="50" charset="-128"/>
              </a:rPr>
              <a:t>　第５学年では、外国語活動の中で、音声で慣れ親しんだアルファベットと出会いなおしをします。</a:t>
            </a:r>
            <a:endParaRPr lang="en-US" altLang="ja-JP" sz="1000" dirty="0">
              <a:latin typeface="ＭＳ Ｐゴシック" panose="020B0600070205080204" pitchFamily="50" charset="-128"/>
              <a:ea typeface="ＭＳ Ｐゴシック" panose="020B0600070205080204" pitchFamily="50" charset="-128"/>
            </a:endParaRPr>
          </a:p>
          <a:p>
            <a:r>
              <a:rPr lang="ja-JP" altLang="en-US" sz="1000" dirty="0">
                <a:latin typeface="ＭＳ Ｐゴシック" panose="020B0600070205080204" pitchFamily="50" charset="-128"/>
                <a:ea typeface="ＭＳ Ｐゴシック" panose="020B0600070205080204" pitchFamily="50" charset="-128"/>
              </a:rPr>
              <a:t>　このようなワークシートの手本を基に、</a:t>
            </a:r>
            <a:r>
              <a:rPr lang="en-US" altLang="ja-JP" sz="1000" dirty="0">
                <a:latin typeface="ＭＳ Ｐゴシック" panose="020B0600070205080204" pitchFamily="50" charset="-128"/>
                <a:ea typeface="ＭＳ Ｐゴシック" panose="020B0600070205080204" pitchFamily="50" charset="-128"/>
              </a:rPr>
              <a:t>4</a:t>
            </a:r>
            <a:r>
              <a:rPr lang="ja-JP" altLang="en-US" sz="1000" dirty="0">
                <a:latin typeface="ＭＳ Ｐゴシック" panose="020B0600070205080204" pitchFamily="50" charset="-128"/>
                <a:ea typeface="ＭＳ Ｐゴシック" panose="020B0600070205080204" pitchFamily="50" charset="-128"/>
              </a:rPr>
              <a:t>線上に高さや形に気を付けながら丁寧に</a:t>
            </a:r>
            <a:r>
              <a:rPr lang="en-US" altLang="ja-JP" sz="1000" dirty="0">
                <a:latin typeface="ＭＳ Ｐゴシック" panose="020B0600070205080204" pitchFamily="50" charset="-128"/>
                <a:ea typeface="ＭＳ Ｐゴシック" panose="020B0600070205080204" pitchFamily="50" charset="-128"/>
              </a:rPr>
              <a:t>｢</a:t>
            </a:r>
            <a:r>
              <a:rPr lang="ja-JP" altLang="en-US" sz="1000" dirty="0">
                <a:latin typeface="ＭＳ Ｐゴシック" panose="020B0600070205080204" pitchFamily="50" charset="-128"/>
                <a:ea typeface="ＭＳ Ｐゴシック" panose="020B0600070205080204" pitchFamily="50" charset="-128"/>
              </a:rPr>
              <a:t>書くこと</a:t>
            </a:r>
            <a:r>
              <a:rPr lang="en-US" altLang="ja-JP" sz="1000" dirty="0">
                <a:latin typeface="ＭＳ Ｐゴシック" panose="020B0600070205080204" pitchFamily="50" charset="-128"/>
                <a:ea typeface="ＭＳ Ｐゴシック" panose="020B0600070205080204" pitchFamily="50" charset="-128"/>
              </a:rPr>
              <a:t>｣</a:t>
            </a:r>
            <a:r>
              <a:rPr lang="ja-JP" altLang="en-US" sz="1000" dirty="0">
                <a:latin typeface="ＭＳ Ｐゴシック" panose="020B0600070205080204" pitchFamily="50" charset="-128"/>
                <a:ea typeface="ＭＳ Ｐゴシック" panose="020B0600070205080204" pitchFamily="50" charset="-128"/>
              </a:rPr>
              <a:t>の活動を行います。</a:t>
            </a:r>
            <a:endParaRPr lang="en-US" altLang="ja-JP" sz="1000" dirty="0">
              <a:latin typeface="ＭＳ Ｐゴシック" panose="020B0600070205080204" pitchFamily="50" charset="-128"/>
              <a:ea typeface="ＭＳ Ｐゴシック" panose="020B0600070205080204" pitchFamily="50"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048A7697-5E3F-4AFE-AA80-D3F9FC78EDEB}" type="slidenum">
              <a:rPr kumimoji="1" lang="ja-JP" altLang="en-US" smtClean="0"/>
              <a:t>5</a:t>
            </a:fld>
            <a:endParaRPr kumimoji="1" lang="ja-JP" altLang="en-US"/>
          </a:p>
        </p:txBody>
      </p:sp>
    </p:spTree>
    <p:extLst>
      <p:ext uri="{BB962C8B-B14F-4D97-AF65-F5344CB8AC3E}">
        <p14:creationId xmlns:p14="http://schemas.microsoft.com/office/powerpoint/2010/main" val="2260411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000" dirty="0">
                <a:latin typeface="ＭＳ Ｐゴシック" panose="020B0600070205080204" pitchFamily="50" charset="-128"/>
                <a:ea typeface="ＭＳ Ｐゴシック" panose="020B0600070205080204" pitchFamily="50" charset="-128"/>
              </a:rPr>
              <a:t>　指導する際の注意点としては、</a:t>
            </a:r>
            <a:r>
              <a:rPr lang="en-US" altLang="ja-JP" sz="1000" dirty="0">
                <a:latin typeface="ＭＳ Ｐゴシック" panose="020B0600070205080204" pitchFamily="50" charset="-128"/>
                <a:ea typeface="ＭＳ Ｐゴシック" panose="020B0600070205080204" pitchFamily="50" charset="-128"/>
              </a:rPr>
              <a:t>4</a:t>
            </a:r>
            <a:r>
              <a:rPr lang="ja-JP" altLang="en-US" sz="1000" dirty="0">
                <a:latin typeface="ＭＳ Ｐゴシック" panose="020B0600070205080204" pitchFamily="50" charset="-128"/>
                <a:ea typeface="ＭＳ Ｐゴシック" panose="020B0600070205080204" pitchFamily="50" charset="-128"/>
              </a:rPr>
              <a:t>線上に丁寧に書くように指導することです。</a:t>
            </a:r>
            <a:endParaRPr lang="en-US" altLang="ja-JP" sz="1000" dirty="0">
              <a:latin typeface="ＭＳ Ｐゴシック" panose="020B0600070205080204" pitchFamily="50" charset="-128"/>
              <a:ea typeface="ＭＳ Ｐゴシック" panose="020B0600070205080204" pitchFamily="50" charset="-128"/>
            </a:endParaRPr>
          </a:p>
          <a:p>
            <a:r>
              <a:rPr lang="ja-JP" altLang="en-US" sz="1000" dirty="0">
                <a:latin typeface="ＭＳ Ｐゴシック" panose="020B0600070205080204" pitchFamily="50" charset="-128"/>
                <a:ea typeface="ＭＳ Ｐゴシック" panose="020B0600070205080204" pitchFamily="50" charset="-128"/>
              </a:rPr>
              <a:t>　★一番上が第１線で、青い線が第３線です。第３線を基準にして、建物に例えると、上から★１階、★２階、下が★地下１階のように指導を行うと児童に分かりやすく伝えられます。</a:t>
            </a:r>
            <a:endParaRPr lang="en-US" altLang="ja-JP" sz="1000" dirty="0">
              <a:latin typeface="ＭＳ Ｐゴシック" panose="020B0600070205080204" pitchFamily="50" charset="-128"/>
              <a:ea typeface="ＭＳ Ｐゴシック" panose="020B0600070205080204" pitchFamily="50" charset="-128"/>
            </a:endParaRPr>
          </a:p>
          <a:p>
            <a:r>
              <a:rPr lang="ja-JP" altLang="en-US" sz="1000" dirty="0">
                <a:latin typeface="ＭＳ Ｐゴシック" panose="020B0600070205080204" pitchFamily="50" charset="-128"/>
                <a:ea typeface="ＭＳ Ｐゴシック" panose="020B0600070205080204" pitchFamily="50" charset="-128"/>
              </a:rPr>
              <a:t>　★アルファベットの大文字は、すべて第１線から第３線の間に書きます。</a:t>
            </a:r>
            <a:endParaRPr lang="en-US" altLang="ja-JP" sz="1000" dirty="0">
              <a:latin typeface="ＭＳ Ｐゴシック" panose="020B0600070205080204" pitchFamily="50" charset="-128"/>
              <a:ea typeface="ＭＳ Ｐゴシック" panose="020B0600070205080204" pitchFamily="50" charset="-128"/>
            </a:endParaRPr>
          </a:p>
          <a:p>
            <a:r>
              <a:rPr lang="ja-JP" altLang="en-US" sz="1000" dirty="0">
                <a:latin typeface="ＭＳ Ｐゴシック" panose="020B0600070205080204" pitchFamily="50" charset="-128"/>
                <a:ea typeface="ＭＳ Ｐゴシック" panose="020B0600070205080204" pitchFamily="50" charset="-128"/>
              </a:rPr>
              <a:t>　★また、特に形の似ている★</a:t>
            </a:r>
            <a:r>
              <a:rPr lang="en-US" altLang="ja-JP" sz="1000" dirty="0">
                <a:latin typeface="ＭＳ Ｐゴシック" panose="020B0600070205080204" pitchFamily="50" charset="-128"/>
                <a:ea typeface="ＭＳ Ｐゴシック" panose="020B0600070205080204" pitchFamily="50" charset="-128"/>
              </a:rPr>
              <a:t>｢b｣</a:t>
            </a:r>
            <a:r>
              <a:rPr lang="ja-JP" altLang="en-US" sz="1000" dirty="0">
                <a:latin typeface="ＭＳ Ｐゴシック" panose="020B0600070205080204" pitchFamily="50" charset="-128"/>
                <a:ea typeface="ＭＳ Ｐゴシック" panose="020B0600070205080204" pitchFamily="50" charset="-128"/>
              </a:rPr>
              <a:t>と★</a:t>
            </a:r>
            <a:r>
              <a:rPr lang="en-US" altLang="ja-JP" sz="1000" dirty="0">
                <a:latin typeface="ＭＳ Ｐゴシック" panose="020B0600070205080204" pitchFamily="50" charset="-128"/>
                <a:ea typeface="ＭＳ Ｐゴシック" panose="020B0600070205080204" pitchFamily="50" charset="-128"/>
              </a:rPr>
              <a:t>｢d｣</a:t>
            </a:r>
            <a:r>
              <a:rPr lang="ja-JP" altLang="en-US" sz="1000" dirty="0">
                <a:latin typeface="ＭＳ Ｐゴシック" panose="020B0600070205080204" pitchFamily="50" charset="-128"/>
                <a:ea typeface="ＭＳ Ｐゴシック" panose="020B0600070205080204" pitchFamily="50" charset="-128"/>
              </a:rPr>
              <a:t>や，★</a:t>
            </a:r>
            <a:r>
              <a:rPr lang="en-US" altLang="ja-JP" sz="1000" dirty="0">
                <a:latin typeface="ＭＳ Ｐゴシック" panose="020B0600070205080204" pitchFamily="50" charset="-128"/>
                <a:ea typeface="ＭＳ Ｐゴシック" panose="020B0600070205080204" pitchFamily="50" charset="-128"/>
              </a:rPr>
              <a:t>｢</a:t>
            </a:r>
            <a:r>
              <a:rPr lang="ja-JP" altLang="en-US" sz="1000" dirty="0">
                <a:latin typeface="ＭＳ Ｐゴシック" panose="020B0600070205080204" pitchFamily="50" charset="-128"/>
                <a:ea typeface="ＭＳ Ｐゴシック" panose="020B0600070205080204" pitchFamily="50" charset="-128"/>
              </a:rPr>
              <a:t>ｐ</a:t>
            </a:r>
            <a:r>
              <a:rPr lang="en-US" altLang="ja-JP" sz="1000" dirty="0">
                <a:latin typeface="ＭＳ Ｐゴシック" panose="020B0600070205080204" pitchFamily="50" charset="-128"/>
                <a:ea typeface="ＭＳ Ｐゴシック" panose="020B0600070205080204" pitchFamily="50" charset="-128"/>
              </a:rPr>
              <a:t>｣</a:t>
            </a:r>
            <a:r>
              <a:rPr lang="ja-JP" altLang="en-US" sz="1000" dirty="0">
                <a:latin typeface="ＭＳ Ｐゴシック" panose="020B0600070205080204" pitchFamily="50" charset="-128"/>
                <a:ea typeface="ＭＳ Ｐゴシック" panose="020B0600070205080204" pitchFamily="50" charset="-128"/>
              </a:rPr>
              <a:t>と★</a:t>
            </a:r>
            <a:r>
              <a:rPr lang="en-US" altLang="ja-JP" sz="1000" dirty="0">
                <a:latin typeface="ＭＳ Ｐゴシック" panose="020B0600070205080204" pitchFamily="50" charset="-128"/>
                <a:ea typeface="ＭＳ Ｐゴシック" panose="020B0600070205080204" pitchFamily="50" charset="-128"/>
              </a:rPr>
              <a:t>｢</a:t>
            </a:r>
            <a:r>
              <a:rPr lang="ja-JP" altLang="en-US" sz="1000" dirty="0">
                <a:latin typeface="ＭＳ Ｐゴシック" panose="020B0600070205080204" pitchFamily="50" charset="-128"/>
                <a:ea typeface="ＭＳ Ｐゴシック" panose="020B0600070205080204" pitchFamily="50" charset="-128"/>
              </a:rPr>
              <a:t>ｑ</a:t>
            </a:r>
            <a:r>
              <a:rPr lang="en-US" altLang="ja-JP" sz="1000" dirty="0">
                <a:latin typeface="ＭＳ Ｐゴシック" panose="020B0600070205080204" pitchFamily="50" charset="-128"/>
                <a:ea typeface="ＭＳ Ｐゴシック" panose="020B0600070205080204" pitchFamily="50" charset="-128"/>
              </a:rPr>
              <a:t>｣</a:t>
            </a:r>
            <a:r>
              <a:rPr lang="ja-JP" altLang="en-US" sz="1000" dirty="0">
                <a:latin typeface="ＭＳ Ｐゴシック" panose="020B0600070205080204" pitchFamily="50" charset="-128"/>
                <a:ea typeface="ＭＳ Ｐゴシック" panose="020B0600070205080204" pitchFamily="50" charset="-128"/>
              </a:rPr>
              <a:t>などの文字は上下、左右の向きなどにも意識を向けさせるようにします。</a:t>
            </a:r>
            <a:endParaRPr lang="en-US" altLang="ja-JP" sz="1000" dirty="0">
              <a:latin typeface="ＭＳ Ｐゴシック" panose="020B0600070205080204" pitchFamily="50" charset="-128"/>
              <a:ea typeface="ＭＳ Ｐゴシック" panose="020B0600070205080204" pitchFamily="50" charset="-128"/>
            </a:endParaRPr>
          </a:p>
          <a:p>
            <a:endParaRPr kumimoji="1" lang="en-US" altLang="ja-JP" dirty="0"/>
          </a:p>
        </p:txBody>
      </p:sp>
      <p:sp>
        <p:nvSpPr>
          <p:cNvPr id="4" name="スライド番号プレースホルダー 3"/>
          <p:cNvSpPr>
            <a:spLocks noGrp="1"/>
          </p:cNvSpPr>
          <p:nvPr>
            <p:ph type="sldNum" sz="quarter" idx="10"/>
          </p:nvPr>
        </p:nvSpPr>
        <p:spPr/>
        <p:txBody>
          <a:bodyPr/>
          <a:lstStyle/>
          <a:p>
            <a:fld id="{48DBEF0F-A24E-4440-A48A-DB51A15F45C6}" type="slidenum">
              <a:rPr kumimoji="1" lang="ja-JP" altLang="en-US" smtClean="0"/>
              <a:t>6</a:t>
            </a:fld>
            <a:endParaRPr kumimoji="1" lang="ja-JP" altLang="en-US"/>
          </a:p>
        </p:txBody>
      </p:sp>
    </p:spTree>
    <p:extLst>
      <p:ext uri="{BB962C8B-B14F-4D97-AF65-F5344CB8AC3E}">
        <p14:creationId xmlns:p14="http://schemas.microsoft.com/office/powerpoint/2010/main" val="4045045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000" dirty="0">
                <a:latin typeface="ＭＳ Ｐゴシック" panose="020B0600070205080204" pitchFamily="50" charset="-128"/>
                <a:ea typeface="ＭＳ Ｐゴシック" panose="020B0600070205080204" pitchFamily="50" charset="-128"/>
              </a:rPr>
              <a:t>　このように、４線上に語句や文を書き写す際のポイントを示しながら、丁寧な指導を行うことが必要です。</a:t>
            </a:r>
            <a:endParaRPr lang="en-US" altLang="ja-JP" sz="1000" dirty="0">
              <a:latin typeface="ＭＳ Ｐゴシック" panose="020B0600070205080204" pitchFamily="50" charset="-128"/>
              <a:ea typeface="ＭＳ Ｐゴシック" panose="020B0600070205080204" pitchFamily="50" charset="-128"/>
            </a:endParaRPr>
          </a:p>
          <a:p>
            <a:r>
              <a:rPr lang="ja-JP" altLang="en-US" sz="1000" dirty="0">
                <a:latin typeface="ＭＳ Ｐゴシック" panose="020B0600070205080204" pitchFamily="50" charset="-128"/>
                <a:ea typeface="ＭＳ Ｐゴシック" panose="020B0600070205080204" pitchFamily="50" charset="-128"/>
              </a:rPr>
              <a:t>　★一つの単語は、字間を詰めて書きます。</a:t>
            </a:r>
            <a:endParaRPr lang="en-US" altLang="ja-JP" sz="1000" dirty="0">
              <a:latin typeface="ＭＳ Ｐゴシック" panose="020B0600070205080204" pitchFamily="50" charset="-128"/>
              <a:ea typeface="ＭＳ Ｐゴシック" panose="020B0600070205080204" pitchFamily="50" charset="-128"/>
            </a:endParaRPr>
          </a:p>
          <a:p>
            <a:r>
              <a:rPr lang="ja-JP" altLang="en-US" sz="1000" dirty="0">
                <a:latin typeface="ＭＳ Ｐゴシック" panose="020B0600070205080204" pitchFamily="50" charset="-128"/>
                <a:ea typeface="ＭＳ Ｐゴシック" panose="020B0600070205080204" pitchFamily="50" charset="-128"/>
              </a:rPr>
              <a:t>　★文は、このように詰めて書いてしまうと読みにくくなります。★</a:t>
            </a:r>
            <a:endParaRPr lang="en-US" altLang="ja-JP" sz="1000" dirty="0">
              <a:latin typeface="ＭＳ Ｐゴシック" panose="020B0600070205080204" pitchFamily="50" charset="-128"/>
              <a:ea typeface="ＭＳ Ｐゴシック" panose="020B0600070205080204" pitchFamily="50" charset="-128"/>
            </a:endParaRPr>
          </a:p>
          <a:p>
            <a:r>
              <a:rPr lang="ja-JP" altLang="en-US" sz="1000" dirty="0">
                <a:latin typeface="ＭＳ Ｐゴシック" panose="020B0600070205080204" pitchFamily="50" charset="-128"/>
                <a:ea typeface="ＭＳ Ｐゴシック" panose="020B0600070205080204" pitchFamily="50" charset="-128"/>
              </a:rPr>
              <a:t>　★語と語の間をあけて書くように指導します。</a:t>
            </a:r>
            <a:endParaRPr lang="en-US" altLang="ja-JP" sz="1000" dirty="0">
              <a:latin typeface="ＭＳ Ｐゴシック" panose="020B0600070205080204" pitchFamily="50" charset="-128"/>
              <a:ea typeface="ＭＳ Ｐゴシック" panose="020B0600070205080204" pitchFamily="50" charset="-128"/>
            </a:endParaRPr>
          </a:p>
          <a:p>
            <a:r>
              <a:rPr lang="ja-JP" altLang="en-US" sz="1000" dirty="0">
                <a:latin typeface="ＭＳ Ｐゴシック" panose="020B0600070205080204" pitchFamily="50" charset="-128"/>
                <a:ea typeface="ＭＳ Ｐゴシック" panose="020B0600070205080204" pitchFamily="50" charset="-128"/>
              </a:rPr>
              <a:t>　★指一本分（小文字</a:t>
            </a:r>
            <a:r>
              <a:rPr lang="en-US" altLang="ja-JP" sz="1000" dirty="0">
                <a:latin typeface="ＭＳ Ｐゴシック" panose="020B0600070205080204" pitchFamily="50" charset="-128"/>
                <a:ea typeface="ＭＳ Ｐゴシック" panose="020B0600070205080204" pitchFamily="50" charset="-128"/>
              </a:rPr>
              <a:t>1</a:t>
            </a:r>
            <a:r>
              <a:rPr lang="ja-JP" altLang="en-US" sz="1000" dirty="0">
                <a:latin typeface="ＭＳ Ｐゴシック" panose="020B0600070205080204" pitchFamily="50" charset="-128"/>
                <a:ea typeface="ＭＳ Ｐゴシック" panose="020B0600070205080204" pitchFamily="50" charset="-128"/>
              </a:rPr>
              <a:t>文字くらい）空けるなど、★具体的な指示を心がけます。</a:t>
            </a:r>
            <a:endParaRPr lang="en-US" altLang="ja-JP" sz="1000" dirty="0">
              <a:latin typeface="ＭＳ Ｐゴシック" panose="020B0600070205080204" pitchFamily="50" charset="-128"/>
              <a:ea typeface="ＭＳ Ｐゴシック" panose="020B0600070205080204" pitchFamily="50" charset="-128"/>
            </a:endParaRPr>
          </a:p>
          <a:p>
            <a:r>
              <a:rPr lang="ja-JP" altLang="en-US" sz="1000" dirty="0">
                <a:latin typeface="ＭＳ Ｐゴシック" panose="020B0600070205080204" pitchFamily="50" charset="-128"/>
                <a:ea typeface="ＭＳ Ｐゴシック" panose="020B0600070205080204" pitchFamily="50" charset="-128"/>
              </a:rPr>
              <a:t>　★文の終わりには、ピリオド（</a:t>
            </a:r>
            <a:r>
              <a:rPr lang="en-US" altLang="ja-JP" sz="1000" dirty="0">
                <a:latin typeface="ＭＳ Ｐゴシック" panose="020B0600070205080204" pitchFamily="50" charset="-128"/>
                <a:ea typeface="ＭＳ Ｐゴシック" panose="020B0600070205080204" pitchFamily="50" charset="-128"/>
              </a:rPr>
              <a:t>.</a:t>
            </a:r>
            <a:r>
              <a:rPr lang="ja-JP" altLang="en-US" sz="1000" dirty="0">
                <a:latin typeface="ＭＳ Ｐゴシック" panose="020B0600070205080204" pitchFamily="50" charset="-128"/>
                <a:ea typeface="ＭＳ Ｐゴシック" panose="020B0600070205080204" pitchFamily="50" charset="-128"/>
              </a:rPr>
              <a:t>）を付けることなどを丁寧に繰り返し指導します。</a:t>
            </a:r>
          </a:p>
        </p:txBody>
      </p:sp>
      <p:sp>
        <p:nvSpPr>
          <p:cNvPr id="4" name="スライド番号プレースホルダー 3"/>
          <p:cNvSpPr>
            <a:spLocks noGrp="1"/>
          </p:cNvSpPr>
          <p:nvPr>
            <p:ph type="sldNum" sz="quarter" idx="10"/>
          </p:nvPr>
        </p:nvSpPr>
        <p:spPr/>
        <p:txBody>
          <a:bodyPr/>
          <a:lstStyle/>
          <a:p>
            <a:fld id="{48DBEF0F-A24E-4440-A48A-DB51A15F45C6}" type="slidenum">
              <a:rPr kumimoji="1" lang="ja-JP" altLang="en-US" smtClean="0"/>
              <a:t>7</a:t>
            </a:fld>
            <a:endParaRPr kumimoji="1" lang="ja-JP" altLang="en-US"/>
          </a:p>
        </p:txBody>
      </p:sp>
    </p:spTree>
    <p:extLst>
      <p:ext uri="{BB962C8B-B14F-4D97-AF65-F5344CB8AC3E}">
        <p14:creationId xmlns:p14="http://schemas.microsoft.com/office/powerpoint/2010/main" val="3975628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000" dirty="0">
                <a:latin typeface="ＭＳ Ｐゴシック" panose="020B0600070205080204" pitchFamily="50" charset="-128"/>
                <a:ea typeface="ＭＳ Ｐゴシック" panose="020B0600070205080204" pitchFamily="50" charset="-128"/>
              </a:rPr>
              <a:t>　</a:t>
            </a:r>
            <a:r>
              <a:rPr lang="en-US" altLang="ja-JP" sz="1000" dirty="0">
                <a:latin typeface="ＭＳ Ｐゴシック" panose="020B0600070205080204" pitchFamily="50" charset="-128"/>
                <a:ea typeface="ＭＳ Ｐゴシック" panose="020B0600070205080204" pitchFamily="50" charset="-128"/>
              </a:rPr>
              <a:t>｢</a:t>
            </a:r>
            <a:r>
              <a:rPr lang="ja-JP" altLang="en-US" sz="1000" dirty="0">
                <a:latin typeface="ＭＳ Ｐゴシック" panose="020B0600070205080204" pitchFamily="50" charset="-128"/>
                <a:ea typeface="ＭＳ Ｐゴシック" panose="020B0600070205080204" pitchFamily="50" charset="-128"/>
              </a:rPr>
              <a:t>読むこと</a:t>
            </a:r>
            <a:r>
              <a:rPr lang="en-US" altLang="ja-JP" sz="1000" dirty="0">
                <a:latin typeface="ＭＳ Ｐゴシック" panose="020B0600070205080204" pitchFamily="50" charset="-128"/>
                <a:ea typeface="ＭＳ Ｐゴシック" panose="020B0600070205080204" pitchFamily="50" charset="-128"/>
              </a:rPr>
              <a:t>｣</a:t>
            </a:r>
            <a:r>
              <a:rPr lang="ja-JP" altLang="en-US" sz="1000" dirty="0">
                <a:latin typeface="ＭＳ Ｐゴシック" panose="020B0600070205080204" pitchFamily="50" charset="-128"/>
                <a:ea typeface="ＭＳ Ｐゴシック" panose="020B0600070205080204" pitchFamily="50" charset="-128"/>
              </a:rPr>
              <a:t>の活動同様、★すぐに書かせず、★音声で十分に慣れ親しんだ語句や表現を書くという流れを意識して指導します。</a:t>
            </a:r>
            <a:endParaRPr lang="en-US" altLang="ja-JP" sz="1000"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0"/>
          </p:nvPr>
        </p:nvSpPr>
        <p:spPr/>
        <p:txBody>
          <a:bodyPr/>
          <a:lstStyle/>
          <a:p>
            <a:fld id="{048A7697-5E3F-4AFE-AA80-D3F9FC78EDEB}" type="slidenum">
              <a:rPr kumimoji="1" lang="ja-JP" altLang="en-US" smtClean="0"/>
              <a:t>8</a:t>
            </a:fld>
            <a:endParaRPr kumimoji="1" lang="ja-JP" altLang="en-US"/>
          </a:p>
        </p:txBody>
      </p:sp>
    </p:spTree>
    <p:extLst>
      <p:ext uri="{BB962C8B-B14F-4D97-AF65-F5344CB8AC3E}">
        <p14:creationId xmlns:p14="http://schemas.microsoft.com/office/powerpoint/2010/main" val="1296456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06">
              <a:defRPr/>
            </a:pPr>
            <a:r>
              <a:rPr lang="ja-JP" altLang="en-US" dirty="0">
                <a:latin typeface="AR P丸ゴシック体M" panose="020B0600010101010101" pitchFamily="50" charset="-128"/>
                <a:ea typeface="AR P丸ゴシック体M" panose="020B0600010101010101" pitchFamily="50" charset="-128"/>
              </a:rPr>
              <a:t>　</a:t>
            </a:r>
            <a:r>
              <a:rPr lang="ja-JP" altLang="en-US" sz="1000" dirty="0">
                <a:latin typeface="ＭＳ Ｐゴシック" panose="020B0600070205080204" pitchFamily="50" charset="-128"/>
                <a:ea typeface="ＭＳ Ｐゴシック" panose="020B0600070205080204" pitchFamily="50" charset="-128"/>
              </a:rPr>
              <a:t>ここで、</a:t>
            </a:r>
            <a:r>
              <a:rPr lang="en-US" altLang="ja-JP" sz="1000" dirty="0">
                <a:latin typeface="ＭＳ Ｐゴシック" panose="020B0600070205080204" pitchFamily="50" charset="-128"/>
                <a:ea typeface="ＭＳ Ｐゴシック" panose="020B0600070205080204" pitchFamily="50" charset="-128"/>
              </a:rPr>
              <a:t>Let</a:t>
            </a:r>
            <a:r>
              <a:rPr lang="ja-JP" altLang="en-US" sz="1000" dirty="0">
                <a:latin typeface="ＭＳ Ｐゴシック" panose="020B0600070205080204" pitchFamily="50" charset="-128"/>
                <a:ea typeface="ＭＳ Ｐゴシック" panose="020B0600070205080204" pitchFamily="50" charset="-128"/>
              </a:rPr>
              <a:t>’</a:t>
            </a:r>
            <a:r>
              <a:rPr lang="en-US" altLang="ja-JP" sz="1000" dirty="0">
                <a:latin typeface="ＭＳ Ｐゴシック" panose="020B0600070205080204" pitchFamily="50" charset="-128"/>
                <a:ea typeface="ＭＳ Ｐゴシック" panose="020B0600070205080204" pitchFamily="50" charset="-128"/>
              </a:rPr>
              <a:t>s</a:t>
            </a:r>
            <a:r>
              <a:rPr lang="ja-JP" altLang="en-US" sz="1000" dirty="0">
                <a:latin typeface="ＭＳ Ｐゴシック" panose="020B0600070205080204" pitchFamily="50" charset="-128"/>
                <a:ea typeface="ＭＳ Ｐゴシック" panose="020B0600070205080204" pitchFamily="50" charset="-128"/>
              </a:rPr>
              <a:t>　</a:t>
            </a:r>
            <a:r>
              <a:rPr lang="en-US" altLang="ja-JP" sz="1000" dirty="0">
                <a:latin typeface="ＭＳ Ｐゴシック" panose="020B0600070205080204" pitchFamily="50" charset="-128"/>
                <a:ea typeface="ＭＳ Ｐゴシック" panose="020B0600070205080204" pitchFamily="50" charset="-128"/>
              </a:rPr>
              <a:t>Read and Write</a:t>
            </a:r>
            <a:r>
              <a:rPr lang="ja-JP" altLang="en-US" sz="1000" dirty="0">
                <a:latin typeface="ＭＳ Ｐゴシック" panose="020B0600070205080204" pitchFamily="50" charset="-128"/>
                <a:ea typeface="ＭＳ Ｐゴシック" panose="020B0600070205080204" pitchFamily="50" charset="-128"/>
              </a:rPr>
              <a:t>を例に段階を経た活動の具体例を紹介します。</a:t>
            </a:r>
            <a:endParaRPr lang="en-US" altLang="ja-JP" sz="1000" dirty="0">
              <a:latin typeface="ＭＳ Ｐゴシック" panose="020B0600070205080204" pitchFamily="50" charset="-128"/>
              <a:ea typeface="ＭＳ Ｐゴシック" panose="020B0600070205080204" pitchFamily="50" charset="-128"/>
            </a:endParaRPr>
          </a:p>
          <a:p>
            <a:pPr defTabSz="914306">
              <a:defRPr/>
            </a:pPr>
            <a:r>
              <a:rPr lang="ja-JP" altLang="en-US" sz="1000" dirty="0">
                <a:latin typeface="ＭＳ Ｐゴシック" panose="020B0600070205080204" pitchFamily="50" charset="-128"/>
                <a:ea typeface="ＭＳ Ｐゴシック" panose="020B0600070205080204" pitchFamily="50" charset="-128"/>
              </a:rPr>
              <a:t>　★</a:t>
            </a:r>
            <a:r>
              <a:rPr lang="en-US" altLang="ja-JP" sz="1000" dirty="0">
                <a:latin typeface="ＭＳ Ｐゴシック" panose="020B0600070205080204" pitchFamily="50" charset="-128"/>
                <a:ea typeface="ＭＳ Ｐゴシック" panose="020B0600070205080204" pitchFamily="50" charset="-128"/>
              </a:rPr>
              <a:t>｢</a:t>
            </a:r>
            <a:r>
              <a:rPr lang="ja-JP" altLang="en-US" sz="1000" dirty="0">
                <a:latin typeface="ＭＳ Ｐゴシック" panose="020B0600070205080204" pitchFamily="50" charset="-128"/>
                <a:ea typeface="ＭＳ Ｐゴシック" panose="020B0600070205080204" pitchFamily="50" charset="-128"/>
              </a:rPr>
              <a:t>カードを選び，語順に気を付けながら貼る</a:t>
            </a:r>
            <a:r>
              <a:rPr lang="en-US" altLang="ja-JP" sz="1000" dirty="0">
                <a:latin typeface="ＭＳ Ｐゴシック" panose="020B0600070205080204" pitchFamily="50" charset="-128"/>
                <a:ea typeface="ＭＳ Ｐゴシック" panose="020B0600070205080204" pitchFamily="50" charset="-128"/>
              </a:rPr>
              <a:t>｣</a:t>
            </a:r>
            <a:r>
              <a:rPr lang="ja-JP" altLang="en-US" sz="1000" dirty="0">
                <a:latin typeface="ＭＳ Ｐゴシック" panose="020B0600070205080204" pitchFamily="50" charset="-128"/>
                <a:ea typeface="ＭＳ Ｐゴシック" panose="020B0600070205080204" pitchFamily="50" charset="-128"/>
              </a:rPr>
              <a:t>活動、</a:t>
            </a:r>
            <a:endParaRPr lang="en-US" altLang="ja-JP" sz="1000" dirty="0">
              <a:latin typeface="ＭＳ Ｐゴシック" panose="020B0600070205080204" pitchFamily="50" charset="-128"/>
              <a:ea typeface="ＭＳ Ｐゴシック" panose="020B0600070205080204" pitchFamily="50" charset="-128"/>
            </a:endParaRPr>
          </a:p>
          <a:p>
            <a:pPr defTabSz="914306">
              <a:defRPr/>
            </a:pPr>
            <a:r>
              <a:rPr lang="ja-JP" altLang="en-US" sz="1000" dirty="0">
                <a:latin typeface="ＭＳ Ｐゴシック" panose="020B0600070205080204" pitchFamily="50" charset="-128"/>
                <a:ea typeface="ＭＳ Ｐゴシック" panose="020B0600070205080204" pitchFamily="50" charset="-128"/>
              </a:rPr>
              <a:t>　★</a:t>
            </a:r>
            <a:r>
              <a:rPr lang="en-US" altLang="ja-JP" sz="1000" dirty="0">
                <a:latin typeface="ＭＳ Ｐゴシック" panose="020B0600070205080204" pitchFamily="50" charset="-128"/>
                <a:ea typeface="ＭＳ Ｐゴシック" panose="020B0600070205080204" pitchFamily="50" charset="-128"/>
              </a:rPr>
              <a:t>I can, I can’t</a:t>
            </a:r>
            <a:r>
              <a:rPr lang="ja-JP" altLang="en-US" sz="1000" dirty="0">
                <a:latin typeface="ＭＳ Ｐゴシック" panose="020B0600070205080204" pitchFamily="50" charset="-128"/>
                <a:ea typeface="ＭＳ Ｐゴシック" panose="020B0600070205080204" pitchFamily="50" charset="-128"/>
              </a:rPr>
              <a:t>をなぞり書きし，自分の立場でできることできないことを，</a:t>
            </a:r>
            <a:r>
              <a:rPr lang="en-US" altLang="ja-JP" sz="1000" dirty="0">
                <a:latin typeface="ＭＳ Ｐゴシック" panose="020B0600070205080204" pitchFamily="50" charset="-128"/>
                <a:ea typeface="ＭＳ Ｐゴシック" panose="020B0600070205080204" pitchFamily="50" charset="-128"/>
              </a:rPr>
              <a:t>Hint Box</a:t>
            </a:r>
            <a:r>
              <a:rPr lang="ja-JP" altLang="en-US" sz="1000" dirty="0">
                <a:latin typeface="ＭＳ Ｐゴシック" panose="020B0600070205080204" pitchFamily="50" charset="-128"/>
                <a:ea typeface="ＭＳ Ｐゴシック" panose="020B0600070205080204" pitchFamily="50" charset="-128"/>
              </a:rPr>
              <a:t>から語句を選んで言う活動、</a:t>
            </a:r>
            <a:endParaRPr lang="en-US" altLang="ja-JP" sz="1000" dirty="0">
              <a:latin typeface="ＭＳ Ｐゴシック" panose="020B0600070205080204" pitchFamily="50" charset="-128"/>
              <a:ea typeface="ＭＳ Ｐゴシック" panose="020B0600070205080204" pitchFamily="50" charset="-128"/>
            </a:endParaRPr>
          </a:p>
          <a:p>
            <a:r>
              <a:rPr lang="ja-JP" altLang="en-US" sz="1000" dirty="0">
                <a:latin typeface="ＭＳ Ｐゴシック" panose="020B0600070205080204" pitchFamily="50" charset="-128"/>
                <a:ea typeface="ＭＳ Ｐゴシック" panose="020B0600070205080204" pitchFamily="50" charset="-128"/>
              </a:rPr>
              <a:t>　★</a:t>
            </a:r>
            <a:r>
              <a:rPr lang="en-US" altLang="ja-JP" sz="1000" dirty="0">
                <a:latin typeface="ＭＳ Ｐゴシック" panose="020B0600070205080204" pitchFamily="50" charset="-128"/>
                <a:ea typeface="ＭＳ Ｐゴシック" panose="020B0600070205080204" pitchFamily="50" charset="-128"/>
              </a:rPr>
              <a:t>Let’s Talk</a:t>
            </a:r>
            <a:r>
              <a:rPr lang="ja-JP" altLang="en-US" sz="1000" dirty="0">
                <a:latin typeface="ＭＳ Ｐゴシック" panose="020B0600070205080204" pitchFamily="50" charset="-128"/>
                <a:ea typeface="ＭＳ Ｐゴシック" panose="020B0600070205080204" pitchFamily="50" charset="-128"/>
              </a:rPr>
              <a:t>で語句や表現に慣れ親しんだ後，下にある国から行きたい国を選んで書き写す活動などがあります。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048A7697-5E3F-4AFE-AA80-D3F9FC78EDEB}" type="slidenum">
              <a:rPr kumimoji="1" lang="ja-JP" altLang="en-US" smtClean="0"/>
              <a:t>9</a:t>
            </a:fld>
            <a:endParaRPr kumimoji="1" lang="ja-JP" altLang="en-US"/>
          </a:p>
        </p:txBody>
      </p:sp>
    </p:spTree>
    <p:extLst>
      <p:ext uri="{BB962C8B-B14F-4D97-AF65-F5344CB8AC3E}">
        <p14:creationId xmlns:p14="http://schemas.microsoft.com/office/powerpoint/2010/main" val="391242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FD69D7-F647-4094-BADE-49AD29272F91}"/>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0CC2A2A9-9D0C-41EA-9E3C-8AEDAD4C76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B3516A3A-D75A-4E8C-914F-8F858D65626A}"/>
              </a:ext>
            </a:extLst>
          </p:cNvPr>
          <p:cNvSpPr>
            <a:spLocks noGrp="1"/>
          </p:cNvSpPr>
          <p:nvPr>
            <p:ph type="dt" sz="half" idx="10"/>
          </p:nvPr>
        </p:nvSpPr>
        <p:spPr/>
        <p:txBody>
          <a:bodyPr/>
          <a:lstStyle/>
          <a:p>
            <a:fld id="{2D251390-974D-40F4-BC63-4652552F211F}" type="datetimeFigureOut">
              <a:rPr kumimoji="1" lang="ja-JP" altLang="en-US" smtClean="0"/>
              <a:t>2020/7/31</a:t>
            </a:fld>
            <a:endParaRPr kumimoji="1" lang="ja-JP" altLang="en-US"/>
          </a:p>
        </p:txBody>
      </p:sp>
      <p:sp>
        <p:nvSpPr>
          <p:cNvPr id="5" name="フッター プレースホルダー 4">
            <a:extLst>
              <a:ext uri="{FF2B5EF4-FFF2-40B4-BE49-F238E27FC236}">
                <a16:creationId xmlns:a16="http://schemas.microsoft.com/office/drawing/2014/main" id="{C0938A2E-98DE-4BEB-9DA8-5DD3ED9F528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1F32C46-26E6-439C-B09D-324B7A3A1AFB}"/>
              </a:ext>
            </a:extLst>
          </p:cNvPr>
          <p:cNvSpPr>
            <a:spLocks noGrp="1"/>
          </p:cNvSpPr>
          <p:nvPr>
            <p:ph type="sldNum" sz="quarter" idx="12"/>
          </p:nvPr>
        </p:nvSpPr>
        <p:spPr/>
        <p:txBody>
          <a:bodyPr/>
          <a:lstStyle/>
          <a:p>
            <a:fld id="{6261700F-6689-4A67-8D37-C37FA929859B}" type="slidenum">
              <a:rPr kumimoji="1" lang="ja-JP" altLang="en-US" smtClean="0"/>
              <a:t>‹#›</a:t>
            </a:fld>
            <a:endParaRPr kumimoji="1" lang="ja-JP" altLang="en-US"/>
          </a:p>
        </p:txBody>
      </p:sp>
    </p:spTree>
    <p:extLst>
      <p:ext uri="{BB962C8B-B14F-4D97-AF65-F5344CB8AC3E}">
        <p14:creationId xmlns:p14="http://schemas.microsoft.com/office/powerpoint/2010/main" val="1774560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954FADA-DC8D-4A7B-947B-845EF5143788}"/>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1EF5569-3D53-401D-AC25-D6260670825D}"/>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28DAFA9-7C8B-4126-9729-25CF79DF3456}"/>
              </a:ext>
            </a:extLst>
          </p:cNvPr>
          <p:cNvSpPr>
            <a:spLocks noGrp="1"/>
          </p:cNvSpPr>
          <p:nvPr>
            <p:ph type="dt" sz="half" idx="10"/>
          </p:nvPr>
        </p:nvSpPr>
        <p:spPr/>
        <p:txBody>
          <a:bodyPr/>
          <a:lstStyle/>
          <a:p>
            <a:fld id="{2D251390-974D-40F4-BC63-4652552F211F}" type="datetimeFigureOut">
              <a:rPr kumimoji="1" lang="ja-JP" altLang="en-US" smtClean="0"/>
              <a:t>2020/7/31</a:t>
            </a:fld>
            <a:endParaRPr kumimoji="1" lang="ja-JP" altLang="en-US"/>
          </a:p>
        </p:txBody>
      </p:sp>
      <p:sp>
        <p:nvSpPr>
          <p:cNvPr id="5" name="フッター プレースホルダー 4">
            <a:extLst>
              <a:ext uri="{FF2B5EF4-FFF2-40B4-BE49-F238E27FC236}">
                <a16:creationId xmlns:a16="http://schemas.microsoft.com/office/drawing/2014/main" id="{D6ED77C8-A5D1-45B9-91CD-961BD47CD1A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CD1C2D7-B6A6-45FC-AD20-6A6A0FB9A3B0}"/>
              </a:ext>
            </a:extLst>
          </p:cNvPr>
          <p:cNvSpPr>
            <a:spLocks noGrp="1"/>
          </p:cNvSpPr>
          <p:nvPr>
            <p:ph type="sldNum" sz="quarter" idx="12"/>
          </p:nvPr>
        </p:nvSpPr>
        <p:spPr/>
        <p:txBody>
          <a:bodyPr/>
          <a:lstStyle/>
          <a:p>
            <a:fld id="{6261700F-6689-4A67-8D37-C37FA929859B}" type="slidenum">
              <a:rPr kumimoji="1" lang="ja-JP" altLang="en-US" smtClean="0"/>
              <a:t>‹#›</a:t>
            </a:fld>
            <a:endParaRPr kumimoji="1" lang="ja-JP" altLang="en-US"/>
          </a:p>
        </p:txBody>
      </p:sp>
    </p:spTree>
    <p:extLst>
      <p:ext uri="{BB962C8B-B14F-4D97-AF65-F5344CB8AC3E}">
        <p14:creationId xmlns:p14="http://schemas.microsoft.com/office/powerpoint/2010/main" val="3320490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5E3ADAB-542F-4EDA-B906-EB58F4B7068E}"/>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9844107-7B35-470D-9623-EFDE5541E83D}"/>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533920F-64D2-4DC7-B87E-529186BE6CC9}"/>
              </a:ext>
            </a:extLst>
          </p:cNvPr>
          <p:cNvSpPr>
            <a:spLocks noGrp="1"/>
          </p:cNvSpPr>
          <p:nvPr>
            <p:ph type="dt" sz="half" idx="10"/>
          </p:nvPr>
        </p:nvSpPr>
        <p:spPr/>
        <p:txBody>
          <a:bodyPr/>
          <a:lstStyle/>
          <a:p>
            <a:fld id="{2D251390-974D-40F4-BC63-4652552F211F}" type="datetimeFigureOut">
              <a:rPr kumimoji="1" lang="ja-JP" altLang="en-US" smtClean="0"/>
              <a:t>2020/7/31</a:t>
            </a:fld>
            <a:endParaRPr kumimoji="1" lang="ja-JP" altLang="en-US"/>
          </a:p>
        </p:txBody>
      </p:sp>
      <p:sp>
        <p:nvSpPr>
          <p:cNvPr id="5" name="フッター プレースホルダー 4">
            <a:extLst>
              <a:ext uri="{FF2B5EF4-FFF2-40B4-BE49-F238E27FC236}">
                <a16:creationId xmlns:a16="http://schemas.microsoft.com/office/drawing/2014/main" id="{01EFDCB6-9E9C-4B85-9AC1-3DEAFD02ADA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9C60EB2-3530-4B1A-B376-86F7478AD406}"/>
              </a:ext>
            </a:extLst>
          </p:cNvPr>
          <p:cNvSpPr>
            <a:spLocks noGrp="1"/>
          </p:cNvSpPr>
          <p:nvPr>
            <p:ph type="sldNum" sz="quarter" idx="12"/>
          </p:nvPr>
        </p:nvSpPr>
        <p:spPr/>
        <p:txBody>
          <a:bodyPr/>
          <a:lstStyle/>
          <a:p>
            <a:fld id="{6261700F-6689-4A67-8D37-C37FA929859B}" type="slidenum">
              <a:rPr kumimoji="1" lang="ja-JP" altLang="en-US" smtClean="0"/>
              <a:t>‹#›</a:t>
            </a:fld>
            <a:endParaRPr kumimoji="1" lang="ja-JP" altLang="en-US"/>
          </a:p>
        </p:txBody>
      </p:sp>
    </p:spTree>
    <p:extLst>
      <p:ext uri="{BB962C8B-B14F-4D97-AF65-F5344CB8AC3E}">
        <p14:creationId xmlns:p14="http://schemas.microsoft.com/office/powerpoint/2010/main" val="236015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9AAAA1-7020-46C1-8445-422EDF16A5C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459B14E-BFAC-4F10-8393-3B7170E0DABE}"/>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8E2CE92-4DDF-4869-9A2F-AB482AD07639}"/>
              </a:ext>
            </a:extLst>
          </p:cNvPr>
          <p:cNvSpPr>
            <a:spLocks noGrp="1"/>
          </p:cNvSpPr>
          <p:nvPr>
            <p:ph type="dt" sz="half" idx="10"/>
          </p:nvPr>
        </p:nvSpPr>
        <p:spPr/>
        <p:txBody>
          <a:bodyPr/>
          <a:lstStyle/>
          <a:p>
            <a:fld id="{2D251390-974D-40F4-BC63-4652552F211F}" type="datetimeFigureOut">
              <a:rPr kumimoji="1" lang="ja-JP" altLang="en-US" smtClean="0"/>
              <a:t>2020/7/31</a:t>
            </a:fld>
            <a:endParaRPr kumimoji="1" lang="ja-JP" altLang="en-US"/>
          </a:p>
        </p:txBody>
      </p:sp>
      <p:sp>
        <p:nvSpPr>
          <p:cNvPr id="5" name="フッター プレースホルダー 4">
            <a:extLst>
              <a:ext uri="{FF2B5EF4-FFF2-40B4-BE49-F238E27FC236}">
                <a16:creationId xmlns:a16="http://schemas.microsoft.com/office/drawing/2014/main" id="{F2792EEF-25D8-45DD-98D6-CCACF38A61D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8EB4269-E5E5-4ABF-B2AA-2B2BB632FADC}"/>
              </a:ext>
            </a:extLst>
          </p:cNvPr>
          <p:cNvSpPr>
            <a:spLocks noGrp="1"/>
          </p:cNvSpPr>
          <p:nvPr>
            <p:ph type="sldNum" sz="quarter" idx="12"/>
          </p:nvPr>
        </p:nvSpPr>
        <p:spPr/>
        <p:txBody>
          <a:bodyPr/>
          <a:lstStyle/>
          <a:p>
            <a:fld id="{6261700F-6689-4A67-8D37-C37FA929859B}" type="slidenum">
              <a:rPr kumimoji="1" lang="ja-JP" altLang="en-US" smtClean="0"/>
              <a:t>‹#›</a:t>
            </a:fld>
            <a:endParaRPr kumimoji="1" lang="ja-JP" altLang="en-US"/>
          </a:p>
        </p:txBody>
      </p:sp>
    </p:spTree>
    <p:extLst>
      <p:ext uri="{BB962C8B-B14F-4D97-AF65-F5344CB8AC3E}">
        <p14:creationId xmlns:p14="http://schemas.microsoft.com/office/powerpoint/2010/main" val="774718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51C5E0-ECA5-4CCE-8FCD-4FE3C8A179D8}"/>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CE1546D-852E-44DD-8767-EF7B3AD5E4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FBDE7C80-F3E8-4365-B8CB-CE74EF15C913}"/>
              </a:ext>
            </a:extLst>
          </p:cNvPr>
          <p:cNvSpPr>
            <a:spLocks noGrp="1"/>
          </p:cNvSpPr>
          <p:nvPr>
            <p:ph type="dt" sz="half" idx="10"/>
          </p:nvPr>
        </p:nvSpPr>
        <p:spPr/>
        <p:txBody>
          <a:bodyPr/>
          <a:lstStyle/>
          <a:p>
            <a:fld id="{2D251390-974D-40F4-BC63-4652552F211F}" type="datetimeFigureOut">
              <a:rPr kumimoji="1" lang="ja-JP" altLang="en-US" smtClean="0"/>
              <a:t>2020/7/31</a:t>
            </a:fld>
            <a:endParaRPr kumimoji="1" lang="ja-JP" altLang="en-US"/>
          </a:p>
        </p:txBody>
      </p:sp>
      <p:sp>
        <p:nvSpPr>
          <p:cNvPr id="5" name="フッター プレースホルダー 4">
            <a:extLst>
              <a:ext uri="{FF2B5EF4-FFF2-40B4-BE49-F238E27FC236}">
                <a16:creationId xmlns:a16="http://schemas.microsoft.com/office/drawing/2014/main" id="{00C445FB-5A94-4AEF-BD7E-82F10959E24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359FE73-F450-4AC7-9F84-DCA3DF82991C}"/>
              </a:ext>
            </a:extLst>
          </p:cNvPr>
          <p:cNvSpPr>
            <a:spLocks noGrp="1"/>
          </p:cNvSpPr>
          <p:nvPr>
            <p:ph type="sldNum" sz="quarter" idx="12"/>
          </p:nvPr>
        </p:nvSpPr>
        <p:spPr/>
        <p:txBody>
          <a:bodyPr/>
          <a:lstStyle/>
          <a:p>
            <a:fld id="{6261700F-6689-4A67-8D37-C37FA929859B}" type="slidenum">
              <a:rPr kumimoji="1" lang="ja-JP" altLang="en-US" smtClean="0"/>
              <a:t>‹#›</a:t>
            </a:fld>
            <a:endParaRPr kumimoji="1" lang="ja-JP" altLang="en-US"/>
          </a:p>
        </p:txBody>
      </p:sp>
    </p:spTree>
    <p:extLst>
      <p:ext uri="{BB962C8B-B14F-4D97-AF65-F5344CB8AC3E}">
        <p14:creationId xmlns:p14="http://schemas.microsoft.com/office/powerpoint/2010/main" val="311032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7CEA49-4D29-4297-8809-8D581BA6B8F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779DBCB-2480-4798-BB4D-258DEE16F73D}"/>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DF7D1B01-F217-45A8-83DD-2A891BE001EE}"/>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59EE3164-5973-48E5-9F76-8115804A3ADC}"/>
              </a:ext>
            </a:extLst>
          </p:cNvPr>
          <p:cNvSpPr>
            <a:spLocks noGrp="1"/>
          </p:cNvSpPr>
          <p:nvPr>
            <p:ph type="dt" sz="half" idx="10"/>
          </p:nvPr>
        </p:nvSpPr>
        <p:spPr/>
        <p:txBody>
          <a:bodyPr/>
          <a:lstStyle/>
          <a:p>
            <a:fld id="{2D251390-974D-40F4-BC63-4652552F211F}" type="datetimeFigureOut">
              <a:rPr kumimoji="1" lang="ja-JP" altLang="en-US" smtClean="0"/>
              <a:t>2020/7/31</a:t>
            </a:fld>
            <a:endParaRPr kumimoji="1" lang="ja-JP" altLang="en-US"/>
          </a:p>
        </p:txBody>
      </p:sp>
      <p:sp>
        <p:nvSpPr>
          <p:cNvPr id="6" name="フッター プレースホルダー 5">
            <a:extLst>
              <a:ext uri="{FF2B5EF4-FFF2-40B4-BE49-F238E27FC236}">
                <a16:creationId xmlns:a16="http://schemas.microsoft.com/office/drawing/2014/main" id="{A2BAF682-87EB-4631-9979-B0A3184F2DF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E787A0D-D787-4FEB-863F-A237A0A8CFE3}"/>
              </a:ext>
            </a:extLst>
          </p:cNvPr>
          <p:cNvSpPr>
            <a:spLocks noGrp="1"/>
          </p:cNvSpPr>
          <p:nvPr>
            <p:ph type="sldNum" sz="quarter" idx="12"/>
          </p:nvPr>
        </p:nvSpPr>
        <p:spPr/>
        <p:txBody>
          <a:bodyPr/>
          <a:lstStyle/>
          <a:p>
            <a:fld id="{6261700F-6689-4A67-8D37-C37FA929859B}" type="slidenum">
              <a:rPr kumimoji="1" lang="ja-JP" altLang="en-US" smtClean="0"/>
              <a:t>‹#›</a:t>
            </a:fld>
            <a:endParaRPr kumimoji="1" lang="ja-JP" altLang="en-US"/>
          </a:p>
        </p:txBody>
      </p:sp>
    </p:spTree>
    <p:extLst>
      <p:ext uri="{BB962C8B-B14F-4D97-AF65-F5344CB8AC3E}">
        <p14:creationId xmlns:p14="http://schemas.microsoft.com/office/powerpoint/2010/main" val="3815441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8186F3-5CEA-4B52-8D3B-B9EB8F318C39}"/>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1E845CC-38DC-4609-A09B-9B3EA7C17C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61D5FA60-0136-4F6C-AE85-B74F14D4E536}"/>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A97EA6B2-BEAF-41F4-A1CA-C596777FC8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39481E32-CA18-46A8-8AE9-38FA31CE24A7}"/>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2F59DB45-E6BD-4CDB-B6CE-429EC3079C41}"/>
              </a:ext>
            </a:extLst>
          </p:cNvPr>
          <p:cNvSpPr>
            <a:spLocks noGrp="1"/>
          </p:cNvSpPr>
          <p:nvPr>
            <p:ph type="dt" sz="half" idx="10"/>
          </p:nvPr>
        </p:nvSpPr>
        <p:spPr/>
        <p:txBody>
          <a:bodyPr/>
          <a:lstStyle/>
          <a:p>
            <a:fld id="{2D251390-974D-40F4-BC63-4652552F211F}" type="datetimeFigureOut">
              <a:rPr kumimoji="1" lang="ja-JP" altLang="en-US" smtClean="0"/>
              <a:t>2020/7/31</a:t>
            </a:fld>
            <a:endParaRPr kumimoji="1" lang="ja-JP" altLang="en-US"/>
          </a:p>
        </p:txBody>
      </p:sp>
      <p:sp>
        <p:nvSpPr>
          <p:cNvPr id="8" name="フッター プレースホルダー 7">
            <a:extLst>
              <a:ext uri="{FF2B5EF4-FFF2-40B4-BE49-F238E27FC236}">
                <a16:creationId xmlns:a16="http://schemas.microsoft.com/office/drawing/2014/main" id="{3A6E785D-75FC-4984-8A26-4E63A87B7BD6}"/>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26625A5D-EDE5-417D-8BC8-92AAE7A35563}"/>
              </a:ext>
            </a:extLst>
          </p:cNvPr>
          <p:cNvSpPr>
            <a:spLocks noGrp="1"/>
          </p:cNvSpPr>
          <p:nvPr>
            <p:ph type="sldNum" sz="quarter" idx="12"/>
          </p:nvPr>
        </p:nvSpPr>
        <p:spPr/>
        <p:txBody>
          <a:bodyPr/>
          <a:lstStyle/>
          <a:p>
            <a:fld id="{6261700F-6689-4A67-8D37-C37FA929859B}" type="slidenum">
              <a:rPr kumimoji="1" lang="ja-JP" altLang="en-US" smtClean="0"/>
              <a:t>‹#›</a:t>
            </a:fld>
            <a:endParaRPr kumimoji="1" lang="ja-JP" altLang="en-US"/>
          </a:p>
        </p:txBody>
      </p:sp>
    </p:spTree>
    <p:extLst>
      <p:ext uri="{BB962C8B-B14F-4D97-AF65-F5344CB8AC3E}">
        <p14:creationId xmlns:p14="http://schemas.microsoft.com/office/powerpoint/2010/main" val="2633192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C4751A2-0F83-45B4-961D-AAD30062566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3D926EE8-28EF-4E47-BDB6-1B102B290F67}"/>
              </a:ext>
            </a:extLst>
          </p:cNvPr>
          <p:cNvSpPr>
            <a:spLocks noGrp="1"/>
          </p:cNvSpPr>
          <p:nvPr>
            <p:ph type="dt" sz="half" idx="10"/>
          </p:nvPr>
        </p:nvSpPr>
        <p:spPr/>
        <p:txBody>
          <a:bodyPr/>
          <a:lstStyle/>
          <a:p>
            <a:fld id="{2D251390-974D-40F4-BC63-4652552F211F}" type="datetimeFigureOut">
              <a:rPr kumimoji="1" lang="ja-JP" altLang="en-US" smtClean="0"/>
              <a:t>2020/7/31</a:t>
            </a:fld>
            <a:endParaRPr kumimoji="1" lang="ja-JP" altLang="en-US"/>
          </a:p>
        </p:txBody>
      </p:sp>
      <p:sp>
        <p:nvSpPr>
          <p:cNvPr id="4" name="フッター プレースホルダー 3">
            <a:extLst>
              <a:ext uri="{FF2B5EF4-FFF2-40B4-BE49-F238E27FC236}">
                <a16:creationId xmlns:a16="http://schemas.microsoft.com/office/drawing/2014/main" id="{EBB429C5-F027-4074-9416-A976ED813DA8}"/>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BA75F462-92C3-44FD-897B-C55F326F5A05}"/>
              </a:ext>
            </a:extLst>
          </p:cNvPr>
          <p:cNvSpPr>
            <a:spLocks noGrp="1"/>
          </p:cNvSpPr>
          <p:nvPr>
            <p:ph type="sldNum" sz="quarter" idx="12"/>
          </p:nvPr>
        </p:nvSpPr>
        <p:spPr/>
        <p:txBody>
          <a:bodyPr/>
          <a:lstStyle/>
          <a:p>
            <a:fld id="{6261700F-6689-4A67-8D37-C37FA929859B}" type="slidenum">
              <a:rPr kumimoji="1" lang="ja-JP" altLang="en-US" smtClean="0"/>
              <a:t>‹#›</a:t>
            </a:fld>
            <a:endParaRPr kumimoji="1" lang="ja-JP" altLang="en-US"/>
          </a:p>
        </p:txBody>
      </p:sp>
    </p:spTree>
    <p:extLst>
      <p:ext uri="{BB962C8B-B14F-4D97-AF65-F5344CB8AC3E}">
        <p14:creationId xmlns:p14="http://schemas.microsoft.com/office/powerpoint/2010/main" val="1088533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B04B9825-5932-45A0-B2CF-F98D3B74F0DE}"/>
              </a:ext>
            </a:extLst>
          </p:cNvPr>
          <p:cNvSpPr>
            <a:spLocks noGrp="1"/>
          </p:cNvSpPr>
          <p:nvPr>
            <p:ph type="dt" sz="half" idx="10"/>
          </p:nvPr>
        </p:nvSpPr>
        <p:spPr/>
        <p:txBody>
          <a:bodyPr/>
          <a:lstStyle/>
          <a:p>
            <a:fld id="{2D251390-974D-40F4-BC63-4652552F211F}" type="datetimeFigureOut">
              <a:rPr kumimoji="1" lang="ja-JP" altLang="en-US" smtClean="0"/>
              <a:t>2020/7/31</a:t>
            </a:fld>
            <a:endParaRPr kumimoji="1" lang="ja-JP" altLang="en-US"/>
          </a:p>
        </p:txBody>
      </p:sp>
      <p:sp>
        <p:nvSpPr>
          <p:cNvPr id="3" name="フッター プレースホルダー 2">
            <a:extLst>
              <a:ext uri="{FF2B5EF4-FFF2-40B4-BE49-F238E27FC236}">
                <a16:creationId xmlns:a16="http://schemas.microsoft.com/office/drawing/2014/main" id="{FC3F0280-1CF5-4024-A4D4-637A26FEF151}"/>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73B478D-E6F5-4DAC-A727-3643EC9813A9}"/>
              </a:ext>
            </a:extLst>
          </p:cNvPr>
          <p:cNvSpPr>
            <a:spLocks noGrp="1"/>
          </p:cNvSpPr>
          <p:nvPr>
            <p:ph type="sldNum" sz="quarter" idx="12"/>
          </p:nvPr>
        </p:nvSpPr>
        <p:spPr/>
        <p:txBody>
          <a:bodyPr/>
          <a:lstStyle/>
          <a:p>
            <a:fld id="{6261700F-6689-4A67-8D37-C37FA929859B}" type="slidenum">
              <a:rPr kumimoji="1" lang="ja-JP" altLang="en-US" smtClean="0"/>
              <a:t>‹#›</a:t>
            </a:fld>
            <a:endParaRPr kumimoji="1" lang="ja-JP" altLang="en-US"/>
          </a:p>
        </p:txBody>
      </p:sp>
    </p:spTree>
    <p:extLst>
      <p:ext uri="{BB962C8B-B14F-4D97-AF65-F5344CB8AC3E}">
        <p14:creationId xmlns:p14="http://schemas.microsoft.com/office/powerpoint/2010/main" val="1553499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0F85F67-48C8-47E8-8BFD-361C664E6EF9}"/>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7B6BE9B-0A3B-4E6F-BCF1-E8565729ED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BC435030-D6B9-46BB-9B04-2C178CB01C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C2578BAA-6BB9-4648-80D9-59E0E263022D}"/>
              </a:ext>
            </a:extLst>
          </p:cNvPr>
          <p:cNvSpPr>
            <a:spLocks noGrp="1"/>
          </p:cNvSpPr>
          <p:nvPr>
            <p:ph type="dt" sz="half" idx="10"/>
          </p:nvPr>
        </p:nvSpPr>
        <p:spPr/>
        <p:txBody>
          <a:bodyPr/>
          <a:lstStyle/>
          <a:p>
            <a:fld id="{2D251390-974D-40F4-BC63-4652552F211F}" type="datetimeFigureOut">
              <a:rPr kumimoji="1" lang="ja-JP" altLang="en-US" smtClean="0"/>
              <a:t>2020/7/31</a:t>
            </a:fld>
            <a:endParaRPr kumimoji="1" lang="ja-JP" altLang="en-US"/>
          </a:p>
        </p:txBody>
      </p:sp>
      <p:sp>
        <p:nvSpPr>
          <p:cNvPr id="6" name="フッター プレースホルダー 5">
            <a:extLst>
              <a:ext uri="{FF2B5EF4-FFF2-40B4-BE49-F238E27FC236}">
                <a16:creationId xmlns:a16="http://schemas.microsoft.com/office/drawing/2014/main" id="{FB03002D-DF0B-4674-AF67-866A87E31BA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E2ADFDB-B19E-4CE0-B1BE-F33C5DBA7486}"/>
              </a:ext>
            </a:extLst>
          </p:cNvPr>
          <p:cNvSpPr>
            <a:spLocks noGrp="1"/>
          </p:cNvSpPr>
          <p:nvPr>
            <p:ph type="sldNum" sz="quarter" idx="12"/>
          </p:nvPr>
        </p:nvSpPr>
        <p:spPr/>
        <p:txBody>
          <a:bodyPr/>
          <a:lstStyle/>
          <a:p>
            <a:fld id="{6261700F-6689-4A67-8D37-C37FA929859B}" type="slidenum">
              <a:rPr kumimoji="1" lang="ja-JP" altLang="en-US" smtClean="0"/>
              <a:t>‹#›</a:t>
            </a:fld>
            <a:endParaRPr kumimoji="1" lang="ja-JP" altLang="en-US"/>
          </a:p>
        </p:txBody>
      </p:sp>
    </p:spTree>
    <p:extLst>
      <p:ext uri="{BB962C8B-B14F-4D97-AF65-F5344CB8AC3E}">
        <p14:creationId xmlns:p14="http://schemas.microsoft.com/office/powerpoint/2010/main" val="2424277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28AECA-0ECE-431C-9CBB-899EBAC2879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F6F24E75-74DE-4225-A156-C6589B8B37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817D4938-2945-4820-AC1D-734E7A6EA4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4C31AC5-0603-4688-AE5C-CB589EEFF1A5}"/>
              </a:ext>
            </a:extLst>
          </p:cNvPr>
          <p:cNvSpPr>
            <a:spLocks noGrp="1"/>
          </p:cNvSpPr>
          <p:nvPr>
            <p:ph type="dt" sz="half" idx="10"/>
          </p:nvPr>
        </p:nvSpPr>
        <p:spPr/>
        <p:txBody>
          <a:bodyPr/>
          <a:lstStyle/>
          <a:p>
            <a:fld id="{2D251390-974D-40F4-BC63-4652552F211F}" type="datetimeFigureOut">
              <a:rPr kumimoji="1" lang="ja-JP" altLang="en-US" smtClean="0"/>
              <a:t>2020/7/31</a:t>
            </a:fld>
            <a:endParaRPr kumimoji="1" lang="ja-JP" altLang="en-US"/>
          </a:p>
        </p:txBody>
      </p:sp>
      <p:sp>
        <p:nvSpPr>
          <p:cNvPr id="6" name="フッター プレースホルダー 5">
            <a:extLst>
              <a:ext uri="{FF2B5EF4-FFF2-40B4-BE49-F238E27FC236}">
                <a16:creationId xmlns:a16="http://schemas.microsoft.com/office/drawing/2014/main" id="{754A0966-B0C3-4A4C-A2D2-DF4A7A9AA27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538A590-AAC0-4984-819B-62DE49E0CD1D}"/>
              </a:ext>
            </a:extLst>
          </p:cNvPr>
          <p:cNvSpPr>
            <a:spLocks noGrp="1"/>
          </p:cNvSpPr>
          <p:nvPr>
            <p:ph type="sldNum" sz="quarter" idx="12"/>
          </p:nvPr>
        </p:nvSpPr>
        <p:spPr/>
        <p:txBody>
          <a:bodyPr/>
          <a:lstStyle/>
          <a:p>
            <a:fld id="{6261700F-6689-4A67-8D37-C37FA929859B}" type="slidenum">
              <a:rPr kumimoji="1" lang="ja-JP" altLang="en-US" smtClean="0"/>
              <a:t>‹#›</a:t>
            </a:fld>
            <a:endParaRPr kumimoji="1" lang="ja-JP" altLang="en-US"/>
          </a:p>
        </p:txBody>
      </p:sp>
    </p:spTree>
    <p:extLst>
      <p:ext uri="{BB962C8B-B14F-4D97-AF65-F5344CB8AC3E}">
        <p14:creationId xmlns:p14="http://schemas.microsoft.com/office/powerpoint/2010/main" val="1680526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74C75380-36B9-4D28-88AB-B8430BA1CE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F2D7BCC-6D59-4079-A8C0-9FD1B7180C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20A86E5-4B73-49BD-98E5-D97AB1DEE2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251390-974D-40F4-BC63-4652552F211F}" type="datetimeFigureOut">
              <a:rPr kumimoji="1" lang="ja-JP" altLang="en-US" smtClean="0"/>
              <a:t>2020/7/31</a:t>
            </a:fld>
            <a:endParaRPr kumimoji="1" lang="ja-JP" altLang="en-US"/>
          </a:p>
        </p:txBody>
      </p:sp>
      <p:sp>
        <p:nvSpPr>
          <p:cNvPr id="5" name="フッター プレースホルダー 4">
            <a:extLst>
              <a:ext uri="{FF2B5EF4-FFF2-40B4-BE49-F238E27FC236}">
                <a16:creationId xmlns:a16="http://schemas.microsoft.com/office/drawing/2014/main" id="{CD00D560-2F40-41E1-95F1-43031C5ECA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0974D9FA-BB67-4638-B866-448629021E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61700F-6689-4A67-8D37-C37FA929859B}" type="slidenum">
              <a:rPr kumimoji="1" lang="ja-JP" altLang="en-US" smtClean="0"/>
              <a:t>‹#›</a:t>
            </a:fld>
            <a:endParaRPr kumimoji="1" lang="ja-JP" altLang="en-US"/>
          </a:p>
        </p:txBody>
      </p:sp>
    </p:spTree>
    <p:extLst>
      <p:ext uri="{BB962C8B-B14F-4D97-AF65-F5344CB8AC3E}">
        <p14:creationId xmlns:p14="http://schemas.microsoft.com/office/powerpoint/2010/main" val="15268199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364226" y="1099947"/>
            <a:ext cx="9463545" cy="872211"/>
          </a:xfrm>
        </p:spPr>
        <p:txBody>
          <a:bodyPr>
            <a:normAutofit/>
          </a:bodyPr>
          <a:lstStyle/>
          <a:p>
            <a:r>
              <a:rPr lang="ja-JP" altLang="en-US" sz="4800" b="1" dirty="0">
                <a:latin typeface="ＭＳ Ｐゴシック" panose="020B0600070205080204" pitchFamily="50" charset="-128"/>
                <a:ea typeface="ＭＳ Ｐゴシック" panose="020B0600070205080204" pitchFamily="50" charset="-128"/>
              </a:rPr>
              <a:t>講義２「領域別のポイント」</a:t>
            </a:r>
            <a:endParaRPr kumimoji="1" lang="ja-JP" altLang="en-US" sz="4800" b="1" dirty="0">
              <a:latin typeface="ＭＳ Ｐゴシック" panose="020B0600070205080204" pitchFamily="50" charset="-128"/>
              <a:ea typeface="ＭＳ Ｐゴシック" panose="020B0600070205080204" pitchFamily="50" charset="-128"/>
            </a:endParaRPr>
          </a:p>
        </p:txBody>
      </p:sp>
      <p:pic>
        <p:nvPicPr>
          <p:cNvPr id="6" name="図 5">
            <a:extLst>
              <a:ext uri="{FF2B5EF4-FFF2-40B4-BE49-F238E27FC236}">
                <a16:creationId xmlns:a16="http://schemas.microsoft.com/office/drawing/2014/main" id="{B4C8198A-41EC-4E29-8EDE-DE5F2ADFAB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3605" y="2840000"/>
            <a:ext cx="4544789" cy="3149584"/>
          </a:xfrm>
          <a:prstGeom prst="rect">
            <a:avLst/>
          </a:prstGeom>
        </p:spPr>
      </p:pic>
    </p:spTree>
    <p:extLst>
      <p:ext uri="{BB962C8B-B14F-4D97-AF65-F5344CB8AC3E}">
        <p14:creationId xmlns:p14="http://schemas.microsoft.com/office/powerpoint/2010/main" val="33002551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DA3768-4CA6-4EFB-BF83-4375026BCFE0}"/>
              </a:ext>
            </a:extLst>
          </p:cNvPr>
          <p:cNvSpPr>
            <a:spLocks noGrp="1"/>
          </p:cNvSpPr>
          <p:nvPr>
            <p:ph type="title"/>
          </p:nvPr>
        </p:nvSpPr>
        <p:spPr>
          <a:xfrm>
            <a:off x="499534" y="142644"/>
            <a:ext cx="10515600" cy="1325563"/>
          </a:xfrm>
        </p:spPr>
        <p:txBody>
          <a:bodyPr>
            <a:normAutofit/>
          </a:bodyPr>
          <a:lstStyle/>
          <a:p>
            <a:pPr marL="0" indent="0"/>
            <a:r>
              <a:rPr lang="ja-JP" altLang="en-US" dirty="0">
                <a:solidFill>
                  <a:srgbClr val="FF0000"/>
                </a:solidFill>
                <a:latin typeface="ＭＳ Ｐゴシック" panose="020B0600070205080204" pitchFamily="50" charset="-128"/>
                <a:ea typeface="ＭＳ Ｐゴシック" panose="020B0600070205080204" pitchFamily="50" charset="-128"/>
              </a:rPr>
              <a:t>毎時間少しずつ書きためていく</a:t>
            </a:r>
            <a:endParaRPr kumimoji="1" lang="ja-JP" altLang="en-US" dirty="0">
              <a:latin typeface="ＭＳ Ｐゴシック" panose="020B0600070205080204" pitchFamily="50" charset="-128"/>
              <a:ea typeface="ＭＳ Ｐゴシック" panose="020B0600070205080204" pitchFamily="50" charset="-128"/>
            </a:endParaRPr>
          </a:p>
        </p:txBody>
      </p:sp>
      <p:pic>
        <p:nvPicPr>
          <p:cNvPr id="5" name="図 4">
            <a:extLst>
              <a:ext uri="{FF2B5EF4-FFF2-40B4-BE49-F238E27FC236}">
                <a16:creationId xmlns:a16="http://schemas.microsoft.com/office/drawing/2014/main" id="{0BABCD68-6224-468A-A87F-7B4604FC62BC}"/>
              </a:ext>
            </a:extLst>
          </p:cNvPr>
          <p:cNvPicPr>
            <a:picLocks noChangeAspect="1"/>
          </p:cNvPicPr>
          <p:nvPr/>
        </p:nvPicPr>
        <p:blipFill rotWithShape="1">
          <a:blip r:embed="rId3">
            <a:extLst>
              <a:ext uri="{28A0092B-C50C-407E-A947-70E740481C1C}">
                <a14:useLocalDpi xmlns:a14="http://schemas.microsoft.com/office/drawing/2010/main" val="0"/>
              </a:ext>
            </a:extLst>
          </a:blip>
          <a:srcRect l="18725"/>
          <a:stretch/>
        </p:blipFill>
        <p:spPr>
          <a:xfrm rot="5400000">
            <a:off x="1738076" y="-320848"/>
            <a:ext cx="4234070" cy="7366905"/>
          </a:xfrm>
          <a:prstGeom prst="rect">
            <a:avLst/>
          </a:prstGeom>
          <a:ln w="19050">
            <a:solidFill>
              <a:schemeClr val="tx1"/>
            </a:solidFill>
          </a:ln>
        </p:spPr>
      </p:pic>
      <p:pic>
        <p:nvPicPr>
          <p:cNvPr id="7" name="図 6">
            <a:extLst>
              <a:ext uri="{FF2B5EF4-FFF2-40B4-BE49-F238E27FC236}">
                <a16:creationId xmlns:a16="http://schemas.microsoft.com/office/drawing/2014/main" id="{71286994-A831-478C-8A4D-D1D061CF202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19277"/>
          <a:stretch/>
        </p:blipFill>
        <p:spPr>
          <a:xfrm rot="10800000">
            <a:off x="770718" y="2313833"/>
            <a:ext cx="3813669" cy="4353339"/>
          </a:xfrm>
          <a:prstGeom prst="rect">
            <a:avLst/>
          </a:prstGeom>
          <a:ln w="19050">
            <a:solidFill>
              <a:schemeClr val="tx1"/>
            </a:solidFill>
          </a:ln>
        </p:spPr>
      </p:pic>
      <p:pic>
        <p:nvPicPr>
          <p:cNvPr id="9" name="図 8">
            <a:extLst>
              <a:ext uri="{FF2B5EF4-FFF2-40B4-BE49-F238E27FC236}">
                <a16:creationId xmlns:a16="http://schemas.microsoft.com/office/drawing/2014/main" id="{7B721D3C-ED8F-46D5-9ABA-771309742F05}"/>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22493"/>
          <a:stretch/>
        </p:blipFill>
        <p:spPr>
          <a:xfrm rot="10800000">
            <a:off x="4103025" y="2357013"/>
            <a:ext cx="3985949" cy="4368760"/>
          </a:xfrm>
          <a:prstGeom prst="rect">
            <a:avLst/>
          </a:prstGeom>
          <a:ln w="19050">
            <a:solidFill>
              <a:schemeClr val="tx1"/>
            </a:solidFill>
          </a:ln>
        </p:spPr>
      </p:pic>
      <p:pic>
        <p:nvPicPr>
          <p:cNvPr id="11" name="図 10">
            <a:extLst>
              <a:ext uri="{FF2B5EF4-FFF2-40B4-BE49-F238E27FC236}">
                <a16:creationId xmlns:a16="http://schemas.microsoft.com/office/drawing/2014/main" id="{C68321CF-7A5E-43F9-BD08-78E2A7A128E0}"/>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b="18898"/>
          <a:stretch/>
        </p:blipFill>
        <p:spPr>
          <a:xfrm rot="10800000">
            <a:off x="6358603" y="1562416"/>
            <a:ext cx="4152926" cy="4762850"/>
          </a:xfrm>
          <a:prstGeom prst="rect">
            <a:avLst/>
          </a:prstGeom>
          <a:ln w="19050">
            <a:solidFill>
              <a:schemeClr val="tx1"/>
            </a:solidFill>
          </a:ln>
        </p:spPr>
      </p:pic>
      <p:pic>
        <p:nvPicPr>
          <p:cNvPr id="13" name="図 12">
            <a:extLst>
              <a:ext uri="{FF2B5EF4-FFF2-40B4-BE49-F238E27FC236}">
                <a16:creationId xmlns:a16="http://schemas.microsoft.com/office/drawing/2014/main" id="{60D80FA1-B911-4489-93B7-CF3D496AA6F4}"/>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b="22782"/>
          <a:stretch/>
        </p:blipFill>
        <p:spPr>
          <a:xfrm rot="10800000">
            <a:off x="7956355" y="2459235"/>
            <a:ext cx="3813670" cy="4164315"/>
          </a:xfrm>
          <a:prstGeom prst="rect">
            <a:avLst/>
          </a:prstGeom>
          <a:ln w="19050">
            <a:solidFill>
              <a:schemeClr val="tx1"/>
            </a:solidFill>
          </a:ln>
        </p:spPr>
      </p:pic>
    </p:spTree>
    <p:extLst>
      <p:ext uri="{BB962C8B-B14F-4D97-AF65-F5344CB8AC3E}">
        <p14:creationId xmlns:p14="http://schemas.microsoft.com/office/powerpoint/2010/main" val="2628749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DA3768-4CA6-4EFB-BF83-4375026BCFE0}"/>
              </a:ext>
            </a:extLst>
          </p:cNvPr>
          <p:cNvSpPr>
            <a:spLocks noGrp="1"/>
          </p:cNvSpPr>
          <p:nvPr>
            <p:ph type="title"/>
          </p:nvPr>
        </p:nvSpPr>
        <p:spPr>
          <a:xfrm>
            <a:off x="347360" y="187814"/>
            <a:ext cx="10515600" cy="1325563"/>
          </a:xfrm>
        </p:spPr>
        <p:txBody>
          <a:bodyPr>
            <a:normAutofit/>
          </a:bodyPr>
          <a:lstStyle/>
          <a:p>
            <a:pPr marL="0" indent="0"/>
            <a:r>
              <a:rPr lang="ja-JP" altLang="en-US" dirty="0">
                <a:solidFill>
                  <a:srgbClr val="FF0000"/>
                </a:solidFill>
                <a:latin typeface="ＭＳ Ｐゴシック" panose="020B0600070205080204" pitchFamily="50" charset="-128"/>
                <a:ea typeface="ＭＳ Ｐゴシック" panose="020B0600070205080204" pitchFamily="50" charset="-128"/>
              </a:rPr>
              <a:t>書きためたものを再構成する</a:t>
            </a:r>
            <a:endParaRPr kumimoji="1" lang="ja-JP" altLang="en-US" dirty="0">
              <a:latin typeface="ＭＳ Ｐゴシック" panose="020B0600070205080204" pitchFamily="50" charset="-128"/>
              <a:ea typeface="ＭＳ Ｐゴシック" panose="020B0600070205080204" pitchFamily="50" charset="-128"/>
            </a:endParaRPr>
          </a:p>
        </p:txBody>
      </p:sp>
      <p:pic>
        <p:nvPicPr>
          <p:cNvPr id="5" name="図 4">
            <a:extLst>
              <a:ext uri="{FF2B5EF4-FFF2-40B4-BE49-F238E27FC236}">
                <a16:creationId xmlns:a16="http://schemas.microsoft.com/office/drawing/2014/main" id="{0BABCD68-6224-468A-A87F-7B4604FC62BC}"/>
              </a:ext>
            </a:extLst>
          </p:cNvPr>
          <p:cNvPicPr>
            <a:picLocks noChangeAspect="1"/>
          </p:cNvPicPr>
          <p:nvPr/>
        </p:nvPicPr>
        <p:blipFill rotWithShape="1">
          <a:blip r:embed="rId3">
            <a:extLst>
              <a:ext uri="{28A0092B-C50C-407E-A947-70E740481C1C}">
                <a14:useLocalDpi xmlns:a14="http://schemas.microsoft.com/office/drawing/2010/main" val="0"/>
              </a:ext>
            </a:extLst>
          </a:blip>
          <a:srcRect l="18725"/>
          <a:stretch/>
        </p:blipFill>
        <p:spPr>
          <a:xfrm rot="5400000">
            <a:off x="1781102" y="524778"/>
            <a:ext cx="4234070" cy="7366905"/>
          </a:xfrm>
          <a:prstGeom prst="rect">
            <a:avLst/>
          </a:prstGeom>
          <a:ln w="19050">
            <a:solidFill>
              <a:schemeClr val="tx1"/>
            </a:solidFill>
          </a:ln>
        </p:spPr>
      </p:pic>
      <p:pic>
        <p:nvPicPr>
          <p:cNvPr id="7" name="図 6">
            <a:extLst>
              <a:ext uri="{FF2B5EF4-FFF2-40B4-BE49-F238E27FC236}">
                <a16:creationId xmlns:a16="http://schemas.microsoft.com/office/drawing/2014/main" id="{71286994-A831-478C-8A4D-D1D061CF202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19277"/>
          <a:stretch/>
        </p:blipFill>
        <p:spPr>
          <a:xfrm rot="10800000">
            <a:off x="1299537" y="1690688"/>
            <a:ext cx="3813669" cy="4353339"/>
          </a:xfrm>
          <a:prstGeom prst="rect">
            <a:avLst/>
          </a:prstGeom>
          <a:ln w="19050">
            <a:solidFill>
              <a:schemeClr val="tx1"/>
            </a:solidFill>
          </a:ln>
        </p:spPr>
      </p:pic>
      <p:pic>
        <p:nvPicPr>
          <p:cNvPr id="9" name="図 8">
            <a:extLst>
              <a:ext uri="{FF2B5EF4-FFF2-40B4-BE49-F238E27FC236}">
                <a16:creationId xmlns:a16="http://schemas.microsoft.com/office/drawing/2014/main" id="{7B721D3C-ED8F-46D5-9ABA-771309742F05}"/>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22493"/>
          <a:stretch/>
        </p:blipFill>
        <p:spPr>
          <a:xfrm rot="10800000">
            <a:off x="4103025" y="2357013"/>
            <a:ext cx="3985949" cy="4368760"/>
          </a:xfrm>
          <a:prstGeom prst="rect">
            <a:avLst/>
          </a:prstGeom>
          <a:ln w="19050">
            <a:solidFill>
              <a:schemeClr val="tx1"/>
            </a:solidFill>
          </a:ln>
        </p:spPr>
      </p:pic>
      <p:pic>
        <p:nvPicPr>
          <p:cNvPr id="11" name="図 10">
            <a:extLst>
              <a:ext uri="{FF2B5EF4-FFF2-40B4-BE49-F238E27FC236}">
                <a16:creationId xmlns:a16="http://schemas.microsoft.com/office/drawing/2014/main" id="{C68321CF-7A5E-43F9-BD08-78E2A7A128E0}"/>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b="18898"/>
          <a:stretch/>
        </p:blipFill>
        <p:spPr>
          <a:xfrm rot="10800000">
            <a:off x="6358603" y="1562416"/>
            <a:ext cx="4152926" cy="4762850"/>
          </a:xfrm>
          <a:prstGeom prst="rect">
            <a:avLst/>
          </a:prstGeom>
          <a:ln w="19050">
            <a:solidFill>
              <a:schemeClr val="tx1"/>
            </a:solidFill>
          </a:ln>
        </p:spPr>
      </p:pic>
      <p:pic>
        <p:nvPicPr>
          <p:cNvPr id="13" name="図 12">
            <a:extLst>
              <a:ext uri="{FF2B5EF4-FFF2-40B4-BE49-F238E27FC236}">
                <a16:creationId xmlns:a16="http://schemas.microsoft.com/office/drawing/2014/main" id="{60D80FA1-B911-4489-93B7-CF3D496AA6F4}"/>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b="22782"/>
          <a:stretch/>
        </p:blipFill>
        <p:spPr>
          <a:xfrm rot="10800000">
            <a:off x="7741835" y="2091195"/>
            <a:ext cx="4190668" cy="4575976"/>
          </a:xfrm>
          <a:prstGeom prst="rect">
            <a:avLst/>
          </a:prstGeom>
          <a:ln w="19050">
            <a:solidFill>
              <a:schemeClr val="tx1"/>
            </a:solidFill>
          </a:ln>
        </p:spPr>
      </p:pic>
      <p:sp>
        <p:nvSpPr>
          <p:cNvPr id="3" name="思考の吹き出し: 雲形 2">
            <a:extLst>
              <a:ext uri="{FF2B5EF4-FFF2-40B4-BE49-F238E27FC236}">
                <a16:creationId xmlns:a16="http://schemas.microsoft.com/office/drawing/2014/main" id="{142E4CAD-2117-48B6-A067-FA181C21FF37}"/>
              </a:ext>
            </a:extLst>
          </p:cNvPr>
          <p:cNvSpPr/>
          <p:nvPr/>
        </p:nvSpPr>
        <p:spPr>
          <a:xfrm>
            <a:off x="535972" y="2029213"/>
            <a:ext cx="4152926" cy="3089429"/>
          </a:xfrm>
          <a:prstGeom prst="cloudCallout">
            <a:avLst>
              <a:gd name="adj1" fmla="val 24914"/>
              <a:gd name="adj2" fmla="val 9640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AR P丸ゴシック体M" panose="020B0600010101010101" pitchFamily="50" charset="-128"/>
                <a:ea typeface="AR P丸ゴシック体M" panose="020B0600010101010101" pitchFamily="50" charset="-128"/>
              </a:rPr>
              <a:t>どの文をのせれば，</a:t>
            </a:r>
            <a:endParaRPr kumimoji="1" lang="en-US" altLang="ja-JP" sz="2400" dirty="0">
              <a:solidFill>
                <a:schemeClr val="tx1"/>
              </a:solidFill>
              <a:latin typeface="AR P丸ゴシック体M" panose="020B0600010101010101" pitchFamily="50" charset="-128"/>
              <a:ea typeface="AR P丸ゴシック体M" panose="020B0600010101010101" pitchFamily="50" charset="-128"/>
            </a:endParaRPr>
          </a:p>
          <a:p>
            <a:pPr algn="ctr"/>
            <a:r>
              <a:rPr kumimoji="1" lang="ja-JP" altLang="en-US" sz="2400" dirty="0">
                <a:solidFill>
                  <a:schemeClr val="tx1"/>
                </a:solidFill>
                <a:latin typeface="AR P丸ゴシック体M" panose="020B0600010101010101" pitchFamily="50" charset="-128"/>
                <a:ea typeface="AR P丸ゴシック体M" panose="020B0600010101010101" pitchFamily="50" charset="-128"/>
              </a:rPr>
              <a:t>相手に大事なことが伝わるかな。</a:t>
            </a:r>
          </a:p>
        </p:txBody>
      </p:sp>
      <p:sp>
        <p:nvSpPr>
          <p:cNvPr id="10" name="思考の吹き出し: 雲形 9">
            <a:extLst>
              <a:ext uri="{FF2B5EF4-FFF2-40B4-BE49-F238E27FC236}">
                <a16:creationId xmlns:a16="http://schemas.microsoft.com/office/drawing/2014/main" id="{83ACD3D0-F37C-4F2A-BCEC-D86BB1ADE41F}"/>
              </a:ext>
            </a:extLst>
          </p:cNvPr>
          <p:cNvSpPr/>
          <p:nvPr/>
        </p:nvSpPr>
        <p:spPr>
          <a:xfrm>
            <a:off x="7824388" y="2399126"/>
            <a:ext cx="4152926" cy="3089429"/>
          </a:xfrm>
          <a:prstGeom prst="cloudCallout">
            <a:avLst>
              <a:gd name="adj1" fmla="val -68503"/>
              <a:gd name="adj2" fmla="val 6681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AR P丸ゴシック体M" panose="020B0600010101010101" pitchFamily="50" charset="-128"/>
                <a:ea typeface="AR P丸ゴシック体M" panose="020B0600010101010101" pitchFamily="50" charset="-128"/>
              </a:rPr>
              <a:t>どんな順番で書いたら，相手に分かりやすいかな。</a:t>
            </a:r>
            <a:endParaRPr kumimoji="1" lang="en-US" altLang="ja-JP" sz="2400" dirty="0">
              <a:solidFill>
                <a:schemeClr val="tx1"/>
              </a:solidFill>
              <a:latin typeface="AR P丸ゴシック体M" panose="020B0600010101010101" pitchFamily="50" charset="-128"/>
              <a:ea typeface="AR P丸ゴシック体M" panose="020B0600010101010101" pitchFamily="50" charset="-128"/>
            </a:endParaRPr>
          </a:p>
        </p:txBody>
      </p:sp>
      <p:sp>
        <p:nvSpPr>
          <p:cNvPr id="12" name="思考の吹き出し: 雲形 11">
            <a:extLst>
              <a:ext uri="{FF2B5EF4-FFF2-40B4-BE49-F238E27FC236}">
                <a16:creationId xmlns:a16="http://schemas.microsoft.com/office/drawing/2014/main" id="{D711E4B3-6460-4684-B41D-F22045D1D60E}"/>
              </a:ext>
            </a:extLst>
          </p:cNvPr>
          <p:cNvSpPr/>
          <p:nvPr/>
        </p:nvSpPr>
        <p:spPr>
          <a:xfrm>
            <a:off x="4316534" y="3970988"/>
            <a:ext cx="2962262" cy="2494897"/>
          </a:xfrm>
          <a:prstGeom prst="cloudCallout">
            <a:avLst>
              <a:gd name="adj1" fmla="val 22304"/>
              <a:gd name="adj2" fmla="val 5222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AR P丸ゴシック体M" panose="020B0600010101010101" pitchFamily="50" charset="-128"/>
                <a:ea typeface="AR P丸ゴシック体M" panose="020B0600010101010101" pitchFamily="50" charset="-128"/>
              </a:rPr>
              <a:t>正しく相手に伝わるように書きたいな。</a:t>
            </a:r>
            <a:endParaRPr kumimoji="1" lang="en-US" altLang="ja-JP" sz="2400" dirty="0">
              <a:solidFill>
                <a:schemeClr val="tx1"/>
              </a:solidFill>
              <a:latin typeface="AR P丸ゴシック体M" panose="020B0600010101010101" pitchFamily="50" charset="-128"/>
              <a:ea typeface="AR P丸ゴシック体M" panose="020B0600010101010101" pitchFamily="50" charset="-128"/>
            </a:endParaRPr>
          </a:p>
        </p:txBody>
      </p:sp>
    </p:spTree>
    <p:extLst>
      <p:ext uri="{BB962C8B-B14F-4D97-AF65-F5344CB8AC3E}">
        <p14:creationId xmlns:p14="http://schemas.microsoft.com/office/powerpoint/2010/main" val="2368860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2BE2B1FF-602C-4FA6-BB51-B19C11831FEC}"/>
              </a:ext>
            </a:extLst>
          </p:cNvPr>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3346881" y="108459"/>
            <a:ext cx="4696288" cy="6641082"/>
          </a:xfrm>
        </p:spPr>
      </p:pic>
      <p:sp>
        <p:nvSpPr>
          <p:cNvPr id="2" name="正方形/長方形 1">
            <a:extLst>
              <a:ext uri="{FF2B5EF4-FFF2-40B4-BE49-F238E27FC236}">
                <a16:creationId xmlns:a16="http://schemas.microsoft.com/office/drawing/2014/main" id="{AEC3DEA6-E53D-43DE-8C0A-A1EB126DD90E}"/>
              </a:ext>
            </a:extLst>
          </p:cNvPr>
          <p:cNvSpPr/>
          <p:nvPr/>
        </p:nvSpPr>
        <p:spPr>
          <a:xfrm>
            <a:off x="5610386" y="6090834"/>
            <a:ext cx="2200760" cy="3564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FACB9B12-EDE5-4EF1-B53D-0BFF491A3058}"/>
              </a:ext>
            </a:extLst>
          </p:cNvPr>
          <p:cNvSpPr/>
          <p:nvPr/>
        </p:nvSpPr>
        <p:spPr>
          <a:xfrm>
            <a:off x="3686013" y="6176075"/>
            <a:ext cx="1304441" cy="3564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474654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513812" y="1768111"/>
            <a:ext cx="5164376" cy="3044285"/>
          </a:xfrm>
        </p:spPr>
        <p:txBody>
          <a:bodyPr>
            <a:normAutofit/>
          </a:bodyPr>
          <a:lstStyle/>
          <a:p>
            <a:r>
              <a:rPr kumimoji="1" lang="ja-JP" altLang="en-US" sz="5400" dirty="0">
                <a:latin typeface="ＭＳ Ｐゴシック" panose="020B0600070205080204" pitchFamily="50" charset="-128"/>
                <a:ea typeface="ＭＳ Ｐゴシック" panose="020B0600070205080204" pitchFamily="50" charset="-128"/>
              </a:rPr>
              <a:t>「</a:t>
            </a:r>
            <a:r>
              <a:rPr lang="ja-JP" altLang="en-US" sz="5400" dirty="0">
                <a:latin typeface="ＭＳ Ｐゴシック" panose="020B0600070205080204" pitchFamily="50" charset="-128"/>
                <a:ea typeface="ＭＳ Ｐゴシック" panose="020B0600070205080204" pitchFamily="50" charset="-128"/>
              </a:rPr>
              <a:t>書く</a:t>
            </a:r>
            <a:r>
              <a:rPr kumimoji="1" lang="ja-JP" altLang="en-US" sz="5400" dirty="0">
                <a:latin typeface="ＭＳ Ｐゴシック" panose="020B0600070205080204" pitchFamily="50" charset="-128"/>
                <a:ea typeface="ＭＳ Ｐゴシック" panose="020B0600070205080204" pitchFamily="50" charset="-128"/>
              </a:rPr>
              <a:t>こと」の評価</a:t>
            </a:r>
          </a:p>
        </p:txBody>
      </p:sp>
    </p:spTree>
    <p:extLst>
      <p:ext uri="{BB962C8B-B14F-4D97-AF65-F5344CB8AC3E}">
        <p14:creationId xmlns:p14="http://schemas.microsoft.com/office/powerpoint/2010/main" val="39383176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A70127-9740-4167-AA38-C9B420A47B12}"/>
              </a:ext>
            </a:extLst>
          </p:cNvPr>
          <p:cNvSpPr>
            <a:spLocks noGrp="1"/>
          </p:cNvSpPr>
          <p:nvPr>
            <p:ph type="title"/>
          </p:nvPr>
        </p:nvSpPr>
        <p:spPr>
          <a:xfrm>
            <a:off x="606184" y="365125"/>
            <a:ext cx="10515600" cy="1325563"/>
          </a:xfrm>
        </p:spPr>
        <p:txBody>
          <a:bodyPr/>
          <a:lstStyle/>
          <a:p>
            <a:r>
              <a:rPr kumimoji="1" lang="ja-JP" altLang="en-US" dirty="0">
                <a:latin typeface="ＭＳ Ｐゴシック" panose="020B0600070205080204" pitchFamily="50" charset="-128"/>
                <a:ea typeface="ＭＳ Ｐゴシック" panose="020B0600070205080204" pitchFamily="50" charset="-128"/>
              </a:rPr>
              <a:t>評価規準（例）</a:t>
            </a:r>
          </a:p>
        </p:txBody>
      </p:sp>
      <p:graphicFrame>
        <p:nvGraphicFramePr>
          <p:cNvPr id="4" name="表 3">
            <a:extLst>
              <a:ext uri="{FF2B5EF4-FFF2-40B4-BE49-F238E27FC236}">
                <a16:creationId xmlns:a16="http://schemas.microsoft.com/office/drawing/2014/main" id="{2A01BCC9-0067-4A5B-BA50-618F7CC17682}"/>
              </a:ext>
            </a:extLst>
          </p:cNvPr>
          <p:cNvGraphicFramePr>
            <a:graphicFrameLocks noGrp="1"/>
          </p:cNvGraphicFramePr>
          <p:nvPr>
            <p:extLst>
              <p:ext uri="{D42A27DB-BD31-4B8C-83A1-F6EECF244321}">
                <p14:modId xmlns:p14="http://schemas.microsoft.com/office/powerpoint/2010/main" val="1196435008"/>
              </p:ext>
            </p:extLst>
          </p:nvPr>
        </p:nvGraphicFramePr>
        <p:xfrm>
          <a:off x="651345" y="1575729"/>
          <a:ext cx="10702455" cy="4845964"/>
        </p:xfrm>
        <a:graphic>
          <a:graphicData uri="http://schemas.openxmlformats.org/drawingml/2006/table">
            <a:tbl>
              <a:tblPr firstRow="1" firstCol="1" bandRow="1">
                <a:tableStyleId>{5C22544A-7EE6-4342-B048-85BDC9FD1C3A}</a:tableStyleId>
              </a:tblPr>
              <a:tblGrid>
                <a:gridCol w="919394">
                  <a:extLst>
                    <a:ext uri="{9D8B030D-6E8A-4147-A177-3AD203B41FA5}">
                      <a16:colId xmlns:a16="http://schemas.microsoft.com/office/drawing/2014/main" val="3173733695"/>
                    </a:ext>
                  </a:extLst>
                </a:gridCol>
                <a:gridCol w="3574081">
                  <a:extLst>
                    <a:ext uri="{9D8B030D-6E8A-4147-A177-3AD203B41FA5}">
                      <a16:colId xmlns:a16="http://schemas.microsoft.com/office/drawing/2014/main" val="3222673569"/>
                    </a:ext>
                  </a:extLst>
                </a:gridCol>
                <a:gridCol w="3104490">
                  <a:extLst>
                    <a:ext uri="{9D8B030D-6E8A-4147-A177-3AD203B41FA5}">
                      <a16:colId xmlns:a16="http://schemas.microsoft.com/office/drawing/2014/main" val="1005662336"/>
                    </a:ext>
                  </a:extLst>
                </a:gridCol>
                <a:gridCol w="3104490">
                  <a:extLst>
                    <a:ext uri="{9D8B030D-6E8A-4147-A177-3AD203B41FA5}">
                      <a16:colId xmlns:a16="http://schemas.microsoft.com/office/drawing/2014/main" val="563636180"/>
                    </a:ext>
                  </a:extLst>
                </a:gridCol>
              </a:tblGrid>
              <a:tr h="718557">
                <a:tc>
                  <a:txBody>
                    <a:bodyPr/>
                    <a:lstStyle/>
                    <a:p>
                      <a:pPr algn="just">
                        <a:lnSpc>
                          <a:spcPts val="1600"/>
                        </a:lnSpc>
                        <a:spcAft>
                          <a:spcPts val="0"/>
                        </a:spcAft>
                      </a:pPr>
                      <a:r>
                        <a:rPr lang="en-US" sz="1000" kern="100">
                          <a:effectLst/>
                        </a:rPr>
                        <a:t> </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tc>
                <a:tc>
                  <a:txBody>
                    <a:bodyPr/>
                    <a:lstStyle/>
                    <a:p>
                      <a:pPr algn="ctr">
                        <a:lnSpc>
                          <a:spcPts val="1600"/>
                        </a:lnSpc>
                        <a:spcAft>
                          <a:spcPts val="0"/>
                        </a:spcAft>
                      </a:pPr>
                      <a:r>
                        <a:rPr lang="ja-JP" sz="2000" kern="100" dirty="0">
                          <a:effectLst/>
                        </a:rPr>
                        <a:t>知識・技能</a:t>
                      </a:r>
                      <a:endParaRPr lang="ja-JP" sz="20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lnSpc>
                          <a:spcPts val="1600"/>
                        </a:lnSpc>
                        <a:spcAft>
                          <a:spcPts val="0"/>
                        </a:spcAft>
                      </a:pPr>
                      <a:r>
                        <a:rPr lang="ja-JP" sz="2000" kern="100" dirty="0">
                          <a:effectLst/>
                        </a:rPr>
                        <a:t>思考・判断・表現</a:t>
                      </a:r>
                      <a:endParaRPr lang="ja-JP" sz="20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lnSpc>
                          <a:spcPts val="1600"/>
                        </a:lnSpc>
                        <a:spcAft>
                          <a:spcPts val="0"/>
                        </a:spcAft>
                      </a:pPr>
                      <a:r>
                        <a:rPr lang="ja-JP" sz="1400" kern="100" dirty="0">
                          <a:effectLst/>
                        </a:rPr>
                        <a:t>主体的に学習に取り組む態度</a:t>
                      </a: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672354802"/>
                  </a:ext>
                </a:extLst>
              </a:tr>
              <a:tr h="4127407">
                <a:tc>
                  <a:txBody>
                    <a:bodyPr/>
                    <a:lstStyle/>
                    <a:p>
                      <a:pPr marL="71755" marR="71755" algn="ctr">
                        <a:lnSpc>
                          <a:spcPts val="1600"/>
                        </a:lnSpc>
                        <a:spcAft>
                          <a:spcPts val="0"/>
                        </a:spcAft>
                      </a:pPr>
                      <a:r>
                        <a:rPr lang="ja-JP" sz="2000" kern="100" dirty="0">
                          <a:effectLst/>
                        </a:rPr>
                        <a:t>書くこと</a:t>
                      </a:r>
                      <a:endParaRPr lang="ja-JP" sz="20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vert="eaVert" anchor="ctr"/>
                </a:tc>
                <a:tc>
                  <a:txBody>
                    <a:bodyPr/>
                    <a:lstStyle/>
                    <a:p>
                      <a:pPr algn="just">
                        <a:lnSpc>
                          <a:spcPct val="100000"/>
                        </a:lnSpc>
                        <a:spcAft>
                          <a:spcPts val="0"/>
                        </a:spcAft>
                      </a:pPr>
                      <a:r>
                        <a:rPr lang="ja-JP" sz="2000" kern="100" dirty="0">
                          <a:effectLst/>
                        </a:rPr>
                        <a:t>＜知識＞</a:t>
                      </a:r>
                    </a:p>
                    <a:p>
                      <a:pPr indent="127000" algn="just">
                        <a:lnSpc>
                          <a:spcPct val="100000"/>
                        </a:lnSpc>
                        <a:spcAft>
                          <a:spcPts val="0"/>
                        </a:spcAft>
                      </a:pPr>
                      <a:r>
                        <a:rPr lang="ja-JP" sz="2000" kern="100" dirty="0">
                          <a:effectLst/>
                        </a:rPr>
                        <a:t>小学校の思い出を伝えるための語句や，</a:t>
                      </a:r>
                      <a:r>
                        <a:rPr lang="en-US" sz="2000" kern="100" dirty="0">
                          <a:effectLst/>
                        </a:rPr>
                        <a:t>I enjoyed </a:t>
                      </a:r>
                      <a:r>
                        <a:rPr lang="ja-JP" sz="2000" kern="100" dirty="0">
                          <a:effectLst/>
                        </a:rPr>
                        <a:t>～</a:t>
                      </a:r>
                      <a:r>
                        <a:rPr lang="en-US" sz="2000" kern="100" dirty="0">
                          <a:effectLst/>
                        </a:rPr>
                        <a:t>.</a:t>
                      </a:r>
                      <a:r>
                        <a:rPr lang="ja-JP" sz="2000" kern="100" dirty="0">
                          <a:effectLst/>
                        </a:rPr>
                        <a:t>　</a:t>
                      </a:r>
                      <a:r>
                        <a:rPr lang="en-US" sz="2000" kern="100" dirty="0">
                          <a:effectLst/>
                        </a:rPr>
                        <a:t>I went to </a:t>
                      </a:r>
                      <a:r>
                        <a:rPr lang="ja-JP" sz="2000" kern="100" dirty="0">
                          <a:effectLst/>
                        </a:rPr>
                        <a:t>～</a:t>
                      </a:r>
                      <a:r>
                        <a:rPr lang="en-US" sz="2000" kern="100" dirty="0">
                          <a:effectLst/>
                        </a:rPr>
                        <a:t>. I saw </a:t>
                      </a:r>
                      <a:r>
                        <a:rPr lang="ja-JP" sz="2000" kern="100" dirty="0">
                          <a:effectLst/>
                        </a:rPr>
                        <a:t>～</a:t>
                      </a:r>
                      <a:r>
                        <a:rPr lang="en-US" sz="2000" kern="100" dirty="0">
                          <a:effectLst/>
                        </a:rPr>
                        <a:t>. It was </a:t>
                      </a:r>
                      <a:r>
                        <a:rPr lang="ja-JP" sz="2000" kern="100" dirty="0">
                          <a:effectLst/>
                        </a:rPr>
                        <a:t>～</a:t>
                      </a:r>
                      <a:r>
                        <a:rPr lang="en-US" sz="2000" kern="100" dirty="0">
                          <a:effectLst/>
                        </a:rPr>
                        <a:t>. </a:t>
                      </a:r>
                      <a:r>
                        <a:rPr lang="ja-JP" sz="2000" kern="100" dirty="0">
                          <a:effectLst/>
                        </a:rPr>
                        <a:t>の表現について理解している。</a:t>
                      </a:r>
                    </a:p>
                    <a:p>
                      <a:pPr algn="just">
                        <a:lnSpc>
                          <a:spcPct val="100000"/>
                        </a:lnSpc>
                        <a:spcAft>
                          <a:spcPts val="0"/>
                        </a:spcAft>
                      </a:pPr>
                      <a:r>
                        <a:rPr lang="ja-JP" sz="2000" kern="100" dirty="0">
                          <a:effectLst/>
                        </a:rPr>
                        <a:t>＜技能＞</a:t>
                      </a:r>
                    </a:p>
                    <a:p>
                      <a:pPr marL="2540" indent="127000" algn="just">
                        <a:lnSpc>
                          <a:spcPct val="100000"/>
                        </a:lnSpc>
                        <a:spcAft>
                          <a:spcPts val="0"/>
                        </a:spcAft>
                      </a:pPr>
                      <a:r>
                        <a:rPr lang="ja-JP" sz="2000" kern="100" dirty="0">
                          <a:effectLst/>
                        </a:rPr>
                        <a:t>知識を使って，小学校の思い出などについて，音声で十分に慣れ親しんだ</a:t>
                      </a:r>
                      <a:r>
                        <a:rPr lang="ja-JP" sz="2000" kern="0" dirty="0">
                          <a:effectLst/>
                        </a:rPr>
                        <a:t>簡単な語句や基本的な表現を用いて</a:t>
                      </a:r>
                      <a:r>
                        <a:rPr lang="ja-JP" sz="2000" kern="100" dirty="0">
                          <a:effectLst/>
                        </a:rPr>
                        <a:t>書く</a:t>
                      </a:r>
                      <a:r>
                        <a:rPr lang="ja-JP" sz="2000" kern="0" dirty="0">
                          <a:effectLst/>
                        </a:rPr>
                        <a:t>ために必要な技能を身に付けている。</a:t>
                      </a:r>
                      <a:endParaRPr lang="ja-JP" sz="20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tc>
                <a:tc>
                  <a:txBody>
                    <a:bodyPr/>
                    <a:lstStyle/>
                    <a:p>
                      <a:pPr indent="127000" algn="just">
                        <a:lnSpc>
                          <a:spcPct val="100000"/>
                        </a:lnSpc>
                        <a:spcAft>
                          <a:spcPts val="0"/>
                        </a:spcAft>
                      </a:pPr>
                      <a:r>
                        <a:rPr lang="ja-JP" sz="2000" kern="100" dirty="0">
                          <a:solidFill>
                            <a:srgbClr val="FF0000"/>
                          </a:solidFill>
                          <a:effectLst/>
                        </a:rPr>
                        <a:t>自分の小学校の思い出について相手によりよく分かってもらうために</a:t>
                      </a:r>
                      <a:r>
                        <a:rPr lang="ja-JP" sz="2000" kern="100" dirty="0">
                          <a:solidFill>
                            <a:schemeClr val="tx1"/>
                          </a:solidFill>
                          <a:effectLst/>
                        </a:rPr>
                        <a:t>、小学校生活の行事，楽しかったことや感想など，例文を参考に，音声で十分に慣れ親しんだ簡単な語句や基本的な表現を用いて書いている。</a:t>
                      </a:r>
                      <a:endParaRPr lang="ja-JP" sz="200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tc>
                <a:tc>
                  <a:txBody>
                    <a:bodyPr/>
                    <a:lstStyle/>
                    <a:p>
                      <a:pPr marL="0" marR="0" lvl="0" indent="127000" algn="just" defTabSz="914400" rtl="0" eaLnBrk="1" fontAlgn="auto" latinLnBrk="0" hangingPunct="1">
                        <a:lnSpc>
                          <a:spcPct val="100000"/>
                        </a:lnSpc>
                        <a:spcBef>
                          <a:spcPts val="0"/>
                        </a:spcBef>
                        <a:spcAft>
                          <a:spcPts val="0"/>
                        </a:spcAft>
                        <a:buClrTx/>
                        <a:buSzTx/>
                        <a:buFontTx/>
                        <a:buNone/>
                        <a:tabLst/>
                        <a:defRPr/>
                      </a:pPr>
                      <a:r>
                        <a:rPr kumimoji="1" lang="ja-JP" altLang="ja-JP" sz="2000" kern="1200" dirty="0">
                          <a:solidFill>
                            <a:schemeClr val="tx1"/>
                          </a:solidFill>
                          <a:effectLst/>
                          <a:latin typeface="+mn-lt"/>
                          <a:ea typeface="+mn-ea"/>
                          <a:cs typeface="+mn-cs"/>
                        </a:rPr>
                        <a:t>本単元の評価規準，「</a:t>
                      </a:r>
                      <a:r>
                        <a:rPr lang="ja-JP" altLang="ja-JP" sz="2000" kern="100" dirty="0">
                          <a:solidFill>
                            <a:schemeClr val="tx1"/>
                          </a:solidFill>
                          <a:effectLst/>
                        </a:rPr>
                        <a:t>自分の小学校の思い出について，相手によりよく分かってもらうために，音声で十分に慣れ親しんだ簡単な語句を用いて，考えや気持ちを書こうとしている。</a:t>
                      </a:r>
                      <a:r>
                        <a:rPr kumimoji="1" lang="ja-JP" altLang="ja-JP" sz="2000" kern="1200" dirty="0">
                          <a:solidFill>
                            <a:schemeClr val="tx1"/>
                          </a:solidFill>
                          <a:effectLst/>
                          <a:latin typeface="+mn-lt"/>
                          <a:ea typeface="+mn-ea"/>
                          <a:cs typeface="+mn-cs"/>
                        </a:rPr>
                        <a:t>」となるが，</a:t>
                      </a:r>
                      <a:r>
                        <a:rPr kumimoji="1" lang="ja-JP" altLang="ja-JP" sz="2000" kern="1200" dirty="0">
                          <a:solidFill>
                            <a:srgbClr val="FF0000"/>
                          </a:solidFill>
                          <a:effectLst/>
                          <a:latin typeface="+mn-lt"/>
                          <a:ea typeface="+mn-ea"/>
                          <a:cs typeface="+mn-cs"/>
                        </a:rPr>
                        <a:t>次単元と合わせて，</a:t>
                      </a:r>
                      <a:r>
                        <a:rPr kumimoji="1" lang="ja-JP" altLang="en-US" sz="2000" kern="1200" dirty="0">
                          <a:solidFill>
                            <a:srgbClr val="FF0000"/>
                          </a:solidFill>
                          <a:effectLst/>
                          <a:latin typeface="+mn-lt"/>
                          <a:ea typeface="+mn-ea"/>
                          <a:cs typeface="+mn-cs"/>
                        </a:rPr>
                        <a:t>「</a:t>
                      </a:r>
                      <a:r>
                        <a:rPr kumimoji="1" lang="ja-JP" altLang="ja-JP" sz="2000" kern="1200" dirty="0">
                          <a:solidFill>
                            <a:srgbClr val="FF0000"/>
                          </a:solidFill>
                          <a:effectLst/>
                          <a:latin typeface="+mn-lt"/>
                          <a:ea typeface="+mn-ea"/>
                          <a:cs typeface="+mn-cs"/>
                        </a:rPr>
                        <a:t>記録に残す評価</a:t>
                      </a:r>
                      <a:r>
                        <a:rPr kumimoji="1" lang="ja-JP" altLang="en-US" sz="2000" kern="1200" dirty="0">
                          <a:solidFill>
                            <a:srgbClr val="FF0000"/>
                          </a:solidFill>
                          <a:effectLst/>
                          <a:latin typeface="+mn-lt"/>
                          <a:ea typeface="+mn-ea"/>
                          <a:cs typeface="+mn-cs"/>
                        </a:rPr>
                        <a:t>」</a:t>
                      </a:r>
                      <a:r>
                        <a:rPr kumimoji="1" lang="ja-JP" altLang="ja-JP" sz="2000" kern="1200" dirty="0">
                          <a:solidFill>
                            <a:srgbClr val="FF0000"/>
                          </a:solidFill>
                          <a:effectLst/>
                          <a:latin typeface="+mn-lt"/>
                          <a:ea typeface="+mn-ea"/>
                          <a:cs typeface="+mn-cs"/>
                        </a:rPr>
                        <a:t>を行う。</a:t>
                      </a:r>
                      <a:endParaRPr lang="en-US" altLang="ja-JP" sz="2400" kern="100" dirty="0">
                        <a:solidFill>
                          <a:srgbClr val="FF0000"/>
                        </a:solidFill>
                        <a:effectLst/>
                      </a:endParaRPr>
                    </a:p>
                    <a:p>
                      <a:pPr indent="127000" algn="just">
                        <a:lnSpc>
                          <a:spcPct val="100000"/>
                        </a:lnSpc>
                        <a:spcAft>
                          <a:spcPts val="0"/>
                        </a:spcAft>
                      </a:pPr>
                      <a:endParaRPr lang="ja-JP" sz="200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tc>
                <a:extLst>
                  <a:ext uri="{0D108BD9-81ED-4DB2-BD59-A6C34878D82A}">
                    <a16:rowId xmlns:a16="http://schemas.microsoft.com/office/drawing/2014/main" val="4240714212"/>
                  </a:ext>
                </a:extLst>
              </a:tr>
            </a:tbl>
          </a:graphicData>
        </a:graphic>
      </p:graphicFrame>
    </p:spTree>
    <p:extLst>
      <p:ext uri="{BB962C8B-B14F-4D97-AF65-F5344CB8AC3E}">
        <p14:creationId xmlns:p14="http://schemas.microsoft.com/office/powerpoint/2010/main" val="1878065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EF8AD8-6C40-42A8-9CB3-D2BC3283CAFB}"/>
              </a:ext>
            </a:extLst>
          </p:cNvPr>
          <p:cNvSpPr>
            <a:spLocks noGrp="1"/>
          </p:cNvSpPr>
          <p:nvPr>
            <p:ph type="title"/>
          </p:nvPr>
        </p:nvSpPr>
        <p:spPr>
          <a:xfrm>
            <a:off x="284922" y="280125"/>
            <a:ext cx="3843130" cy="1325563"/>
          </a:xfrm>
        </p:spPr>
        <p:txBody>
          <a:bodyPr/>
          <a:lstStyle/>
          <a:p>
            <a:r>
              <a:rPr kumimoji="1" lang="ja-JP" altLang="en-US" dirty="0">
                <a:latin typeface="ＭＳ Ｐゴシック" panose="020B0600070205080204" pitchFamily="50" charset="-128"/>
                <a:ea typeface="ＭＳ Ｐゴシック" panose="020B0600070205080204" pitchFamily="50" charset="-128"/>
              </a:rPr>
              <a:t>評価について</a:t>
            </a:r>
          </a:p>
        </p:txBody>
      </p:sp>
      <p:sp>
        <p:nvSpPr>
          <p:cNvPr id="4" name="テキスト ボックス 3">
            <a:extLst>
              <a:ext uri="{FF2B5EF4-FFF2-40B4-BE49-F238E27FC236}">
                <a16:creationId xmlns:a16="http://schemas.microsoft.com/office/drawing/2014/main" id="{76542202-F2AB-4A64-B46E-E7C6326B55BA}"/>
              </a:ext>
            </a:extLst>
          </p:cNvPr>
          <p:cNvSpPr txBox="1"/>
          <p:nvPr/>
        </p:nvSpPr>
        <p:spPr>
          <a:xfrm>
            <a:off x="644389" y="3364250"/>
            <a:ext cx="3483663" cy="646331"/>
          </a:xfrm>
          <a:prstGeom prst="rect">
            <a:avLst/>
          </a:prstGeom>
          <a:noFill/>
          <a:ln w="25400">
            <a:solidFill>
              <a:srgbClr val="FF0000"/>
            </a:solidFill>
          </a:ln>
        </p:spPr>
        <p:txBody>
          <a:bodyPr wrap="square" rtlCol="0">
            <a:spAutoFit/>
          </a:bodyPr>
          <a:lstStyle/>
          <a:p>
            <a:pPr algn="ctr"/>
            <a:r>
              <a:rPr kumimoji="1" lang="ja-JP" altLang="en-US" sz="3600" dirty="0">
                <a:latin typeface="ＭＳ Ｐゴシック" panose="020B0600070205080204" pitchFamily="50" charset="-128"/>
                <a:ea typeface="ＭＳ Ｐゴシック" panose="020B0600070205080204" pitchFamily="50" charset="-128"/>
              </a:rPr>
              <a:t>記録に残す評価</a:t>
            </a:r>
          </a:p>
        </p:txBody>
      </p:sp>
      <p:sp>
        <p:nvSpPr>
          <p:cNvPr id="6" name="テキスト ボックス 5">
            <a:extLst>
              <a:ext uri="{FF2B5EF4-FFF2-40B4-BE49-F238E27FC236}">
                <a16:creationId xmlns:a16="http://schemas.microsoft.com/office/drawing/2014/main" id="{4307674B-EFAF-42D6-9CF0-71522C3E2F44}"/>
              </a:ext>
            </a:extLst>
          </p:cNvPr>
          <p:cNvSpPr txBox="1"/>
          <p:nvPr/>
        </p:nvSpPr>
        <p:spPr>
          <a:xfrm>
            <a:off x="644389" y="2244443"/>
            <a:ext cx="3013212" cy="646331"/>
          </a:xfrm>
          <a:prstGeom prst="rect">
            <a:avLst/>
          </a:prstGeom>
          <a:noFill/>
          <a:ln w="25400">
            <a:solidFill>
              <a:schemeClr val="accent6"/>
            </a:solidFill>
          </a:ln>
        </p:spPr>
        <p:txBody>
          <a:bodyPr wrap="square" rtlCol="0">
            <a:spAutoFit/>
          </a:bodyPr>
          <a:lstStyle/>
          <a:p>
            <a:pPr algn="ctr"/>
            <a:r>
              <a:rPr lang="ja-JP" altLang="en-US" sz="3600" dirty="0">
                <a:latin typeface="ＭＳ Ｐゴシック" panose="020B0600070205080204" pitchFamily="50" charset="-128"/>
                <a:ea typeface="ＭＳ Ｐゴシック" panose="020B0600070205080204" pitchFamily="50" charset="-128"/>
              </a:rPr>
              <a:t>事前の手立て</a:t>
            </a:r>
            <a:endParaRPr kumimoji="1" lang="ja-JP" altLang="en-US" sz="3600" dirty="0">
              <a:latin typeface="ＭＳ Ｐゴシック" panose="020B0600070205080204" pitchFamily="50" charset="-128"/>
              <a:ea typeface="ＭＳ Ｐゴシック" panose="020B0600070205080204" pitchFamily="50" charset="-128"/>
            </a:endParaRPr>
          </a:p>
        </p:txBody>
      </p:sp>
      <p:sp>
        <p:nvSpPr>
          <p:cNvPr id="7" name="テキスト ボックス 6">
            <a:extLst>
              <a:ext uri="{FF2B5EF4-FFF2-40B4-BE49-F238E27FC236}">
                <a16:creationId xmlns:a16="http://schemas.microsoft.com/office/drawing/2014/main" id="{BDDF1498-420D-489B-8719-7B1CEC0781CB}"/>
              </a:ext>
            </a:extLst>
          </p:cNvPr>
          <p:cNvSpPr txBox="1"/>
          <p:nvPr/>
        </p:nvSpPr>
        <p:spPr>
          <a:xfrm>
            <a:off x="757032" y="4543693"/>
            <a:ext cx="2107855" cy="646331"/>
          </a:xfrm>
          <a:prstGeom prst="rect">
            <a:avLst/>
          </a:prstGeom>
          <a:noFill/>
          <a:ln w="25400">
            <a:solidFill>
              <a:schemeClr val="accent5"/>
            </a:solidFill>
          </a:ln>
        </p:spPr>
        <p:txBody>
          <a:bodyPr wrap="square" rtlCol="0">
            <a:spAutoFit/>
          </a:bodyPr>
          <a:lstStyle/>
          <a:p>
            <a:pPr algn="ctr"/>
            <a:r>
              <a:rPr kumimoji="1" lang="ja-JP" altLang="en-US" sz="3600" dirty="0">
                <a:latin typeface="ＭＳ Ｐゴシック" panose="020B0600070205080204" pitchFamily="50" charset="-128"/>
                <a:ea typeface="ＭＳ Ｐゴシック" panose="020B0600070205080204" pitchFamily="50" charset="-128"/>
              </a:rPr>
              <a:t>事後指導</a:t>
            </a:r>
          </a:p>
        </p:txBody>
      </p:sp>
      <p:graphicFrame>
        <p:nvGraphicFramePr>
          <p:cNvPr id="8" name="表 8">
            <a:extLst>
              <a:ext uri="{FF2B5EF4-FFF2-40B4-BE49-F238E27FC236}">
                <a16:creationId xmlns:a16="http://schemas.microsoft.com/office/drawing/2014/main" id="{18613361-38AE-47FB-AEE5-192222B0E465}"/>
              </a:ext>
            </a:extLst>
          </p:cNvPr>
          <p:cNvGraphicFramePr>
            <a:graphicFrameLocks noGrp="1"/>
          </p:cNvGraphicFramePr>
          <p:nvPr/>
        </p:nvGraphicFramePr>
        <p:xfrm>
          <a:off x="4632738" y="1932241"/>
          <a:ext cx="7274340" cy="4381909"/>
        </p:xfrm>
        <a:graphic>
          <a:graphicData uri="http://schemas.openxmlformats.org/drawingml/2006/table">
            <a:tbl>
              <a:tblPr firstRow="1" bandRow="1">
                <a:tableStyleId>{616DA210-FB5B-4158-B5E0-FEB733F419BA}</a:tableStyleId>
              </a:tblPr>
              <a:tblGrid>
                <a:gridCol w="1471366">
                  <a:extLst>
                    <a:ext uri="{9D8B030D-6E8A-4147-A177-3AD203B41FA5}">
                      <a16:colId xmlns:a16="http://schemas.microsoft.com/office/drawing/2014/main" val="1871457485"/>
                    </a:ext>
                  </a:extLst>
                </a:gridCol>
                <a:gridCol w="5802974">
                  <a:extLst>
                    <a:ext uri="{9D8B030D-6E8A-4147-A177-3AD203B41FA5}">
                      <a16:colId xmlns:a16="http://schemas.microsoft.com/office/drawing/2014/main" val="3301806835"/>
                    </a:ext>
                  </a:extLst>
                </a:gridCol>
              </a:tblGrid>
              <a:tr h="534547">
                <a:tc>
                  <a:txBody>
                    <a:bodyPr/>
                    <a:lstStyle/>
                    <a:p>
                      <a:pPr algn="ctr"/>
                      <a:r>
                        <a:rPr kumimoji="1" lang="ja-JP" altLang="en-US" b="1" dirty="0">
                          <a:latin typeface="AR丸ゴシック体M" panose="020B0609010101010101" pitchFamily="49" charset="-128"/>
                          <a:ea typeface="AR丸ゴシック体M" panose="020B0609010101010101" pitchFamily="49" charset="-128"/>
                        </a:rPr>
                        <a:t>第</a:t>
                      </a:r>
                      <a:r>
                        <a:rPr kumimoji="1" lang="en-US" altLang="ja-JP" b="1" dirty="0">
                          <a:latin typeface="AR丸ゴシック体M" panose="020B0609010101010101" pitchFamily="49" charset="-128"/>
                          <a:ea typeface="AR丸ゴシック体M" panose="020B0609010101010101" pitchFamily="49" charset="-128"/>
                        </a:rPr>
                        <a:t>1</a:t>
                      </a:r>
                      <a:r>
                        <a:rPr kumimoji="1" lang="ja-JP" altLang="en-US" b="1" dirty="0">
                          <a:latin typeface="AR丸ゴシック体M" panose="020B0609010101010101" pitchFamily="49" charset="-128"/>
                          <a:ea typeface="AR丸ゴシック体M" panose="020B0609010101010101" pitchFamily="49" charset="-128"/>
                        </a:rPr>
                        <a:t>時</a:t>
                      </a:r>
                    </a:p>
                  </a:txBody>
                  <a:tcPr anchor="ctr"/>
                </a:tc>
                <a:tc>
                  <a:txBody>
                    <a:bodyPr/>
                    <a:lstStyle/>
                    <a:p>
                      <a:r>
                        <a:rPr kumimoji="1" lang="ja-JP" altLang="en-US" b="0" dirty="0"/>
                        <a:t>書く文例：</a:t>
                      </a:r>
                      <a:r>
                        <a:rPr kumimoji="1" lang="en-US" altLang="ja-JP" b="0" dirty="0"/>
                        <a:t>My best memory is ( Mochi Making Festival). </a:t>
                      </a:r>
                      <a:endParaRPr kumimoji="1" lang="ja-JP" altLang="en-US" b="0" dirty="0"/>
                    </a:p>
                  </a:txBody>
                  <a:tcPr anchor="ctr">
                    <a:solidFill>
                      <a:schemeClr val="accent6">
                        <a:lumMod val="40000"/>
                        <a:lumOff val="60000"/>
                      </a:schemeClr>
                    </a:solidFill>
                  </a:tcPr>
                </a:tc>
                <a:extLst>
                  <a:ext uri="{0D108BD9-81ED-4DB2-BD59-A6C34878D82A}">
                    <a16:rowId xmlns:a16="http://schemas.microsoft.com/office/drawing/2014/main" val="961586121"/>
                  </a:ext>
                </a:extLst>
              </a:tr>
              <a:tr h="534547">
                <a:tc>
                  <a:txBody>
                    <a:bodyPr/>
                    <a:lstStyle/>
                    <a:p>
                      <a:pPr algn="ctr"/>
                      <a:r>
                        <a:rPr kumimoji="1" lang="ja-JP" altLang="en-US" b="1" dirty="0">
                          <a:latin typeface="AR丸ゴシック体M" panose="020B0609010101010101" pitchFamily="49" charset="-128"/>
                          <a:ea typeface="AR丸ゴシック体M" panose="020B0609010101010101" pitchFamily="49" charset="-128"/>
                        </a:rPr>
                        <a:t>第</a:t>
                      </a:r>
                      <a:r>
                        <a:rPr kumimoji="1" lang="en-US" altLang="ja-JP" b="1" dirty="0">
                          <a:latin typeface="AR丸ゴシック体M" panose="020B0609010101010101" pitchFamily="49" charset="-128"/>
                          <a:ea typeface="AR丸ゴシック体M" panose="020B0609010101010101" pitchFamily="49" charset="-128"/>
                        </a:rPr>
                        <a:t>2</a:t>
                      </a:r>
                      <a:r>
                        <a:rPr kumimoji="1" lang="ja-JP" altLang="en-US" b="1" dirty="0">
                          <a:latin typeface="AR丸ゴシック体M" panose="020B0609010101010101" pitchFamily="49" charset="-128"/>
                          <a:ea typeface="AR丸ゴシック体M" panose="020B0609010101010101" pitchFamily="49" charset="-128"/>
                        </a:rPr>
                        <a:t>時</a:t>
                      </a:r>
                    </a:p>
                  </a:txBody>
                  <a:tcPr anchor="ctr"/>
                </a:tc>
                <a:tc>
                  <a:txBody>
                    <a:bodyPr/>
                    <a:lstStyle/>
                    <a:p>
                      <a:r>
                        <a:rPr kumimoji="1" lang="ja-JP" altLang="en-US" dirty="0"/>
                        <a:t>書く文例：</a:t>
                      </a:r>
                      <a:r>
                        <a:rPr kumimoji="1" lang="en-US" altLang="ja-JP" dirty="0"/>
                        <a:t>I enjoyed (dancing).</a:t>
                      </a:r>
                      <a:endParaRPr kumimoji="1" lang="ja-JP" altLang="en-US" dirty="0"/>
                    </a:p>
                  </a:txBody>
                  <a:tcPr anchor="ctr">
                    <a:solidFill>
                      <a:schemeClr val="accent6">
                        <a:lumMod val="40000"/>
                        <a:lumOff val="60000"/>
                      </a:schemeClr>
                    </a:solidFill>
                  </a:tcPr>
                </a:tc>
                <a:extLst>
                  <a:ext uri="{0D108BD9-81ED-4DB2-BD59-A6C34878D82A}">
                    <a16:rowId xmlns:a16="http://schemas.microsoft.com/office/drawing/2014/main" val="2655515691"/>
                  </a:ext>
                </a:extLst>
              </a:tr>
              <a:tr h="534547">
                <a:tc>
                  <a:txBody>
                    <a:bodyPr/>
                    <a:lstStyle/>
                    <a:p>
                      <a:pPr algn="ctr"/>
                      <a:r>
                        <a:rPr kumimoji="1" lang="ja-JP" altLang="en-US" b="1" dirty="0">
                          <a:latin typeface="AR丸ゴシック体M" panose="020B0609010101010101" pitchFamily="49" charset="-128"/>
                          <a:ea typeface="AR丸ゴシック体M" panose="020B0609010101010101" pitchFamily="49" charset="-128"/>
                        </a:rPr>
                        <a:t>第</a:t>
                      </a:r>
                      <a:r>
                        <a:rPr kumimoji="1" lang="en-US" altLang="ja-JP" b="1" dirty="0">
                          <a:latin typeface="AR丸ゴシック体M" panose="020B0609010101010101" pitchFamily="49" charset="-128"/>
                          <a:ea typeface="AR丸ゴシック体M" panose="020B0609010101010101" pitchFamily="49" charset="-128"/>
                        </a:rPr>
                        <a:t>3</a:t>
                      </a:r>
                      <a:r>
                        <a:rPr kumimoji="1" lang="ja-JP" altLang="en-US" b="1" dirty="0">
                          <a:latin typeface="AR丸ゴシック体M" panose="020B0609010101010101" pitchFamily="49" charset="-128"/>
                          <a:ea typeface="AR丸ゴシック体M" panose="020B0609010101010101" pitchFamily="49" charset="-128"/>
                        </a:rPr>
                        <a:t>時</a:t>
                      </a:r>
                    </a:p>
                  </a:txBody>
                  <a:tcPr anchor="ctr"/>
                </a:tc>
                <a:tc>
                  <a:txBody>
                    <a:bodyPr/>
                    <a:lstStyle/>
                    <a:p>
                      <a:r>
                        <a:rPr kumimoji="1" lang="ja-JP" altLang="en-US" dirty="0"/>
                        <a:t>書く文例： </a:t>
                      </a:r>
                      <a:r>
                        <a:rPr kumimoji="1" lang="en-US" altLang="ja-JP" dirty="0"/>
                        <a:t>Was it (fun)?  Was it (nice)? </a:t>
                      </a:r>
                      <a:endParaRPr kumimoji="1" lang="ja-JP" altLang="en-US" dirty="0"/>
                    </a:p>
                  </a:txBody>
                  <a:tcPr anchor="ctr">
                    <a:solidFill>
                      <a:schemeClr val="accent6">
                        <a:lumMod val="40000"/>
                        <a:lumOff val="60000"/>
                      </a:schemeClr>
                    </a:solidFill>
                  </a:tcPr>
                </a:tc>
                <a:extLst>
                  <a:ext uri="{0D108BD9-81ED-4DB2-BD59-A6C34878D82A}">
                    <a16:rowId xmlns:a16="http://schemas.microsoft.com/office/drawing/2014/main" val="2187921753"/>
                  </a:ext>
                </a:extLst>
              </a:tr>
              <a:tr h="534547">
                <a:tc>
                  <a:txBody>
                    <a:bodyPr/>
                    <a:lstStyle/>
                    <a:p>
                      <a:pPr algn="ctr"/>
                      <a:r>
                        <a:rPr kumimoji="1" lang="ja-JP" altLang="en-US" b="1" dirty="0">
                          <a:latin typeface="AR丸ゴシック体M" panose="020B0609010101010101" pitchFamily="49" charset="-128"/>
                          <a:ea typeface="AR丸ゴシック体M" panose="020B0609010101010101" pitchFamily="49" charset="-128"/>
                        </a:rPr>
                        <a:t>第</a:t>
                      </a:r>
                      <a:r>
                        <a:rPr kumimoji="1" lang="en-US" altLang="ja-JP" b="1" dirty="0">
                          <a:latin typeface="AR丸ゴシック体M" panose="020B0609010101010101" pitchFamily="49" charset="-128"/>
                          <a:ea typeface="AR丸ゴシック体M" panose="020B0609010101010101" pitchFamily="49" charset="-128"/>
                        </a:rPr>
                        <a:t>4</a:t>
                      </a:r>
                      <a:r>
                        <a:rPr kumimoji="1" lang="ja-JP" altLang="en-US" b="1" dirty="0">
                          <a:latin typeface="AR丸ゴシック体M" panose="020B0609010101010101" pitchFamily="49" charset="-128"/>
                          <a:ea typeface="AR丸ゴシック体M" panose="020B0609010101010101" pitchFamily="49" charset="-128"/>
                        </a:rPr>
                        <a:t>時</a:t>
                      </a:r>
                    </a:p>
                  </a:txBody>
                  <a:tcPr anchor="ctr"/>
                </a:tc>
                <a:tc>
                  <a:txBody>
                    <a:bodyPr/>
                    <a:lstStyle/>
                    <a:p>
                      <a:r>
                        <a:rPr kumimoji="1" lang="ja-JP" altLang="en-US" dirty="0"/>
                        <a:t>書く文例：</a:t>
                      </a:r>
                      <a:r>
                        <a:rPr kumimoji="1" lang="en-US" altLang="ja-JP" dirty="0"/>
                        <a:t>I enjoyed (reading books).  </a:t>
                      </a:r>
                    </a:p>
                  </a:txBody>
                  <a:tcPr anchor="ctr">
                    <a:solidFill>
                      <a:schemeClr val="accent6">
                        <a:lumMod val="40000"/>
                        <a:lumOff val="60000"/>
                      </a:schemeClr>
                    </a:solidFill>
                  </a:tcPr>
                </a:tc>
                <a:extLst>
                  <a:ext uri="{0D108BD9-81ED-4DB2-BD59-A6C34878D82A}">
                    <a16:rowId xmlns:a16="http://schemas.microsoft.com/office/drawing/2014/main" val="1593484542"/>
                  </a:ext>
                </a:extLst>
              </a:tr>
              <a:tr h="534547">
                <a:tc>
                  <a:txBody>
                    <a:bodyPr/>
                    <a:lstStyle/>
                    <a:p>
                      <a:pPr algn="ctr"/>
                      <a:r>
                        <a:rPr kumimoji="1" lang="ja-JP" altLang="en-US" b="1" dirty="0">
                          <a:latin typeface="AR丸ゴシック体M" panose="020B0609010101010101" pitchFamily="49" charset="-128"/>
                          <a:ea typeface="AR丸ゴシック体M" panose="020B0609010101010101" pitchFamily="49" charset="-128"/>
                        </a:rPr>
                        <a:t>第</a:t>
                      </a:r>
                      <a:r>
                        <a:rPr kumimoji="1" lang="en-US" altLang="ja-JP" b="1" dirty="0">
                          <a:latin typeface="AR丸ゴシック体M" panose="020B0609010101010101" pitchFamily="49" charset="-128"/>
                          <a:ea typeface="AR丸ゴシック体M" panose="020B0609010101010101" pitchFamily="49" charset="-128"/>
                        </a:rPr>
                        <a:t>5</a:t>
                      </a:r>
                      <a:r>
                        <a:rPr kumimoji="1" lang="ja-JP" altLang="en-US" b="1" dirty="0">
                          <a:latin typeface="AR丸ゴシック体M" panose="020B0609010101010101" pitchFamily="49" charset="-128"/>
                          <a:ea typeface="AR丸ゴシック体M" panose="020B0609010101010101" pitchFamily="49" charset="-128"/>
                        </a:rPr>
                        <a:t>時</a:t>
                      </a:r>
                    </a:p>
                  </a:txBody>
                  <a:tcPr anchor="ctr"/>
                </a:tc>
                <a:tc>
                  <a:txBody>
                    <a:bodyPr/>
                    <a:lstStyle/>
                    <a:p>
                      <a:r>
                        <a:rPr kumimoji="1" lang="ja-JP" altLang="en-US" dirty="0"/>
                        <a:t>書く文例： </a:t>
                      </a:r>
                      <a:r>
                        <a:rPr kumimoji="1" lang="en-US" altLang="ja-JP" dirty="0"/>
                        <a:t>We went to the (zoo).  We saw (animals). </a:t>
                      </a:r>
                      <a:endParaRPr kumimoji="1" lang="ja-JP" altLang="en-US" dirty="0"/>
                    </a:p>
                  </a:txBody>
                  <a:tcPr anchor="ctr">
                    <a:solidFill>
                      <a:schemeClr val="accent6">
                        <a:lumMod val="40000"/>
                        <a:lumOff val="60000"/>
                      </a:schemeClr>
                    </a:solidFill>
                  </a:tcPr>
                </a:tc>
                <a:extLst>
                  <a:ext uri="{0D108BD9-81ED-4DB2-BD59-A6C34878D82A}">
                    <a16:rowId xmlns:a16="http://schemas.microsoft.com/office/drawing/2014/main" val="3310610729"/>
                  </a:ext>
                </a:extLst>
              </a:tr>
              <a:tr h="534547">
                <a:tc>
                  <a:txBody>
                    <a:bodyPr/>
                    <a:lstStyle/>
                    <a:p>
                      <a:pPr algn="ctr"/>
                      <a:r>
                        <a:rPr kumimoji="1" lang="ja-JP" altLang="en-US" b="1" dirty="0">
                          <a:latin typeface="AR丸ゴシック体M" panose="020B0609010101010101" pitchFamily="49" charset="-128"/>
                          <a:ea typeface="AR丸ゴシック体M" panose="020B0609010101010101" pitchFamily="49" charset="-128"/>
                        </a:rPr>
                        <a:t>第</a:t>
                      </a:r>
                      <a:r>
                        <a:rPr kumimoji="1" lang="en-US" altLang="ja-JP" b="1" dirty="0">
                          <a:latin typeface="AR丸ゴシック体M" panose="020B0609010101010101" pitchFamily="49" charset="-128"/>
                          <a:ea typeface="AR丸ゴシック体M" panose="020B0609010101010101" pitchFamily="49" charset="-128"/>
                        </a:rPr>
                        <a:t>6</a:t>
                      </a:r>
                      <a:r>
                        <a:rPr kumimoji="1" lang="ja-JP" altLang="en-US" b="1" dirty="0">
                          <a:latin typeface="AR丸ゴシック体M" panose="020B0609010101010101" pitchFamily="49" charset="-128"/>
                          <a:ea typeface="AR丸ゴシック体M" panose="020B0609010101010101" pitchFamily="49" charset="-128"/>
                        </a:rPr>
                        <a:t>時</a:t>
                      </a:r>
                    </a:p>
                  </a:txBody>
                  <a:tcPr anchor="ctr"/>
                </a:tc>
                <a:tc>
                  <a:txBody>
                    <a:bodyPr/>
                    <a:lstStyle/>
                    <a:p>
                      <a:endParaRPr kumimoji="1" lang="ja-JP" altLang="en-US" dirty="0"/>
                    </a:p>
                  </a:txBody>
                  <a:tcPr anchor="ctr">
                    <a:solidFill>
                      <a:schemeClr val="accent6">
                        <a:lumMod val="40000"/>
                        <a:lumOff val="60000"/>
                      </a:schemeClr>
                    </a:solidFill>
                  </a:tcPr>
                </a:tc>
                <a:extLst>
                  <a:ext uri="{0D108BD9-81ED-4DB2-BD59-A6C34878D82A}">
                    <a16:rowId xmlns:a16="http://schemas.microsoft.com/office/drawing/2014/main" val="3110387087"/>
                  </a:ext>
                </a:extLst>
              </a:tr>
              <a:tr h="534547">
                <a:tc>
                  <a:txBody>
                    <a:bodyPr/>
                    <a:lstStyle/>
                    <a:p>
                      <a:pPr algn="ctr"/>
                      <a:r>
                        <a:rPr kumimoji="1" lang="ja-JP" altLang="en-US" b="1" dirty="0">
                          <a:latin typeface="AR丸ゴシック体M" panose="020B0609010101010101" pitchFamily="49" charset="-128"/>
                          <a:ea typeface="AR丸ゴシック体M" panose="020B0609010101010101" pitchFamily="49" charset="-128"/>
                        </a:rPr>
                        <a:t>第</a:t>
                      </a:r>
                      <a:r>
                        <a:rPr kumimoji="1" lang="en-US" altLang="ja-JP" b="1" dirty="0">
                          <a:latin typeface="AR丸ゴシック体M" panose="020B0609010101010101" pitchFamily="49" charset="-128"/>
                          <a:ea typeface="AR丸ゴシック体M" panose="020B0609010101010101" pitchFamily="49" charset="-128"/>
                        </a:rPr>
                        <a:t>7</a:t>
                      </a:r>
                      <a:r>
                        <a:rPr kumimoji="1" lang="ja-JP" altLang="en-US" b="1" dirty="0">
                          <a:latin typeface="AR丸ゴシック体M" panose="020B0609010101010101" pitchFamily="49" charset="-128"/>
                          <a:ea typeface="AR丸ゴシック体M" panose="020B0609010101010101" pitchFamily="49" charset="-128"/>
                        </a:rPr>
                        <a:t>時</a:t>
                      </a:r>
                    </a:p>
                  </a:txBody>
                  <a:tcPr anchor="ctr"/>
                </a:tc>
                <a:tc>
                  <a:txBody>
                    <a:bodyPr/>
                    <a:lstStyle/>
                    <a:p>
                      <a:r>
                        <a:rPr kumimoji="1" lang="ja-JP" altLang="en-US" dirty="0"/>
                        <a:t>記録に残す評価（アルバムを作る）</a:t>
                      </a:r>
                    </a:p>
                  </a:txBody>
                  <a:tcPr anchor="ctr">
                    <a:solidFill>
                      <a:srgbClr val="FF0000">
                        <a:alpha val="42000"/>
                      </a:srgbClr>
                    </a:solidFill>
                  </a:tcPr>
                </a:tc>
                <a:extLst>
                  <a:ext uri="{0D108BD9-81ED-4DB2-BD59-A6C34878D82A}">
                    <a16:rowId xmlns:a16="http://schemas.microsoft.com/office/drawing/2014/main" val="3299302011"/>
                  </a:ext>
                </a:extLst>
              </a:tr>
              <a:tr h="534547">
                <a:tc>
                  <a:txBody>
                    <a:bodyPr/>
                    <a:lstStyle/>
                    <a:p>
                      <a:pPr algn="ctr"/>
                      <a:r>
                        <a:rPr kumimoji="1" lang="ja-JP" altLang="en-US" b="1" dirty="0">
                          <a:latin typeface="AR丸ゴシック体M" panose="020B0609010101010101" pitchFamily="49" charset="-128"/>
                          <a:ea typeface="AR丸ゴシック体M" panose="020B0609010101010101" pitchFamily="49" charset="-128"/>
                        </a:rPr>
                        <a:t>第</a:t>
                      </a:r>
                      <a:r>
                        <a:rPr kumimoji="1" lang="en-US" altLang="ja-JP" b="1" dirty="0">
                          <a:latin typeface="AR丸ゴシック体M" panose="020B0609010101010101" pitchFamily="49" charset="-128"/>
                          <a:ea typeface="AR丸ゴシック体M" panose="020B0609010101010101" pitchFamily="49" charset="-128"/>
                        </a:rPr>
                        <a:t>8</a:t>
                      </a:r>
                      <a:r>
                        <a:rPr kumimoji="1" lang="ja-JP" altLang="en-US" b="1" dirty="0">
                          <a:latin typeface="AR丸ゴシック体M" panose="020B0609010101010101" pitchFamily="49" charset="-128"/>
                          <a:ea typeface="AR丸ゴシック体M" panose="020B0609010101010101" pitchFamily="49" charset="-128"/>
                        </a:rPr>
                        <a:t>時</a:t>
                      </a:r>
                    </a:p>
                  </a:txBody>
                  <a:tcPr anchor="ctr"/>
                </a:tc>
                <a:tc>
                  <a:txBody>
                    <a:bodyPr/>
                    <a:lstStyle/>
                    <a:p>
                      <a:endParaRPr kumimoji="1" lang="ja-JP" altLang="en-US" dirty="0"/>
                    </a:p>
                  </a:txBody>
                  <a:tcPr anchor="ctr">
                    <a:solidFill>
                      <a:srgbClr val="00B0F0">
                        <a:alpha val="20000"/>
                      </a:srgbClr>
                    </a:solidFill>
                  </a:tcPr>
                </a:tc>
                <a:extLst>
                  <a:ext uri="{0D108BD9-81ED-4DB2-BD59-A6C34878D82A}">
                    <a16:rowId xmlns:a16="http://schemas.microsoft.com/office/drawing/2014/main" val="794340917"/>
                  </a:ext>
                </a:extLst>
              </a:tr>
            </a:tbl>
          </a:graphicData>
        </a:graphic>
      </p:graphicFrame>
      <p:sp>
        <p:nvSpPr>
          <p:cNvPr id="10" name="正方形/長方形 9">
            <a:extLst>
              <a:ext uri="{FF2B5EF4-FFF2-40B4-BE49-F238E27FC236}">
                <a16:creationId xmlns:a16="http://schemas.microsoft.com/office/drawing/2014/main" id="{288E55A3-FA3A-4E9E-BBB2-B1E17655B339}"/>
              </a:ext>
            </a:extLst>
          </p:cNvPr>
          <p:cNvSpPr/>
          <p:nvPr/>
        </p:nvSpPr>
        <p:spPr>
          <a:xfrm>
            <a:off x="4632738" y="1392516"/>
            <a:ext cx="7274340" cy="426345"/>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ＭＳ Ｐゴシック" panose="020B0600070205080204" pitchFamily="50" charset="-128"/>
                <a:ea typeface="ＭＳ Ｐゴシック" panose="020B0600070205080204" pitchFamily="50" charset="-128"/>
              </a:rPr>
              <a:t>前単元</a:t>
            </a:r>
          </a:p>
        </p:txBody>
      </p:sp>
      <p:sp>
        <p:nvSpPr>
          <p:cNvPr id="11" name="正方形/長方形 10">
            <a:extLst>
              <a:ext uri="{FF2B5EF4-FFF2-40B4-BE49-F238E27FC236}">
                <a16:creationId xmlns:a16="http://schemas.microsoft.com/office/drawing/2014/main" id="{D239A042-AF10-4E7E-8165-A40FB3FA50D3}"/>
              </a:ext>
            </a:extLst>
          </p:cNvPr>
          <p:cNvSpPr/>
          <p:nvPr/>
        </p:nvSpPr>
        <p:spPr>
          <a:xfrm>
            <a:off x="4632738" y="6367895"/>
            <a:ext cx="7274340" cy="426345"/>
          </a:xfrm>
          <a:prstGeom prst="rect">
            <a:avLst/>
          </a:prstGeom>
          <a:solidFill>
            <a:srgbClr val="00B0F0">
              <a:alpha val="32000"/>
            </a:srgb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latin typeface="AR丸ゴシック体M" panose="020B0609010101010101" pitchFamily="49" charset="-128"/>
                <a:ea typeface="AR丸ゴシック体M" panose="020B0609010101010101" pitchFamily="49" charset="-128"/>
              </a:rPr>
              <a:t>次</a:t>
            </a:r>
            <a:r>
              <a:rPr kumimoji="1" lang="ja-JP" altLang="en-US" b="1" dirty="0">
                <a:solidFill>
                  <a:schemeClr val="tx1"/>
                </a:solidFill>
                <a:latin typeface="AR丸ゴシック体M" panose="020B0609010101010101" pitchFamily="49" charset="-128"/>
                <a:ea typeface="AR丸ゴシック体M" panose="020B0609010101010101" pitchFamily="49" charset="-128"/>
              </a:rPr>
              <a:t>単元</a:t>
            </a:r>
          </a:p>
        </p:txBody>
      </p:sp>
      <p:sp>
        <p:nvSpPr>
          <p:cNvPr id="12" name="テキスト ボックス 11">
            <a:extLst>
              <a:ext uri="{FF2B5EF4-FFF2-40B4-BE49-F238E27FC236}">
                <a16:creationId xmlns:a16="http://schemas.microsoft.com/office/drawing/2014/main" id="{B5EB408D-6D1F-4E25-A287-65FF12A04EF8}"/>
              </a:ext>
            </a:extLst>
          </p:cNvPr>
          <p:cNvSpPr txBox="1"/>
          <p:nvPr/>
        </p:nvSpPr>
        <p:spPr>
          <a:xfrm>
            <a:off x="4313169" y="192187"/>
            <a:ext cx="7774056" cy="1200329"/>
          </a:xfrm>
          <a:prstGeom prst="rect">
            <a:avLst/>
          </a:prstGeom>
          <a:noFill/>
        </p:spPr>
        <p:txBody>
          <a:bodyPr wrap="square" rtlCol="0">
            <a:spAutoFit/>
          </a:bodyPr>
          <a:lstStyle/>
          <a:p>
            <a:r>
              <a:rPr lang="en-US" altLang="ja-JP" sz="3600" dirty="0">
                <a:latin typeface="ＭＳ Ｐゴシック" panose="020B0600070205080204" pitchFamily="50" charset="-128"/>
                <a:ea typeface="ＭＳ Ｐゴシック" panose="020B0600070205080204" pitchFamily="50" charset="-128"/>
              </a:rPr>
              <a:t>『</a:t>
            </a:r>
            <a:r>
              <a:rPr lang="ja-JP" altLang="en-US" sz="3600" dirty="0">
                <a:latin typeface="ＭＳ Ｐゴシック" panose="020B0600070205080204" pitchFamily="50" charset="-128"/>
                <a:ea typeface="ＭＳ Ｐゴシック" panose="020B0600070205080204" pitchFamily="50" charset="-128"/>
              </a:rPr>
              <a:t>指導と評価の一体化</a:t>
            </a:r>
            <a:r>
              <a:rPr lang="en-US" altLang="ja-JP" sz="3600" dirty="0">
                <a:latin typeface="ＭＳ Ｐゴシック" panose="020B0600070205080204" pitchFamily="50" charset="-128"/>
                <a:ea typeface="ＭＳ Ｐゴシック" panose="020B0600070205080204" pitchFamily="50" charset="-128"/>
              </a:rPr>
              <a:t>』</a:t>
            </a:r>
            <a:r>
              <a:rPr lang="ja-JP" altLang="en-US" sz="3600" dirty="0">
                <a:latin typeface="ＭＳ Ｐゴシック" panose="020B0600070205080204" pitchFamily="50" charset="-128"/>
                <a:ea typeface="ＭＳ Ｐゴシック" panose="020B0600070205080204" pitchFamily="50" charset="-128"/>
              </a:rPr>
              <a:t>のための</a:t>
            </a:r>
            <a:endParaRPr lang="en-US" altLang="ja-JP" sz="3600" dirty="0">
              <a:latin typeface="ＭＳ Ｐゴシック" panose="020B0600070205080204" pitchFamily="50" charset="-128"/>
              <a:ea typeface="ＭＳ Ｐゴシック" panose="020B0600070205080204" pitchFamily="50" charset="-128"/>
            </a:endParaRPr>
          </a:p>
          <a:p>
            <a:r>
              <a:rPr lang="ja-JP" altLang="en-US" sz="3600" dirty="0">
                <a:latin typeface="ＭＳ Ｐゴシック" panose="020B0600070205080204" pitchFamily="50" charset="-128"/>
                <a:ea typeface="ＭＳ Ｐゴシック" panose="020B0600070205080204" pitchFamily="50" charset="-128"/>
              </a:rPr>
              <a:t>学習評価に関する参考資料（参照）</a:t>
            </a:r>
            <a:endParaRPr kumimoji="1" lang="ja-JP" altLang="en-US" sz="36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862474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A5D6604-BCD0-4100-A9E7-F49E72CA3794}"/>
              </a:ext>
            </a:extLst>
          </p:cNvPr>
          <p:cNvSpPr>
            <a:spLocks noGrp="1"/>
          </p:cNvSpPr>
          <p:nvPr>
            <p:ph type="title"/>
          </p:nvPr>
        </p:nvSpPr>
        <p:spPr/>
        <p:txBody>
          <a:bodyPr/>
          <a:lstStyle/>
          <a:p>
            <a:r>
              <a:rPr lang="ja-JP" altLang="en-US" dirty="0"/>
              <a:t>児童１</a:t>
            </a:r>
            <a:endParaRPr kumimoji="1" lang="ja-JP" altLang="en-US" dirty="0"/>
          </a:p>
        </p:txBody>
      </p:sp>
      <p:pic>
        <p:nvPicPr>
          <p:cNvPr id="5" name="図 4">
            <a:extLst>
              <a:ext uri="{FF2B5EF4-FFF2-40B4-BE49-F238E27FC236}">
                <a16:creationId xmlns:a16="http://schemas.microsoft.com/office/drawing/2014/main" id="{525A27B2-06B5-4ACA-BEC3-1A7309DB5096}"/>
              </a:ext>
            </a:extLst>
          </p:cNvPr>
          <p:cNvPicPr>
            <a:picLocks noChangeAspect="1"/>
          </p:cNvPicPr>
          <p:nvPr/>
        </p:nvPicPr>
        <p:blipFill rotWithShape="1">
          <a:blip r:embed="rId3">
            <a:extLst>
              <a:ext uri="{28A0092B-C50C-407E-A947-70E740481C1C}">
                <a14:useLocalDpi xmlns:a14="http://schemas.microsoft.com/office/drawing/2010/main" val="0"/>
              </a:ext>
            </a:extLst>
          </a:blip>
          <a:srcRect b="13043"/>
          <a:stretch/>
        </p:blipFill>
        <p:spPr>
          <a:xfrm>
            <a:off x="2701099" y="529397"/>
            <a:ext cx="4849683" cy="5963478"/>
          </a:xfrm>
          <a:prstGeom prst="rect">
            <a:avLst/>
          </a:prstGeom>
          <a:ln w="12700">
            <a:solidFill>
              <a:schemeClr val="tx1"/>
            </a:solidFill>
          </a:ln>
        </p:spPr>
      </p:pic>
      <p:sp>
        <p:nvSpPr>
          <p:cNvPr id="6" name="吹き出し: 四角形 5">
            <a:extLst>
              <a:ext uri="{FF2B5EF4-FFF2-40B4-BE49-F238E27FC236}">
                <a16:creationId xmlns:a16="http://schemas.microsoft.com/office/drawing/2014/main" id="{5335D12B-A741-4E19-B7D5-3E6BFCF42C90}"/>
              </a:ext>
            </a:extLst>
          </p:cNvPr>
          <p:cNvSpPr/>
          <p:nvPr/>
        </p:nvSpPr>
        <p:spPr>
          <a:xfrm>
            <a:off x="8261405" y="723569"/>
            <a:ext cx="3762273" cy="5769306"/>
          </a:xfrm>
          <a:prstGeom prst="wedgeRectCallout">
            <a:avLst>
              <a:gd name="adj1" fmla="val -77656"/>
              <a:gd name="adj2" fmla="val -14299"/>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0" lvl="0" indent="-127000" algn="just">
              <a:defRPr/>
            </a:pPr>
            <a:r>
              <a:rPr lang="ja-JP" altLang="en-US" sz="2400" kern="100" dirty="0">
                <a:solidFill>
                  <a:schemeClr val="tx1"/>
                </a:solidFill>
                <a:latin typeface="AR丸ゴシック体M" panose="020B0609010101010101" pitchFamily="49" charset="-128"/>
                <a:ea typeface="AR丸ゴシック体M" panose="020B0609010101010101" pitchFamily="49" charset="-128"/>
              </a:rPr>
              <a:t>　</a:t>
            </a:r>
            <a:r>
              <a:rPr lang="ja-JP" altLang="ja-JP" sz="2400" kern="100" dirty="0">
                <a:solidFill>
                  <a:schemeClr val="tx1"/>
                </a:solidFill>
                <a:latin typeface="AR丸ゴシック体M" panose="020B0609010101010101" pitchFamily="49" charset="-128"/>
                <a:ea typeface="AR丸ゴシック体M" panose="020B0609010101010101" pitchFamily="49" charset="-128"/>
              </a:rPr>
              <a:t>自分の小学校の思い出</a:t>
            </a:r>
            <a:r>
              <a:rPr lang="ja-JP" altLang="ja-JP" sz="2400" kern="100" dirty="0">
                <a:solidFill>
                  <a:schemeClr val="tx1"/>
                </a:solidFill>
                <a:latin typeface="AR丸ゴシック体M" panose="020B0609010101010101" pitchFamily="49" charset="-128"/>
                <a:ea typeface="AR丸ゴシック体M" panose="020B0609010101010101" pitchFamily="49" charset="-128"/>
                <a:cs typeface="Times New Roman" panose="02020603050405020304" pitchFamily="18" charset="0"/>
              </a:rPr>
              <a:t>等について，表す語句や表現を，文字と文字，語と語の間隔に適切なスペースをおき，</a:t>
            </a:r>
            <a:r>
              <a:rPr lang="ja-JP" altLang="en-US" sz="2400" kern="100" dirty="0">
                <a:solidFill>
                  <a:schemeClr val="tx1"/>
                </a:solidFill>
                <a:latin typeface="AR丸ゴシック体M" panose="020B0609010101010101" pitchFamily="49" charset="-128"/>
                <a:ea typeface="AR丸ゴシック体M" panose="020B0609010101010101" pitchFamily="49" charset="-128"/>
                <a:cs typeface="Times New Roman" panose="02020603050405020304" pitchFamily="18" charset="0"/>
              </a:rPr>
              <a:t>おおむね</a:t>
            </a:r>
            <a:r>
              <a:rPr lang="ja-JP" altLang="ja-JP" sz="2400" kern="100" dirty="0">
                <a:solidFill>
                  <a:schemeClr val="tx1"/>
                </a:solidFill>
                <a:latin typeface="AR丸ゴシック体M" panose="020B0609010101010101" pitchFamily="49" charset="-128"/>
                <a:ea typeface="AR丸ゴシック体M" panose="020B0609010101010101" pitchFamily="49" charset="-128"/>
                <a:cs typeface="Times New Roman" panose="02020603050405020304" pitchFamily="18" charset="0"/>
              </a:rPr>
              <a:t>正しく書いている</a:t>
            </a:r>
            <a:r>
              <a:rPr lang="ja-JP" altLang="en-US" sz="2400" kern="100" dirty="0">
                <a:solidFill>
                  <a:schemeClr val="tx1"/>
                </a:solidFill>
                <a:latin typeface="AR丸ゴシック体M" panose="020B0609010101010101" pitchFamily="49" charset="-128"/>
                <a:ea typeface="AR丸ゴシック体M" panose="020B0609010101010101" pitchFamily="49" charset="-128"/>
                <a:cs typeface="Times New Roman" panose="02020603050405020304" pitchFamily="18" charset="0"/>
              </a:rPr>
              <a:t>、また</a:t>
            </a:r>
            <a:r>
              <a:rPr lang="en-US" altLang="ja-JP" sz="2400" kern="100" dirty="0">
                <a:solidFill>
                  <a:schemeClr val="tx1"/>
                </a:solidFill>
                <a:latin typeface="AR丸ゴシック体M" panose="020B0609010101010101" pitchFamily="49" charset="-128"/>
                <a:ea typeface="AR丸ゴシック体M" panose="020B0609010101010101" pitchFamily="49" charset="-128"/>
                <a:cs typeface="Times New Roman" panose="02020603050405020304" pitchFamily="18" charset="0"/>
              </a:rPr>
              <a:t>,</a:t>
            </a:r>
            <a:r>
              <a:rPr lang="ja-JP" altLang="en-US" sz="2400" kern="100" dirty="0">
                <a:solidFill>
                  <a:schemeClr val="tx1"/>
                </a:solidFill>
                <a:latin typeface="AR丸ゴシック体M" panose="020B0609010101010101" pitchFamily="49" charset="-128"/>
                <a:ea typeface="AR丸ゴシック体M" panose="020B0609010101010101" pitchFamily="49" charset="-128"/>
                <a:cs typeface="Times New Roman" panose="02020603050405020304" pitchFamily="18" charset="0"/>
              </a:rPr>
              <a:t>読み手にとってアルバムとして記すと効果的な文を適切に選んでいるため</a:t>
            </a:r>
            <a:r>
              <a:rPr lang="en-US" altLang="ja-JP" sz="2400" kern="100" dirty="0">
                <a:solidFill>
                  <a:schemeClr val="tx1"/>
                </a:solidFill>
                <a:latin typeface="AR丸ゴシック体M" panose="020B0609010101010101" pitchFamily="49" charset="-128"/>
                <a:ea typeface="AR丸ゴシック体M" panose="020B0609010101010101" pitchFamily="49" charset="-128"/>
                <a:cs typeface="Times New Roman" panose="02020603050405020304" pitchFamily="18" charset="0"/>
              </a:rPr>
              <a:t>,</a:t>
            </a:r>
            <a:r>
              <a:rPr lang="ja-JP" altLang="ja-JP" sz="2400" dirty="0">
                <a:solidFill>
                  <a:schemeClr val="tx1"/>
                </a:solidFill>
                <a:latin typeface="AR丸ゴシック体M" panose="020B0609010101010101" pitchFamily="49" charset="-128"/>
                <a:ea typeface="AR丸ゴシック体M" panose="020B0609010101010101" pitchFamily="49" charset="-128"/>
              </a:rPr>
              <a:t>「知識・技能」及び「思考・判断・表現」において，ともに</a:t>
            </a:r>
            <a:r>
              <a:rPr lang="ja-JP" altLang="ja-JP" sz="2400" kern="100" dirty="0">
                <a:solidFill>
                  <a:schemeClr val="tx1"/>
                </a:solidFill>
                <a:latin typeface="AR丸ゴシック体M" panose="020B0609010101010101" pitchFamily="49" charset="-128"/>
                <a:ea typeface="AR丸ゴシック体M" panose="020B0609010101010101" pitchFamily="49" charset="-128"/>
                <a:cs typeface="Times New Roman" panose="02020603050405020304" pitchFamily="18" charset="0"/>
              </a:rPr>
              <a:t>「おおむね満足できる」状況</a:t>
            </a:r>
            <a:r>
              <a:rPr lang="en-US" altLang="ja-JP" sz="2400" kern="100" dirty="0">
                <a:solidFill>
                  <a:schemeClr val="tx1"/>
                </a:solidFill>
                <a:latin typeface="AR丸ゴシック体M" panose="020B0609010101010101" pitchFamily="49" charset="-128"/>
                <a:ea typeface="AR丸ゴシック体M" panose="020B0609010101010101" pitchFamily="49" charset="-128"/>
                <a:cs typeface="Times New Roman" panose="02020603050405020304" pitchFamily="18" charset="0"/>
              </a:rPr>
              <a:t>(b)</a:t>
            </a:r>
            <a:r>
              <a:rPr lang="ja-JP" altLang="ja-JP" sz="2400" kern="100" dirty="0">
                <a:solidFill>
                  <a:schemeClr val="tx1"/>
                </a:solidFill>
                <a:latin typeface="AR丸ゴシック体M" panose="020B0609010101010101" pitchFamily="49" charset="-128"/>
                <a:ea typeface="AR丸ゴシック体M" panose="020B0609010101010101" pitchFamily="49" charset="-128"/>
                <a:cs typeface="Times New Roman" panose="02020603050405020304" pitchFamily="18" charset="0"/>
              </a:rPr>
              <a:t>と判断</a:t>
            </a:r>
            <a:r>
              <a:rPr lang="ja-JP" altLang="en-US" sz="2400" kern="100" dirty="0">
                <a:solidFill>
                  <a:schemeClr val="tx1"/>
                </a:solidFill>
                <a:latin typeface="AR丸ゴシック体M" panose="020B0609010101010101" pitchFamily="49" charset="-128"/>
                <a:ea typeface="AR丸ゴシック体M" panose="020B0609010101010101" pitchFamily="49" charset="-128"/>
                <a:cs typeface="Times New Roman" panose="02020603050405020304" pitchFamily="18" charset="0"/>
              </a:rPr>
              <a:t>。</a:t>
            </a:r>
            <a:endParaRPr lang="en-US" altLang="ja-JP" sz="2400" kern="100" dirty="0">
              <a:solidFill>
                <a:schemeClr val="tx1"/>
              </a:solidFill>
              <a:latin typeface="AR丸ゴシック体M" panose="020B0609010101010101" pitchFamily="49" charset="-128"/>
              <a:ea typeface="AR丸ゴシック体M" panose="020B0609010101010101" pitchFamily="49" charset="-128"/>
              <a:cs typeface="Times New Roman" panose="02020603050405020304" pitchFamily="18" charset="0"/>
            </a:endParaRPr>
          </a:p>
        </p:txBody>
      </p:sp>
    </p:spTree>
    <p:extLst>
      <p:ext uri="{BB962C8B-B14F-4D97-AF65-F5344CB8AC3E}">
        <p14:creationId xmlns:p14="http://schemas.microsoft.com/office/powerpoint/2010/main" val="4127827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F24816-B56C-47D0-8094-94C06D365557}"/>
              </a:ext>
            </a:extLst>
          </p:cNvPr>
          <p:cNvSpPr>
            <a:spLocks noGrp="1"/>
          </p:cNvSpPr>
          <p:nvPr>
            <p:ph type="title"/>
          </p:nvPr>
        </p:nvSpPr>
        <p:spPr/>
        <p:txBody>
          <a:bodyPr/>
          <a:lstStyle/>
          <a:p>
            <a:r>
              <a:rPr kumimoji="1" lang="ja-JP" altLang="en-US" dirty="0"/>
              <a:t>児童２</a:t>
            </a:r>
          </a:p>
        </p:txBody>
      </p:sp>
      <p:pic>
        <p:nvPicPr>
          <p:cNvPr id="5" name="図 4">
            <a:extLst>
              <a:ext uri="{FF2B5EF4-FFF2-40B4-BE49-F238E27FC236}">
                <a16:creationId xmlns:a16="http://schemas.microsoft.com/office/drawing/2014/main" id="{FE42BF9C-BCDE-411E-B7C9-61EE13C3CCA8}"/>
              </a:ext>
            </a:extLst>
          </p:cNvPr>
          <p:cNvPicPr>
            <a:picLocks noChangeAspect="1"/>
          </p:cNvPicPr>
          <p:nvPr/>
        </p:nvPicPr>
        <p:blipFill rotWithShape="1">
          <a:blip r:embed="rId3">
            <a:extLst>
              <a:ext uri="{28A0092B-C50C-407E-A947-70E740481C1C}">
                <a14:useLocalDpi xmlns:a14="http://schemas.microsoft.com/office/drawing/2010/main" val="0"/>
              </a:ext>
            </a:extLst>
          </a:blip>
          <a:srcRect b="12927"/>
          <a:stretch/>
        </p:blipFill>
        <p:spPr>
          <a:xfrm>
            <a:off x="3236306" y="521445"/>
            <a:ext cx="4849683" cy="5971430"/>
          </a:xfrm>
          <a:prstGeom prst="rect">
            <a:avLst/>
          </a:prstGeom>
          <a:ln w="12700">
            <a:solidFill>
              <a:schemeClr val="tx1"/>
            </a:solidFill>
          </a:ln>
        </p:spPr>
      </p:pic>
      <p:sp>
        <p:nvSpPr>
          <p:cNvPr id="6" name="吹き出し: 四角形 5">
            <a:extLst>
              <a:ext uri="{FF2B5EF4-FFF2-40B4-BE49-F238E27FC236}">
                <a16:creationId xmlns:a16="http://schemas.microsoft.com/office/drawing/2014/main" id="{642447F2-D5C4-4A1C-A7F3-4873F337ECF2}"/>
              </a:ext>
            </a:extLst>
          </p:cNvPr>
          <p:cNvSpPr/>
          <p:nvPr/>
        </p:nvSpPr>
        <p:spPr>
          <a:xfrm>
            <a:off x="365759" y="1690688"/>
            <a:ext cx="2711396" cy="4959494"/>
          </a:xfrm>
          <a:prstGeom prst="wedgeRectCallout">
            <a:avLst>
              <a:gd name="adj1" fmla="val 67052"/>
              <a:gd name="adj2" fmla="val -19654"/>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0" indent="-127000" algn="just">
              <a:defRPr/>
            </a:pPr>
            <a:r>
              <a:rPr lang="ja-JP" altLang="en-US" sz="2400" kern="100" dirty="0">
                <a:solidFill>
                  <a:schemeClr val="tx1"/>
                </a:solidFill>
              </a:rPr>
              <a:t>　</a:t>
            </a:r>
            <a:r>
              <a:rPr lang="ja-JP" altLang="ja-JP" sz="2400" kern="100" dirty="0">
                <a:solidFill>
                  <a:schemeClr val="tx1"/>
                </a:solidFill>
                <a:latin typeface="AR丸ゴシック体M" panose="020B0609010101010101" pitchFamily="49" charset="-128"/>
                <a:ea typeface="AR丸ゴシック体M" panose="020B0609010101010101" pitchFamily="49" charset="-128"/>
              </a:rPr>
              <a:t>自分の小学校の思い出</a:t>
            </a:r>
            <a:r>
              <a:rPr lang="ja-JP" altLang="ja-JP" sz="2400" kern="100" dirty="0">
                <a:solidFill>
                  <a:schemeClr val="tx1"/>
                </a:solidFill>
                <a:latin typeface="AR丸ゴシック体M" panose="020B0609010101010101" pitchFamily="49" charset="-128"/>
                <a:ea typeface="AR丸ゴシック体M" panose="020B0609010101010101" pitchFamily="49" charset="-128"/>
                <a:cs typeface="Times New Roman" panose="02020603050405020304" pitchFamily="18" charset="0"/>
              </a:rPr>
              <a:t>等について，表す語句や表現を，文字と文字，語と語の間隔に適切なスペースをおき，すべて正しく書いているので，「知識・技能」において「十分満足できる」状況</a:t>
            </a:r>
            <a:r>
              <a:rPr lang="en-US" altLang="ja-JP" sz="2400" kern="100" dirty="0">
                <a:solidFill>
                  <a:schemeClr val="tx1"/>
                </a:solidFill>
                <a:latin typeface="AR丸ゴシック体M" panose="020B0609010101010101" pitchFamily="49" charset="-128"/>
                <a:ea typeface="AR丸ゴシック体M" panose="020B0609010101010101" pitchFamily="49" charset="-128"/>
                <a:cs typeface="Times New Roman" panose="02020603050405020304" pitchFamily="18" charset="0"/>
              </a:rPr>
              <a:t>(a)</a:t>
            </a:r>
            <a:r>
              <a:rPr lang="ja-JP" altLang="ja-JP" sz="2400" kern="100" dirty="0">
                <a:solidFill>
                  <a:schemeClr val="tx1"/>
                </a:solidFill>
                <a:latin typeface="AR丸ゴシック体M" panose="020B0609010101010101" pitchFamily="49" charset="-128"/>
                <a:ea typeface="AR丸ゴシック体M" panose="020B0609010101010101" pitchFamily="49" charset="-128"/>
                <a:cs typeface="Times New Roman" panose="02020603050405020304" pitchFamily="18" charset="0"/>
              </a:rPr>
              <a:t>と判断</a:t>
            </a:r>
            <a:r>
              <a:rPr lang="ja-JP" altLang="en-US" sz="2400" kern="100" dirty="0">
                <a:solidFill>
                  <a:schemeClr val="tx1"/>
                </a:solidFill>
                <a:latin typeface="AR丸ゴシック体M" panose="020B0609010101010101" pitchFamily="49" charset="-128"/>
                <a:ea typeface="AR丸ゴシック体M" panose="020B0609010101010101" pitchFamily="49" charset="-128"/>
                <a:cs typeface="Times New Roman" panose="02020603050405020304" pitchFamily="18" charset="0"/>
              </a:rPr>
              <a:t>。</a:t>
            </a:r>
            <a:endParaRPr lang="en-US" altLang="ja-JP" sz="2400" kern="100" dirty="0">
              <a:solidFill>
                <a:schemeClr val="tx1"/>
              </a:solidFill>
              <a:latin typeface="AR丸ゴシック体M" panose="020B0609010101010101" pitchFamily="49" charset="-128"/>
              <a:ea typeface="AR丸ゴシック体M" panose="020B0609010101010101" pitchFamily="49" charset="-128"/>
              <a:cs typeface="Times New Roman" panose="02020603050405020304" pitchFamily="18" charset="0"/>
            </a:endParaRPr>
          </a:p>
        </p:txBody>
      </p:sp>
      <p:sp>
        <p:nvSpPr>
          <p:cNvPr id="7" name="吹き出し: 四角形 6">
            <a:extLst>
              <a:ext uri="{FF2B5EF4-FFF2-40B4-BE49-F238E27FC236}">
                <a16:creationId xmlns:a16="http://schemas.microsoft.com/office/drawing/2014/main" id="{532F3FB5-2177-4455-9F88-D125539E08FB}"/>
              </a:ext>
            </a:extLst>
          </p:cNvPr>
          <p:cNvSpPr/>
          <p:nvPr/>
        </p:nvSpPr>
        <p:spPr>
          <a:xfrm>
            <a:off x="8245141" y="157942"/>
            <a:ext cx="3776870" cy="6610605"/>
          </a:xfrm>
          <a:prstGeom prst="wedgeRectCallout">
            <a:avLst>
              <a:gd name="adj1" fmla="val -65152"/>
              <a:gd name="adj2" fmla="val -22583"/>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kern="100" dirty="0">
                <a:solidFill>
                  <a:schemeClr val="tx1"/>
                </a:solidFill>
                <a:latin typeface="AR丸ゴシック体M" panose="020B0609010101010101" pitchFamily="49" charset="-128"/>
                <a:ea typeface="AR丸ゴシック体M" panose="020B0609010101010101" pitchFamily="49" charset="-128"/>
                <a:cs typeface="Times New Roman" panose="02020603050405020304" pitchFamily="18" charset="0"/>
              </a:rPr>
              <a:t>　これまでに書き溜めてきた文の中から</a:t>
            </a:r>
            <a:r>
              <a:rPr lang="en-US" altLang="ja-JP" sz="2400" kern="100" dirty="0">
                <a:solidFill>
                  <a:schemeClr val="tx1"/>
                </a:solidFill>
                <a:latin typeface="AR丸ゴシック体M" panose="020B0609010101010101" pitchFamily="49" charset="-128"/>
                <a:ea typeface="AR丸ゴシック体M" panose="020B0609010101010101" pitchFamily="49" charset="-128"/>
                <a:cs typeface="Times New Roman" panose="02020603050405020304" pitchFamily="18" charset="0"/>
              </a:rPr>
              <a:t>,</a:t>
            </a:r>
            <a:r>
              <a:rPr lang="ja-JP" altLang="en-US" sz="2400" kern="100" dirty="0">
                <a:solidFill>
                  <a:schemeClr val="tx1"/>
                </a:solidFill>
                <a:latin typeface="AR丸ゴシック体M" panose="020B0609010101010101" pitchFamily="49" charset="-128"/>
                <a:ea typeface="AR丸ゴシック体M" panose="020B0609010101010101" pitchFamily="49" charset="-128"/>
                <a:cs typeface="Times New Roman" panose="02020603050405020304" pitchFamily="18" charset="0"/>
              </a:rPr>
              <a:t>読み手にとってアルバムとして記すと効果的な文を適切に選んでいる。</a:t>
            </a:r>
            <a:endParaRPr lang="en-US" altLang="ja-JP" sz="2400" kern="100" dirty="0">
              <a:solidFill>
                <a:schemeClr val="tx1"/>
              </a:solidFill>
              <a:latin typeface="AR丸ゴシック体M" panose="020B0609010101010101" pitchFamily="49" charset="-128"/>
              <a:ea typeface="AR丸ゴシック体M" panose="020B0609010101010101" pitchFamily="49" charset="-128"/>
              <a:cs typeface="Times New Roman" panose="02020603050405020304" pitchFamily="18" charset="0"/>
            </a:endParaRPr>
          </a:p>
          <a:p>
            <a:r>
              <a:rPr lang="ja-JP" altLang="en-US" sz="2400" kern="100" dirty="0">
                <a:solidFill>
                  <a:schemeClr val="tx1"/>
                </a:solidFill>
                <a:latin typeface="AR丸ゴシック体M" panose="020B0609010101010101" pitchFamily="49" charset="-128"/>
                <a:ea typeface="AR丸ゴシック体M" panose="020B0609010101010101" pitchFamily="49" charset="-128"/>
                <a:cs typeface="Times New Roman" panose="02020603050405020304" pitchFamily="18" charset="0"/>
              </a:rPr>
              <a:t>　前時に</a:t>
            </a:r>
            <a:r>
              <a:rPr lang="en-US" altLang="ja-JP" sz="2400" kern="100" dirty="0">
                <a:solidFill>
                  <a:schemeClr val="tx1"/>
                </a:solidFill>
                <a:latin typeface="AR丸ゴシック体M" panose="020B0609010101010101" pitchFamily="49" charset="-128"/>
                <a:ea typeface="AR丸ゴシック体M" panose="020B0609010101010101" pitchFamily="49" charset="-128"/>
                <a:cs typeface="Times New Roman" panose="02020603050405020304" pitchFamily="18" charset="0"/>
              </a:rPr>
              <a:t>It was fun. </a:t>
            </a:r>
            <a:r>
              <a:rPr lang="ja-JP" altLang="en-US" sz="2400" kern="100" dirty="0">
                <a:solidFill>
                  <a:schemeClr val="tx1"/>
                </a:solidFill>
                <a:latin typeface="AR丸ゴシック体M" panose="020B0609010101010101" pitchFamily="49" charset="-128"/>
                <a:ea typeface="AR丸ゴシック体M" panose="020B0609010101010101" pitchFamily="49" charset="-128"/>
                <a:cs typeface="Times New Roman" panose="02020603050405020304" pitchFamily="18" charset="0"/>
              </a:rPr>
              <a:t>と書いていたが</a:t>
            </a:r>
            <a:r>
              <a:rPr lang="en-US" altLang="ja-JP" sz="2400" kern="100" dirty="0">
                <a:solidFill>
                  <a:schemeClr val="tx1"/>
                </a:solidFill>
                <a:latin typeface="AR丸ゴシック体M" panose="020B0609010101010101" pitchFamily="49" charset="-128"/>
                <a:ea typeface="AR丸ゴシック体M" panose="020B0609010101010101" pitchFamily="49" charset="-128"/>
                <a:cs typeface="Times New Roman" panose="02020603050405020304" pitchFamily="18" charset="0"/>
              </a:rPr>
              <a:t>,I did my best.</a:t>
            </a:r>
            <a:r>
              <a:rPr lang="ja-JP" altLang="en-US" sz="2400" kern="100" dirty="0">
                <a:solidFill>
                  <a:schemeClr val="tx1"/>
                </a:solidFill>
                <a:latin typeface="AR丸ゴシック体M" panose="020B0609010101010101" pitchFamily="49" charset="-128"/>
                <a:ea typeface="AR丸ゴシック体M" panose="020B0609010101010101" pitchFamily="49" charset="-128"/>
                <a:cs typeface="Times New Roman" panose="02020603050405020304" pitchFamily="18" charset="0"/>
              </a:rPr>
              <a:t>の方がより自分の気持ちが伝わると考え、指導者に尋ねて書き足したり</a:t>
            </a:r>
            <a:r>
              <a:rPr lang="en-US" altLang="ja-JP" sz="2400" kern="100" dirty="0">
                <a:solidFill>
                  <a:schemeClr val="tx1"/>
                </a:solidFill>
                <a:latin typeface="AR丸ゴシック体M" panose="020B0609010101010101" pitchFamily="49" charset="-128"/>
                <a:ea typeface="AR丸ゴシック体M" panose="020B0609010101010101" pitchFamily="49" charset="-128"/>
                <a:cs typeface="Times New Roman" panose="02020603050405020304" pitchFamily="18" charset="0"/>
              </a:rPr>
              <a:t>,</a:t>
            </a:r>
            <a:r>
              <a:rPr lang="ja-JP" altLang="en-US" sz="2400" kern="100" dirty="0">
                <a:solidFill>
                  <a:schemeClr val="tx1"/>
                </a:solidFill>
                <a:latin typeface="AR丸ゴシック体M" panose="020B0609010101010101" pitchFamily="49" charset="-128"/>
                <a:ea typeface="AR丸ゴシック体M" panose="020B0609010101010101" pitchFamily="49" charset="-128"/>
                <a:cs typeface="Times New Roman" panose="02020603050405020304" pitchFamily="18" charset="0"/>
              </a:rPr>
              <a:t>文字</a:t>
            </a:r>
            <a:r>
              <a:rPr lang="ja-JP" altLang="ja-JP" sz="2400" kern="100" dirty="0">
                <a:solidFill>
                  <a:schemeClr val="tx1"/>
                </a:solidFill>
                <a:latin typeface="AR丸ゴシック体M" panose="020B0609010101010101" pitchFamily="49" charset="-128"/>
                <a:ea typeface="AR丸ゴシック体M" panose="020B0609010101010101" pitchFamily="49" charset="-128"/>
                <a:cs typeface="Times New Roman" panose="02020603050405020304" pitchFamily="18" charset="0"/>
              </a:rPr>
              <a:t>と文字，語と語の間隔に適切なスペースをおいたりして，適切に書いたりしていることから，「思考・判断・表現」においても「十分満足できる」状況（</a:t>
            </a:r>
            <a:r>
              <a:rPr lang="en-US" altLang="ja-JP" sz="2400" kern="100" dirty="0">
                <a:solidFill>
                  <a:schemeClr val="tx1"/>
                </a:solidFill>
                <a:latin typeface="AR丸ゴシック体M" panose="020B0609010101010101" pitchFamily="49" charset="-128"/>
                <a:ea typeface="AR丸ゴシック体M" panose="020B0609010101010101" pitchFamily="49" charset="-128"/>
                <a:cs typeface="Times New Roman" panose="02020603050405020304" pitchFamily="18" charset="0"/>
              </a:rPr>
              <a:t>a</a:t>
            </a:r>
            <a:r>
              <a:rPr lang="ja-JP" altLang="ja-JP" sz="2400" kern="100" dirty="0">
                <a:solidFill>
                  <a:schemeClr val="tx1"/>
                </a:solidFill>
                <a:latin typeface="AR丸ゴシック体M" panose="020B0609010101010101" pitchFamily="49" charset="-128"/>
                <a:ea typeface="AR丸ゴシック体M" panose="020B0609010101010101" pitchFamily="49" charset="-128"/>
                <a:cs typeface="Times New Roman" panose="02020603050405020304" pitchFamily="18" charset="0"/>
              </a:rPr>
              <a:t>）と判断。</a:t>
            </a:r>
          </a:p>
          <a:p>
            <a:pPr algn="ctr"/>
            <a:endParaRPr kumimoji="1" lang="ja-JP" altLang="en-US" dirty="0"/>
          </a:p>
        </p:txBody>
      </p:sp>
    </p:spTree>
    <p:extLst>
      <p:ext uri="{BB962C8B-B14F-4D97-AF65-F5344CB8AC3E}">
        <p14:creationId xmlns:p14="http://schemas.microsoft.com/office/powerpoint/2010/main" val="13250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0A5015-D483-4BE2-B023-88ADE312C867}"/>
              </a:ext>
            </a:extLst>
          </p:cNvPr>
          <p:cNvSpPr>
            <a:spLocks noGrp="1"/>
          </p:cNvSpPr>
          <p:nvPr>
            <p:ph type="title"/>
          </p:nvPr>
        </p:nvSpPr>
        <p:spPr/>
        <p:txBody>
          <a:bodyPr/>
          <a:lstStyle/>
          <a:p>
            <a:r>
              <a:rPr kumimoji="1" lang="ja-JP" altLang="en-US" dirty="0"/>
              <a:t>児童３</a:t>
            </a:r>
          </a:p>
        </p:txBody>
      </p:sp>
      <p:pic>
        <p:nvPicPr>
          <p:cNvPr id="5" name="図 4">
            <a:extLst>
              <a:ext uri="{FF2B5EF4-FFF2-40B4-BE49-F238E27FC236}">
                <a16:creationId xmlns:a16="http://schemas.microsoft.com/office/drawing/2014/main" id="{F0377F9E-77E1-4506-B333-72B1B1F6C91F}"/>
              </a:ext>
            </a:extLst>
          </p:cNvPr>
          <p:cNvPicPr>
            <a:picLocks noChangeAspect="1"/>
          </p:cNvPicPr>
          <p:nvPr/>
        </p:nvPicPr>
        <p:blipFill rotWithShape="1">
          <a:blip r:embed="rId3">
            <a:extLst>
              <a:ext uri="{28A0092B-C50C-407E-A947-70E740481C1C}">
                <a14:useLocalDpi xmlns:a14="http://schemas.microsoft.com/office/drawing/2010/main" val="0"/>
              </a:ext>
            </a:extLst>
          </a:blip>
          <a:srcRect b="14087"/>
          <a:stretch/>
        </p:blipFill>
        <p:spPr>
          <a:xfrm>
            <a:off x="3091075" y="431628"/>
            <a:ext cx="4849683" cy="5891917"/>
          </a:xfrm>
          <a:prstGeom prst="rect">
            <a:avLst/>
          </a:prstGeom>
          <a:ln w="12700">
            <a:solidFill>
              <a:schemeClr val="tx1"/>
            </a:solidFill>
          </a:ln>
        </p:spPr>
      </p:pic>
      <p:sp>
        <p:nvSpPr>
          <p:cNvPr id="8" name="吹き出し: 四角形 7">
            <a:extLst>
              <a:ext uri="{FF2B5EF4-FFF2-40B4-BE49-F238E27FC236}">
                <a16:creationId xmlns:a16="http://schemas.microsoft.com/office/drawing/2014/main" id="{B0CA0356-4151-4BC5-A76E-62797E0F7408}"/>
              </a:ext>
            </a:extLst>
          </p:cNvPr>
          <p:cNvSpPr/>
          <p:nvPr/>
        </p:nvSpPr>
        <p:spPr>
          <a:xfrm>
            <a:off x="7940758" y="431628"/>
            <a:ext cx="4054507" cy="4614090"/>
          </a:xfrm>
          <a:prstGeom prst="wedgeRectCallout">
            <a:avLst>
              <a:gd name="adj1" fmla="val -58805"/>
              <a:gd name="adj2" fmla="val 11526"/>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0" indent="-127000" algn="just">
              <a:defRPr/>
            </a:pPr>
            <a:r>
              <a:rPr lang="ja-JP" altLang="en-US" sz="2400" kern="100" dirty="0">
                <a:solidFill>
                  <a:schemeClr val="tx1"/>
                </a:solidFill>
                <a:latin typeface="AR丸ゴシック体M" panose="020B0609010101010101" pitchFamily="49" charset="-128"/>
                <a:ea typeface="AR丸ゴシック体M" panose="020B0609010101010101" pitchFamily="49" charset="-128"/>
              </a:rPr>
              <a:t>　</a:t>
            </a:r>
            <a:r>
              <a:rPr lang="ja-JP" altLang="ja-JP" sz="2400" kern="100" dirty="0">
                <a:solidFill>
                  <a:schemeClr val="tx1"/>
                </a:solidFill>
                <a:latin typeface="AR丸ゴシック体M" panose="020B0609010101010101" pitchFamily="49" charset="-128"/>
                <a:ea typeface="AR丸ゴシック体M" panose="020B0609010101010101" pitchFamily="49" charset="-128"/>
                <a:cs typeface="Times New Roman" panose="02020603050405020304" pitchFamily="18" charset="0"/>
              </a:rPr>
              <a:t>しかしながら，</a:t>
            </a:r>
            <a:r>
              <a:rPr lang="ja-JP" altLang="en-US" sz="2400" kern="100" dirty="0">
                <a:solidFill>
                  <a:schemeClr val="tx1"/>
                </a:solidFill>
                <a:latin typeface="AR丸ゴシック体M" panose="020B0609010101010101" pitchFamily="49" charset="-128"/>
                <a:ea typeface="AR丸ゴシック体M" panose="020B0609010101010101" pitchFamily="49" charset="-128"/>
                <a:cs typeface="Times New Roman" panose="02020603050405020304" pitchFamily="18" charset="0"/>
              </a:rPr>
              <a:t>記載されている文が前後のつながりに考慮されておらず</a:t>
            </a:r>
            <a:r>
              <a:rPr lang="ja-JP" altLang="ja-JP" sz="2400" kern="100" dirty="0">
                <a:solidFill>
                  <a:schemeClr val="tx1"/>
                </a:solidFill>
                <a:latin typeface="AR丸ゴシック体M" panose="020B0609010101010101" pitchFamily="49" charset="-128"/>
                <a:ea typeface="AR丸ゴシック体M" panose="020B0609010101010101" pitchFamily="49" charset="-128"/>
                <a:cs typeface="Times New Roman" panose="02020603050405020304" pitchFamily="18" charset="0"/>
              </a:rPr>
              <a:t>，読み手によりよく自分のことを分かってもらうためにという観点からは，十分ではないので，</a:t>
            </a:r>
            <a:r>
              <a:rPr lang="ja-JP" altLang="en-US" sz="2400" kern="100" dirty="0">
                <a:solidFill>
                  <a:schemeClr val="tx1"/>
                </a:solidFill>
                <a:latin typeface="AR丸ゴシック体M" panose="020B0609010101010101" pitchFamily="49" charset="-128"/>
                <a:ea typeface="AR丸ゴシック体M" panose="020B0609010101010101" pitchFamily="49" charset="-128"/>
                <a:cs typeface="Times New Roman" panose="02020603050405020304" pitchFamily="18" charset="0"/>
              </a:rPr>
              <a:t>「思考・判断・表現」においては、</a:t>
            </a:r>
            <a:r>
              <a:rPr lang="ja-JP" altLang="ja-JP" sz="2400" kern="100" dirty="0">
                <a:solidFill>
                  <a:schemeClr val="tx1"/>
                </a:solidFill>
                <a:latin typeface="AR丸ゴシック体M" panose="020B0609010101010101" pitchFamily="49" charset="-128"/>
                <a:ea typeface="AR丸ゴシック体M" panose="020B0609010101010101" pitchFamily="49" charset="-128"/>
                <a:cs typeface="Times New Roman" panose="02020603050405020304" pitchFamily="18" charset="0"/>
              </a:rPr>
              <a:t>「おおむね満足できる」状況</a:t>
            </a:r>
            <a:r>
              <a:rPr lang="en-US" altLang="ja-JP" sz="2400" kern="100" dirty="0">
                <a:solidFill>
                  <a:schemeClr val="tx1"/>
                </a:solidFill>
                <a:latin typeface="AR丸ゴシック体M" panose="020B0609010101010101" pitchFamily="49" charset="-128"/>
                <a:ea typeface="AR丸ゴシック体M" panose="020B0609010101010101" pitchFamily="49" charset="-128"/>
                <a:cs typeface="Times New Roman" panose="02020603050405020304" pitchFamily="18" charset="0"/>
              </a:rPr>
              <a:t>(b)</a:t>
            </a:r>
            <a:r>
              <a:rPr lang="ja-JP" altLang="ja-JP" sz="2400" kern="100" dirty="0">
                <a:solidFill>
                  <a:schemeClr val="tx1"/>
                </a:solidFill>
                <a:latin typeface="AR丸ゴシック体M" panose="020B0609010101010101" pitchFamily="49" charset="-128"/>
                <a:ea typeface="AR丸ゴシック体M" panose="020B0609010101010101" pitchFamily="49" charset="-128"/>
                <a:cs typeface="Times New Roman" panose="02020603050405020304" pitchFamily="18" charset="0"/>
              </a:rPr>
              <a:t>と判断</a:t>
            </a:r>
            <a:r>
              <a:rPr lang="ja-JP" altLang="en-US" sz="2400" kern="100" dirty="0">
                <a:solidFill>
                  <a:schemeClr val="tx1"/>
                </a:solidFill>
                <a:latin typeface="AR丸ゴシック体M" panose="020B0609010101010101" pitchFamily="49" charset="-128"/>
                <a:ea typeface="AR丸ゴシック体M" panose="020B0609010101010101" pitchFamily="49" charset="-128"/>
                <a:cs typeface="Times New Roman" panose="02020603050405020304" pitchFamily="18" charset="0"/>
              </a:rPr>
              <a:t>。</a:t>
            </a:r>
            <a:endParaRPr lang="en-US" altLang="ja-JP" sz="2400" kern="100" dirty="0">
              <a:solidFill>
                <a:schemeClr val="tx1"/>
              </a:solidFill>
              <a:latin typeface="AR丸ゴシック体M" panose="020B0609010101010101" pitchFamily="49" charset="-128"/>
              <a:ea typeface="AR丸ゴシック体M" panose="020B0609010101010101" pitchFamily="49" charset="-128"/>
              <a:cs typeface="Times New Roman" panose="02020603050405020304" pitchFamily="18" charset="0"/>
            </a:endParaRPr>
          </a:p>
        </p:txBody>
      </p:sp>
      <p:sp>
        <p:nvSpPr>
          <p:cNvPr id="9" name="吹き出し: 四角形 8">
            <a:extLst>
              <a:ext uri="{FF2B5EF4-FFF2-40B4-BE49-F238E27FC236}">
                <a16:creationId xmlns:a16="http://schemas.microsoft.com/office/drawing/2014/main" id="{A022763B-F498-49F3-8995-FE812BED557C}"/>
              </a:ext>
            </a:extLst>
          </p:cNvPr>
          <p:cNvSpPr/>
          <p:nvPr/>
        </p:nvSpPr>
        <p:spPr>
          <a:xfrm>
            <a:off x="112286" y="1371600"/>
            <a:ext cx="2711396" cy="5228704"/>
          </a:xfrm>
          <a:prstGeom prst="wedgeRectCallout">
            <a:avLst>
              <a:gd name="adj1" fmla="val 67052"/>
              <a:gd name="adj2" fmla="val -19654"/>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0" indent="-127000" algn="just">
              <a:defRPr/>
            </a:pPr>
            <a:r>
              <a:rPr lang="ja-JP" altLang="en-US" sz="2400" kern="100" dirty="0">
                <a:solidFill>
                  <a:schemeClr val="tx1"/>
                </a:solidFill>
                <a:latin typeface="AR丸ゴシック体M" panose="020B0609010101010101" pitchFamily="49" charset="-128"/>
                <a:ea typeface="AR丸ゴシック体M" panose="020B0609010101010101" pitchFamily="49" charset="-128"/>
                <a:cs typeface="Times New Roman" panose="02020603050405020304" pitchFamily="18" charset="0"/>
              </a:rPr>
              <a:t>　</a:t>
            </a:r>
            <a:r>
              <a:rPr lang="ja-JP" altLang="ja-JP" sz="2400" kern="100" dirty="0">
                <a:solidFill>
                  <a:schemeClr val="tx1"/>
                </a:solidFill>
                <a:latin typeface="AR丸ゴシック体M" panose="020B0609010101010101" pitchFamily="49" charset="-128"/>
                <a:ea typeface="AR丸ゴシック体M" panose="020B0609010101010101" pitchFamily="49" charset="-128"/>
              </a:rPr>
              <a:t>自分の小学校の思い出</a:t>
            </a:r>
            <a:r>
              <a:rPr lang="ja-JP" altLang="ja-JP" sz="2400" kern="100" dirty="0">
                <a:solidFill>
                  <a:schemeClr val="tx1"/>
                </a:solidFill>
                <a:latin typeface="AR丸ゴシック体M" panose="020B0609010101010101" pitchFamily="49" charset="-128"/>
                <a:ea typeface="AR丸ゴシック体M" panose="020B0609010101010101" pitchFamily="49" charset="-128"/>
                <a:cs typeface="Times New Roman" panose="02020603050405020304" pitchFamily="18" charset="0"/>
              </a:rPr>
              <a:t>等について，表す語句や表現を，文字と文字，語と語の間隔に適切なスペースをおき，すべて正しく書いているので，「知識・技能」において「十分満足できる」状況</a:t>
            </a:r>
            <a:r>
              <a:rPr lang="en-US" altLang="ja-JP" sz="2400" kern="100" dirty="0">
                <a:solidFill>
                  <a:schemeClr val="tx1"/>
                </a:solidFill>
                <a:latin typeface="AR丸ゴシック体M" panose="020B0609010101010101" pitchFamily="49" charset="-128"/>
                <a:ea typeface="AR丸ゴシック体M" panose="020B0609010101010101" pitchFamily="49" charset="-128"/>
                <a:cs typeface="Times New Roman" panose="02020603050405020304" pitchFamily="18" charset="0"/>
              </a:rPr>
              <a:t>(a)</a:t>
            </a:r>
            <a:r>
              <a:rPr lang="ja-JP" altLang="ja-JP" sz="2400" kern="100" dirty="0">
                <a:solidFill>
                  <a:schemeClr val="tx1"/>
                </a:solidFill>
                <a:latin typeface="AR丸ゴシック体M" panose="020B0609010101010101" pitchFamily="49" charset="-128"/>
                <a:ea typeface="AR丸ゴシック体M" panose="020B0609010101010101" pitchFamily="49" charset="-128"/>
                <a:cs typeface="Times New Roman" panose="02020603050405020304" pitchFamily="18" charset="0"/>
              </a:rPr>
              <a:t>と判断</a:t>
            </a:r>
            <a:r>
              <a:rPr lang="ja-JP" altLang="en-US" sz="2400" kern="100" dirty="0">
                <a:solidFill>
                  <a:schemeClr val="tx1"/>
                </a:solidFill>
                <a:latin typeface="AR丸ゴシック体M" panose="020B0609010101010101" pitchFamily="49" charset="-128"/>
                <a:ea typeface="AR丸ゴシック体M" panose="020B0609010101010101" pitchFamily="49" charset="-128"/>
                <a:cs typeface="Times New Roman" panose="02020603050405020304" pitchFamily="18" charset="0"/>
              </a:rPr>
              <a:t>。</a:t>
            </a:r>
            <a:endParaRPr lang="en-US" altLang="ja-JP" sz="2400" kern="100" dirty="0">
              <a:solidFill>
                <a:schemeClr val="tx1"/>
              </a:solidFill>
              <a:latin typeface="AR丸ゴシック体M" panose="020B0609010101010101" pitchFamily="49" charset="-128"/>
              <a:ea typeface="AR丸ゴシック体M" panose="020B0609010101010101" pitchFamily="49" charset="-128"/>
              <a:cs typeface="Times New Roman" panose="02020603050405020304" pitchFamily="18" charset="0"/>
            </a:endParaRPr>
          </a:p>
        </p:txBody>
      </p:sp>
    </p:spTree>
    <p:extLst>
      <p:ext uri="{BB962C8B-B14F-4D97-AF65-F5344CB8AC3E}">
        <p14:creationId xmlns:p14="http://schemas.microsoft.com/office/powerpoint/2010/main" val="166064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0A5015-D483-4BE2-B023-88ADE312C867}"/>
              </a:ext>
            </a:extLst>
          </p:cNvPr>
          <p:cNvSpPr>
            <a:spLocks noGrp="1"/>
          </p:cNvSpPr>
          <p:nvPr>
            <p:ph type="title"/>
          </p:nvPr>
        </p:nvSpPr>
        <p:spPr/>
        <p:txBody>
          <a:bodyPr/>
          <a:lstStyle/>
          <a:p>
            <a:r>
              <a:rPr kumimoji="1" lang="ja-JP" altLang="en-US" dirty="0"/>
              <a:t>児童３</a:t>
            </a:r>
          </a:p>
        </p:txBody>
      </p:sp>
      <p:pic>
        <p:nvPicPr>
          <p:cNvPr id="5" name="図 4">
            <a:extLst>
              <a:ext uri="{FF2B5EF4-FFF2-40B4-BE49-F238E27FC236}">
                <a16:creationId xmlns:a16="http://schemas.microsoft.com/office/drawing/2014/main" id="{F0377F9E-77E1-4506-B333-72B1B1F6C91F}"/>
              </a:ext>
            </a:extLst>
          </p:cNvPr>
          <p:cNvPicPr>
            <a:picLocks noChangeAspect="1"/>
          </p:cNvPicPr>
          <p:nvPr/>
        </p:nvPicPr>
        <p:blipFill rotWithShape="1">
          <a:blip r:embed="rId3">
            <a:extLst>
              <a:ext uri="{28A0092B-C50C-407E-A947-70E740481C1C}">
                <a14:useLocalDpi xmlns:a14="http://schemas.microsoft.com/office/drawing/2010/main" val="0"/>
              </a:ext>
            </a:extLst>
          </a:blip>
          <a:srcRect b="14087"/>
          <a:stretch/>
        </p:blipFill>
        <p:spPr>
          <a:xfrm>
            <a:off x="3091075" y="431628"/>
            <a:ext cx="4849683" cy="5891917"/>
          </a:xfrm>
          <a:prstGeom prst="rect">
            <a:avLst/>
          </a:prstGeom>
          <a:ln w="12700">
            <a:solidFill>
              <a:schemeClr val="tx1"/>
            </a:solidFill>
          </a:ln>
        </p:spPr>
      </p:pic>
      <p:pic>
        <p:nvPicPr>
          <p:cNvPr id="7" name="図 6">
            <a:extLst>
              <a:ext uri="{FF2B5EF4-FFF2-40B4-BE49-F238E27FC236}">
                <a16:creationId xmlns:a16="http://schemas.microsoft.com/office/drawing/2014/main" id="{369AEE4E-6D69-494C-8707-484EA8960E5F}"/>
              </a:ext>
            </a:extLst>
          </p:cNvPr>
          <p:cNvPicPr>
            <a:picLocks noChangeAspect="1"/>
          </p:cNvPicPr>
          <p:nvPr/>
        </p:nvPicPr>
        <p:blipFill rotWithShape="1">
          <a:blip r:embed="rId4">
            <a:extLst>
              <a:ext uri="{28A0092B-C50C-407E-A947-70E740481C1C}">
                <a14:useLocalDpi xmlns:a14="http://schemas.microsoft.com/office/drawing/2010/main" val="0"/>
              </a:ext>
            </a:extLst>
          </a:blip>
          <a:srcRect b="45739"/>
          <a:stretch/>
        </p:blipFill>
        <p:spPr>
          <a:xfrm>
            <a:off x="3091075" y="376642"/>
            <a:ext cx="4849683" cy="3721210"/>
          </a:xfrm>
          <a:prstGeom prst="rect">
            <a:avLst/>
          </a:prstGeom>
        </p:spPr>
      </p:pic>
      <p:sp>
        <p:nvSpPr>
          <p:cNvPr id="11" name="四角形: メモ 10">
            <a:extLst>
              <a:ext uri="{FF2B5EF4-FFF2-40B4-BE49-F238E27FC236}">
                <a16:creationId xmlns:a16="http://schemas.microsoft.com/office/drawing/2014/main" id="{B588A3DF-246A-4FBC-BA42-4D16C95278EE}"/>
              </a:ext>
            </a:extLst>
          </p:cNvPr>
          <p:cNvSpPr/>
          <p:nvPr/>
        </p:nvSpPr>
        <p:spPr>
          <a:xfrm>
            <a:off x="8042358" y="3649023"/>
            <a:ext cx="4054507" cy="2382809"/>
          </a:xfrm>
          <a:prstGeom prst="foldedCorner">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2400" dirty="0">
              <a:solidFill>
                <a:schemeClr val="tx1"/>
              </a:solidFill>
              <a:latin typeface="AR丸ゴシック体M" panose="020B0609010101010101" pitchFamily="49" charset="-128"/>
              <a:ea typeface="AR丸ゴシック体M" panose="020B0609010101010101" pitchFamily="49" charset="-128"/>
            </a:endParaRPr>
          </a:p>
          <a:p>
            <a:pPr algn="ctr"/>
            <a:r>
              <a:rPr lang="ja-JP" altLang="en-US" sz="2400" dirty="0">
                <a:solidFill>
                  <a:schemeClr val="tx1"/>
                </a:solidFill>
                <a:latin typeface="AR丸ゴシック体M" panose="020B0609010101010101" pitchFamily="49" charset="-128"/>
                <a:ea typeface="AR丸ゴシック体M" panose="020B0609010101010101" pitchFamily="49" charset="-128"/>
              </a:rPr>
              <a:t>次時に，児童同士，再度見合う場を設定した。友達の助言により，「順番を替えるほうが相手に伝わりやすい。」ということになり，自ら書き直しを行った。</a:t>
            </a:r>
            <a:endParaRPr kumimoji="1" lang="ja-JP" altLang="en-US" sz="2400" dirty="0">
              <a:solidFill>
                <a:schemeClr val="tx1"/>
              </a:solidFill>
              <a:latin typeface="AR丸ゴシック体M" panose="020B0609010101010101" pitchFamily="49" charset="-128"/>
              <a:ea typeface="AR丸ゴシック体M" panose="020B0609010101010101" pitchFamily="49" charset="-128"/>
            </a:endParaRPr>
          </a:p>
        </p:txBody>
      </p:sp>
    </p:spTree>
    <p:extLst>
      <p:ext uri="{BB962C8B-B14F-4D97-AF65-F5344CB8AC3E}">
        <p14:creationId xmlns:p14="http://schemas.microsoft.com/office/powerpoint/2010/main" val="511076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0D27A38E-A51A-4949-B888-CAADF81EBFE5}"/>
              </a:ext>
            </a:extLst>
          </p:cNvPr>
          <p:cNvSpPr>
            <a:spLocks noGrp="1"/>
          </p:cNvSpPr>
          <p:nvPr>
            <p:ph type="subTitle" idx="1"/>
          </p:nvPr>
        </p:nvSpPr>
        <p:spPr>
          <a:xfrm>
            <a:off x="1578590" y="2276834"/>
            <a:ext cx="9144000" cy="748020"/>
          </a:xfrm>
        </p:spPr>
        <p:txBody>
          <a:bodyPr>
            <a:normAutofit lnSpcReduction="10000"/>
          </a:bodyPr>
          <a:lstStyle/>
          <a:p>
            <a:r>
              <a:rPr kumimoji="1" lang="ja-JP" altLang="en-US" sz="4800" dirty="0">
                <a:latin typeface="ＭＳ Ｐゴシック" panose="020B0600070205080204" pitchFamily="50" charset="-128"/>
                <a:ea typeface="ＭＳ Ｐゴシック" panose="020B0600070205080204" pitchFamily="50" charset="-128"/>
              </a:rPr>
              <a:t>「書くこと」のポイント</a:t>
            </a:r>
          </a:p>
        </p:txBody>
      </p:sp>
      <p:pic>
        <p:nvPicPr>
          <p:cNvPr id="4" name="図 3">
            <a:extLst>
              <a:ext uri="{FF2B5EF4-FFF2-40B4-BE49-F238E27FC236}">
                <a16:creationId xmlns:a16="http://schemas.microsoft.com/office/drawing/2014/main" id="{4DA8CCEB-B796-4A07-A5D2-C633C4DD80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02922" y="3549561"/>
            <a:ext cx="1547039" cy="2714268"/>
          </a:xfrm>
          <a:prstGeom prst="rect">
            <a:avLst/>
          </a:prstGeom>
        </p:spPr>
      </p:pic>
      <p:sp>
        <p:nvSpPr>
          <p:cNvPr id="5" name="四角形吹き出し 2">
            <a:extLst>
              <a:ext uri="{FF2B5EF4-FFF2-40B4-BE49-F238E27FC236}">
                <a16:creationId xmlns:a16="http://schemas.microsoft.com/office/drawing/2014/main" id="{4BAC1D1E-69BC-420C-ACB5-653527CBE7B6}"/>
              </a:ext>
            </a:extLst>
          </p:cNvPr>
          <p:cNvSpPr/>
          <p:nvPr/>
        </p:nvSpPr>
        <p:spPr>
          <a:xfrm>
            <a:off x="2852381" y="1856096"/>
            <a:ext cx="6596419" cy="1392071"/>
          </a:xfrm>
          <a:prstGeom prst="wedgeRectCallout">
            <a:avLst>
              <a:gd name="adj1" fmla="val 39182"/>
              <a:gd name="adj2" fmla="val 1115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0324281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69EE01-35B4-4A15-A39E-55A4161FD75C}"/>
              </a:ext>
            </a:extLst>
          </p:cNvPr>
          <p:cNvSpPr>
            <a:spLocks noGrp="1"/>
          </p:cNvSpPr>
          <p:nvPr>
            <p:ph type="title"/>
          </p:nvPr>
        </p:nvSpPr>
        <p:spPr>
          <a:xfrm>
            <a:off x="170544" y="397777"/>
            <a:ext cx="5468256" cy="454025"/>
          </a:xfrm>
        </p:spPr>
        <p:txBody>
          <a:bodyPr>
            <a:noAutofit/>
          </a:bodyPr>
          <a:lstStyle/>
          <a:p>
            <a:r>
              <a:rPr lang="ja-JP" altLang="en-US" sz="3600" dirty="0">
                <a:latin typeface="ＭＳ Ｐゴシック" panose="020B0600070205080204" pitchFamily="50" charset="-128"/>
                <a:ea typeface="ＭＳ Ｐゴシック" panose="020B0600070205080204" pitchFamily="50" charset="-128"/>
              </a:rPr>
              <a:t>チャレンジクイズ</a:t>
            </a:r>
            <a:r>
              <a:rPr kumimoji="1" lang="ja-JP" altLang="en-US" sz="3600" dirty="0">
                <a:latin typeface="ＭＳ Ｐゴシック" panose="020B0600070205080204" pitchFamily="50" charset="-128"/>
                <a:ea typeface="ＭＳ Ｐゴシック" panose="020B0600070205080204" pitchFamily="50" charset="-128"/>
              </a:rPr>
              <a:t>の例</a:t>
            </a:r>
          </a:p>
        </p:txBody>
      </p:sp>
      <p:sp>
        <p:nvSpPr>
          <p:cNvPr id="4" name="正方形/長方形 3">
            <a:extLst>
              <a:ext uri="{FF2B5EF4-FFF2-40B4-BE49-F238E27FC236}">
                <a16:creationId xmlns:a16="http://schemas.microsoft.com/office/drawing/2014/main" id="{E2B4D6EF-AD9C-4E59-929F-0E60632314A8}"/>
              </a:ext>
            </a:extLst>
          </p:cNvPr>
          <p:cNvSpPr/>
          <p:nvPr/>
        </p:nvSpPr>
        <p:spPr>
          <a:xfrm>
            <a:off x="4686301" y="440124"/>
            <a:ext cx="7038976" cy="369332"/>
          </a:xfrm>
          <a:prstGeom prst="rect">
            <a:avLst/>
          </a:prstGeom>
        </p:spPr>
        <p:txBody>
          <a:bodyPr wrap="square">
            <a:spAutoFit/>
          </a:bodyPr>
          <a:lstStyle/>
          <a:p>
            <a:r>
              <a:rPr lang="en-US" altLang="ja-JP" dirty="0">
                <a:latin typeface="ＭＳ Ｐゴシック" panose="020B0600070205080204" pitchFamily="50" charset="-128"/>
                <a:ea typeface="ＭＳ Ｐゴシック" panose="020B0600070205080204" pitchFamily="50" charset="-128"/>
              </a:rPr>
              <a:t>『</a:t>
            </a:r>
            <a:r>
              <a:rPr lang="ja-JP" altLang="en-US" dirty="0">
                <a:latin typeface="ＭＳ Ｐゴシック" panose="020B0600070205080204" pitchFamily="50" charset="-128"/>
                <a:ea typeface="ＭＳ Ｐゴシック" panose="020B0600070205080204" pitchFamily="50" charset="-128"/>
              </a:rPr>
              <a:t>指導と評価の一体化</a:t>
            </a:r>
            <a:r>
              <a:rPr lang="en-US" altLang="ja-JP" dirty="0">
                <a:latin typeface="ＭＳ Ｐゴシック" panose="020B0600070205080204" pitchFamily="50" charset="-128"/>
                <a:ea typeface="ＭＳ Ｐゴシック" panose="020B0600070205080204" pitchFamily="50" charset="-128"/>
              </a:rPr>
              <a:t>』</a:t>
            </a:r>
            <a:r>
              <a:rPr lang="ja-JP" altLang="en-US" dirty="0">
                <a:latin typeface="ＭＳ Ｐゴシック" panose="020B0600070205080204" pitchFamily="50" charset="-128"/>
                <a:ea typeface="ＭＳ Ｐゴシック" panose="020B0600070205080204" pitchFamily="50" charset="-128"/>
              </a:rPr>
              <a:t>のための学習評価に関する参考資料</a:t>
            </a:r>
            <a:r>
              <a:rPr lang="en-US" altLang="ja-JP" dirty="0">
                <a:latin typeface="ＭＳ Ｐゴシック" panose="020B0600070205080204" pitchFamily="50" charset="-128"/>
                <a:ea typeface="ＭＳ Ｐゴシック" panose="020B0600070205080204" pitchFamily="50" charset="-128"/>
              </a:rPr>
              <a:t>p87</a:t>
            </a:r>
            <a:endParaRPr lang="ja-JP" altLang="en-US" dirty="0">
              <a:latin typeface="ＭＳ Ｐゴシック" panose="020B0600070205080204" pitchFamily="50" charset="-128"/>
              <a:ea typeface="ＭＳ Ｐゴシック" panose="020B0600070205080204" pitchFamily="50" charset="-128"/>
            </a:endParaRPr>
          </a:p>
        </p:txBody>
      </p:sp>
      <p:pic>
        <p:nvPicPr>
          <p:cNvPr id="5" name="図 4">
            <a:extLst>
              <a:ext uri="{FF2B5EF4-FFF2-40B4-BE49-F238E27FC236}">
                <a16:creationId xmlns:a16="http://schemas.microsoft.com/office/drawing/2014/main" id="{2DF92F59-F0FB-4001-8979-F5E47F068371}"/>
              </a:ext>
            </a:extLst>
          </p:cNvPr>
          <p:cNvPicPr>
            <a:picLocks noChangeAspect="1"/>
          </p:cNvPicPr>
          <p:nvPr/>
        </p:nvPicPr>
        <p:blipFill rotWithShape="1">
          <a:blip r:embed="rId3"/>
          <a:srcRect l="24922" t="22639" r="25391" b="11389"/>
          <a:stretch/>
        </p:blipFill>
        <p:spPr>
          <a:xfrm>
            <a:off x="670560" y="1036320"/>
            <a:ext cx="10572205" cy="5859076"/>
          </a:xfrm>
          <a:prstGeom prst="rect">
            <a:avLst/>
          </a:prstGeom>
        </p:spPr>
      </p:pic>
    </p:spTree>
    <p:extLst>
      <p:ext uri="{BB962C8B-B14F-4D97-AF65-F5344CB8AC3E}">
        <p14:creationId xmlns:p14="http://schemas.microsoft.com/office/powerpoint/2010/main" val="4077417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365C6FD-D5F5-427E-B329-823C72B46066}"/>
              </a:ext>
            </a:extLst>
          </p:cNvPr>
          <p:cNvPicPr>
            <a:picLocks noChangeAspect="1"/>
          </p:cNvPicPr>
          <p:nvPr/>
        </p:nvPicPr>
        <p:blipFill>
          <a:blip r:embed="rId3"/>
          <a:stretch>
            <a:fillRect/>
          </a:stretch>
        </p:blipFill>
        <p:spPr>
          <a:xfrm>
            <a:off x="2211025" y="448756"/>
            <a:ext cx="8198104" cy="6252130"/>
          </a:xfrm>
          <a:prstGeom prst="rect">
            <a:avLst/>
          </a:prstGeom>
        </p:spPr>
      </p:pic>
    </p:spTree>
    <p:extLst>
      <p:ext uri="{BB962C8B-B14F-4D97-AF65-F5344CB8AC3E}">
        <p14:creationId xmlns:p14="http://schemas.microsoft.com/office/powerpoint/2010/main" val="28084827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5ABADD3-D697-4615-9E97-4E652A6A0123}"/>
              </a:ext>
            </a:extLst>
          </p:cNvPr>
          <p:cNvSpPr>
            <a:spLocks noGrp="1"/>
          </p:cNvSpPr>
          <p:nvPr>
            <p:ph type="title"/>
          </p:nvPr>
        </p:nvSpPr>
        <p:spPr>
          <a:xfrm>
            <a:off x="838200" y="365125"/>
            <a:ext cx="10515600" cy="1325563"/>
          </a:xfrm>
        </p:spPr>
        <p:txBody>
          <a:bodyPr/>
          <a:lstStyle/>
          <a:p>
            <a:r>
              <a:rPr lang="ja-JP" altLang="en-US" dirty="0">
                <a:latin typeface="ＭＳ Ｐゴシック" panose="020B0600070205080204" pitchFamily="50" charset="-128"/>
                <a:ea typeface="ＭＳ Ｐゴシック" panose="020B0600070205080204" pitchFamily="50" charset="-128"/>
              </a:rPr>
              <a:t>「書くこと」の目標</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3" name="コンテンツ プレースホルダー 2">
            <a:extLst>
              <a:ext uri="{FF2B5EF4-FFF2-40B4-BE49-F238E27FC236}">
                <a16:creationId xmlns:a16="http://schemas.microsoft.com/office/drawing/2014/main" id="{0E88E815-9C6C-4E7F-BEBB-637C9FD6263B}"/>
              </a:ext>
            </a:extLst>
          </p:cNvPr>
          <p:cNvSpPr>
            <a:spLocks noGrp="1"/>
          </p:cNvSpPr>
          <p:nvPr>
            <p:ph idx="1"/>
          </p:nvPr>
        </p:nvSpPr>
        <p:spPr>
          <a:xfrm>
            <a:off x="848474" y="1559859"/>
            <a:ext cx="10515600" cy="2242941"/>
          </a:xfrm>
        </p:spPr>
        <p:txBody>
          <a:bodyPr>
            <a:normAutofit/>
          </a:bodyPr>
          <a:lstStyle/>
          <a:p>
            <a:pPr marL="0" indent="0">
              <a:buNone/>
            </a:pPr>
            <a:r>
              <a:rPr kumimoji="1" lang="ja-JP" altLang="en-US" sz="3200" dirty="0">
                <a:latin typeface="ＭＳ Ｐゴシック" panose="020B0600070205080204" pitchFamily="50" charset="-128"/>
                <a:ea typeface="ＭＳ Ｐゴシック" panose="020B0600070205080204" pitchFamily="50" charset="-128"/>
              </a:rPr>
              <a:t>ア　大文字，小文字を活字体で書くことができるようにする。　</a:t>
            </a:r>
            <a:endParaRPr kumimoji="1" lang="en-US" altLang="ja-JP" sz="3200" dirty="0">
              <a:latin typeface="ＭＳ Ｐゴシック" panose="020B0600070205080204" pitchFamily="50" charset="-128"/>
              <a:ea typeface="ＭＳ Ｐゴシック" panose="020B0600070205080204" pitchFamily="50" charset="-128"/>
            </a:endParaRPr>
          </a:p>
          <a:p>
            <a:pPr marL="0" indent="0">
              <a:buNone/>
            </a:pPr>
            <a:r>
              <a:rPr kumimoji="1" lang="ja-JP" altLang="en-US" sz="3200" dirty="0">
                <a:latin typeface="ＭＳ Ｐゴシック" panose="020B0600070205080204" pitchFamily="50" charset="-128"/>
                <a:ea typeface="ＭＳ Ｐゴシック" panose="020B0600070205080204" pitchFamily="50" charset="-128"/>
              </a:rPr>
              <a:t>　また，語順を意識しながら音声で十分に慣れ親しんだ簡単</a:t>
            </a:r>
            <a:endParaRPr kumimoji="1" lang="en-US" altLang="ja-JP" sz="3200" dirty="0">
              <a:latin typeface="ＭＳ Ｐゴシック" panose="020B0600070205080204" pitchFamily="50" charset="-128"/>
              <a:ea typeface="ＭＳ Ｐゴシック" panose="020B0600070205080204" pitchFamily="50" charset="-128"/>
            </a:endParaRPr>
          </a:p>
          <a:p>
            <a:pPr marL="0" indent="0">
              <a:buNone/>
            </a:pPr>
            <a:r>
              <a:rPr kumimoji="1" lang="ja-JP" altLang="en-US" sz="3200" dirty="0">
                <a:latin typeface="ＭＳ Ｐゴシック" panose="020B0600070205080204" pitchFamily="50" charset="-128"/>
                <a:ea typeface="ＭＳ Ｐゴシック" panose="020B0600070205080204" pitchFamily="50" charset="-128"/>
              </a:rPr>
              <a:t>　な語句や基本的な表現を書き写すことができるようにする。</a:t>
            </a:r>
          </a:p>
        </p:txBody>
      </p:sp>
      <p:sp>
        <p:nvSpPr>
          <p:cNvPr id="4" name="コンテンツ プレースホルダー 2">
            <a:extLst>
              <a:ext uri="{FF2B5EF4-FFF2-40B4-BE49-F238E27FC236}">
                <a16:creationId xmlns:a16="http://schemas.microsoft.com/office/drawing/2014/main" id="{0DE1A59F-DC5E-49E4-9434-E5DEF54F42E6}"/>
              </a:ext>
            </a:extLst>
          </p:cNvPr>
          <p:cNvSpPr txBox="1">
            <a:spLocks/>
          </p:cNvSpPr>
          <p:nvPr/>
        </p:nvSpPr>
        <p:spPr>
          <a:xfrm>
            <a:off x="827926" y="4200897"/>
            <a:ext cx="10515600" cy="18234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3200" dirty="0">
                <a:latin typeface="ＭＳ Ｐゴシック" panose="020B0600070205080204" pitchFamily="50" charset="-128"/>
                <a:ea typeface="ＭＳ Ｐゴシック" panose="020B0600070205080204" pitchFamily="50" charset="-128"/>
              </a:rPr>
              <a:t>イ　自分のことや身近で簡単な事柄について，例文を参考</a:t>
            </a:r>
            <a:endParaRPr lang="en-US" altLang="ja-JP" sz="3200" dirty="0">
              <a:latin typeface="ＭＳ Ｐゴシック" panose="020B0600070205080204" pitchFamily="50" charset="-128"/>
              <a:ea typeface="ＭＳ Ｐゴシック" panose="020B0600070205080204" pitchFamily="50" charset="-128"/>
            </a:endParaRPr>
          </a:p>
          <a:p>
            <a:pPr marL="0" indent="0">
              <a:buFont typeface="Arial" panose="020B0604020202020204" pitchFamily="34" charset="0"/>
              <a:buNone/>
            </a:pPr>
            <a:r>
              <a:rPr lang="ja-JP" altLang="en-US" sz="3200" dirty="0">
                <a:latin typeface="ＭＳ Ｐゴシック" panose="020B0600070205080204" pitchFamily="50" charset="-128"/>
                <a:ea typeface="ＭＳ Ｐゴシック" panose="020B0600070205080204" pitchFamily="50" charset="-128"/>
              </a:rPr>
              <a:t>　に，音声で十分に慣れ親しんだ簡単な語句や基本的な</a:t>
            </a:r>
            <a:endParaRPr lang="en-US" altLang="ja-JP" sz="3200" dirty="0">
              <a:latin typeface="ＭＳ Ｐゴシック" panose="020B0600070205080204" pitchFamily="50" charset="-128"/>
              <a:ea typeface="ＭＳ Ｐゴシック" panose="020B0600070205080204" pitchFamily="50" charset="-128"/>
            </a:endParaRPr>
          </a:p>
          <a:p>
            <a:pPr marL="0" indent="0">
              <a:buFont typeface="Arial" panose="020B0604020202020204" pitchFamily="34" charset="0"/>
              <a:buNone/>
            </a:pPr>
            <a:r>
              <a:rPr lang="ja-JP" altLang="en-US" sz="3200" dirty="0">
                <a:latin typeface="ＭＳ Ｐゴシック" panose="020B0600070205080204" pitchFamily="50" charset="-128"/>
                <a:ea typeface="ＭＳ Ｐゴシック" panose="020B0600070205080204" pitchFamily="50" charset="-128"/>
              </a:rPr>
              <a:t>　表現を用いて書くことができるようにする。</a:t>
            </a:r>
          </a:p>
        </p:txBody>
      </p:sp>
      <p:sp>
        <p:nvSpPr>
          <p:cNvPr id="5" name="正方形/長方形 4">
            <a:extLst>
              <a:ext uri="{FF2B5EF4-FFF2-40B4-BE49-F238E27FC236}">
                <a16:creationId xmlns:a16="http://schemas.microsoft.com/office/drawing/2014/main" id="{7D615E48-AECF-4BBC-804A-0261A22AB945}"/>
              </a:ext>
            </a:extLst>
          </p:cNvPr>
          <p:cNvSpPr/>
          <p:nvPr/>
        </p:nvSpPr>
        <p:spPr>
          <a:xfrm>
            <a:off x="616449" y="1491856"/>
            <a:ext cx="10747625" cy="235841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6" name="正方形/長方形 5">
            <a:extLst>
              <a:ext uri="{FF2B5EF4-FFF2-40B4-BE49-F238E27FC236}">
                <a16:creationId xmlns:a16="http://schemas.microsoft.com/office/drawing/2014/main" id="{FC8356AE-F2C4-4C93-AC3B-6D38E4F8C3FD}"/>
              </a:ext>
            </a:extLst>
          </p:cNvPr>
          <p:cNvSpPr/>
          <p:nvPr/>
        </p:nvSpPr>
        <p:spPr>
          <a:xfrm>
            <a:off x="604363" y="4122508"/>
            <a:ext cx="10747625" cy="190180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7" name="テキスト ボックス 6">
            <a:extLst>
              <a:ext uri="{FF2B5EF4-FFF2-40B4-BE49-F238E27FC236}">
                <a16:creationId xmlns:a16="http://schemas.microsoft.com/office/drawing/2014/main" id="{1A8E84E8-50ED-44DD-809F-1049ADD7DA27}"/>
              </a:ext>
            </a:extLst>
          </p:cNvPr>
          <p:cNvSpPr txBox="1"/>
          <p:nvPr/>
        </p:nvSpPr>
        <p:spPr>
          <a:xfrm>
            <a:off x="6246564" y="6296549"/>
            <a:ext cx="5475384" cy="369332"/>
          </a:xfrm>
          <a:prstGeom prst="rect">
            <a:avLst/>
          </a:prstGeom>
          <a:noFill/>
        </p:spPr>
        <p:txBody>
          <a:bodyPr wrap="square" rtlCol="0">
            <a:spAutoFit/>
          </a:bodyPr>
          <a:lstStyle/>
          <a:p>
            <a:r>
              <a:rPr kumimoji="1" lang="ja-JP" altLang="en-US" dirty="0">
                <a:latin typeface="ＭＳ Ｐゴシック" panose="020B0600070205080204" pitchFamily="50" charset="-128"/>
                <a:ea typeface="ＭＳ Ｐゴシック" panose="020B0600070205080204" pitchFamily="50" charset="-128"/>
              </a:rPr>
              <a:t>小学校学習指導要領解説「外国語活動・外国語編」</a:t>
            </a:r>
          </a:p>
        </p:txBody>
      </p:sp>
      <p:cxnSp>
        <p:nvCxnSpPr>
          <p:cNvPr id="9" name="直線コネクタ 8">
            <a:extLst>
              <a:ext uri="{FF2B5EF4-FFF2-40B4-BE49-F238E27FC236}">
                <a16:creationId xmlns:a16="http://schemas.microsoft.com/office/drawing/2014/main" id="{02ACE1C7-DBDC-4467-8F90-FEBF4378812B}"/>
              </a:ext>
            </a:extLst>
          </p:cNvPr>
          <p:cNvCxnSpPr>
            <a:cxnSpLocks/>
          </p:cNvCxnSpPr>
          <p:nvPr/>
        </p:nvCxnSpPr>
        <p:spPr>
          <a:xfrm>
            <a:off x="6246564" y="2088266"/>
            <a:ext cx="442598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直線コネクタ 15">
            <a:extLst>
              <a:ext uri="{FF2B5EF4-FFF2-40B4-BE49-F238E27FC236}">
                <a16:creationId xmlns:a16="http://schemas.microsoft.com/office/drawing/2014/main" id="{4769F553-9171-4160-A915-47455EEFF47C}"/>
              </a:ext>
            </a:extLst>
          </p:cNvPr>
          <p:cNvCxnSpPr>
            <a:cxnSpLocks/>
          </p:cNvCxnSpPr>
          <p:nvPr/>
        </p:nvCxnSpPr>
        <p:spPr>
          <a:xfrm>
            <a:off x="3533667" y="5848985"/>
            <a:ext cx="4517410" cy="0"/>
          </a:xfrm>
          <a:prstGeom prst="line">
            <a:avLst/>
          </a:prstGeom>
          <a:ln w="28575">
            <a:solidFill>
              <a:srgbClr val="7030A0"/>
            </a:solidFill>
          </a:ln>
        </p:spPr>
        <p:style>
          <a:lnRef idx="1">
            <a:schemeClr val="accent2"/>
          </a:lnRef>
          <a:fillRef idx="0">
            <a:schemeClr val="accent2"/>
          </a:fillRef>
          <a:effectRef idx="0">
            <a:schemeClr val="accent2"/>
          </a:effectRef>
          <a:fontRef idx="minor">
            <a:schemeClr val="tx1"/>
          </a:fontRef>
        </p:style>
      </p:cxnSp>
      <p:cxnSp>
        <p:nvCxnSpPr>
          <p:cNvPr id="13" name="直線コネクタ 12">
            <a:extLst>
              <a:ext uri="{FF2B5EF4-FFF2-40B4-BE49-F238E27FC236}">
                <a16:creationId xmlns:a16="http://schemas.microsoft.com/office/drawing/2014/main" id="{5C216063-AD5A-424A-847A-034108724063}"/>
              </a:ext>
            </a:extLst>
          </p:cNvPr>
          <p:cNvCxnSpPr>
            <a:cxnSpLocks/>
          </p:cNvCxnSpPr>
          <p:nvPr/>
        </p:nvCxnSpPr>
        <p:spPr>
          <a:xfrm>
            <a:off x="5534991" y="3218913"/>
            <a:ext cx="5454742" cy="0"/>
          </a:xfrm>
          <a:prstGeom prst="line">
            <a:avLst/>
          </a:prstGeom>
          <a:ln w="28575">
            <a:solidFill>
              <a:srgbClr val="7030A0"/>
            </a:solidFill>
          </a:ln>
        </p:spPr>
        <p:style>
          <a:lnRef idx="1">
            <a:schemeClr val="accent2"/>
          </a:lnRef>
          <a:fillRef idx="0">
            <a:schemeClr val="accent2"/>
          </a:fillRef>
          <a:effectRef idx="0">
            <a:schemeClr val="accent2"/>
          </a:effectRef>
          <a:fontRef idx="minor">
            <a:schemeClr val="tx1"/>
          </a:fontRef>
        </p:style>
      </p:cxnSp>
      <p:cxnSp>
        <p:nvCxnSpPr>
          <p:cNvPr id="15" name="直線コネクタ 14">
            <a:extLst>
              <a:ext uri="{FF2B5EF4-FFF2-40B4-BE49-F238E27FC236}">
                <a16:creationId xmlns:a16="http://schemas.microsoft.com/office/drawing/2014/main" id="{E4935375-6FCC-47B4-B491-642E8D16E421}"/>
              </a:ext>
            </a:extLst>
          </p:cNvPr>
          <p:cNvCxnSpPr>
            <a:cxnSpLocks/>
          </p:cNvCxnSpPr>
          <p:nvPr/>
        </p:nvCxnSpPr>
        <p:spPr>
          <a:xfrm>
            <a:off x="8812696" y="4726163"/>
            <a:ext cx="1897918" cy="0"/>
          </a:xfrm>
          <a:prstGeom prst="line">
            <a:avLst/>
          </a:prstGeom>
          <a:ln w="28575">
            <a:solidFill>
              <a:srgbClr val="7030A0"/>
            </a:solidFill>
          </a:ln>
        </p:spPr>
        <p:style>
          <a:lnRef idx="1">
            <a:schemeClr val="accent2"/>
          </a:lnRef>
          <a:fillRef idx="0">
            <a:schemeClr val="accent2"/>
          </a:fillRef>
          <a:effectRef idx="0">
            <a:schemeClr val="accent2"/>
          </a:effectRef>
          <a:fontRef idx="minor">
            <a:schemeClr val="tx1"/>
          </a:fontRef>
        </p:style>
      </p:cxnSp>
      <p:cxnSp>
        <p:nvCxnSpPr>
          <p:cNvPr id="17" name="直線コネクタ 16">
            <a:extLst>
              <a:ext uri="{FF2B5EF4-FFF2-40B4-BE49-F238E27FC236}">
                <a16:creationId xmlns:a16="http://schemas.microsoft.com/office/drawing/2014/main" id="{B27B790B-DA74-491B-A86B-FD2A691DE6DD}"/>
              </a:ext>
            </a:extLst>
          </p:cNvPr>
          <p:cNvCxnSpPr>
            <a:cxnSpLocks/>
          </p:cNvCxnSpPr>
          <p:nvPr/>
        </p:nvCxnSpPr>
        <p:spPr>
          <a:xfrm>
            <a:off x="1244600" y="5284411"/>
            <a:ext cx="317500" cy="0"/>
          </a:xfrm>
          <a:prstGeom prst="line">
            <a:avLst/>
          </a:prstGeom>
          <a:ln w="28575">
            <a:solidFill>
              <a:srgbClr val="7030A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145367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7444BC-C2B8-4C38-9FAD-6F481F868347}"/>
              </a:ext>
            </a:extLst>
          </p:cNvPr>
          <p:cNvSpPr>
            <a:spLocks noGrp="1"/>
          </p:cNvSpPr>
          <p:nvPr>
            <p:ph type="title"/>
          </p:nvPr>
        </p:nvSpPr>
        <p:spPr/>
        <p:txBody>
          <a:bodyPr/>
          <a:lstStyle/>
          <a:p>
            <a:r>
              <a:rPr kumimoji="1" lang="ja-JP" altLang="en-US" dirty="0">
                <a:latin typeface="ＭＳ Ｐゴシック" panose="020B0600070205080204" pitchFamily="50" charset="-128"/>
                <a:ea typeface="ＭＳ Ｐゴシック" panose="020B0600070205080204" pitchFamily="50" charset="-128"/>
              </a:rPr>
              <a:t>「書くこと」の指導におけるポイント</a:t>
            </a:r>
          </a:p>
        </p:txBody>
      </p:sp>
      <p:sp>
        <p:nvSpPr>
          <p:cNvPr id="3" name="コンテンツ プレースホルダー 2">
            <a:extLst>
              <a:ext uri="{FF2B5EF4-FFF2-40B4-BE49-F238E27FC236}">
                <a16:creationId xmlns:a16="http://schemas.microsoft.com/office/drawing/2014/main" id="{6FDABEFE-8912-4075-8C6E-FD1132D6707D}"/>
              </a:ext>
            </a:extLst>
          </p:cNvPr>
          <p:cNvSpPr>
            <a:spLocks noGrp="1"/>
          </p:cNvSpPr>
          <p:nvPr>
            <p:ph idx="1"/>
          </p:nvPr>
        </p:nvSpPr>
        <p:spPr>
          <a:xfrm>
            <a:off x="838200" y="1825625"/>
            <a:ext cx="9797249" cy="3154748"/>
          </a:xfrm>
        </p:spPr>
        <p:txBody>
          <a:bodyPr>
            <a:normAutofit/>
          </a:bodyPr>
          <a:lstStyle/>
          <a:p>
            <a:pPr marL="0" indent="0">
              <a:buNone/>
            </a:pPr>
            <a:r>
              <a:rPr kumimoji="1" lang="ja-JP" altLang="en-US" dirty="0">
                <a:latin typeface="ＭＳ Ｐゴシック" panose="020B0600070205080204" pitchFamily="50" charset="-128"/>
                <a:ea typeface="ＭＳ Ｐゴシック" panose="020B0600070205080204" pitchFamily="50" charset="-128"/>
              </a:rPr>
              <a:t>★　丁寧な指導</a:t>
            </a:r>
            <a:endParaRPr kumimoji="1" lang="en-US" altLang="ja-JP" dirty="0">
              <a:latin typeface="ＭＳ Ｐゴシック" panose="020B0600070205080204" pitchFamily="50" charset="-128"/>
              <a:ea typeface="ＭＳ Ｐゴシック" panose="020B0600070205080204" pitchFamily="50" charset="-128"/>
            </a:endParaRPr>
          </a:p>
          <a:p>
            <a:pPr marL="0" indent="0">
              <a:buNone/>
            </a:pPr>
            <a:endParaRPr lang="en-US" altLang="ja-JP" dirty="0">
              <a:latin typeface="ＭＳ Ｐゴシック" panose="020B0600070205080204" pitchFamily="50" charset="-128"/>
              <a:ea typeface="ＭＳ Ｐゴシック" panose="020B0600070205080204" pitchFamily="50" charset="-128"/>
            </a:endParaRPr>
          </a:p>
          <a:p>
            <a:pPr marL="0" indent="0">
              <a:buNone/>
            </a:pPr>
            <a:r>
              <a:rPr kumimoji="1" lang="ja-JP" altLang="en-US" dirty="0">
                <a:latin typeface="ＭＳ Ｐゴシック" panose="020B0600070205080204" pitchFamily="50" charset="-128"/>
                <a:ea typeface="ＭＳ Ｐゴシック" panose="020B0600070205080204" pitchFamily="50" charset="-128"/>
              </a:rPr>
              <a:t>★　相手に伝えるなどの目的を明確にもたせた活動</a:t>
            </a:r>
            <a:endParaRPr kumimoji="1" lang="en-US" altLang="ja-JP" dirty="0">
              <a:latin typeface="ＭＳ Ｐゴシック" panose="020B0600070205080204" pitchFamily="50" charset="-128"/>
              <a:ea typeface="ＭＳ Ｐゴシック" panose="020B0600070205080204" pitchFamily="50" charset="-128"/>
            </a:endParaRPr>
          </a:p>
          <a:p>
            <a:pPr marL="0" indent="0">
              <a:buNone/>
            </a:pPr>
            <a:endParaRPr lang="en-US" altLang="ja-JP" dirty="0">
              <a:latin typeface="ＭＳ Ｐゴシック" panose="020B0600070205080204" pitchFamily="50" charset="-128"/>
              <a:ea typeface="ＭＳ Ｐゴシック" panose="020B0600070205080204" pitchFamily="50" charset="-128"/>
            </a:endParaRPr>
          </a:p>
          <a:p>
            <a:pPr marL="0" indent="0">
              <a:buNone/>
            </a:pPr>
            <a:r>
              <a:rPr kumimoji="1" lang="ja-JP" altLang="en-US" dirty="0">
                <a:latin typeface="ＭＳ Ｐゴシック" panose="020B0600070205080204" pitchFamily="50" charset="-128"/>
                <a:ea typeface="ＭＳ Ｐゴシック" panose="020B0600070205080204" pitchFamily="50" charset="-128"/>
              </a:rPr>
              <a:t>★　音声で十分に慣れ親しんだ簡単な語句や基本的な表現を　</a:t>
            </a:r>
            <a:endParaRPr kumimoji="1" lang="en-US" altLang="ja-JP" dirty="0">
              <a:latin typeface="ＭＳ Ｐゴシック" panose="020B0600070205080204" pitchFamily="50" charset="-128"/>
              <a:ea typeface="ＭＳ Ｐゴシック" panose="020B0600070205080204" pitchFamily="50" charset="-128"/>
            </a:endParaRPr>
          </a:p>
          <a:p>
            <a:pPr marL="0" indent="0">
              <a:buNone/>
            </a:pPr>
            <a:r>
              <a:rPr kumimoji="1" lang="ja-JP" altLang="en-US" dirty="0">
                <a:latin typeface="ＭＳ Ｐゴシック" panose="020B0600070205080204" pitchFamily="50" charset="-128"/>
                <a:ea typeface="ＭＳ Ｐゴシック" panose="020B0600070205080204" pitchFamily="50" charset="-128"/>
              </a:rPr>
              <a:t>　書き写す</a:t>
            </a: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例の中から言葉を選んで書く活動</a:t>
            </a:r>
          </a:p>
        </p:txBody>
      </p:sp>
    </p:spTree>
    <p:extLst>
      <p:ext uri="{BB962C8B-B14F-4D97-AF65-F5344CB8AC3E}">
        <p14:creationId xmlns:p14="http://schemas.microsoft.com/office/powerpoint/2010/main" val="1620645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9E188A-F4E7-43EC-A1C1-490C71127257}"/>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677B61D2-A338-4FA6-A52C-F07269E5A596}"/>
              </a:ext>
            </a:extLst>
          </p:cNvPr>
          <p:cNvSpPr>
            <a:spLocks noGrp="1"/>
          </p:cNvSpPr>
          <p:nvPr>
            <p:ph idx="1"/>
          </p:nvPr>
        </p:nvSpPr>
        <p:spPr/>
        <p:txBody>
          <a:bodyPr/>
          <a:lstStyle/>
          <a:p>
            <a:endParaRPr kumimoji="1" lang="ja-JP" altLang="en-US"/>
          </a:p>
        </p:txBody>
      </p:sp>
      <p:pic>
        <p:nvPicPr>
          <p:cNvPr id="4" name="図 3">
            <a:extLst>
              <a:ext uri="{FF2B5EF4-FFF2-40B4-BE49-F238E27FC236}">
                <a16:creationId xmlns:a16="http://schemas.microsoft.com/office/drawing/2014/main" id="{5C9BDE8B-CB16-4336-84D5-95CA61B49D83}"/>
              </a:ext>
            </a:extLst>
          </p:cNvPr>
          <p:cNvPicPr>
            <a:picLocks noChangeAspect="1"/>
          </p:cNvPicPr>
          <p:nvPr/>
        </p:nvPicPr>
        <p:blipFill>
          <a:blip r:embed="rId3"/>
          <a:stretch>
            <a:fillRect/>
          </a:stretch>
        </p:blipFill>
        <p:spPr>
          <a:xfrm>
            <a:off x="789197" y="355780"/>
            <a:ext cx="7365910" cy="5821183"/>
          </a:xfrm>
          <a:prstGeom prst="rect">
            <a:avLst/>
          </a:prstGeom>
        </p:spPr>
      </p:pic>
      <p:sp>
        <p:nvSpPr>
          <p:cNvPr id="5" name="四角形: メモ 4">
            <a:extLst>
              <a:ext uri="{FF2B5EF4-FFF2-40B4-BE49-F238E27FC236}">
                <a16:creationId xmlns:a16="http://schemas.microsoft.com/office/drawing/2014/main" id="{5265CDED-88DF-4A5C-A5BF-D485F386915B}"/>
              </a:ext>
            </a:extLst>
          </p:cNvPr>
          <p:cNvSpPr/>
          <p:nvPr/>
        </p:nvSpPr>
        <p:spPr>
          <a:xfrm>
            <a:off x="8340115" y="2054244"/>
            <a:ext cx="2878346" cy="3382179"/>
          </a:xfrm>
          <a:prstGeom prst="foldedCorner">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dirty="0">
                <a:solidFill>
                  <a:schemeClr val="tx1"/>
                </a:solidFill>
                <a:latin typeface="ＭＳ Ｐゴシック" panose="020B0600070205080204" pitchFamily="50" charset="-128"/>
                <a:ea typeface="ＭＳ Ｐゴシック" panose="020B0600070205080204" pitchFamily="50" charset="-128"/>
              </a:rPr>
              <a:t>5</a:t>
            </a:r>
            <a:r>
              <a:rPr kumimoji="1" lang="ja-JP" altLang="en-US" sz="3200" dirty="0">
                <a:solidFill>
                  <a:schemeClr val="tx1"/>
                </a:solidFill>
                <a:latin typeface="ＭＳ Ｐゴシック" panose="020B0600070205080204" pitchFamily="50" charset="-128"/>
                <a:ea typeface="ＭＳ Ｐゴシック" panose="020B0600070205080204" pitchFamily="50" charset="-128"/>
              </a:rPr>
              <a:t>年生</a:t>
            </a:r>
            <a:endParaRPr kumimoji="1" lang="en-US" altLang="ja-JP" sz="3200" dirty="0">
              <a:solidFill>
                <a:schemeClr val="tx1"/>
              </a:solidFill>
              <a:latin typeface="ＭＳ Ｐゴシック" panose="020B0600070205080204" pitchFamily="50" charset="-128"/>
              <a:ea typeface="ＭＳ Ｐゴシック" panose="020B0600070205080204" pitchFamily="50" charset="-128"/>
            </a:endParaRPr>
          </a:p>
          <a:p>
            <a:endParaRPr lang="en-US" altLang="ja-JP" sz="3200" dirty="0">
              <a:solidFill>
                <a:schemeClr val="tx1"/>
              </a:solidFill>
              <a:latin typeface="ＭＳ Ｐゴシック" panose="020B0600070205080204" pitchFamily="50" charset="-128"/>
              <a:ea typeface="ＭＳ Ｐゴシック" panose="020B0600070205080204" pitchFamily="50" charset="-128"/>
            </a:endParaRPr>
          </a:p>
          <a:p>
            <a:r>
              <a:rPr lang="ja-JP" altLang="en-US" sz="3200" dirty="0">
                <a:solidFill>
                  <a:schemeClr val="tx1"/>
                </a:solidFill>
                <a:latin typeface="ＭＳ Ｐゴシック" panose="020B0600070205080204" pitchFamily="50" charset="-128"/>
                <a:ea typeface="ＭＳ Ｐゴシック" panose="020B0600070205080204" pitchFamily="50" charset="-128"/>
              </a:rPr>
              <a:t>アルファベットと出会いなおす</a:t>
            </a:r>
            <a:endParaRPr lang="en-US" altLang="ja-JP" sz="3200" dirty="0">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841424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3883898" y="-534692"/>
            <a:ext cx="4360497" cy="8145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553" y="1357660"/>
            <a:ext cx="8136199" cy="430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三方向矢印 4"/>
          <p:cNvSpPr/>
          <p:nvPr/>
        </p:nvSpPr>
        <p:spPr>
          <a:xfrm rot="16200000">
            <a:off x="5765411" y="3166775"/>
            <a:ext cx="1339738" cy="742269"/>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テキスト ボックス 5"/>
          <p:cNvSpPr txBox="1"/>
          <p:nvPr/>
        </p:nvSpPr>
        <p:spPr>
          <a:xfrm>
            <a:off x="5205444" y="3245522"/>
            <a:ext cx="792088" cy="584775"/>
          </a:xfrm>
          <a:prstGeom prst="rect">
            <a:avLst/>
          </a:prstGeom>
          <a:solidFill>
            <a:srgbClr val="FFFF00"/>
          </a:solidFill>
        </p:spPr>
        <p:txBody>
          <a:bodyPr wrap="square" rtlCol="0">
            <a:spAutoFit/>
          </a:bodyPr>
          <a:lstStyle/>
          <a:p>
            <a:r>
              <a:rPr lang="ja-JP" altLang="en-US" sz="3200" dirty="0">
                <a:latin typeface="AR P丸ゴシック体M" panose="020B0600010101010101" pitchFamily="50" charset="-128"/>
                <a:ea typeface="AR P丸ゴシック体M" panose="020B0600010101010101" pitchFamily="50" charset="-128"/>
              </a:rPr>
              <a:t>１階</a:t>
            </a:r>
          </a:p>
        </p:txBody>
      </p:sp>
      <p:sp>
        <p:nvSpPr>
          <p:cNvPr id="7" name="三方向矢印 6"/>
          <p:cNvSpPr/>
          <p:nvPr/>
        </p:nvSpPr>
        <p:spPr>
          <a:xfrm rot="16200000">
            <a:off x="8244105" y="2146613"/>
            <a:ext cx="867657" cy="742269"/>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 name="テキスト ボックス 7"/>
          <p:cNvSpPr txBox="1"/>
          <p:nvPr/>
        </p:nvSpPr>
        <p:spPr>
          <a:xfrm>
            <a:off x="7327292" y="2225359"/>
            <a:ext cx="936103" cy="584775"/>
          </a:xfrm>
          <a:prstGeom prst="rect">
            <a:avLst/>
          </a:prstGeom>
          <a:solidFill>
            <a:srgbClr val="FFFF00"/>
          </a:solidFill>
        </p:spPr>
        <p:txBody>
          <a:bodyPr wrap="square" rtlCol="0">
            <a:spAutoFit/>
          </a:bodyPr>
          <a:lstStyle/>
          <a:p>
            <a:r>
              <a:rPr lang="ja-JP" altLang="en-US" sz="3200" dirty="0">
                <a:latin typeface="AR P丸ゴシック体M" panose="020B0600010101010101" pitchFamily="50" charset="-128"/>
                <a:ea typeface="AR P丸ゴシック体M" panose="020B0600010101010101" pitchFamily="50" charset="-128"/>
              </a:rPr>
              <a:t>２階</a:t>
            </a:r>
          </a:p>
        </p:txBody>
      </p:sp>
      <p:grpSp>
        <p:nvGrpSpPr>
          <p:cNvPr id="4" name="グループ化 3"/>
          <p:cNvGrpSpPr/>
          <p:nvPr/>
        </p:nvGrpSpPr>
        <p:grpSpPr>
          <a:xfrm>
            <a:off x="7464152" y="4293968"/>
            <a:ext cx="1988594" cy="726217"/>
            <a:chOff x="5940152" y="4293967"/>
            <a:chExt cx="1988594" cy="726217"/>
          </a:xfrm>
        </p:grpSpPr>
        <p:sp>
          <p:nvSpPr>
            <p:cNvPr id="9" name="三方向矢印 8"/>
            <p:cNvSpPr/>
            <p:nvPr/>
          </p:nvSpPr>
          <p:spPr>
            <a:xfrm rot="16200000">
              <a:off x="7291420" y="4382859"/>
              <a:ext cx="726217" cy="548434"/>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 name="テキスト ボックス 9"/>
            <p:cNvSpPr txBox="1"/>
            <p:nvPr/>
          </p:nvSpPr>
          <p:spPr>
            <a:xfrm>
              <a:off x="5940152" y="4426243"/>
              <a:ext cx="1440159" cy="461665"/>
            </a:xfrm>
            <a:prstGeom prst="rect">
              <a:avLst/>
            </a:prstGeom>
            <a:solidFill>
              <a:srgbClr val="FFFF00"/>
            </a:solidFill>
          </p:spPr>
          <p:txBody>
            <a:bodyPr wrap="square" rtlCol="0">
              <a:spAutoFit/>
            </a:bodyPr>
            <a:lstStyle/>
            <a:p>
              <a:r>
                <a:rPr lang="ja-JP" altLang="en-US" sz="2400" dirty="0">
                  <a:latin typeface="AR P丸ゴシック体M" panose="020B0600010101010101" pitchFamily="50" charset="-128"/>
                  <a:ea typeface="AR P丸ゴシック体M" panose="020B0600010101010101" pitchFamily="50" charset="-128"/>
                </a:rPr>
                <a:t>地下１階</a:t>
              </a:r>
            </a:p>
          </p:txBody>
        </p:sp>
      </p:grpSp>
      <p:pic>
        <p:nvPicPr>
          <p:cNvPr id="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9577" y="1139843"/>
            <a:ext cx="8145203" cy="4760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a:extLst>
              <a:ext uri="{FF2B5EF4-FFF2-40B4-BE49-F238E27FC236}">
                <a16:creationId xmlns:a16="http://schemas.microsoft.com/office/drawing/2014/main" id="{A94BA3DB-F92E-4CC9-8DA6-97579E7947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4099922" y="-642292"/>
            <a:ext cx="4360497" cy="8145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テキスト ボックス 11">
            <a:extLst>
              <a:ext uri="{FF2B5EF4-FFF2-40B4-BE49-F238E27FC236}">
                <a16:creationId xmlns:a16="http://schemas.microsoft.com/office/drawing/2014/main" id="{FDD5BC46-77DE-415F-8737-27CFEBD1FF1A}"/>
              </a:ext>
            </a:extLst>
          </p:cNvPr>
          <p:cNvSpPr txBox="1"/>
          <p:nvPr/>
        </p:nvSpPr>
        <p:spPr>
          <a:xfrm>
            <a:off x="2571749" y="1647851"/>
            <a:ext cx="2623465" cy="3170099"/>
          </a:xfrm>
          <a:prstGeom prst="rect">
            <a:avLst/>
          </a:prstGeom>
          <a:noFill/>
        </p:spPr>
        <p:txBody>
          <a:bodyPr wrap="square" rtlCol="0">
            <a:spAutoFit/>
          </a:bodyPr>
          <a:lstStyle/>
          <a:p>
            <a:r>
              <a:rPr lang="en-US" altLang="ja-JP" sz="20000" dirty="0">
                <a:latin typeface="HandwritingWeCan Medium" panose="020F0500000000000000" pitchFamily="34" charset="0"/>
              </a:rPr>
              <a:t>b</a:t>
            </a:r>
            <a:endParaRPr lang="ja-JP" altLang="en-US" sz="20000" dirty="0">
              <a:latin typeface="HandwritingWeCan Medium" panose="020F0500000000000000" pitchFamily="34" charset="0"/>
            </a:endParaRPr>
          </a:p>
        </p:txBody>
      </p:sp>
      <p:sp>
        <p:nvSpPr>
          <p:cNvPr id="15" name="テキスト ボックス 14">
            <a:extLst>
              <a:ext uri="{FF2B5EF4-FFF2-40B4-BE49-F238E27FC236}">
                <a16:creationId xmlns:a16="http://schemas.microsoft.com/office/drawing/2014/main" id="{3C43A5D4-B5FF-4DA4-AD5D-B71924E44BF1}"/>
              </a:ext>
            </a:extLst>
          </p:cNvPr>
          <p:cNvSpPr txBox="1"/>
          <p:nvPr/>
        </p:nvSpPr>
        <p:spPr>
          <a:xfrm>
            <a:off x="4378502" y="1676439"/>
            <a:ext cx="2448272" cy="3170099"/>
          </a:xfrm>
          <a:prstGeom prst="rect">
            <a:avLst/>
          </a:prstGeom>
          <a:noFill/>
        </p:spPr>
        <p:txBody>
          <a:bodyPr wrap="square" rtlCol="0">
            <a:spAutoFit/>
          </a:bodyPr>
          <a:lstStyle/>
          <a:p>
            <a:r>
              <a:rPr lang="en-US" altLang="ja-JP" sz="20000" dirty="0">
                <a:latin typeface="HandwritingWeCan Medium" panose="020F0500000000000000" pitchFamily="34" charset="0"/>
              </a:rPr>
              <a:t>d</a:t>
            </a:r>
            <a:endParaRPr lang="ja-JP" altLang="en-US" sz="20000" dirty="0">
              <a:latin typeface="HandwritingWeCan Medium" panose="020F0500000000000000" pitchFamily="34" charset="0"/>
            </a:endParaRPr>
          </a:p>
        </p:txBody>
      </p:sp>
      <p:sp>
        <p:nvSpPr>
          <p:cNvPr id="16" name="テキスト ボックス 15">
            <a:extLst>
              <a:ext uri="{FF2B5EF4-FFF2-40B4-BE49-F238E27FC236}">
                <a16:creationId xmlns:a16="http://schemas.microsoft.com/office/drawing/2014/main" id="{F217C48E-86F6-482E-893E-C4951D37F2CE}"/>
              </a:ext>
            </a:extLst>
          </p:cNvPr>
          <p:cNvSpPr txBox="1"/>
          <p:nvPr/>
        </p:nvSpPr>
        <p:spPr>
          <a:xfrm>
            <a:off x="6096000" y="1699062"/>
            <a:ext cx="2448272" cy="3170099"/>
          </a:xfrm>
          <a:prstGeom prst="rect">
            <a:avLst/>
          </a:prstGeom>
          <a:noFill/>
        </p:spPr>
        <p:txBody>
          <a:bodyPr wrap="square" rtlCol="0">
            <a:spAutoFit/>
          </a:bodyPr>
          <a:lstStyle/>
          <a:p>
            <a:r>
              <a:rPr lang="en-US" altLang="ja-JP" sz="20000" dirty="0">
                <a:latin typeface="HandwritingWeCan Medium" panose="020F0500000000000000" pitchFamily="34" charset="0"/>
              </a:rPr>
              <a:t>p</a:t>
            </a:r>
            <a:endParaRPr lang="ja-JP" altLang="en-US" sz="20000" dirty="0">
              <a:latin typeface="HandwritingWeCan Medium" panose="020F0500000000000000" pitchFamily="34" charset="0"/>
            </a:endParaRPr>
          </a:p>
        </p:txBody>
      </p:sp>
      <p:sp>
        <p:nvSpPr>
          <p:cNvPr id="17" name="テキスト ボックス 16">
            <a:extLst>
              <a:ext uri="{FF2B5EF4-FFF2-40B4-BE49-F238E27FC236}">
                <a16:creationId xmlns:a16="http://schemas.microsoft.com/office/drawing/2014/main" id="{F41BE318-72BC-4F93-883B-809CBBCB7921}"/>
              </a:ext>
            </a:extLst>
          </p:cNvPr>
          <p:cNvSpPr txBox="1"/>
          <p:nvPr/>
        </p:nvSpPr>
        <p:spPr>
          <a:xfrm>
            <a:off x="7752184" y="1628801"/>
            <a:ext cx="2448272" cy="3170099"/>
          </a:xfrm>
          <a:prstGeom prst="rect">
            <a:avLst/>
          </a:prstGeom>
          <a:noFill/>
        </p:spPr>
        <p:txBody>
          <a:bodyPr wrap="square" rtlCol="0">
            <a:spAutoFit/>
          </a:bodyPr>
          <a:lstStyle/>
          <a:p>
            <a:r>
              <a:rPr lang="en-US" altLang="ja-JP" sz="20000" dirty="0">
                <a:latin typeface="HandwritingWeCan Medium" panose="020F0500000000000000" pitchFamily="34" charset="0"/>
              </a:rPr>
              <a:t>q</a:t>
            </a:r>
            <a:endParaRPr lang="ja-JP" altLang="en-US" sz="20000" dirty="0">
              <a:latin typeface="HandwritingWeCan Medium" panose="020F0500000000000000" pitchFamily="34" charset="0"/>
            </a:endParaRPr>
          </a:p>
        </p:txBody>
      </p:sp>
    </p:spTree>
    <p:extLst>
      <p:ext uri="{BB962C8B-B14F-4D97-AF65-F5344CB8AC3E}">
        <p14:creationId xmlns:p14="http://schemas.microsoft.com/office/powerpoint/2010/main" val="318805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2" grpId="0"/>
      <p:bldP spid="15"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598931" y="-2508890"/>
            <a:ext cx="1080120" cy="7339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631936" y="-1055408"/>
            <a:ext cx="1080120" cy="7339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2927648" y="879290"/>
            <a:ext cx="648072" cy="923330"/>
          </a:xfrm>
          <a:prstGeom prst="rect">
            <a:avLst/>
          </a:prstGeom>
          <a:noFill/>
        </p:spPr>
        <p:txBody>
          <a:bodyPr wrap="square" rtlCol="0">
            <a:spAutoFit/>
          </a:bodyPr>
          <a:lstStyle/>
          <a:p>
            <a:r>
              <a:rPr lang="en-US" altLang="ja-JP" sz="5400" dirty="0">
                <a:solidFill>
                  <a:srgbClr val="FF0000"/>
                </a:solidFill>
                <a:latin typeface="HandwritingWeCan Light" pitchFamily="34" charset="0"/>
              </a:rPr>
              <a:t>P</a:t>
            </a:r>
            <a:endParaRPr lang="ja-JP" altLang="en-US" sz="5400" dirty="0">
              <a:solidFill>
                <a:srgbClr val="FF0000"/>
              </a:solidFill>
              <a:latin typeface="HandwritingWeCan Light" pitchFamily="34" charset="0"/>
            </a:endParaRPr>
          </a:p>
        </p:txBody>
      </p:sp>
      <p:sp>
        <p:nvSpPr>
          <p:cNvPr id="7" name="テキスト ボックス 6"/>
          <p:cNvSpPr txBox="1"/>
          <p:nvPr/>
        </p:nvSpPr>
        <p:spPr>
          <a:xfrm>
            <a:off x="4079776" y="705470"/>
            <a:ext cx="648072" cy="923330"/>
          </a:xfrm>
          <a:prstGeom prst="rect">
            <a:avLst/>
          </a:prstGeom>
          <a:noFill/>
        </p:spPr>
        <p:txBody>
          <a:bodyPr wrap="square" rtlCol="0">
            <a:spAutoFit/>
          </a:bodyPr>
          <a:lstStyle/>
          <a:p>
            <a:r>
              <a:rPr lang="en-US" altLang="ja-JP" sz="5400" dirty="0">
                <a:solidFill>
                  <a:srgbClr val="FF0000"/>
                </a:solidFill>
                <a:latin typeface="HandwritingWeCan Light" pitchFamily="34" charset="0"/>
              </a:rPr>
              <a:t>i</a:t>
            </a:r>
            <a:endParaRPr lang="ja-JP" altLang="en-US" sz="5400" dirty="0">
              <a:solidFill>
                <a:srgbClr val="FF0000"/>
              </a:solidFill>
              <a:latin typeface="HandwritingWeCan Light" pitchFamily="34" charset="0"/>
            </a:endParaRPr>
          </a:p>
        </p:txBody>
      </p:sp>
      <p:sp>
        <p:nvSpPr>
          <p:cNvPr id="8" name="テキスト ボックス 7"/>
          <p:cNvSpPr txBox="1"/>
          <p:nvPr/>
        </p:nvSpPr>
        <p:spPr>
          <a:xfrm>
            <a:off x="5231904" y="692696"/>
            <a:ext cx="648072" cy="923330"/>
          </a:xfrm>
          <a:prstGeom prst="rect">
            <a:avLst/>
          </a:prstGeom>
          <a:noFill/>
        </p:spPr>
        <p:txBody>
          <a:bodyPr wrap="square" rtlCol="0">
            <a:spAutoFit/>
          </a:bodyPr>
          <a:lstStyle/>
          <a:p>
            <a:r>
              <a:rPr lang="en-US" altLang="ja-JP" sz="5400" dirty="0">
                <a:solidFill>
                  <a:srgbClr val="FF0000"/>
                </a:solidFill>
                <a:latin typeface="HandwritingWeCan Light" pitchFamily="34" charset="0"/>
              </a:rPr>
              <a:t>l</a:t>
            </a:r>
            <a:endParaRPr lang="ja-JP" altLang="en-US" sz="5400" dirty="0">
              <a:solidFill>
                <a:srgbClr val="FF0000"/>
              </a:solidFill>
              <a:latin typeface="HandwritingWeCan Light" pitchFamily="34" charset="0"/>
            </a:endParaRPr>
          </a:p>
        </p:txBody>
      </p:sp>
      <p:sp>
        <p:nvSpPr>
          <p:cNvPr id="9" name="テキスト ボックス 8"/>
          <p:cNvSpPr txBox="1"/>
          <p:nvPr/>
        </p:nvSpPr>
        <p:spPr>
          <a:xfrm>
            <a:off x="6171997" y="677334"/>
            <a:ext cx="648072" cy="923330"/>
          </a:xfrm>
          <a:prstGeom prst="rect">
            <a:avLst/>
          </a:prstGeom>
          <a:noFill/>
        </p:spPr>
        <p:txBody>
          <a:bodyPr wrap="square" rtlCol="0">
            <a:spAutoFit/>
          </a:bodyPr>
          <a:lstStyle/>
          <a:p>
            <a:r>
              <a:rPr lang="en-US" altLang="ja-JP" sz="5400" dirty="0">
                <a:solidFill>
                  <a:srgbClr val="FF0000"/>
                </a:solidFill>
                <a:latin typeface="HandwritingWeCan Light" pitchFamily="34" charset="0"/>
              </a:rPr>
              <a:t>o</a:t>
            </a:r>
            <a:endParaRPr lang="ja-JP" altLang="en-US" sz="5400" dirty="0">
              <a:solidFill>
                <a:srgbClr val="FF0000"/>
              </a:solidFill>
              <a:latin typeface="HandwritingWeCan Light" pitchFamily="34" charset="0"/>
            </a:endParaRPr>
          </a:p>
        </p:txBody>
      </p:sp>
      <p:sp>
        <p:nvSpPr>
          <p:cNvPr id="10" name="テキスト ボックス 9"/>
          <p:cNvSpPr txBox="1"/>
          <p:nvPr/>
        </p:nvSpPr>
        <p:spPr>
          <a:xfrm>
            <a:off x="7104112" y="676960"/>
            <a:ext cx="648072" cy="923330"/>
          </a:xfrm>
          <a:prstGeom prst="rect">
            <a:avLst/>
          </a:prstGeom>
          <a:noFill/>
        </p:spPr>
        <p:txBody>
          <a:bodyPr wrap="square" rtlCol="0">
            <a:spAutoFit/>
          </a:bodyPr>
          <a:lstStyle/>
          <a:p>
            <a:r>
              <a:rPr lang="en-US" altLang="ja-JP" sz="5400" dirty="0">
                <a:solidFill>
                  <a:srgbClr val="FF0000"/>
                </a:solidFill>
                <a:latin typeface="HandwritingWeCan Light" pitchFamily="34" charset="0"/>
              </a:rPr>
              <a:t>t</a:t>
            </a:r>
            <a:endParaRPr lang="ja-JP" altLang="en-US" sz="5400" dirty="0">
              <a:solidFill>
                <a:srgbClr val="FF0000"/>
              </a:solidFill>
              <a:latin typeface="HandwritingWeCan Light" pitchFamily="34" charset="0"/>
            </a:endParaRPr>
          </a:p>
        </p:txBody>
      </p:sp>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598932" y="443439"/>
            <a:ext cx="1080120" cy="7339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662164" y="2027614"/>
            <a:ext cx="1080120" cy="7339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テキスト ボックス 18"/>
          <p:cNvSpPr txBox="1"/>
          <p:nvPr/>
        </p:nvSpPr>
        <p:spPr>
          <a:xfrm>
            <a:off x="2639617" y="3630956"/>
            <a:ext cx="6696743" cy="923330"/>
          </a:xfrm>
          <a:prstGeom prst="rect">
            <a:avLst/>
          </a:prstGeom>
          <a:noFill/>
        </p:spPr>
        <p:txBody>
          <a:bodyPr wrap="square" rtlCol="0">
            <a:spAutoFit/>
          </a:bodyPr>
          <a:lstStyle/>
          <a:p>
            <a:r>
              <a:rPr lang="en-US" altLang="ja-JP" sz="5400" dirty="0" err="1">
                <a:solidFill>
                  <a:srgbClr val="FF0000"/>
                </a:solidFill>
                <a:latin typeface="HandwritingWeCan Light" pitchFamily="34" charset="0"/>
              </a:rPr>
              <a:t>Iwanttobeapilot</a:t>
            </a:r>
            <a:r>
              <a:rPr lang="en-US" altLang="ja-JP" sz="5400" dirty="0">
                <a:solidFill>
                  <a:srgbClr val="FF0000"/>
                </a:solidFill>
                <a:latin typeface="HandwritingWeCan Light" pitchFamily="34" charset="0"/>
              </a:rPr>
              <a:t>.</a:t>
            </a:r>
            <a:endParaRPr lang="ja-JP" altLang="en-US" sz="5400" dirty="0">
              <a:solidFill>
                <a:srgbClr val="FF0000"/>
              </a:solidFill>
              <a:latin typeface="HandwritingWeCan Light" pitchFamily="34" charset="0"/>
            </a:endParaRPr>
          </a:p>
        </p:txBody>
      </p:sp>
      <p:sp>
        <p:nvSpPr>
          <p:cNvPr id="20" name="テキスト ボックス 19"/>
          <p:cNvSpPr txBox="1"/>
          <p:nvPr/>
        </p:nvSpPr>
        <p:spPr>
          <a:xfrm>
            <a:off x="2711626" y="5185328"/>
            <a:ext cx="6696743" cy="923330"/>
          </a:xfrm>
          <a:prstGeom prst="rect">
            <a:avLst/>
          </a:prstGeom>
          <a:noFill/>
        </p:spPr>
        <p:txBody>
          <a:bodyPr wrap="square" rtlCol="0">
            <a:spAutoFit/>
          </a:bodyPr>
          <a:lstStyle/>
          <a:p>
            <a:r>
              <a:rPr lang="en-US" altLang="ja-JP" sz="5400" dirty="0">
                <a:solidFill>
                  <a:srgbClr val="FF0000"/>
                </a:solidFill>
                <a:latin typeface="HandwritingWeCan Light" pitchFamily="34" charset="0"/>
              </a:rPr>
              <a:t>I want to be a pilot.</a:t>
            </a:r>
            <a:endParaRPr lang="ja-JP" altLang="en-US" sz="5400" dirty="0">
              <a:solidFill>
                <a:srgbClr val="FF0000"/>
              </a:solidFill>
              <a:latin typeface="HandwritingWeCan Light" pitchFamily="34" charset="0"/>
            </a:endParaRPr>
          </a:p>
        </p:txBody>
      </p:sp>
      <p:sp>
        <p:nvSpPr>
          <p:cNvPr id="6" name="テキスト ボックス 5"/>
          <p:cNvSpPr txBox="1"/>
          <p:nvPr/>
        </p:nvSpPr>
        <p:spPr>
          <a:xfrm>
            <a:off x="1810544" y="3573017"/>
            <a:ext cx="901081" cy="830997"/>
          </a:xfrm>
          <a:prstGeom prst="rect">
            <a:avLst/>
          </a:prstGeom>
          <a:noFill/>
        </p:spPr>
        <p:txBody>
          <a:bodyPr wrap="square" rtlCol="0">
            <a:spAutoFit/>
          </a:bodyPr>
          <a:lstStyle/>
          <a:p>
            <a:r>
              <a:rPr lang="en-US" altLang="ja-JP" sz="4800" dirty="0">
                <a:latin typeface="AVGmdBU" panose="02000600000000000000" pitchFamily="2" charset="-128"/>
                <a:ea typeface="AVGmdBU" panose="02000600000000000000" pitchFamily="2" charset="-128"/>
              </a:rPr>
              <a:t>×</a:t>
            </a:r>
            <a:endParaRPr lang="ja-JP" altLang="en-US" sz="4800" dirty="0">
              <a:latin typeface="AVGmdBU" panose="02000600000000000000" pitchFamily="2" charset="-128"/>
              <a:ea typeface="AVGmdBU" panose="02000600000000000000" pitchFamily="2" charset="-128"/>
            </a:endParaRPr>
          </a:p>
        </p:txBody>
      </p:sp>
      <p:sp>
        <p:nvSpPr>
          <p:cNvPr id="22" name="テキスト ボックス 21"/>
          <p:cNvSpPr txBox="1"/>
          <p:nvPr/>
        </p:nvSpPr>
        <p:spPr>
          <a:xfrm>
            <a:off x="1789058" y="5231495"/>
            <a:ext cx="901081" cy="830997"/>
          </a:xfrm>
          <a:prstGeom prst="rect">
            <a:avLst/>
          </a:prstGeom>
          <a:noFill/>
        </p:spPr>
        <p:txBody>
          <a:bodyPr wrap="square" rtlCol="0">
            <a:spAutoFit/>
          </a:bodyPr>
          <a:lstStyle/>
          <a:p>
            <a:r>
              <a:rPr lang="ja-JP" altLang="en-US" sz="4800" dirty="0">
                <a:latin typeface="AVGmdBU" panose="02000600000000000000" pitchFamily="2" charset="-128"/>
                <a:ea typeface="AVGmdBU" panose="02000600000000000000" pitchFamily="2" charset="-128"/>
              </a:rPr>
              <a:t>○</a:t>
            </a:r>
          </a:p>
        </p:txBody>
      </p:sp>
      <p:sp>
        <p:nvSpPr>
          <p:cNvPr id="21" name="円/楕円 20"/>
          <p:cNvSpPr/>
          <p:nvPr/>
        </p:nvSpPr>
        <p:spPr>
          <a:xfrm>
            <a:off x="3107668" y="5231494"/>
            <a:ext cx="180020" cy="645778"/>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4" name="円/楕円 23"/>
          <p:cNvSpPr/>
          <p:nvPr/>
        </p:nvSpPr>
        <p:spPr>
          <a:xfrm>
            <a:off x="4907868" y="5237341"/>
            <a:ext cx="180020" cy="645778"/>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5" name="円/楕円 24"/>
          <p:cNvSpPr/>
          <p:nvPr/>
        </p:nvSpPr>
        <p:spPr>
          <a:xfrm>
            <a:off x="5735960" y="5243188"/>
            <a:ext cx="180020" cy="645778"/>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6" name="円/楕円 25"/>
          <p:cNvSpPr/>
          <p:nvPr/>
        </p:nvSpPr>
        <p:spPr>
          <a:xfrm>
            <a:off x="6744072" y="5229200"/>
            <a:ext cx="180020" cy="645778"/>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7" name="円/楕円 26"/>
          <p:cNvSpPr/>
          <p:nvPr/>
        </p:nvSpPr>
        <p:spPr>
          <a:xfrm>
            <a:off x="7356140" y="5229200"/>
            <a:ext cx="180020" cy="645778"/>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3" name="円/楕円 22"/>
          <p:cNvSpPr/>
          <p:nvPr/>
        </p:nvSpPr>
        <p:spPr>
          <a:xfrm>
            <a:off x="8904312" y="5646992"/>
            <a:ext cx="144016" cy="241974"/>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28" name="図 27" descr="「指 イラスト」の画像検索結果">
            <a:extLst>
              <a:ext uri="{FF2B5EF4-FFF2-40B4-BE49-F238E27FC236}">
                <a16:creationId xmlns:a16="http://schemas.microsoft.com/office/drawing/2014/main" id="{7B81A5C2-0E41-4B58-B1D5-E858D69B5547}"/>
              </a:ext>
            </a:extLst>
          </p:cNvPr>
          <p:cNvPicPr/>
          <p:nvPr/>
        </p:nvPicPr>
        <p:blipFill rotWithShape="1">
          <a:blip r:embed="rId4">
            <a:extLst>
              <a:ext uri="{28A0092B-C50C-407E-A947-70E740481C1C}">
                <a14:useLocalDpi xmlns:a14="http://schemas.microsoft.com/office/drawing/2010/main" val="0"/>
              </a:ext>
            </a:extLst>
          </a:blip>
          <a:srcRect l="24068" t="10228" r="24062" b="9332"/>
          <a:stretch/>
        </p:blipFill>
        <p:spPr bwMode="auto">
          <a:xfrm>
            <a:off x="2956356" y="5421836"/>
            <a:ext cx="730330" cy="1162767"/>
          </a:xfrm>
          <a:prstGeom prst="rect">
            <a:avLst/>
          </a:prstGeom>
          <a:noFill/>
          <a:ln>
            <a:noFill/>
          </a:ln>
          <a:extLst>
            <a:ext uri="{53640926-AAD7-44D8-BBD7-CCE9431645EC}">
              <a14:shadowObscured xmlns:a14="http://schemas.microsoft.com/office/drawing/2010/main"/>
            </a:ext>
          </a:extLst>
        </p:spPr>
      </p:pic>
      <p:pic>
        <p:nvPicPr>
          <p:cNvPr id="29" name="図 28" descr="「指 イラスト」の画像検索結果">
            <a:extLst>
              <a:ext uri="{FF2B5EF4-FFF2-40B4-BE49-F238E27FC236}">
                <a16:creationId xmlns:a16="http://schemas.microsoft.com/office/drawing/2014/main" id="{FE85097F-8732-4365-B5BB-B7D36CD63D76}"/>
              </a:ext>
            </a:extLst>
          </p:cNvPr>
          <p:cNvPicPr/>
          <p:nvPr/>
        </p:nvPicPr>
        <p:blipFill rotWithShape="1">
          <a:blip r:embed="rId4">
            <a:extLst>
              <a:ext uri="{28A0092B-C50C-407E-A947-70E740481C1C}">
                <a14:useLocalDpi xmlns:a14="http://schemas.microsoft.com/office/drawing/2010/main" val="0"/>
              </a:ext>
            </a:extLst>
          </a:blip>
          <a:srcRect l="24068" t="10228" r="24062" b="9332"/>
          <a:stretch/>
        </p:blipFill>
        <p:spPr bwMode="auto">
          <a:xfrm>
            <a:off x="4766479" y="5366026"/>
            <a:ext cx="730330" cy="1162767"/>
          </a:xfrm>
          <a:prstGeom prst="rect">
            <a:avLst/>
          </a:prstGeom>
          <a:noFill/>
          <a:ln>
            <a:noFill/>
          </a:ln>
          <a:extLst>
            <a:ext uri="{53640926-AAD7-44D8-BBD7-CCE9431645EC}">
              <a14:shadowObscured xmlns:a14="http://schemas.microsoft.com/office/drawing/2010/main"/>
            </a:ext>
          </a:extLst>
        </p:spPr>
      </p:pic>
      <p:pic>
        <p:nvPicPr>
          <p:cNvPr id="30" name="図 29" descr="「指 イラスト」の画像検索結果">
            <a:extLst>
              <a:ext uri="{FF2B5EF4-FFF2-40B4-BE49-F238E27FC236}">
                <a16:creationId xmlns:a16="http://schemas.microsoft.com/office/drawing/2014/main" id="{EC436394-9DE2-4E2B-B0DD-AC0F94AA80DA}"/>
              </a:ext>
            </a:extLst>
          </p:cNvPr>
          <p:cNvPicPr/>
          <p:nvPr/>
        </p:nvPicPr>
        <p:blipFill rotWithShape="1">
          <a:blip r:embed="rId4">
            <a:extLst>
              <a:ext uri="{28A0092B-C50C-407E-A947-70E740481C1C}">
                <a14:useLocalDpi xmlns:a14="http://schemas.microsoft.com/office/drawing/2010/main" val="0"/>
              </a:ext>
            </a:extLst>
          </a:blip>
          <a:srcRect l="24068" t="10228" r="24062" b="9332"/>
          <a:stretch/>
        </p:blipFill>
        <p:spPr bwMode="auto">
          <a:xfrm>
            <a:off x="5594571" y="5407742"/>
            <a:ext cx="730330" cy="1162767"/>
          </a:xfrm>
          <a:prstGeom prst="rect">
            <a:avLst/>
          </a:prstGeom>
          <a:noFill/>
          <a:ln>
            <a:noFill/>
          </a:ln>
          <a:extLst>
            <a:ext uri="{53640926-AAD7-44D8-BBD7-CCE9431645EC}">
              <a14:shadowObscured xmlns:a14="http://schemas.microsoft.com/office/drawing/2010/main"/>
            </a:ext>
          </a:extLst>
        </p:spPr>
      </p:pic>
      <p:pic>
        <p:nvPicPr>
          <p:cNvPr id="31" name="図 30" descr="「指 イラスト」の画像検索結果">
            <a:extLst>
              <a:ext uri="{FF2B5EF4-FFF2-40B4-BE49-F238E27FC236}">
                <a16:creationId xmlns:a16="http://schemas.microsoft.com/office/drawing/2014/main" id="{1ED143B6-2FCF-4E17-B0B2-6FE26F1FD5B3}"/>
              </a:ext>
            </a:extLst>
          </p:cNvPr>
          <p:cNvPicPr/>
          <p:nvPr/>
        </p:nvPicPr>
        <p:blipFill rotWithShape="1">
          <a:blip r:embed="rId4">
            <a:extLst>
              <a:ext uri="{28A0092B-C50C-407E-A947-70E740481C1C}">
                <a14:useLocalDpi xmlns:a14="http://schemas.microsoft.com/office/drawing/2010/main" val="0"/>
              </a:ext>
            </a:extLst>
          </a:blip>
          <a:srcRect l="24068" t="10228" r="24062" b="9332"/>
          <a:stretch/>
        </p:blipFill>
        <p:spPr bwMode="auto">
          <a:xfrm>
            <a:off x="6607808" y="5435572"/>
            <a:ext cx="730330" cy="1162767"/>
          </a:xfrm>
          <a:prstGeom prst="rect">
            <a:avLst/>
          </a:prstGeom>
          <a:noFill/>
          <a:ln>
            <a:noFill/>
          </a:ln>
          <a:extLst>
            <a:ext uri="{53640926-AAD7-44D8-BBD7-CCE9431645EC}">
              <a14:shadowObscured xmlns:a14="http://schemas.microsoft.com/office/drawing/2010/main"/>
            </a:ext>
          </a:extLst>
        </p:spPr>
      </p:pic>
      <p:pic>
        <p:nvPicPr>
          <p:cNvPr id="32" name="図 31" descr="「指 イラスト」の画像検索結果">
            <a:extLst>
              <a:ext uri="{FF2B5EF4-FFF2-40B4-BE49-F238E27FC236}">
                <a16:creationId xmlns:a16="http://schemas.microsoft.com/office/drawing/2014/main" id="{95803342-3A85-4629-A67E-20893E23866E}"/>
              </a:ext>
            </a:extLst>
          </p:cNvPr>
          <p:cNvPicPr/>
          <p:nvPr/>
        </p:nvPicPr>
        <p:blipFill rotWithShape="1">
          <a:blip r:embed="rId4">
            <a:extLst>
              <a:ext uri="{28A0092B-C50C-407E-A947-70E740481C1C}">
                <a14:useLocalDpi xmlns:a14="http://schemas.microsoft.com/office/drawing/2010/main" val="0"/>
              </a:ext>
            </a:extLst>
          </a:blip>
          <a:srcRect l="24068" t="10228" r="24062" b="9332"/>
          <a:stretch/>
        </p:blipFill>
        <p:spPr bwMode="auto">
          <a:xfrm>
            <a:off x="7226598" y="5435571"/>
            <a:ext cx="730330" cy="116276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16341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33333E-6 -1.85185E-6 L 0.02656 0.21574 " pathEditMode="relative" rAng="0" ptsTypes="AA">
                                      <p:cBhvr>
                                        <p:cTn id="6" dur="2000" fill="hold"/>
                                        <p:tgtEl>
                                          <p:spTgt spid="4"/>
                                        </p:tgtEl>
                                        <p:attrNameLst>
                                          <p:attrName>ppt_x</p:attrName>
                                          <p:attrName>ppt_y</p:attrName>
                                        </p:attrNameLst>
                                      </p:cBhvr>
                                      <p:rCtr x="1328" y="10787"/>
                                    </p:animMotion>
                                  </p:childTnLst>
                                </p:cTn>
                              </p:par>
                              <p:par>
                                <p:cTn id="7" presetID="42" presetClass="path" presetSubtype="0" accel="50000" decel="50000" fill="hold" grpId="0" nodeType="withEffect">
                                  <p:stCondLst>
                                    <p:cond delay="0"/>
                                  </p:stCondLst>
                                  <p:childTnLst>
                                    <p:animMotion origin="layout" path="M 2.08333E-6 1.11111E-6 L -0.01693 0.20417 " pathEditMode="relative" rAng="0" ptsTypes="AA">
                                      <p:cBhvr>
                                        <p:cTn id="8" dur="2000" fill="hold"/>
                                        <p:tgtEl>
                                          <p:spTgt spid="7"/>
                                        </p:tgtEl>
                                        <p:attrNameLst>
                                          <p:attrName>ppt_x</p:attrName>
                                          <p:attrName>ppt_y</p:attrName>
                                        </p:attrNameLst>
                                      </p:cBhvr>
                                      <p:rCtr x="-846" y="10208"/>
                                    </p:animMotion>
                                  </p:childTnLst>
                                </p:cTn>
                              </p:par>
                              <p:par>
                                <p:cTn id="9" presetID="42" presetClass="path" presetSubtype="0" accel="50000" decel="50000" fill="hold" grpId="0" nodeType="withEffect">
                                  <p:stCondLst>
                                    <p:cond delay="0"/>
                                  </p:stCondLst>
                                  <p:childTnLst>
                                    <p:animMotion origin="layout" path="M 8.33333E-7 2.96296E-6 L -0.0888 0.20926 " pathEditMode="relative" rAng="0" ptsTypes="AA">
                                      <p:cBhvr>
                                        <p:cTn id="10" dur="2000" fill="hold"/>
                                        <p:tgtEl>
                                          <p:spTgt spid="8"/>
                                        </p:tgtEl>
                                        <p:attrNameLst>
                                          <p:attrName>ppt_x</p:attrName>
                                          <p:attrName>ppt_y</p:attrName>
                                        </p:attrNameLst>
                                      </p:cBhvr>
                                      <p:rCtr x="-4440" y="10463"/>
                                    </p:animMotion>
                                  </p:childTnLst>
                                </p:cTn>
                              </p:par>
                              <p:par>
                                <p:cTn id="11" presetID="42" presetClass="path" presetSubtype="0" accel="50000" decel="50000" fill="hold" grpId="0" nodeType="withEffect">
                                  <p:stCondLst>
                                    <p:cond delay="0"/>
                                  </p:stCondLst>
                                  <p:childTnLst>
                                    <p:animMotion origin="layout" path="M -2.5E-6 -2.22222E-6 L -0.15143 0.21158 " pathEditMode="relative" rAng="0" ptsTypes="AA">
                                      <p:cBhvr>
                                        <p:cTn id="12" dur="2000" fill="hold"/>
                                        <p:tgtEl>
                                          <p:spTgt spid="9"/>
                                        </p:tgtEl>
                                        <p:attrNameLst>
                                          <p:attrName>ppt_x</p:attrName>
                                          <p:attrName>ppt_y</p:attrName>
                                        </p:attrNameLst>
                                      </p:cBhvr>
                                      <p:rCtr x="-7578" y="10579"/>
                                    </p:animMotion>
                                  </p:childTnLst>
                                </p:cTn>
                              </p:par>
                              <p:par>
                                <p:cTn id="13" presetID="42" presetClass="path" presetSubtype="0" accel="50000" decel="50000" fill="hold" grpId="0" nodeType="withEffect">
                                  <p:stCondLst>
                                    <p:cond delay="0"/>
                                  </p:stCondLst>
                                  <p:childTnLst>
                                    <p:animMotion origin="layout" path="M -4.79167E-6 -2.22222E-6 L -0.19192 0.20509 " pathEditMode="relative" rAng="0" ptsTypes="AA">
                                      <p:cBhvr>
                                        <p:cTn id="14" dur="2000" fill="hold"/>
                                        <p:tgtEl>
                                          <p:spTgt spid="10"/>
                                        </p:tgtEl>
                                        <p:attrNameLst>
                                          <p:attrName>ppt_x</p:attrName>
                                          <p:attrName>ppt_y</p:attrName>
                                        </p:attrNameLst>
                                      </p:cBhvr>
                                      <p:rCtr x="-9596" y="10255"/>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par>
                                <p:cTn id="32" presetID="10"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par>
                                <p:cTn id="57" presetID="10" presetClass="entr" presetSubtype="0" fill="hold"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500"/>
                                        <p:tgtEl>
                                          <p:spTgt spid="29"/>
                                        </p:tgtEl>
                                      </p:cBhvr>
                                    </p:animEffect>
                                  </p:childTnLst>
                                </p:cTn>
                              </p:par>
                              <p:par>
                                <p:cTn id="60" presetID="10" presetClass="entr" presetSubtype="0" fill="hold"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500"/>
                                        <p:tgtEl>
                                          <p:spTgt spid="30"/>
                                        </p:tgtEl>
                                      </p:cBhvr>
                                    </p:animEffect>
                                  </p:childTnLst>
                                </p:cTn>
                              </p:par>
                              <p:par>
                                <p:cTn id="63" presetID="10" presetClass="entr" presetSubtype="0" fill="hold" nodeType="with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500"/>
                                        <p:tgtEl>
                                          <p:spTgt spid="31"/>
                                        </p:tgtEl>
                                      </p:cBhvr>
                                    </p:animEffect>
                                  </p:childTnLst>
                                </p:cTn>
                              </p:par>
                              <p:par>
                                <p:cTn id="66" presetID="10" presetClass="entr" presetSubtype="0" fill="hold" nodeType="with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fade">
                                      <p:cBhvr>
                                        <p:cTn id="68" dur="500"/>
                                        <p:tgtEl>
                                          <p:spTgt spid="32"/>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P spid="19" grpId="0"/>
      <p:bldP spid="20" grpId="0"/>
      <p:bldP spid="6" grpId="0"/>
      <p:bldP spid="22" grpId="0"/>
      <p:bldP spid="21" grpId="0" animBg="1"/>
      <p:bldP spid="24" grpId="0" animBg="1"/>
      <p:bldP spid="25" grpId="0" animBg="1"/>
      <p:bldP spid="26" grpId="0" animBg="1"/>
      <p:bldP spid="27"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DED6F67-6612-446A-8D88-0232C457D6DC}"/>
              </a:ext>
            </a:extLst>
          </p:cNvPr>
          <p:cNvSpPr>
            <a:spLocks noGrp="1"/>
          </p:cNvSpPr>
          <p:nvPr>
            <p:ph type="title"/>
          </p:nvPr>
        </p:nvSpPr>
        <p:spPr>
          <a:xfrm>
            <a:off x="7853239" y="2887204"/>
            <a:ext cx="2614863" cy="1325563"/>
          </a:xfrm>
          <a:ln w="28575">
            <a:solidFill>
              <a:srgbClr val="FF0000"/>
            </a:solidFill>
          </a:ln>
        </p:spPr>
        <p:txBody>
          <a:bodyPr/>
          <a:lstStyle/>
          <a:p>
            <a:pPr algn="ctr"/>
            <a:r>
              <a:rPr lang="ja-JP" altLang="en-US" dirty="0">
                <a:latin typeface="ＭＳ Ｐゴシック" panose="020B0600070205080204" pitchFamily="50" charset="-128"/>
                <a:ea typeface="ＭＳ Ｐゴシック" panose="020B0600070205080204" pitchFamily="50" charset="-128"/>
              </a:rPr>
              <a:t>書く活動</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4" name="タイトル 1">
            <a:extLst>
              <a:ext uri="{FF2B5EF4-FFF2-40B4-BE49-F238E27FC236}">
                <a16:creationId xmlns:a16="http://schemas.microsoft.com/office/drawing/2014/main" id="{9FBC97CD-381B-46B8-B35A-ED248E59C1FC}"/>
              </a:ext>
            </a:extLst>
          </p:cNvPr>
          <p:cNvSpPr txBox="1">
            <a:spLocks/>
          </p:cNvSpPr>
          <p:nvPr/>
        </p:nvSpPr>
        <p:spPr>
          <a:xfrm>
            <a:off x="836363" y="2445746"/>
            <a:ext cx="4099193" cy="2208480"/>
          </a:xfrm>
          <a:prstGeom prst="rect">
            <a:avLst/>
          </a:prstGeom>
          <a:solidFill>
            <a:schemeClr val="accent4">
              <a:lumMod val="40000"/>
              <a:lumOff val="60000"/>
            </a:schemeClr>
          </a:solidFill>
          <a:ln w="28575">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latin typeface="ＭＳ Ｐゴシック" panose="020B0600070205080204" pitchFamily="50" charset="-128"/>
                <a:ea typeface="ＭＳ Ｐゴシック" panose="020B0600070205080204" pitchFamily="50" charset="-128"/>
              </a:rPr>
              <a:t>音声で十分に</a:t>
            </a:r>
            <a:endParaRPr lang="en-US" altLang="ja-JP"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慣れ親しむ活動</a:t>
            </a:r>
          </a:p>
        </p:txBody>
      </p:sp>
      <p:sp>
        <p:nvSpPr>
          <p:cNvPr id="5" name="矢印: ストライプ 4">
            <a:extLst>
              <a:ext uri="{FF2B5EF4-FFF2-40B4-BE49-F238E27FC236}">
                <a16:creationId xmlns:a16="http://schemas.microsoft.com/office/drawing/2014/main" id="{E147DAC7-D391-49DF-A630-284BA65FFE94}"/>
              </a:ext>
            </a:extLst>
          </p:cNvPr>
          <p:cNvSpPr/>
          <p:nvPr/>
        </p:nvSpPr>
        <p:spPr>
          <a:xfrm>
            <a:off x="5086966" y="2651627"/>
            <a:ext cx="2614863" cy="1796716"/>
          </a:xfrm>
          <a:prstGeom prst="stripedRightArrow">
            <a:avLst/>
          </a:prstGeom>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82528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46DA5A18-687C-4F27-B754-E1A3407C863F}"/>
              </a:ext>
            </a:extLst>
          </p:cNvPr>
          <p:cNvPicPr>
            <a:picLocks noChangeAspect="1"/>
          </p:cNvPicPr>
          <p:nvPr/>
        </p:nvPicPr>
        <p:blipFill>
          <a:blip r:embed="rId3"/>
          <a:stretch>
            <a:fillRect/>
          </a:stretch>
        </p:blipFill>
        <p:spPr>
          <a:xfrm>
            <a:off x="3707" y="90465"/>
            <a:ext cx="4838909" cy="6648450"/>
          </a:xfrm>
          <a:prstGeom prst="rect">
            <a:avLst/>
          </a:prstGeom>
          <a:ln w="38100">
            <a:solidFill>
              <a:schemeClr val="tx1"/>
            </a:solidFill>
          </a:ln>
        </p:spPr>
      </p:pic>
      <p:sp>
        <p:nvSpPr>
          <p:cNvPr id="10" name="テキスト ボックス 9">
            <a:extLst>
              <a:ext uri="{FF2B5EF4-FFF2-40B4-BE49-F238E27FC236}">
                <a16:creationId xmlns:a16="http://schemas.microsoft.com/office/drawing/2014/main" id="{4AA8D71D-108D-4FD9-BB66-9E2FFB612FBB}"/>
              </a:ext>
            </a:extLst>
          </p:cNvPr>
          <p:cNvSpPr txBox="1"/>
          <p:nvPr/>
        </p:nvSpPr>
        <p:spPr>
          <a:xfrm>
            <a:off x="464892" y="4992847"/>
            <a:ext cx="2351864" cy="646331"/>
          </a:xfrm>
          <a:prstGeom prst="rect">
            <a:avLst/>
          </a:prstGeom>
          <a:solidFill>
            <a:schemeClr val="accent5">
              <a:lumMod val="60000"/>
              <a:lumOff val="40000"/>
            </a:schemeClr>
          </a:solidFill>
          <a:ln w="28575">
            <a:solidFill>
              <a:schemeClr val="tx1"/>
            </a:solidFill>
          </a:ln>
        </p:spPr>
        <p:txBody>
          <a:bodyPr wrap="square" rtlCol="0">
            <a:spAutoFit/>
          </a:bodyPr>
          <a:lstStyle/>
          <a:p>
            <a:r>
              <a:rPr lang="ja-JP" altLang="en-US" dirty="0">
                <a:latin typeface="AR P丸ゴシック体M" panose="020B0600010101010101" pitchFamily="50" charset="-128"/>
                <a:ea typeface="AR P丸ゴシック体M" panose="020B0600010101010101" pitchFamily="50" charset="-128"/>
              </a:rPr>
              <a:t>カードを選び，語順に気を付けながら貼る。</a:t>
            </a:r>
            <a:endParaRPr kumimoji="1" lang="ja-JP" altLang="en-US" dirty="0">
              <a:latin typeface="AR P丸ゴシック体M" panose="020B0600010101010101" pitchFamily="50" charset="-128"/>
              <a:ea typeface="AR P丸ゴシック体M" panose="020B0600010101010101" pitchFamily="50" charset="-128"/>
            </a:endParaRPr>
          </a:p>
        </p:txBody>
      </p:sp>
      <p:pic>
        <p:nvPicPr>
          <p:cNvPr id="5" name="図 4">
            <a:extLst>
              <a:ext uri="{FF2B5EF4-FFF2-40B4-BE49-F238E27FC236}">
                <a16:creationId xmlns:a16="http://schemas.microsoft.com/office/drawing/2014/main" id="{7A3096AA-6B6A-45D9-8220-E5A6CE62A75D}"/>
              </a:ext>
            </a:extLst>
          </p:cNvPr>
          <p:cNvPicPr>
            <a:picLocks noChangeAspect="1"/>
          </p:cNvPicPr>
          <p:nvPr/>
        </p:nvPicPr>
        <p:blipFill>
          <a:blip r:embed="rId4"/>
          <a:stretch>
            <a:fillRect/>
          </a:stretch>
        </p:blipFill>
        <p:spPr>
          <a:xfrm>
            <a:off x="3125491" y="90465"/>
            <a:ext cx="4772025" cy="6705600"/>
          </a:xfrm>
          <a:prstGeom prst="rect">
            <a:avLst/>
          </a:prstGeom>
          <a:ln w="38100">
            <a:solidFill>
              <a:schemeClr val="tx1"/>
            </a:solidFill>
          </a:ln>
        </p:spPr>
      </p:pic>
      <p:sp>
        <p:nvSpPr>
          <p:cNvPr id="7" name="テキスト ボックス 6">
            <a:extLst>
              <a:ext uri="{FF2B5EF4-FFF2-40B4-BE49-F238E27FC236}">
                <a16:creationId xmlns:a16="http://schemas.microsoft.com/office/drawing/2014/main" id="{8F223ABA-8DC6-4A0E-8181-9418CF32D78F}"/>
              </a:ext>
            </a:extLst>
          </p:cNvPr>
          <p:cNvSpPr txBox="1"/>
          <p:nvPr/>
        </p:nvSpPr>
        <p:spPr>
          <a:xfrm>
            <a:off x="3777443" y="5039013"/>
            <a:ext cx="3187962" cy="1200329"/>
          </a:xfrm>
          <a:prstGeom prst="rect">
            <a:avLst/>
          </a:prstGeom>
          <a:solidFill>
            <a:schemeClr val="accent5">
              <a:lumMod val="60000"/>
              <a:lumOff val="40000"/>
            </a:schemeClr>
          </a:solidFill>
          <a:ln w="28575">
            <a:solidFill>
              <a:schemeClr val="tx1"/>
            </a:solidFill>
          </a:ln>
        </p:spPr>
        <p:txBody>
          <a:bodyPr wrap="square" rtlCol="0">
            <a:spAutoFit/>
          </a:bodyPr>
          <a:lstStyle/>
          <a:p>
            <a:r>
              <a:rPr lang="en-US" altLang="ja-JP" dirty="0">
                <a:latin typeface="AR P丸ゴシック体M" panose="020B0600010101010101" pitchFamily="50" charset="-128"/>
                <a:ea typeface="AR P丸ゴシック体M" panose="020B0600010101010101" pitchFamily="50" charset="-128"/>
              </a:rPr>
              <a:t>I can, I can’t</a:t>
            </a:r>
            <a:r>
              <a:rPr lang="ja-JP" altLang="en-US" dirty="0">
                <a:latin typeface="AR P丸ゴシック体M" panose="020B0600010101010101" pitchFamily="50" charset="-128"/>
                <a:ea typeface="AR P丸ゴシック体M" panose="020B0600010101010101" pitchFamily="50" charset="-128"/>
              </a:rPr>
              <a:t>をなぞり書きし，自分の立場で</a:t>
            </a:r>
            <a:r>
              <a:rPr lang="ja-JP" altLang="en-US">
                <a:latin typeface="AR P丸ゴシック体M" panose="020B0600010101010101" pitchFamily="50" charset="-128"/>
                <a:ea typeface="AR P丸ゴシック体M" panose="020B0600010101010101" pitchFamily="50" charset="-128"/>
              </a:rPr>
              <a:t>できること，できない</a:t>
            </a:r>
            <a:r>
              <a:rPr lang="ja-JP" altLang="en-US" dirty="0">
                <a:latin typeface="AR P丸ゴシック体M" panose="020B0600010101010101" pitchFamily="50" charset="-128"/>
                <a:ea typeface="AR P丸ゴシック体M" panose="020B0600010101010101" pitchFamily="50" charset="-128"/>
              </a:rPr>
              <a:t>ことを，</a:t>
            </a:r>
            <a:r>
              <a:rPr lang="en-US" altLang="ja-JP" dirty="0">
                <a:latin typeface="AR P丸ゴシック体M" panose="020B0600010101010101" pitchFamily="50" charset="-128"/>
                <a:ea typeface="AR P丸ゴシック体M" panose="020B0600010101010101" pitchFamily="50" charset="-128"/>
              </a:rPr>
              <a:t>Hint Box</a:t>
            </a:r>
            <a:r>
              <a:rPr lang="ja-JP" altLang="en-US" dirty="0">
                <a:latin typeface="AR P丸ゴシック体M" panose="020B0600010101010101" pitchFamily="50" charset="-128"/>
                <a:ea typeface="AR P丸ゴシック体M" panose="020B0600010101010101" pitchFamily="50" charset="-128"/>
              </a:rPr>
              <a:t>から語句を選んで言う。</a:t>
            </a:r>
            <a:endParaRPr kumimoji="1" lang="ja-JP" altLang="en-US" dirty="0">
              <a:latin typeface="AR P丸ゴシック体M" panose="020B0600010101010101" pitchFamily="50" charset="-128"/>
              <a:ea typeface="AR P丸ゴシック体M" panose="020B0600010101010101" pitchFamily="50" charset="-128"/>
            </a:endParaRPr>
          </a:p>
        </p:txBody>
      </p:sp>
      <p:pic>
        <p:nvPicPr>
          <p:cNvPr id="8" name="図 7">
            <a:extLst>
              <a:ext uri="{FF2B5EF4-FFF2-40B4-BE49-F238E27FC236}">
                <a16:creationId xmlns:a16="http://schemas.microsoft.com/office/drawing/2014/main" id="{FC8269A4-CDEF-46D1-BFE3-192FDB5ED671}"/>
              </a:ext>
            </a:extLst>
          </p:cNvPr>
          <p:cNvPicPr>
            <a:picLocks noChangeAspect="1"/>
          </p:cNvPicPr>
          <p:nvPr/>
        </p:nvPicPr>
        <p:blipFill>
          <a:blip r:embed="rId5"/>
          <a:stretch>
            <a:fillRect/>
          </a:stretch>
        </p:blipFill>
        <p:spPr>
          <a:xfrm>
            <a:off x="7119772" y="90465"/>
            <a:ext cx="4743450" cy="6648450"/>
          </a:xfrm>
          <a:prstGeom prst="rect">
            <a:avLst/>
          </a:prstGeom>
          <a:ln w="38100">
            <a:solidFill>
              <a:schemeClr val="tx1"/>
            </a:solidFill>
          </a:ln>
        </p:spPr>
      </p:pic>
      <p:sp>
        <p:nvSpPr>
          <p:cNvPr id="9" name="テキスト ボックス 8">
            <a:extLst>
              <a:ext uri="{FF2B5EF4-FFF2-40B4-BE49-F238E27FC236}">
                <a16:creationId xmlns:a16="http://schemas.microsoft.com/office/drawing/2014/main" id="{C338CA23-5EDA-44F5-B78A-326BE2B76C37}"/>
              </a:ext>
            </a:extLst>
          </p:cNvPr>
          <p:cNvSpPr txBox="1"/>
          <p:nvPr/>
        </p:nvSpPr>
        <p:spPr>
          <a:xfrm>
            <a:off x="7897516" y="5039013"/>
            <a:ext cx="3187962" cy="1200329"/>
          </a:xfrm>
          <a:prstGeom prst="rect">
            <a:avLst/>
          </a:prstGeom>
          <a:solidFill>
            <a:schemeClr val="accent5">
              <a:lumMod val="60000"/>
              <a:lumOff val="40000"/>
            </a:schemeClr>
          </a:solidFill>
          <a:ln w="28575">
            <a:solidFill>
              <a:schemeClr val="tx1"/>
            </a:solidFill>
          </a:ln>
        </p:spPr>
        <p:txBody>
          <a:bodyPr wrap="square" rtlCol="0">
            <a:spAutoFit/>
          </a:bodyPr>
          <a:lstStyle/>
          <a:p>
            <a:r>
              <a:rPr lang="en-US" altLang="ja-JP" dirty="0">
                <a:latin typeface="AR P丸ゴシック体M" panose="020B0600010101010101" pitchFamily="50" charset="-128"/>
                <a:ea typeface="AR P丸ゴシック体M" panose="020B0600010101010101" pitchFamily="50" charset="-128"/>
              </a:rPr>
              <a:t>Let’s Talk</a:t>
            </a:r>
            <a:r>
              <a:rPr lang="ja-JP" altLang="en-US" dirty="0">
                <a:latin typeface="AR P丸ゴシック体M" panose="020B0600010101010101" pitchFamily="50" charset="-128"/>
                <a:ea typeface="AR P丸ゴシック体M" panose="020B0600010101010101" pitchFamily="50" charset="-128"/>
              </a:rPr>
              <a:t>で語句や表現に慣れ親しんだ後，</a:t>
            </a:r>
            <a:endParaRPr lang="en-US" altLang="ja-JP" dirty="0">
              <a:latin typeface="AR P丸ゴシック体M" panose="020B0600010101010101" pitchFamily="50" charset="-128"/>
              <a:ea typeface="AR P丸ゴシック体M" panose="020B0600010101010101" pitchFamily="50" charset="-128"/>
            </a:endParaRPr>
          </a:p>
          <a:p>
            <a:r>
              <a:rPr lang="ja-JP" altLang="en-US" dirty="0">
                <a:latin typeface="AR P丸ゴシック体M" panose="020B0600010101010101" pitchFamily="50" charset="-128"/>
                <a:ea typeface="AR P丸ゴシック体M" panose="020B0600010101010101" pitchFamily="50" charset="-128"/>
              </a:rPr>
              <a:t>下にある国から行きたい国を選んで書き写す。</a:t>
            </a:r>
            <a:endParaRPr kumimoji="1" lang="ja-JP" altLang="en-US" dirty="0">
              <a:latin typeface="AR P丸ゴシック体M" panose="020B0600010101010101" pitchFamily="50" charset="-128"/>
              <a:ea typeface="AR P丸ゴシック体M" panose="020B0600010101010101" pitchFamily="50" charset="-128"/>
            </a:endParaRPr>
          </a:p>
        </p:txBody>
      </p:sp>
    </p:spTree>
    <p:extLst>
      <p:ext uri="{BB962C8B-B14F-4D97-AF65-F5344CB8AC3E}">
        <p14:creationId xmlns:p14="http://schemas.microsoft.com/office/powerpoint/2010/main" val="860674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P spid="9" grpId="0" animBg="1"/>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3102</TotalTime>
  <Words>2679</Words>
  <Application>Microsoft Office PowerPoint</Application>
  <PresentationFormat>ワイド画面</PresentationFormat>
  <Paragraphs>177</Paragraphs>
  <Slides>21</Slides>
  <Notes>21</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21</vt:i4>
      </vt:variant>
    </vt:vector>
  </HeadingPairs>
  <TitlesOfParts>
    <vt:vector size="34" baseType="lpstr">
      <vt:lpstr>AR P丸ゴシック体M</vt:lpstr>
      <vt:lpstr>AR丸ゴシック体M</vt:lpstr>
      <vt:lpstr>AVGmdBU</vt:lpstr>
      <vt:lpstr>HandwritingWeCan Light</vt:lpstr>
      <vt:lpstr>HandwritingWeCan Medium</vt:lpstr>
      <vt:lpstr>ＭＳ Ｐゴシック</vt:lpstr>
      <vt:lpstr>ＭＳ 明朝</vt:lpstr>
      <vt:lpstr>游ゴシック</vt:lpstr>
      <vt:lpstr>游ゴシック Light</vt:lpstr>
      <vt:lpstr>Arial</vt:lpstr>
      <vt:lpstr>Century</vt:lpstr>
      <vt:lpstr>Times New Roman</vt:lpstr>
      <vt:lpstr>Office テーマ</vt:lpstr>
      <vt:lpstr>講義２「領域別のポイント」</vt:lpstr>
      <vt:lpstr>PowerPoint プレゼンテーション</vt:lpstr>
      <vt:lpstr>「書くこと」の目標</vt:lpstr>
      <vt:lpstr>「書くこと」の指導におけるポイント</vt:lpstr>
      <vt:lpstr>PowerPoint プレゼンテーション</vt:lpstr>
      <vt:lpstr>PowerPoint プレゼンテーション</vt:lpstr>
      <vt:lpstr>PowerPoint プレゼンテーション</vt:lpstr>
      <vt:lpstr>書く活動</vt:lpstr>
      <vt:lpstr>PowerPoint プレゼンテーション</vt:lpstr>
      <vt:lpstr>毎時間少しずつ書きためていく</vt:lpstr>
      <vt:lpstr>書きためたものを再構成する</vt:lpstr>
      <vt:lpstr>PowerPoint プレゼンテーション</vt:lpstr>
      <vt:lpstr>「書くこと」の評価</vt:lpstr>
      <vt:lpstr>評価規準（例）</vt:lpstr>
      <vt:lpstr>評価について</vt:lpstr>
      <vt:lpstr>児童１</vt:lpstr>
      <vt:lpstr>児童２</vt:lpstr>
      <vt:lpstr>児童３</vt:lpstr>
      <vt:lpstr>児童３</vt:lpstr>
      <vt:lpstr>チャレンジクイズの例</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宮崎県教育研修センター</dc:creator>
  <cp:lastModifiedBy>宮崎県教育研修センター</cp:lastModifiedBy>
  <cp:revision>260</cp:revision>
  <cp:lastPrinted>2020-07-21T02:55:36Z</cp:lastPrinted>
  <dcterms:created xsi:type="dcterms:W3CDTF">2020-04-27T06:53:03Z</dcterms:created>
  <dcterms:modified xsi:type="dcterms:W3CDTF">2020-07-31T05:32:08Z</dcterms:modified>
</cp:coreProperties>
</file>